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3" r:id="rId45"/>
    <p:sldId id="304" r:id="rId46"/>
    <p:sldId id="305" r:id="rId47"/>
    <p:sldId id="306" r:id="rId48"/>
    <p:sldId id="307" r:id="rId49"/>
    <p:sldId id="308" r:id="rId50"/>
    <p:sldId id="309" r:id="rId51"/>
    <p:sldId id="310" r:id="rId52"/>
    <p:sldId id="311" r:id="rId53"/>
    <p:sldId id="312" r:id="rId54"/>
    <p:sldId id="313" r:id="rId55"/>
    <p:sldId id="314" r:id="rId56"/>
    <p:sldId id="315" r:id="rId57"/>
    <p:sldId id="316" r:id="rId58"/>
    <p:sldId id="317" r:id="rId59"/>
    <p:sldId id="318" r:id="rId60"/>
    <p:sldId id="319" r:id="rId61"/>
    <p:sldId id="320" r:id="rId62"/>
    <p:sldId id="321" r:id="rId63"/>
    <p:sldId id="322" r:id="rId64"/>
    <p:sldId id="323" r:id="rId65"/>
    <p:sldId id="324" r:id="rId66"/>
    <p:sldId id="325" r:id="rId67"/>
    <p:sldId id="326" r:id="rId68"/>
    <p:sldId id="327" r:id="rId69"/>
    <p:sldId id="328" r:id="rId70"/>
    <p:sldId id="329" r:id="rId71"/>
    <p:sldId id="330" r:id="rId72"/>
    <p:sldId id="331" r:id="rId73"/>
    <p:sldId id="332" r:id="rId74"/>
    <p:sldId id="333" r:id="rId75"/>
    <p:sldId id="334" r:id="rId76"/>
    <p:sldId id="335" r:id="rId77"/>
    <p:sldId id="336" r:id="rId78"/>
    <p:sldId id="337" r:id="rId79"/>
    <p:sldId id="338" r:id="rId80"/>
    <p:sldId id="339" r:id="rId81"/>
    <p:sldId id="340" r:id="rId82"/>
    <p:sldId id="341" r:id="rId83"/>
    <p:sldId id="342" r:id="rId84"/>
    <p:sldId id="343" r:id="rId85"/>
    <p:sldId id="344" r:id="rId86"/>
    <p:sldId id="345" r:id="rId87"/>
    <p:sldId id="346" r:id="rId88"/>
    <p:sldId id="347" r:id="rId89"/>
    <p:sldId id="348" r:id="rId90"/>
    <p:sldId id="349" r:id="rId91"/>
    <p:sldId id="350" r:id="rId92"/>
    <p:sldId id="351" r:id="rId93"/>
    <p:sldId id="352" r:id="rId94"/>
    <p:sldId id="353" r:id="rId95"/>
    <p:sldId id="354" r:id="rId96"/>
    <p:sldId id="355" r:id="rId97"/>
    <p:sldId id="356" r:id="rId98"/>
    <p:sldId id="357" r:id="rId99"/>
    <p:sldId id="358" r:id="rId100"/>
    <p:sldId id="359" r:id="rId101"/>
    <p:sldId id="360" r:id="rId102"/>
    <p:sldId id="361" r:id="rId103"/>
    <p:sldId id="362" r:id="rId104"/>
    <p:sldId id="363" r:id="rId105"/>
    <p:sldId id="364" r:id="rId106"/>
    <p:sldId id="365" r:id="rId107"/>
    <p:sldId id="366" r:id="rId108"/>
    <p:sldId id="367" r:id="rId109"/>
    <p:sldId id="368" r:id="rId110"/>
    <p:sldId id="369" r:id="rId111"/>
    <p:sldId id="370" r:id="rId112"/>
    <p:sldId id="371" r:id="rId113"/>
    <p:sldId id="372" r:id="rId114"/>
    <p:sldId id="373" r:id="rId115"/>
    <p:sldId id="374" r:id="rId116"/>
    <p:sldId id="375" r:id="rId117"/>
    <p:sldId id="376" r:id="rId118"/>
    <p:sldId id="377" r:id="rId119"/>
    <p:sldId id="378" r:id="rId120"/>
    <p:sldId id="379" r:id="rId121"/>
    <p:sldId id="380" r:id="rId122"/>
    <p:sldId id="381" r:id="rId123"/>
    <p:sldId id="382" r:id="rId124"/>
    <p:sldId id="383" r:id="rId125"/>
    <p:sldId id="384" r:id="rId126"/>
    <p:sldId id="385" r:id="rId127"/>
    <p:sldId id="386" r:id="rId128"/>
    <p:sldId id="387" r:id="rId129"/>
    <p:sldId id="388" r:id="rId130"/>
    <p:sldId id="389" r:id="rId131"/>
    <p:sldId id="390" r:id="rId132"/>
    <p:sldId id="391" r:id="rId133"/>
    <p:sldId id="392" r:id="rId134"/>
    <p:sldId id="393" r:id="rId135"/>
    <p:sldId id="394" r:id="rId136"/>
    <p:sldId id="395" r:id="rId137"/>
    <p:sldId id="396" r:id="rId138"/>
    <p:sldId id="397" r:id="rId139"/>
    <p:sldId id="398" r:id="rId140"/>
    <p:sldId id="399" r:id="rId141"/>
    <p:sldId id="400" r:id="rId142"/>
    <p:sldId id="401" r:id="rId143"/>
    <p:sldId id="402" r:id="rId144"/>
    <p:sldId id="403" r:id="rId145"/>
    <p:sldId id="404" r:id="rId146"/>
    <p:sldId id="405" r:id="rId147"/>
    <p:sldId id="406" r:id="rId148"/>
    <p:sldId id="407" r:id="rId149"/>
  </p:sldIdLst>
  <p:sldSz cx="6553200" cy="9258300"/>
  <p:notesSz cx="6553200" cy="92583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2" d="100"/>
          <a:sy n="52" d="100"/>
        </p:scale>
        <p:origin x="2340" y="9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presProps" Target="pres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viewProps" Target="view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tableStyles" Target="tableStyle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91490" y="2870073"/>
            <a:ext cx="5570220" cy="19442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982980" y="5184648"/>
            <a:ext cx="4587240" cy="23145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9/6/2020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chemeClr val="tx1"/>
                </a:solidFill>
                <a:latin typeface="TeXGyreHeros"/>
                <a:cs typeface="TeXGyreHeros"/>
              </a:defRPr>
            </a:lvl1pPr>
          </a:lstStyle>
          <a:p>
            <a:pPr marL="41275">
              <a:lnSpc>
                <a:spcPct val="100000"/>
              </a:lnSpc>
              <a:spcBef>
                <a:spcPts val="15"/>
              </a:spcBef>
            </a:pPr>
            <a:r>
              <a:rPr dirty="0"/>
              <a:t>- </a:t>
            </a:r>
            <a:fld id="{81D60167-4931-47E6-BA6A-407CBD079E47}" type="slidenum">
              <a:rPr dirty="0"/>
              <a:t>‹#›</a:t>
            </a:fld>
            <a:r>
              <a:rPr spc="-100" dirty="0"/>
              <a:t> </a:t>
            </a:r>
            <a:r>
              <a:rPr dirty="0"/>
              <a:t>-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9/6/2020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chemeClr val="tx1"/>
                </a:solidFill>
                <a:latin typeface="TeXGyreHeros"/>
                <a:cs typeface="TeXGyreHeros"/>
              </a:defRPr>
            </a:lvl1pPr>
          </a:lstStyle>
          <a:p>
            <a:pPr marL="41275">
              <a:lnSpc>
                <a:spcPct val="100000"/>
              </a:lnSpc>
              <a:spcBef>
                <a:spcPts val="15"/>
              </a:spcBef>
            </a:pPr>
            <a:r>
              <a:rPr dirty="0"/>
              <a:t>- </a:t>
            </a:r>
            <a:fld id="{81D60167-4931-47E6-BA6A-407CBD079E47}" type="slidenum">
              <a:rPr dirty="0"/>
              <a:t>‹#›</a:t>
            </a:fld>
            <a:r>
              <a:rPr spc="-100" dirty="0"/>
              <a:t> </a:t>
            </a:r>
            <a:r>
              <a:rPr dirty="0"/>
              <a:t>-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27660" y="2129409"/>
            <a:ext cx="2850642" cy="611047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3374898" y="2129409"/>
            <a:ext cx="2850642" cy="611047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9/6/2020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chemeClr val="tx1"/>
                </a:solidFill>
                <a:latin typeface="TeXGyreHeros"/>
                <a:cs typeface="TeXGyreHeros"/>
              </a:defRPr>
            </a:lvl1pPr>
          </a:lstStyle>
          <a:p>
            <a:pPr marL="41275">
              <a:lnSpc>
                <a:spcPct val="100000"/>
              </a:lnSpc>
              <a:spcBef>
                <a:spcPts val="15"/>
              </a:spcBef>
            </a:pPr>
            <a:r>
              <a:rPr dirty="0"/>
              <a:t>- </a:t>
            </a:r>
            <a:fld id="{81D60167-4931-47E6-BA6A-407CBD079E47}" type="slidenum">
              <a:rPr dirty="0"/>
              <a:t>‹#›</a:t>
            </a:fld>
            <a:r>
              <a:rPr spc="-100" dirty="0"/>
              <a:t> </a:t>
            </a:r>
            <a:r>
              <a:rPr dirty="0"/>
              <a:t>-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9/6/2020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chemeClr val="tx1"/>
                </a:solidFill>
                <a:latin typeface="TeXGyreHeros"/>
                <a:cs typeface="TeXGyreHeros"/>
              </a:defRPr>
            </a:lvl1pPr>
          </a:lstStyle>
          <a:p>
            <a:pPr marL="41275">
              <a:lnSpc>
                <a:spcPct val="100000"/>
              </a:lnSpc>
              <a:spcBef>
                <a:spcPts val="15"/>
              </a:spcBef>
            </a:pPr>
            <a:r>
              <a:rPr dirty="0"/>
              <a:t>- </a:t>
            </a:r>
            <a:fld id="{81D60167-4931-47E6-BA6A-407CBD079E47}" type="slidenum">
              <a:rPr dirty="0"/>
              <a:t>‹#›</a:t>
            </a:fld>
            <a:r>
              <a:rPr spc="-100" dirty="0"/>
              <a:t> </a:t>
            </a:r>
            <a:r>
              <a:rPr dirty="0"/>
              <a:t>-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9/6/2020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chemeClr val="tx1"/>
                </a:solidFill>
                <a:latin typeface="TeXGyreHeros"/>
                <a:cs typeface="TeXGyreHeros"/>
              </a:defRPr>
            </a:lvl1pPr>
          </a:lstStyle>
          <a:p>
            <a:pPr marL="41275">
              <a:lnSpc>
                <a:spcPct val="100000"/>
              </a:lnSpc>
              <a:spcBef>
                <a:spcPts val="15"/>
              </a:spcBef>
            </a:pPr>
            <a:r>
              <a:rPr dirty="0"/>
              <a:t>- </a:t>
            </a:r>
            <a:fld id="{81D60167-4931-47E6-BA6A-407CBD079E47}" type="slidenum">
              <a:rPr dirty="0"/>
              <a:t>‹#›</a:t>
            </a:fld>
            <a:r>
              <a:rPr spc="-100" dirty="0"/>
              <a:t> </a:t>
            </a:r>
            <a:r>
              <a:rPr dirty="0"/>
              <a:t>-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27660" y="370332"/>
            <a:ext cx="5897880" cy="14813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27660" y="2129409"/>
            <a:ext cx="5897880" cy="611047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228088" y="8610219"/>
            <a:ext cx="2097024" cy="4629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27660" y="8610219"/>
            <a:ext cx="1507236" cy="4629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9/6/2020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3137625" y="8572158"/>
            <a:ext cx="320675" cy="153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00" b="0" i="0">
                <a:solidFill>
                  <a:schemeClr val="tx1"/>
                </a:solidFill>
                <a:latin typeface="TeXGyreHeros"/>
                <a:cs typeface="TeXGyreHeros"/>
              </a:defRPr>
            </a:lvl1pPr>
          </a:lstStyle>
          <a:p>
            <a:pPr marL="41275">
              <a:lnSpc>
                <a:spcPct val="100000"/>
              </a:lnSpc>
              <a:spcBef>
                <a:spcPts val="15"/>
              </a:spcBef>
            </a:pPr>
            <a:r>
              <a:rPr dirty="0"/>
              <a:t>- </a:t>
            </a:r>
            <a:fld id="{81D60167-4931-47E6-BA6A-407CBD079E47}" type="slidenum">
              <a:rPr dirty="0"/>
              <a:t>‹#›</a:t>
            </a:fld>
            <a:r>
              <a:rPr spc="-100" dirty="0"/>
              <a:t> </a:t>
            </a:r>
            <a:r>
              <a:rPr dirty="0"/>
              <a:t>-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5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5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5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5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5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5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5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5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5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5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5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5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5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g"/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1.jp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5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g"/><Relationship Id="rId2" Type="http://schemas.openxmlformats.org/officeDocument/2006/relationships/image" Target="../media/image164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6.jp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9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2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6.jpg"/><Relationship Id="rId4" Type="http://schemas.openxmlformats.org/officeDocument/2006/relationships/image" Target="../media/image17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g"/><Relationship Id="rId1" Type="http://schemas.openxmlformats.org/officeDocument/2006/relationships/slideLayout" Target="../slideLayouts/slideLayout5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g"/><Relationship Id="rId1" Type="http://schemas.openxmlformats.org/officeDocument/2006/relationships/slideLayout" Target="../slideLayouts/slideLayout5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g"/><Relationship Id="rId1" Type="http://schemas.openxmlformats.org/officeDocument/2006/relationships/slideLayout" Target="../slideLayouts/slideLayout5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g"/><Relationship Id="rId1" Type="http://schemas.openxmlformats.org/officeDocument/2006/relationships/slideLayout" Target="../slideLayouts/slideLayout5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g"/><Relationship Id="rId1" Type="http://schemas.openxmlformats.org/officeDocument/2006/relationships/slideLayout" Target="../slideLayouts/slideLayout5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g"/><Relationship Id="rId1" Type="http://schemas.openxmlformats.org/officeDocument/2006/relationships/slideLayout" Target="../slideLayouts/slideLayout5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g"/><Relationship Id="rId1" Type="http://schemas.openxmlformats.org/officeDocument/2006/relationships/slideLayout" Target="../slideLayouts/slideLayout5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g"/><Relationship Id="rId1" Type="http://schemas.openxmlformats.org/officeDocument/2006/relationships/slideLayout" Target="../slideLayouts/slideLayout5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g"/><Relationship Id="rId1" Type="http://schemas.openxmlformats.org/officeDocument/2006/relationships/slideLayout" Target="../slideLayouts/slideLayout5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g"/><Relationship Id="rId1" Type="http://schemas.openxmlformats.org/officeDocument/2006/relationships/slideLayout" Target="../slideLayouts/slideLayout5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g"/><Relationship Id="rId1" Type="http://schemas.openxmlformats.org/officeDocument/2006/relationships/slideLayout" Target="../slideLayouts/slideLayout5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g"/><Relationship Id="rId1" Type="http://schemas.openxmlformats.org/officeDocument/2006/relationships/slideLayout" Target="../slideLayouts/slideLayout5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g"/><Relationship Id="rId1" Type="http://schemas.openxmlformats.org/officeDocument/2006/relationships/slideLayout" Target="../slideLayouts/slideLayout5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5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5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5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5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5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image" Target="../media/image200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5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5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image" Target="../media/image205.jpg"/><Relationship Id="rId1" Type="http://schemas.openxmlformats.org/officeDocument/2006/relationships/slideLayout" Target="../slideLayouts/slideLayout5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g"/><Relationship Id="rId1" Type="http://schemas.openxmlformats.org/officeDocument/2006/relationships/slideLayout" Target="../slideLayouts/slideLayout5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208.jpg"/><Relationship Id="rId1" Type="http://schemas.openxmlformats.org/officeDocument/2006/relationships/slideLayout" Target="../slideLayouts/slideLayout5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5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5.xml"/></Relationships>
</file>

<file path=ppt/slides/_rels/slide1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8.png"/><Relationship Id="rId13" Type="http://schemas.openxmlformats.org/officeDocument/2006/relationships/image" Target="../media/image223.png"/><Relationship Id="rId18" Type="http://schemas.openxmlformats.org/officeDocument/2006/relationships/image" Target="../media/image228.png"/><Relationship Id="rId3" Type="http://schemas.openxmlformats.org/officeDocument/2006/relationships/image" Target="../media/image213.png"/><Relationship Id="rId7" Type="http://schemas.openxmlformats.org/officeDocument/2006/relationships/image" Target="../media/image217.png"/><Relationship Id="rId12" Type="http://schemas.openxmlformats.org/officeDocument/2006/relationships/image" Target="../media/image222.png"/><Relationship Id="rId17" Type="http://schemas.openxmlformats.org/officeDocument/2006/relationships/image" Target="../media/image227.png"/><Relationship Id="rId2" Type="http://schemas.openxmlformats.org/officeDocument/2006/relationships/image" Target="../media/image212.png"/><Relationship Id="rId16" Type="http://schemas.openxmlformats.org/officeDocument/2006/relationships/image" Target="../media/image226.png"/><Relationship Id="rId20" Type="http://schemas.openxmlformats.org/officeDocument/2006/relationships/image" Target="../media/image23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6.png"/><Relationship Id="rId11" Type="http://schemas.openxmlformats.org/officeDocument/2006/relationships/image" Target="../media/image221.png"/><Relationship Id="rId5" Type="http://schemas.openxmlformats.org/officeDocument/2006/relationships/image" Target="../media/image215.png"/><Relationship Id="rId15" Type="http://schemas.openxmlformats.org/officeDocument/2006/relationships/image" Target="../media/image225.png"/><Relationship Id="rId10" Type="http://schemas.openxmlformats.org/officeDocument/2006/relationships/image" Target="../media/image220.png"/><Relationship Id="rId19" Type="http://schemas.openxmlformats.org/officeDocument/2006/relationships/image" Target="../media/image229.png"/><Relationship Id="rId4" Type="http://schemas.openxmlformats.org/officeDocument/2006/relationships/image" Target="../media/image214.png"/><Relationship Id="rId9" Type="http://schemas.openxmlformats.org/officeDocument/2006/relationships/image" Target="../media/image219.png"/><Relationship Id="rId14" Type="http://schemas.openxmlformats.org/officeDocument/2006/relationships/image" Target="../media/image224.pn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5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5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5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5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5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5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5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5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5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5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5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5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5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5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5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5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5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5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5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5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5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5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09544" y="8584858"/>
            <a:ext cx="202565" cy="1282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94"/>
              </a:lnSpc>
            </a:pPr>
            <a:r>
              <a:rPr sz="900" dirty="0">
                <a:latin typeface="TeXGyreHeros"/>
                <a:cs typeface="TeXGyreHeros"/>
              </a:rPr>
              <a:t>- 1</a:t>
            </a:r>
            <a:r>
              <a:rPr sz="900" spc="-114" dirty="0">
                <a:latin typeface="TeXGyreHeros"/>
                <a:cs typeface="TeXGyreHeros"/>
              </a:rPr>
              <a:t> </a:t>
            </a:r>
            <a:r>
              <a:rPr sz="900" dirty="0">
                <a:latin typeface="TeXGyreHeros"/>
                <a:cs typeface="TeXGyreHeros"/>
              </a:rPr>
              <a:t>-</a:t>
            </a:r>
            <a:endParaRPr sz="900">
              <a:latin typeface="TeXGyreHeros"/>
              <a:cs typeface="TeXGyreHero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76247" y="1432198"/>
            <a:ext cx="3561715" cy="622935"/>
          </a:xfrm>
          <a:prstGeom prst="rect">
            <a:avLst/>
          </a:prstGeom>
        </p:spPr>
        <p:txBody>
          <a:bodyPr vert="horz" wrap="square" lIns="0" tIns="121285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955"/>
              </a:spcBef>
            </a:pPr>
            <a:r>
              <a:rPr sz="1400" spc="-5" dirty="0">
                <a:latin typeface="TeXGyreHeros"/>
                <a:cs typeface="TeXGyreHeros"/>
              </a:rPr>
              <a:t>UNIVERSITETI BUJQËSOR </a:t>
            </a:r>
            <a:r>
              <a:rPr sz="1400" dirty="0">
                <a:latin typeface="TeXGyreHeros"/>
                <a:cs typeface="TeXGyreHeros"/>
              </a:rPr>
              <a:t>I</a:t>
            </a:r>
            <a:r>
              <a:rPr sz="1400" spc="-5" dirty="0">
                <a:latin typeface="TeXGyreHeros"/>
                <a:cs typeface="TeXGyreHeros"/>
              </a:rPr>
              <a:t> TIRANËS</a:t>
            </a:r>
            <a:endParaRPr sz="1400">
              <a:latin typeface="TeXGyreHeros"/>
              <a:cs typeface="TeXGyreHeros"/>
            </a:endParaRPr>
          </a:p>
          <a:p>
            <a:pPr algn="ctr">
              <a:lnSpc>
                <a:spcPct val="100000"/>
              </a:lnSpc>
              <a:spcBef>
                <a:spcPts val="725"/>
              </a:spcBef>
            </a:pPr>
            <a:r>
              <a:rPr sz="1200" spc="-5" dirty="0">
                <a:latin typeface="TeXGyreHeros"/>
                <a:cs typeface="TeXGyreHeros"/>
              </a:rPr>
              <a:t>INSTITUTI I RESURSEVE GJENETIKE TE</a:t>
            </a:r>
            <a:r>
              <a:rPr sz="1200" spc="35" dirty="0">
                <a:latin typeface="TeXGyreHeros"/>
                <a:cs typeface="TeXGyreHeros"/>
              </a:rPr>
              <a:t> </a:t>
            </a:r>
            <a:r>
              <a:rPr sz="1200" spc="-5" dirty="0">
                <a:latin typeface="TeXGyreHeros"/>
                <a:cs typeface="TeXGyreHeros"/>
              </a:rPr>
              <a:t>BIMËVE</a:t>
            </a:r>
            <a:endParaRPr sz="1200">
              <a:latin typeface="TeXGyreHeros"/>
              <a:cs typeface="TeXGyreHero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62075" y="3903365"/>
            <a:ext cx="4792345" cy="11169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75385" marR="5080" indent="-1163320">
              <a:lnSpc>
                <a:spcPct val="127899"/>
              </a:lnSpc>
              <a:spcBef>
                <a:spcPts val="100"/>
              </a:spcBef>
            </a:pPr>
            <a:r>
              <a:rPr sz="2800" spc="5" dirty="0">
                <a:latin typeface="TeXGyreHeros"/>
                <a:cs typeface="TeXGyreHeros"/>
              </a:rPr>
              <a:t>KATALOGU </a:t>
            </a:r>
            <a:r>
              <a:rPr sz="2800" spc="-5" dirty="0">
                <a:latin typeface="TeXGyreHeros"/>
                <a:cs typeface="TeXGyreHeros"/>
              </a:rPr>
              <a:t>I </a:t>
            </a:r>
            <a:r>
              <a:rPr sz="2800" spc="40" dirty="0">
                <a:latin typeface="TeXGyreHeros"/>
                <a:cs typeface="TeXGyreHeros"/>
              </a:rPr>
              <a:t>VARIETETEVE  </a:t>
            </a:r>
            <a:r>
              <a:rPr sz="2800" spc="35" dirty="0">
                <a:latin typeface="TeXGyreHeros"/>
                <a:cs typeface="TeXGyreHeros"/>
              </a:rPr>
              <a:t>TË</a:t>
            </a:r>
            <a:r>
              <a:rPr sz="2800" spc="20" dirty="0">
                <a:latin typeface="TeXGyreHeros"/>
                <a:cs typeface="TeXGyreHeros"/>
              </a:rPr>
              <a:t> </a:t>
            </a:r>
            <a:r>
              <a:rPr sz="2800" spc="55" dirty="0">
                <a:latin typeface="TeXGyreHeros"/>
                <a:cs typeface="TeXGyreHeros"/>
              </a:rPr>
              <a:t>FERMERIT</a:t>
            </a:r>
            <a:endParaRPr sz="2800">
              <a:latin typeface="TeXGyreHeros"/>
              <a:cs typeface="TeXGyreHero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875788" y="701040"/>
            <a:ext cx="766571" cy="7665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817367" y="8207766"/>
            <a:ext cx="8788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i="1" spc="-5" dirty="0">
                <a:latin typeface="Arimo"/>
                <a:cs typeface="Arimo"/>
              </a:rPr>
              <a:t>Tiranë,</a:t>
            </a:r>
            <a:r>
              <a:rPr sz="1200" i="1" spc="-60" dirty="0">
                <a:latin typeface="Arimo"/>
                <a:cs typeface="Arimo"/>
              </a:rPr>
              <a:t> </a:t>
            </a:r>
            <a:r>
              <a:rPr sz="1200" i="1" spc="-5" dirty="0">
                <a:latin typeface="Arimo"/>
                <a:cs typeface="Arimo"/>
              </a:rPr>
              <a:t>2018</a:t>
            </a:r>
            <a:endParaRPr sz="1200">
              <a:latin typeface="Arimo"/>
              <a:cs typeface="Arimo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176016" y="8549640"/>
            <a:ext cx="361315" cy="227329"/>
          </a:xfrm>
          <a:custGeom>
            <a:avLst/>
            <a:gdLst/>
            <a:ahLst/>
            <a:cxnLst/>
            <a:rect l="l" t="t" r="r" b="b"/>
            <a:pathLst>
              <a:path w="361314" h="227329">
                <a:moveTo>
                  <a:pt x="361188" y="227075"/>
                </a:moveTo>
                <a:lnTo>
                  <a:pt x="0" y="227075"/>
                </a:lnTo>
                <a:lnTo>
                  <a:pt x="0" y="0"/>
                </a:lnTo>
                <a:lnTo>
                  <a:pt x="361188" y="0"/>
                </a:lnTo>
                <a:lnTo>
                  <a:pt x="361188" y="22707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211829" y="3920490"/>
            <a:ext cx="2588260" cy="4561840"/>
            <a:chOff x="3211829" y="3920490"/>
            <a:chExt cx="2588260" cy="4561840"/>
          </a:xfrm>
        </p:grpSpPr>
        <p:sp>
          <p:nvSpPr>
            <p:cNvPr id="3" name="object 3"/>
            <p:cNvSpPr/>
            <p:nvPr/>
          </p:nvSpPr>
          <p:spPr>
            <a:xfrm>
              <a:off x="3214115" y="3922776"/>
              <a:ext cx="2583179" cy="455676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215639" y="3924300"/>
              <a:ext cx="2580640" cy="4554220"/>
            </a:xfrm>
            <a:custGeom>
              <a:avLst/>
              <a:gdLst/>
              <a:ahLst/>
              <a:cxnLst/>
              <a:rect l="l" t="t" r="r" b="b"/>
              <a:pathLst>
                <a:path w="2580640" h="4554220">
                  <a:moveTo>
                    <a:pt x="0" y="0"/>
                  </a:moveTo>
                  <a:lnTo>
                    <a:pt x="0" y="4553712"/>
                  </a:lnTo>
                  <a:lnTo>
                    <a:pt x="2580132" y="4553712"/>
                  </a:lnTo>
                  <a:lnTo>
                    <a:pt x="2580132" y="0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779780" y="574913"/>
            <a:ext cx="5030470" cy="7340600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25"/>
              </a:spcBef>
            </a:pPr>
            <a:r>
              <a:rPr sz="1400" b="1" spc="-5" dirty="0">
                <a:latin typeface="Arial"/>
                <a:cs typeface="Arial"/>
              </a:rPr>
              <a:t>Domatja </a:t>
            </a:r>
            <a:r>
              <a:rPr sz="1400" b="1" dirty="0">
                <a:latin typeface="Arial"/>
                <a:cs typeface="Arial"/>
              </a:rPr>
              <a:t>e verdhë  e</a:t>
            </a:r>
            <a:r>
              <a:rPr sz="1400" b="1" spc="-5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Korçës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459"/>
              </a:spcBef>
            </a:pPr>
            <a:r>
              <a:rPr sz="1250" b="1" spc="-5" dirty="0">
                <a:latin typeface="Arial"/>
                <a:cs typeface="Arial"/>
              </a:rPr>
              <a:t>Specia: </a:t>
            </a:r>
            <a:r>
              <a:rPr sz="1250" i="1" spc="-5" dirty="0">
                <a:latin typeface="Arimo"/>
                <a:cs typeface="Arimo"/>
              </a:rPr>
              <a:t>Solanum lycopersicum</a:t>
            </a:r>
            <a:r>
              <a:rPr sz="1250" i="1" spc="15" dirty="0">
                <a:latin typeface="Arimo"/>
                <a:cs typeface="Arimo"/>
              </a:rPr>
              <a:t> </a:t>
            </a:r>
            <a:r>
              <a:rPr sz="1250" spc="-5" dirty="0">
                <a:latin typeface="TeXGyreHeros"/>
                <a:cs typeface="TeXGyreHeros"/>
              </a:rPr>
              <a:t>L.</a:t>
            </a:r>
            <a:endParaRPr sz="125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50">
              <a:latin typeface="TeXGyreHeros"/>
              <a:cs typeface="TeXGyreHeros"/>
            </a:endParaRPr>
          </a:p>
          <a:p>
            <a:pPr marL="192405" algn="just">
              <a:lnSpc>
                <a:spcPct val="100000"/>
              </a:lnSpc>
            </a:pPr>
            <a:r>
              <a:rPr sz="1100" b="1" spc="-15" dirty="0">
                <a:latin typeface="Arial"/>
                <a:cs typeface="Arial"/>
              </a:rPr>
              <a:t>Përhapja:</a:t>
            </a:r>
            <a:r>
              <a:rPr sz="1100" b="1" spc="130" dirty="0">
                <a:latin typeface="Arial"/>
                <a:cs typeface="Arial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Në</a:t>
            </a:r>
            <a:r>
              <a:rPr sz="1100" spc="130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zonën</a:t>
            </a:r>
            <a:r>
              <a:rPr sz="1100" spc="1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145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Korçës</a:t>
            </a:r>
            <a:r>
              <a:rPr sz="1100" spc="1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145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Pogradecit</a:t>
            </a:r>
            <a:r>
              <a:rPr sz="1100" spc="130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njihet</a:t>
            </a:r>
            <a:r>
              <a:rPr sz="1100" spc="1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145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kultivohet</a:t>
            </a:r>
            <a:r>
              <a:rPr sz="1100" spc="140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për</a:t>
            </a:r>
            <a:r>
              <a:rPr sz="1100" spc="1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më</a:t>
            </a:r>
            <a:r>
              <a:rPr sz="1100" spc="145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se</a:t>
            </a:r>
            <a:r>
              <a:rPr sz="1100" spc="145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80</a:t>
            </a:r>
            <a:endParaRPr sz="1100">
              <a:latin typeface="TeXGyreHeros"/>
              <a:cs typeface="TeXGyreHeros"/>
            </a:endParaRPr>
          </a:p>
          <a:p>
            <a:pPr marL="12700" marR="5080" algn="just">
              <a:lnSpc>
                <a:spcPts val="1400"/>
              </a:lnSpc>
              <a:spcBef>
                <a:spcPts val="50"/>
              </a:spcBef>
            </a:pPr>
            <a:r>
              <a:rPr sz="1100" spc="-10" dirty="0">
                <a:latin typeface="TeXGyreHeros"/>
                <a:cs typeface="TeXGyreHeros"/>
              </a:rPr>
              <a:t>-100 vjet. </a:t>
            </a:r>
            <a:r>
              <a:rPr sz="1100" spc="-15" dirty="0">
                <a:latin typeface="TeXGyreHeros"/>
                <a:cs typeface="TeXGyreHeros"/>
              </a:rPr>
              <a:t>Mendohet </a:t>
            </a:r>
            <a:r>
              <a:rPr sz="1100" spc="-10" dirty="0">
                <a:latin typeface="TeXGyreHeros"/>
                <a:cs typeface="TeXGyreHeros"/>
              </a:rPr>
              <a:t>se është </a:t>
            </a:r>
            <a:r>
              <a:rPr sz="1100" spc="-5" dirty="0">
                <a:latin typeface="TeXGyreHeros"/>
                <a:cs typeface="TeXGyreHeros"/>
              </a:rPr>
              <a:t>me </a:t>
            </a:r>
            <a:r>
              <a:rPr sz="1100" spc="-15" dirty="0">
                <a:latin typeface="TeXGyreHeros"/>
                <a:cs typeface="TeXGyreHeros"/>
              </a:rPr>
              <a:t>orgjinë </a:t>
            </a:r>
            <a:r>
              <a:rPr sz="1100" spc="-5" dirty="0">
                <a:latin typeface="TeXGyreHeros"/>
                <a:cs typeface="TeXGyreHeros"/>
              </a:rPr>
              <a:t>nga </a:t>
            </a:r>
            <a:r>
              <a:rPr sz="1100" spc="-15" dirty="0">
                <a:latin typeface="TeXGyreHeros"/>
                <a:cs typeface="TeXGyreHeros"/>
              </a:rPr>
              <a:t>SHBA-të. Fara </a:t>
            </a:r>
            <a:r>
              <a:rPr sz="1100" spc="-10" dirty="0">
                <a:latin typeface="TeXGyreHeros"/>
                <a:cs typeface="TeXGyreHeros"/>
              </a:rPr>
              <a:t>është </a:t>
            </a:r>
            <a:r>
              <a:rPr sz="1100" spc="-15" dirty="0">
                <a:latin typeface="TeXGyreHeros"/>
                <a:cs typeface="TeXGyreHeros"/>
              </a:rPr>
              <a:t>ruajtur </a:t>
            </a:r>
            <a:r>
              <a:rPr sz="1100" spc="-10" dirty="0">
                <a:latin typeface="TeXGyreHeros"/>
                <a:cs typeface="TeXGyreHeros"/>
              </a:rPr>
              <a:t>nga  </a:t>
            </a:r>
            <a:r>
              <a:rPr sz="1100" spc="-15" dirty="0">
                <a:latin typeface="TeXGyreHeros"/>
                <a:cs typeface="TeXGyreHeros"/>
              </a:rPr>
              <a:t>bahçevanët </a:t>
            </a:r>
            <a:r>
              <a:rPr sz="1100" spc="-10" dirty="0">
                <a:latin typeface="TeXGyreHeros"/>
                <a:cs typeface="TeXGyreHeros"/>
              </a:rPr>
              <a:t>dhe </a:t>
            </a:r>
            <a:r>
              <a:rPr sz="1100" spc="-15" dirty="0">
                <a:latin typeface="TeXGyreHeros"/>
                <a:cs typeface="TeXGyreHeros"/>
              </a:rPr>
              <a:t>trashëguar brez </a:t>
            </a:r>
            <a:r>
              <a:rPr sz="1100" spc="-10" dirty="0">
                <a:latin typeface="TeXGyreHeros"/>
                <a:cs typeface="TeXGyreHeros"/>
              </a:rPr>
              <a:t>pas brezi. </a:t>
            </a:r>
            <a:r>
              <a:rPr sz="1100" spc="-15" dirty="0">
                <a:latin typeface="TeXGyreHeros"/>
                <a:cs typeface="TeXGyreHeros"/>
              </a:rPr>
              <a:t>Aktualisht </a:t>
            </a:r>
            <a:r>
              <a:rPr sz="1100" spc="-10" dirty="0">
                <a:latin typeface="TeXGyreHeros"/>
                <a:cs typeface="TeXGyreHeros"/>
              </a:rPr>
              <a:t>zë </a:t>
            </a:r>
            <a:r>
              <a:rPr sz="1100" spc="-5" dirty="0">
                <a:latin typeface="TeXGyreHeros"/>
                <a:cs typeface="TeXGyreHeros"/>
              </a:rPr>
              <a:t>më </a:t>
            </a:r>
            <a:r>
              <a:rPr sz="1100" spc="-10" dirty="0">
                <a:latin typeface="TeXGyreHeros"/>
                <a:cs typeface="TeXGyreHeros"/>
              </a:rPr>
              <a:t>pak se </a:t>
            </a:r>
            <a:r>
              <a:rPr sz="1100" dirty="0">
                <a:latin typeface="TeXGyreHeros"/>
                <a:cs typeface="TeXGyreHeros"/>
              </a:rPr>
              <a:t>5 % </a:t>
            </a:r>
            <a:r>
              <a:rPr sz="1100" spc="-10" dirty="0">
                <a:latin typeface="TeXGyreHeros"/>
                <a:cs typeface="TeXGyreHeros"/>
              </a:rPr>
              <a:t>të sipër-  faqes së </a:t>
            </a:r>
            <a:r>
              <a:rPr sz="1100" spc="-15" dirty="0">
                <a:latin typeface="TeXGyreHeros"/>
                <a:cs typeface="TeXGyreHeros"/>
              </a:rPr>
              <a:t>domates </a:t>
            </a:r>
            <a:r>
              <a:rPr sz="1100" spc="-5" dirty="0">
                <a:latin typeface="TeXGyreHeros"/>
                <a:cs typeface="TeXGyreHeros"/>
              </a:rPr>
              <a:t>në</a:t>
            </a:r>
            <a:r>
              <a:rPr sz="1100" spc="-75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zonë.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65"/>
              </a:spcBef>
            </a:pPr>
            <a:endParaRPr sz="95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15" dirty="0">
                <a:latin typeface="Arial"/>
                <a:cs typeface="Arial"/>
              </a:rPr>
              <a:t>Përshkrimi:</a:t>
            </a:r>
            <a:endParaRPr sz="1100">
              <a:latin typeface="Arial"/>
              <a:cs typeface="Arial"/>
            </a:endParaRPr>
          </a:p>
          <a:p>
            <a:pPr marL="12700" marR="5080" indent="179705" algn="just">
              <a:lnSpc>
                <a:spcPct val="105900"/>
              </a:lnSpc>
              <a:spcBef>
                <a:spcPts val="5"/>
              </a:spcBef>
            </a:pPr>
            <a:r>
              <a:rPr sz="1100" spc="-15" dirty="0">
                <a:latin typeface="TeXGyreHeros"/>
                <a:cs typeface="TeXGyreHeros"/>
              </a:rPr>
              <a:t>Bimë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15" dirty="0">
                <a:latin typeface="TeXGyreHeros"/>
                <a:cs typeface="TeXGyreHeros"/>
              </a:rPr>
              <a:t>tipit </a:t>
            </a:r>
            <a:r>
              <a:rPr sz="1100" spc="-10" dirty="0">
                <a:latin typeface="TeXGyreHeros"/>
                <a:cs typeface="TeXGyreHeros"/>
              </a:rPr>
              <a:t>të </a:t>
            </a:r>
            <a:r>
              <a:rPr sz="1100" spc="-20" dirty="0">
                <a:latin typeface="TeXGyreHeros"/>
                <a:cs typeface="TeXGyreHeros"/>
              </a:rPr>
              <a:t>pakuﬁzuar, </a:t>
            </a:r>
            <a:r>
              <a:rPr sz="1100" spc="-5" dirty="0">
                <a:latin typeface="TeXGyreHeros"/>
                <a:cs typeface="TeXGyreHeros"/>
              </a:rPr>
              <a:t>me </a:t>
            </a:r>
            <a:r>
              <a:rPr sz="1100" spc="-10" dirty="0">
                <a:latin typeface="TeXGyreHeros"/>
                <a:cs typeface="TeXGyreHeros"/>
              </a:rPr>
              <a:t>masë </a:t>
            </a:r>
            <a:r>
              <a:rPr sz="1100" spc="-15" dirty="0">
                <a:latin typeface="TeXGyreHeros"/>
                <a:cs typeface="TeXGyreHeros"/>
              </a:rPr>
              <a:t>gjethore mesatarisht </a:t>
            </a:r>
            <a:r>
              <a:rPr sz="1100" spc="-10" dirty="0">
                <a:latin typeface="TeXGyreHeros"/>
                <a:cs typeface="TeXGyreHeros"/>
              </a:rPr>
              <a:t>të dendur dhe </a:t>
            </a:r>
            <a:r>
              <a:rPr sz="1100" spc="-15" dirty="0">
                <a:latin typeface="TeXGyreHeros"/>
                <a:cs typeface="TeXGyreHeros"/>
              </a:rPr>
              <a:t>lulëri </a:t>
            </a:r>
            <a:r>
              <a:rPr sz="1100" spc="-10" dirty="0">
                <a:latin typeface="TeXGyreHeros"/>
                <a:cs typeface="TeXGyreHeros"/>
              </a:rPr>
              <a:t>të  </a:t>
            </a:r>
            <a:r>
              <a:rPr sz="1100" spc="-15" dirty="0">
                <a:latin typeface="TeXGyreHeros"/>
                <a:cs typeface="TeXGyreHeros"/>
              </a:rPr>
              <a:t>thjeshtë. Zakonisht formon </a:t>
            </a:r>
            <a:r>
              <a:rPr sz="1100" spc="-5" dirty="0">
                <a:latin typeface="TeXGyreHeros"/>
                <a:cs typeface="TeXGyreHeros"/>
              </a:rPr>
              <a:t>5-8 </a:t>
            </a:r>
            <a:r>
              <a:rPr sz="1100" spc="-15" dirty="0">
                <a:latin typeface="TeXGyreHeros"/>
                <a:cs typeface="TeXGyreHeros"/>
              </a:rPr>
              <a:t>lulesa </a:t>
            </a:r>
            <a:r>
              <a:rPr sz="1100" dirty="0">
                <a:latin typeface="TeXGyreHeros"/>
                <a:cs typeface="TeXGyreHeros"/>
              </a:rPr>
              <a:t>/ </a:t>
            </a:r>
            <a:r>
              <a:rPr sz="1100" spc="-10" dirty="0">
                <a:latin typeface="TeXGyreHeros"/>
                <a:cs typeface="TeXGyreHeros"/>
              </a:rPr>
              <a:t>bimë, por në </a:t>
            </a:r>
            <a:r>
              <a:rPr sz="1100" spc="-15" dirty="0">
                <a:latin typeface="TeXGyreHeros"/>
                <a:cs typeface="TeXGyreHeros"/>
              </a:rPr>
              <a:t>traditën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15" dirty="0">
                <a:latin typeface="TeXGyreHeros"/>
                <a:cs typeface="TeXGyreHeros"/>
              </a:rPr>
              <a:t>zonës </a:t>
            </a:r>
            <a:r>
              <a:rPr sz="1100" spc="-10" dirty="0">
                <a:latin typeface="TeXGyreHeros"/>
                <a:cs typeface="TeXGyreHeros"/>
              </a:rPr>
              <a:t>mbahet </a:t>
            </a:r>
            <a:r>
              <a:rPr sz="1100" spc="-15" dirty="0">
                <a:latin typeface="TeXGyreHeros"/>
                <a:cs typeface="TeXGyreHeros"/>
              </a:rPr>
              <a:t>me </a:t>
            </a:r>
            <a:r>
              <a:rPr sz="1100" spc="27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3-4 </a:t>
            </a:r>
            <a:r>
              <a:rPr sz="1100" spc="-10" dirty="0">
                <a:latin typeface="TeXGyreHeros"/>
                <a:cs typeface="TeXGyreHeros"/>
              </a:rPr>
              <a:t>lulesa (ose kate </a:t>
            </a:r>
            <a:r>
              <a:rPr sz="1100" spc="-15" dirty="0">
                <a:latin typeface="TeXGyreHeros"/>
                <a:cs typeface="TeXGyreHeros"/>
              </a:rPr>
              <a:t>prodhimi). </a:t>
            </a:r>
            <a:r>
              <a:rPr sz="1100" spc="-10" dirty="0">
                <a:latin typeface="TeXGyreHeros"/>
                <a:cs typeface="TeXGyreHeros"/>
              </a:rPr>
              <a:t>Frutat janë </a:t>
            </a:r>
            <a:r>
              <a:rPr sz="1100" spc="-5" dirty="0">
                <a:latin typeface="TeXGyreHeros"/>
                <a:cs typeface="TeXGyreHeros"/>
              </a:rPr>
              <a:t>të </a:t>
            </a:r>
            <a:r>
              <a:rPr sz="1100" spc="-15" dirty="0">
                <a:latin typeface="TeXGyreHeros"/>
                <a:cs typeface="TeXGyreHeros"/>
              </a:rPr>
              <a:t>rrumbullakët, uniformë, mesatarisht </a:t>
            </a:r>
            <a:r>
              <a:rPr sz="1100" spc="-5" dirty="0">
                <a:latin typeface="TeXGyreHeros"/>
                <a:cs typeface="TeXGyreHeros"/>
              </a:rPr>
              <a:t>të  </a:t>
            </a:r>
            <a:r>
              <a:rPr sz="1100" spc="-15" dirty="0">
                <a:latin typeface="TeXGyreHeros"/>
                <a:cs typeface="TeXGyreHeros"/>
              </a:rPr>
              <a:t>mëdha, rreth180 </a:t>
            </a:r>
            <a:r>
              <a:rPr sz="1100" dirty="0">
                <a:latin typeface="TeXGyreHeros"/>
                <a:cs typeface="TeXGyreHeros"/>
              </a:rPr>
              <a:t>- </a:t>
            </a:r>
            <a:r>
              <a:rPr sz="1100" spc="-10" dirty="0">
                <a:latin typeface="TeXGyreHeros"/>
                <a:cs typeface="TeXGyreHeros"/>
              </a:rPr>
              <a:t>200 </a:t>
            </a:r>
            <a:r>
              <a:rPr sz="1100" spc="-5" dirty="0">
                <a:latin typeface="TeXGyreHeros"/>
                <a:cs typeface="TeXGyreHeros"/>
              </a:rPr>
              <a:t>g, </a:t>
            </a:r>
            <a:r>
              <a:rPr sz="1100" spc="-10" dirty="0">
                <a:latin typeface="TeXGyreHeros"/>
                <a:cs typeface="TeXGyreHeros"/>
              </a:rPr>
              <a:t>ngjyrë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15" dirty="0">
                <a:latin typeface="TeXGyreHeros"/>
                <a:cs typeface="TeXGyreHeros"/>
              </a:rPr>
              <a:t>verdhë intensive, </a:t>
            </a:r>
            <a:r>
              <a:rPr sz="1100" spc="-5" dirty="0">
                <a:latin typeface="TeXGyreHeros"/>
                <a:cs typeface="TeXGyreHeros"/>
              </a:rPr>
              <a:t>me </a:t>
            </a:r>
            <a:r>
              <a:rPr sz="1100" spc="-15" dirty="0">
                <a:latin typeface="TeXGyreHeros"/>
                <a:cs typeface="TeXGyreHeros"/>
              </a:rPr>
              <a:t>shije </a:t>
            </a:r>
            <a:r>
              <a:rPr sz="1100" spc="-5" dirty="0">
                <a:latin typeface="TeXGyreHeros"/>
                <a:cs typeface="TeXGyreHeros"/>
              </a:rPr>
              <a:t>të mirë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të </a:t>
            </a:r>
            <a:r>
              <a:rPr sz="1100" spc="-15" dirty="0">
                <a:latin typeface="TeXGyreHeros"/>
                <a:cs typeface="TeXGyreHeros"/>
              </a:rPr>
              <a:t>veçantë.  </a:t>
            </a:r>
            <a:r>
              <a:rPr sz="1100" spc="-10" dirty="0">
                <a:latin typeface="TeXGyreHeros"/>
                <a:cs typeface="TeXGyreHeros"/>
              </a:rPr>
              <a:t>Është </a:t>
            </a:r>
            <a:r>
              <a:rPr sz="1100" spc="-15" dirty="0">
                <a:latin typeface="TeXGyreHeros"/>
                <a:cs typeface="TeXGyreHeros"/>
              </a:rPr>
              <a:t>mesatarisht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80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vonë.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950">
              <a:latin typeface="TeXGyreHeros"/>
              <a:cs typeface="TeXGyreHeros"/>
            </a:endParaRPr>
          </a:p>
          <a:p>
            <a:pPr marL="12700" marR="5080" indent="179705" algn="just">
              <a:lnSpc>
                <a:spcPct val="105900"/>
              </a:lnSpc>
            </a:pPr>
            <a:r>
              <a:rPr sz="1100" b="1" spc="-15" dirty="0">
                <a:latin typeface="Arial"/>
                <a:cs typeface="Arial"/>
              </a:rPr>
              <a:t>Kultivimi: </a:t>
            </a:r>
            <a:r>
              <a:rPr sz="1100" spc="-15" dirty="0">
                <a:latin typeface="TeXGyreHeros"/>
                <a:cs typeface="TeXGyreHeros"/>
              </a:rPr>
              <a:t>Domate </a:t>
            </a:r>
            <a:r>
              <a:rPr sz="1100" spc="-5" dirty="0">
                <a:latin typeface="TeXGyreHeros"/>
                <a:cs typeface="TeXGyreHeros"/>
              </a:rPr>
              <a:t>me </a:t>
            </a:r>
            <a:r>
              <a:rPr sz="1100" spc="-15" dirty="0">
                <a:latin typeface="TeXGyreHeros"/>
                <a:cs typeface="TeXGyreHeros"/>
              </a:rPr>
              <a:t>cikël mesatarisht </a:t>
            </a:r>
            <a:r>
              <a:rPr sz="1100" spc="-5" dirty="0">
                <a:latin typeface="TeXGyreHeros"/>
                <a:cs typeface="TeXGyreHeros"/>
              </a:rPr>
              <a:t>të </a:t>
            </a:r>
            <a:r>
              <a:rPr sz="1100" spc="-15" dirty="0">
                <a:latin typeface="TeXGyreHeros"/>
                <a:cs typeface="TeXGyreHeros"/>
              </a:rPr>
              <a:t>gjatë. </a:t>
            </a:r>
            <a:r>
              <a:rPr sz="1100" spc="-10" dirty="0">
                <a:latin typeface="TeXGyreHeros"/>
                <a:cs typeface="TeXGyreHeros"/>
              </a:rPr>
              <a:t>Mbillet në 10-15 </a:t>
            </a:r>
            <a:r>
              <a:rPr sz="1100" spc="-5" dirty="0">
                <a:latin typeface="TeXGyreHeros"/>
                <a:cs typeface="TeXGyreHeros"/>
              </a:rPr>
              <a:t>maj </a:t>
            </a:r>
            <a:r>
              <a:rPr sz="1100" spc="-10" dirty="0">
                <a:latin typeface="TeXGyreHeros"/>
                <a:cs typeface="TeXGyreHeros"/>
              </a:rPr>
              <a:t>dhe</a:t>
            </a:r>
            <a:r>
              <a:rPr sz="1100" spc="-190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vjelja 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15" dirty="0">
                <a:latin typeface="TeXGyreHeros"/>
                <a:cs typeface="TeXGyreHeros"/>
              </a:rPr>
              <a:t>prodhimit ﬁllon </a:t>
            </a:r>
            <a:r>
              <a:rPr sz="1100" spc="-10" dirty="0">
                <a:latin typeface="TeXGyreHeros"/>
                <a:cs typeface="TeXGyreHeros"/>
              </a:rPr>
              <a:t>pas 8-10 </a:t>
            </a:r>
            <a:r>
              <a:rPr sz="1100" spc="-15" dirty="0">
                <a:latin typeface="TeXGyreHeros"/>
                <a:cs typeface="TeXGyreHeros"/>
              </a:rPr>
              <a:t>javë, </a:t>
            </a:r>
            <a:r>
              <a:rPr sz="1100" spc="-10" dirty="0">
                <a:latin typeface="TeXGyreHeros"/>
                <a:cs typeface="TeXGyreHeros"/>
              </a:rPr>
              <a:t>në fund </a:t>
            </a:r>
            <a:r>
              <a:rPr sz="1100" spc="-5" dirty="0">
                <a:latin typeface="TeXGyreHeros"/>
                <a:cs typeface="TeXGyreHeros"/>
              </a:rPr>
              <a:t>të </a:t>
            </a:r>
            <a:r>
              <a:rPr sz="1100" spc="-15" dirty="0">
                <a:latin typeface="TeXGyreHeros"/>
                <a:cs typeface="TeXGyreHeros"/>
              </a:rPr>
              <a:t>korrikut–ﬁllimi gushtit </a:t>
            </a:r>
            <a:r>
              <a:rPr sz="1100" spc="-10" dirty="0">
                <a:latin typeface="TeXGyreHeros"/>
                <a:cs typeface="TeXGyreHeros"/>
              </a:rPr>
              <a:t>dhe </a:t>
            </a:r>
            <a:r>
              <a:rPr sz="1100" spc="-15" dirty="0">
                <a:latin typeface="TeXGyreHeros"/>
                <a:cs typeface="TeXGyreHeros"/>
              </a:rPr>
              <a:t>vazhdon </a:t>
            </a:r>
            <a:r>
              <a:rPr sz="1100" spc="-10" dirty="0">
                <a:latin typeface="TeXGyreHeros"/>
                <a:cs typeface="TeXGyreHeros"/>
              </a:rPr>
              <a:t>deri  në </a:t>
            </a:r>
            <a:r>
              <a:rPr sz="1100" spc="-15" dirty="0">
                <a:latin typeface="TeXGyreHeros"/>
                <a:cs typeface="TeXGyreHeros"/>
              </a:rPr>
              <a:t>ngricat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15" dirty="0">
                <a:latin typeface="TeXGyreHeros"/>
                <a:cs typeface="TeXGyreHeros"/>
              </a:rPr>
              <a:t>para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85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vjeshtës.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eXGyreHeros"/>
              <a:cs typeface="TeXGyreHeros"/>
            </a:endParaRPr>
          </a:p>
          <a:p>
            <a:pPr marL="192405" algn="just">
              <a:lnSpc>
                <a:spcPct val="100000"/>
              </a:lnSpc>
            </a:pPr>
            <a:r>
              <a:rPr sz="1100" b="1" spc="-15" dirty="0">
                <a:latin typeface="Arial"/>
                <a:cs typeface="Arial"/>
              </a:rPr>
              <a:t>Rendimenti: </a:t>
            </a:r>
            <a:r>
              <a:rPr sz="1100" spc="-15" dirty="0">
                <a:latin typeface="TeXGyreHeros"/>
                <a:cs typeface="TeXGyreHeros"/>
              </a:rPr>
              <a:t>rreth </a:t>
            </a:r>
            <a:r>
              <a:rPr sz="1100" spc="-5" dirty="0">
                <a:latin typeface="TeXGyreHeros"/>
                <a:cs typeface="TeXGyreHeros"/>
              </a:rPr>
              <a:t>35 </a:t>
            </a:r>
            <a:r>
              <a:rPr sz="1100" spc="-10" dirty="0">
                <a:latin typeface="TeXGyreHeros"/>
                <a:cs typeface="TeXGyreHeros"/>
              </a:rPr>
              <a:t>-40</a:t>
            </a:r>
            <a:r>
              <a:rPr sz="1100" spc="-75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kv/dynym.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15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20" dirty="0">
                <a:latin typeface="Arial"/>
                <a:cs typeface="Arial"/>
              </a:rPr>
              <a:t>Veçantitë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200">
              <a:latin typeface="Arial"/>
              <a:cs typeface="Arial"/>
            </a:endParaRPr>
          </a:p>
          <a:p>
            <a:pPr marL="12700" marR="2848610" indent="179705" algn="just">
              <a:lnSpc>
                <a:spcPct val="106100"/>
              </a:lnSpc>
            </a:pPr>
            <a:r>
              <a:rPr sz="1100" b="1" spc="-15" dirty="0">
                <a:latin typeface="Arial"/>
                <a:cs typeface="Arial"/>
              </a:rPr>
              <a:t>Pozitive: </a:t>
            </a:r>
            <a:r>
              <a:rPr sz="1100" spc="-5" dirty="0">
                <a:latin typeface="TeXGyreHeros"/>
                <a:cs typeface="TeXGyreHeros"/>
              </a:rPr>
              <a:t>Ka </a:t>
            </a:r>
            <a:r>
              <a:rPr sz="1100" spc="-15" dirty="0">
                <a:latin typeface="TeXGyreHeros"/>
                <a:cs typeface="TeXGyreHeros"/>
              </a:rPr>
              <a:t>qëndrueshmëri </a:t>
            </a:r>
            <a:r>
              <a:rPr sz="1100" dirty="0">
                <a:latin typeface="TeXGyreHeros"/>
                <a:cs typeface="TeXGyreHeros"/>
              </a:rPr>
              <a:t>të  </a:t>
            </a:r>
            <a:r>
              <a:rPr sz="1100" spc="-10" dirty="0">
                <a:latin typeface="TeXGyreHeros"/>
                <a:cs typeface="TeXGyreHeros"/>
              </a:rPr>
              <a:t>mirë </a:t>
            </a:r>
            <a:r>
              <a:rPr sz="1100" spc="-15" dirty="0">
                <a:latin typeface="TeXGyreHeros"/>
                <a:cs typeface="TeXGyreHeros"/>
              </a:rPr>
              <a:t>ndaj vrugut (</a:t>
            </a:r>
            <a:r>
              <a:rPr sz="1100" i="1" spc="-15" dirty="0">
                <a:latin typeface="Arimo"/>
                <a:cs typeface="Arimo"/>
              </a:rPr>
              <a:t>Phytophthora </a:t>
            </a:r>
            <a:r>
              <a:rPr sz="1100" i="1" spc="-10" dirty="0">
                <a:latin typeface="Arimo"/>
                <a:cs typeface="Arimo"/>
              </a:rPr>
              <a:t>in-  </a:t>
            </a:r>
            <a:r>
              <a:rPr sz="1100" i="1" spc="-15" dirty="0">
                <a:latin typeface="Arimo"/>
                <a:cs typeface="Arimo"/>
              </a:rPr>
              <a:t>festans</a:t>
            </a:r>
            <a:r>
              <a:rPr sz="1100" i="1" spc="-65" dirty="0">
                <a:latin typeface="Arimo"/>
                <a:cs typeface="Arimo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Mont</a:t>
            </a:r>
            <a:r>
              <a:rPr sz="1100" spc="-75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de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Bary)</a:t>
            </a:r>
            <a:r>
              <a:rPr sz="1100" spc="-70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dhe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tempera-  turave </a:t>
            </a:r>
            <a:r>
              <a:rPr sz="1100" spc="-10" dirty="0">
                <a:latin typeface="TeXGyreHeros"/>
                <a:cs typeface="TeXGyreHeros"/>
              </a:rPr>
              <a:t>të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ulëta.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950">
              <a:latin typeface="TeXGyreHeros"/>
              <a:cs typeface="TeXGyreHeros"/>
            </a:endParaRPr>
          </a:p>
          <a:p>
            <a:pPr marL="12700" marR="2851150" indent="179705" algn="just">
              <a:lnSpc>
                <a:spcPct val="106400"/>
              </a:lnSpc>
            </a:pPr>
            <a:r>
              <a:rPr sz="1100" b="1" spc="-15" dirty="0">
                <a:latin typeface="Arial"/>
                <a:cs typeface="Arial"/>
              </a:rPr>
              <a:t>Negative: </a:t>
            </a:r>
            <a:r>
              <a:rPr sz="1100" spc="-10" dirty="0">
                <a:latin typeface="TeXGyreHeros"/>
                <a:cs typeface="TeXGyreHeros"/>
              </a:rPr>
              <a:t>Jep prodhim </a:t>
            </a:r>
            <a:r>
              <a:rPr sz="1100" spc="-15" dirty="0">
                <a:latin typeface="TeXGyreHeros"/>
                <a:cs typeface="TeXGyreHeros"/>
              </a:rPr>
              <a:t>relativ-  isht </a:t>
            </a:r>
            <a:r>
              <a:rPr sz="1100" spc="-10" dirty="0">
                <a:latin typeface="TeXGyreHeros"/>
                <a:cs typeface="TeXGyreHeros"/>
              </a:rPr>
              <a:t>të </a:t>
            </a:r>
            <a:r>
              <a:rPr sz="1100" spc="-15" dirty="0">
                <a:latin typeface="TeXGyreHeros"/>
                <a:cs typeface="TeXGyreHeros"/>
              </a:rPr>
              <a:t>ulët, por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70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qëndrueshëm.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15" dirty="0">
                <a:latin typeface="Arial"/>
                <a:cs typeface="Arial"/>
              </a:rPr>
              <a:t>Përdorimi:</a:t>
            </a:r>
            <a:endParaRPr sz="1100">
              <a:latin typeface="Arial"/>
              <a:cs typeface="Arial"/>
            </a:endParaRPr>
          </a:p>
          <a:p>
            <a:pPr marL="12700" marR="2849880" indent="179705" algn="just">
              <a:lnSpc>
                <a:spcPct val="105900"/>
              </a:lnSpc>
              <a:spcBef>
                <a:spcPts val="5"/>
              </a:spcBef>
            </a:pP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10" dirty="0">
                <a:latin typeface="TeXGyreHeros"/>
                <a:cs typeface="TeXGyreHeros"/>
              </a:rPr>
              <a:t>freskët </a:t>
            </a:r>
            <a:r>
              <a:rPr sz="1100" spc="-5" dirty="0">
                <a:latin typeface="TeXGyreHeros"/>
                <a:cs typeface="TeXGyreHeros"/>
              </a:rPr>
              <a:t>për </a:t>
            </a:r>
            <a:r>
              <a:rPr sz="1100" spc="-10" dirty="0">
                <a:latin typeface="TeXGyreHeros"/>
                <a:cs typeface="TeXGyreHeros"/>
              </a:rPr>
              <a:t>sallatë dhe </a:t>
            </a:r>
            <a:r>
              <a:rPr sz="1100" spc="-15" dirty="0">
                <a:latin typeface="TeXGyreHeros"/>
                <a:cs typeface="TeXGyreHeros"/>
              </a:rPr>
              <a:t>gatime  </a:t>
            </a:r>
            <a:r>
              <a:rPr sz="1100" spc="-5" dirty="0">
                <a:latin typeface="TeXGyreHeros"/>
                <a:cs typeface="TeXGyreHeros"/>
              </a:rPr>
              <a:t>të </a:t>
            </a:r>
            <a:r>
              <a:rPr sz="1100" spc="-15" dirty="0">
                <a:latin typeface="TeXGyreHeros"/>
                <a:cs typeface="TeXGyreHeros"/>
              </a:rPr>
              <a:t>ndryshme. Preferohet </a:t>
            </a:r>
            <a:r>
              <a:rPr sz="1100" spc="-10" dirty="0">
                <a:latin typeface="TeXGyreHeros"/>
                <a:cs typeface="TeXGyreHeros"/>
              </a:rPr>
              <a:t>për </a:t>
            </a:r>
            <a:r>
              <a:rPr sz="1100" spc="-15" dirty="0">
                <a:latin typeface="TeXGyreHeros"/>
                <a:cs typeface="TeXGyreHeros"/>
              </a:rPr>
              <a:t>kon-  </a:t>
            </a:r>
            <a:r>
              <a:rPr sz="1100" spc="-10" dirty="0">
                <a:latin typeface="TeXGyreHeros"/>
                <a:cs typeface="TeXGyreHeros"/>
              </a:rPr>
              <a:t>sum në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familje.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950">
              <a:latin typeface="TeXGyreHeros"/>
              <a:cs typeface="TeXGyreHeros"/>
            </a:endParaRPr>
          </a:p>
          <a:p>
            <a:pPr marL="12700" marR="2848610" indent="179705" algn="just">
              <a:lnSpc>
                <a:spcPct val="106100"/>
              </a:lnSpc>
              <a:spcBef>
                <a:spcPts val="5"/>
              </a:spcBef>
            </a:pPr>
            <a:r>
              <a:rPr sz="1100" b="1" spc="-15" dirty="0">
                <a:latin typeface="Arial"/>
                <a:cs typeface="Arial"/>
              </a:rPr>
              <a:t>Rreziku: </a:t>
            </a:r>
            <a:r>
              <a:rPr sz="1100" spc="-5" dirty="0">
                <a:latin typeface="TeXGyreHeros"/>
                <a:cs typeface="TeXGyreHeros"/>
              </a:rPr>
              <a:t>Me </a:t>
            </a:r>
            <a:r>
              <a:rPr sz="1100" spc="-15" dirty="0">
                <a:latin typeface="TeXGyreHeros"/>
                <a:cs typeface="TeXGyreHeros"/>
              </a:rPr>
              <a:t>futjen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15" dirty="0">
                <a:latin typeface="TeXGyreHeros"/>
                <a:cs typeface="TeXGyreHeros"/>
              </a:rPr>
              <a:t>farërave </a:t>
            </a:r>
            <a:r>
              <a:rPr sz="1100" spc="-5" dirty="0">
                <a:latin typeface="TeXGyreHeros"/>
                <a:cs typeface="TeXGyreHeros"/>
              </a:rPr>
              <a:t>të  </a:t>
            </a:r>
            <a:r>
              <a:rPr sz="1100" spc="-15" dirty="0">
                <a:latin typeface="TeXGyreHeros"/>
                <a:cs typeface="TeXGyreHeros"/>
              </a:rPr>
              <a:t>importit </a:t>
            </a:r>
            <a:r>
              <a:rPr sz="1100" spc="-5" dirty="0">
                <a:latin typeface="TeXGyreHeros"/>
                <a:cs typeface="TeXGyreHeros"/>
              </a:rPr>
              <a:t>po </a:t>
            </a:r>
            <a:r>
              <a:rPr sz="1100" spc="-10" dirty="0">
                <a:latin typeface="TeXGyreHeros"/>
                <a:cs typeface="TeXGyreHeros"/>
              </a:rPr>
              <a:t>mbillet </a:t>
            </a:r>
            <a:r>
              <a:rPr sz="1100" spc="-15" dirty="0">
                <a:latin typeface="TeXGyreHeros"/>
                <a:cs typeface="TeXGyreHeros"/>
              </a:rPr>
              <a:t>gjithnjë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më </a:t>
            </a:r>
            <a:r>
              <a:rPr sz="1100" spc="-10" dirty="0">
                <a:latin typeface="TeXGyreHeros"/>
                <a:cs typeface="TeXGyreHeros"/>
              </a:rPr>
              <a:t>pak  dhe vetëm në </a:t>
            </a:r>
            <a:r>
              <a:rPr sz="1100" spc="-15" dirty="0">
                <a:latin typeface="TeXGyreHeros"/>
                <a:cs typeface="TeXGyreHeros"/>
              </a:rPr>
              <a:t>kopshtet familjare,  </a:t>
            </a:r>
            <a:r>
              <a:rPr sz="1100" spc="-5" dirty="0">
                <a:latin typeface="TeXGyreHeros"/>
                <a:cs typeface="TeXGyreHeros"/>
              </a:rPr>
              <a:t>pra </a:t>
            </a:r>
            <a:r>
              <a:rPr sz="1100" spc="-10" dirty="0">
                <a:latin typeface="TeXGyreHeros"/>
                <a:cs typeface="TeXGyreHeros"/>
              </a:rPr>
              <a:t>është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10" dirty="0">
                <a:latin typeface="TeXGyreHeros"/>
                <a:cs typeface="TeXGyreHeros"/>
              </a:rPr>
              <a:t>rrezik</a:t>
            </a:r>
            <a:r>
              <a:rPr sz="1100" spc="-145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zhdukjeje.</a:t>
            </a:r>
            <a:endParaRPr sz="1100">
              <a:latin typeface="TeXGyreHeros"/>
              <a:cs typeface="TeXGyreHero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093211" y="8572158"/>
            <a:ext cx="321310" cy="15367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900" dirty="0">
                <a:latin typeface="TeXGyreHeros"/>
                <a:cs typeface="TeXGyreHeros"/>
              </a:rPr>
              <a:t>- </a:t>
            </a:r>
            <a:fld id="{81D60167-4931-47E6-BA6A-407CBD079E47}" type="slidenum">
              <a:rPr sz="900" dirty="0">
                <a:latin typeface="TeXGyreHeros"/>
                <a:cs typeface="TeXGyreHeros"/>
              </a:rPr>
              <a:t>10</a:t>
            </a:fld>
            <a:r>
              <a:rPr sz="900" spc="-75" dirty="0">
                <a:latin typeface="TeXGyreHeros"/>
                <a:cs typeface="TeXGyreHeros"/>
              </a:rPr>
              <a:t> </a:t>
            </a:r>
            <a:r>
              <a:rPr sz="900" dirty="0">
                <a:latin typeface="TeXGyreHeros"/>
                <a:cs typeface="TeXGyreHeros"/>
              </a:rPr>
              <a:t>-</a:t>
            </a:r>
            <a:endParaRPr sz="900">
              <a:latin typeface="TeXGyreHeros"/>
              <a:cs typeface="TeXGyreHeros"/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9780" y="638061"/>
            <a:ext cx="5030470" cy="3799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500" b="1" dirty="0">
                <a:latin typeface="Arial"/>
                <a:cs typeface="Arial"/>
              </a:rPr>
              <a:t>Kumbulla</a:t>
            </a:r>
            <a:r>
              <a:rPr sz="1500" b="1" spc="-15" dirty="0">
                <a:latin typeface="Arial"/>
                <a:cs typeface="Arial"/>
              </a:rPr>
              <a:t> </a:t>
            </a:r>
            <a:r>
              <a:rPr sz="1500" b="1" dirty="0">
                <a:latin typeface="Arial"/>
                <a:cs typeface="Arial"/>
              </a:rPr>
              <a:t>Vlonjate</a:t>
            </a:r>
            <a:endParaRPr sz="15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400">
              <a:latin typeface="Arial"/>
              <a:cs typeface="Arial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Përhapja: </a:t>
            </a:r>
            <a:r>
              <a:rPr sz="1100" spc="-5" dirty="0">
                <a:latin typeface="TeXGyreHeros"/>
                <a:cs typeface="TeXGyreHeros"/>
              </a:rPr>
              <a:t>Gjendet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përhapur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Shqipërinë </a:t>
            </a:r>
            <a:r>
              <a:rPr sz="1100" dirty="0">
                <a:latin typeface="TeXGyreHeros"/>
                <a:cs typeface="TeXGyreHeros"/>
              </a:rPr>
              <a:t>jugore </a:t>
            </a:r>
            <a:r>
              <a:rPr sz="1100" spc="-5" dirty="0">
                <a:latin typeface="TeXGyreHeros"/>
                <a:cs typeface="TeXGyreHeros"/>
              </a:rPr>
              <a:t>kryesisht në</a:t>
            </a:r>
            <a:r>
              <a:rPr sz="1100" spc="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Vlorë.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  <a:spcBef>
                <a:spcPts val="5"/>
              </a:spcBef>
            </a:pPr>
            <a:r>
              <a:rPr sz="1100" b="1" spc="-5" dirty="0">
                <a:latin typeface="Arial"/>
                <a:cs typeface="Arial"/>
              </a:rPr>
              <a:t>Përshkrimi:</a:t>
            </a:r>
            <a:endParaRPr sz="1100">
              <a:latin typeface="Arial"/>
              <a:cs typeface="Arial"/>
            </a:endParaRPr>
          </a:p>
          <a:p>
            <a:pPr marL="12700" marR="5715" indent="179705" algn="just">
              <a:lnSpc>
                <a:spcPct val="106100"/>
              </a:lnSpc>
            </a:pPr>
            <a:r>
              <a:rPr sz="1100" dirty="0">
                <a:latin typeface="TeXGyreHeros"/>
                <a:cs typeface="TeXGyreHeros"/>
              </a:rPr>
              <a:t>Pema ka rritje </a:t>
            </a:r>
            <a:r>
              <a:rPr sz="1100" spc="-5" dirty="0">
                <a:latin typeface="TeXGyreHeros"/>
                <a:cs typeface="TeXGyreHeros"/>
              </a:rPr>
              <a:t>mesatare. Degëzat </a:t>
            </a:r>
            <a:r>
              <a:rPr sz="1100" dirty="0">
                <a:latin typeface="TeXGyreHeros"/>
                <a:cs typeface="TeXGyreHeros"/>
              </a:rPr>
              <a:t>e rendit te </a:t>
            </a:r>
            <a:r>
              <a:rPr sz="1100" spc="-5" dirty="0">
                <a:latin typeface="TeXGyreHeros"/>
                <a:cs typeface="TeXGyreHeros"/>
              </a:rPr>
              <a:t>dyte dhe trete </a:t>
            </a:r>
            <a:r>
              <a:rPr sz="1100" dirty="0">
                <a:latin typeface="TeXGyreHeros"/>
                <a:cs typeface="TeXGyreHeros"/>
              </a:rPr>
              <a:t>kane </a:t>
            </a:r>
            <a:r>
              <a:rPr sz="1100" spc="-5" dirty="0">
                <a:latin typeface="TeXGyreHeros"/>
                <a:cs typeface="TeXGyreHeros"/>
              </a:rPr>
              <a:t>tendence  rritje </a:t>
            </a:r>
            <a:r>
              <a:rPr sz="1100" dirty="0">
                <a:latin typeface="TeXGyreHeros"/>
                <a:cs typeface="TeXGyreHeros"/>
              </a:rPr>
              <a:t>te </a:t>
            </a:r>
            <a:r>
              <a:rPr sz="1100" spc="-10" dirty="0">
                <a:latin typeface="TeXGyreHeros"/>
                <a:cs typeface="TeXGyreHeros"/>
              </a:rPr>
              <a:t>përkulur, </a:t>
            </a:r>
            <a:r>
              <a:rPr sz="1100" spc="-5" dirty="0">
                <a:latin typeface="TeXGyreHeros"/>
                <a:cs typeface="TeXGyreHeros"/>
              </a:rPr>
              <a:t>duke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dhënë kurorës forme globoze. </a:t>
            </a:r>
            <a:r>
              <a:rPr sz="1100" dirty="0">
                <a:latin typeface="TeXGyreHeros"/>
                <a:cs typeface="TeXGyreHeros"/>
              </a:rPr>
              <a:t>Gjethja është e </a:t>
            </a:r>
            <a:r>
              <a:rPr sz="1100" spc="-5" dirty="0">
                <a:latin typeface="TeXGyreHeros"/>
                <a:cs typeface="TeXGyreHeros"/>
              </a:rPr>
              <a:t>madhe dhe  forme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eliptike.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Lulja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vogël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dhe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me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ngjyrë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bardhë.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Fryti</a:t>
            </a:r>
            <a:r>
              <a:rPr sz="1100" spc="-1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është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i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vogël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me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formë  ovale. </a:t>
            </a:r>
            <a:r>
              <a:rPr sz="1100" dirty="0">
                <a:latin typeface="TeXGyreHeros"/>
                <a:cs typeface="TeXGyreHeros"/>
              </a:rPr>
              <a:t>Lëkura e </a:t>
            </a:r>
            <a:r>
              <a:rPr sz="1100" spc="-5" dirty="0">
                <a:latin typeface="TeXGyreHeros"/>
                <a:cs typeface="TeXGyreHeros"/>
              </a:rPr>
              <a:t>frytit </a:t>
            </a:r>
            <a:r>
              <a:rPr sz="1100" dirty="0">
                <a:latin typeface="TeXGyreHeros"/>
                <a:cs typeface="TeXGyreHeros"/>
              </a:rPr>
              <a:t>ka ngjyrë </a:t>
            </a:r>
            <a:r>
              <a:rPr sz="1100" spc="-5" dirty="0">
                <a:latin typeface="TeXGyreHeros"/>
                <a:cs typeface="TeXGyreHeros"/>
              </a:rPr>
              <a:t>rozë me </a:t>
            </a:r>
            <a:r>
              <a:rPr sz="1100" dirty="0">
                <a:latin typeface="TeXGyreHeros"/>
                <a:cs typeface="TeXGyreHeros"/>
              </a:rPr>
              <a:t>shumë </a:t>
            </a:r>
            <a:r>
              <a:rPr sz="1100" spc="-5" dirty="0">
                <a:latin typeface="TeXGyreHeros"/>
                <a:cs typeface="TeXGyreHeros"/>
              </a:rPr>
              <a:t>pruinë. Ngjyra </a:t>
            </a:r>
            <a:r>
              <a:rPr sz="1100" dirty="0">
                <a:latin typeface="TeXGyreHeros"/>
                <a:cs typeface="TeXGyreHeros"/>
              </a:rPr>
              <a:t>e tulit e </a:t>
            </a:r>
            <a:r>
              <a:rPr sz="1100" spc="-5" dirty="0">
                <a:latin typeface="TeXGyreHeros"/>
                <a:cs typeface="TeXGyreHeros"/>
              </a:rPr>
              <a:t>verdhë, </a:t>
            </a:r>
            <a:r>
              <a:rPr sz="1100" dirty="0">
                <a:latin typeface="TeXGyreHeros"/>
                <a:cs typeface="TeXGyreHeros"/>
              </a:rPr>
              <a:t>e  </a:t>
            </a:r>
            <a:r>
              <a:rPr sz="1100" spc="-5" dirty="0">
                <a:latin typeface="TeXGyreHeros"/>
                <a:cs typeface="TeXGyreHeros"/>
              </a:rPr>
              <a:t>ëmbël dhe </a:t>
            </a:r>
            <a:r>
              <a:rPr sz="1100" dirty="0">
                <a:latin typeface="TeXGyreHeros"/>
                <a:cs typeface="TeXGyreHeros"/>
              </a:rPr>
              <a:t>shumë e </a:t>
            </a:r>
            <a:r>
              <a:rPr sz="1100" spc="-5" dirty="0">
                <a:latin typeface="TeXGyreHeros"/>
                <a:cs typeface="TeXGyreHeros"/>
              </a:rPr>
              <a:t>shijshme. </a:t>
            </a:r>
            <a:r>
              <a:rPr sz="1100" dirty="0">
                <a:latin typeface="TeXGyreHeros"/>
                <a:cs typeface="TeXGyreHeros"/>
              </a:rPr>
              <a:t>Bishti i </a:t>
            </a:r>
            <a:r>
              <a:rPr sz="1100" spc="-5" dirty="0">
                <a:latin typeface="TeXGyreHeros"/>
                <a:cs typeface="TeXGyreHeros"/>
              </a:rPr>
              <a:t>frytit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ﬁksuar </a:t>
            </a:r>
            <a:r>
              <a:rPr sz="1100" dirty="0">
                <a:latin typeface="TeXGyreHeros"/>
                <a:cs typeface="TeXGyreHeros"/>
              </a:rPr>
              <a:t>shumë mirë me </a:t>
            </a:r>
            <a:r>
              <a:rPr sz="1100" spc="-5" dirty="0">
                <a:latin typeface="TeXGyreHeros"/>
                <a:cs typeface="TeXGyreHeros"/>
              </a:rPr>
              <a:t>frytin. Bërtha-  </a:t>
            </a:r>
            <a:r>
              <a:rPr sz="1100" dirty="0">
                <a:latin typeface="TeXGyreHeros"/>
                <a:cs typeface="TeXGyreHeros"/>
              </a:rPr>
              <a:t>ma e vogël, </a:t>
            </a:r>
            <a:r>
              <a:rPr sz="1100" spc="-5" dirty="0">
                <a:latin typeface="TeXGyreHeros"/>
                <a:cs typeface="TeXGyreHeros"/>
              </a:rPr>
              <a:t>me formë </a:t>
            </a:r>
            <a:r>
              <a:rPr sz="1100" dirty="0">
                <a:latin typeface="TeXGyreHeros"/>
                <a:cs typeface="TeXGyreHeros"/>
              </a:rPr>
              <a:t>ovale </a:t>
            </a:r>
            <a:r>
              <a:rPr sz="1100" spc="-5" dirty="0">
                <a:latin typeface="TeXGyreHeros"/>
                <a:cs typeface="TeXGyreHeros"/>
              </a:rPr>
              <a:t>dhe veçohet lehtë nga fryti. </a:t>
            </a:r>
            <a:r>
              <a:rPr sz="1100" dirty="0">
                <a:latin typeface="TeXGyreHeros"/>
                <a:cs typeface="TeXGyreHeros"/>
              </a:rPr>
              <a:t>Frutat piqen </a:t>
            </a:r>
            <a:r>
              <a:rPr sz="1100" spc="-5" dirty="0">
                <a:latin typeface="TeXGyreHeros"/>
                <a:cs typeface="TeXGyreHeros"/>
              </a:rPr>
              <a:t>në ﬁllim të  muajit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Gusht.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Karakteristikat </a:t>
            </a:r>
            <a:r>
              <a:rPr sz="1100" b="1" dirty="0">
                <a:latin typeface="Arial"/>
                <a:cs typeface="Arial"/>
              </a:rPr>
              <a:t>të</a:t>
            </a:r>
            <a:r>
              <a:rPr sz="1100" b="1" spc="-10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tjera:</a:t>
            </a:r>
            <a:endParaRPr sz="1100">
              <a:latin typeface="Arial"/>
              <a:cs typeface="Arial"/>
            </a:endParaRPr>
          </a:p>
          <a:p>
            <a:pPr marL="12700" marR="5080" indent="179705" algn="just">
              <a:lnSpc>
                <a:spcPct val="105900"/>
              </a:lnSpc>
              <a:spcBef>
                <a:spcPts val="5"/>
              </a:spcBef>
            </a:pPr>
            <a:r>
              <a:rPr sz="1100" spc="-5" dirty="0">
                <a:latin typeface="TeXGyreHeros"/>
                <a:cs typeface="TeXGyreHeros"/>
              </a:rPr>
              <a:t>Kultivar</a:t>
            </a:r>
            <a:r>
              <a:rPr sz="1100" spc="-7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me</a:t>
            </a:r>
            <a:r>
              <a:rPr sz="1100" spc="-8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prodhimtari</a:t>
            </a:r>
            <a:r>
              <a:rPr sz="1100" spc="-8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7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lartë</a:t>
            </a:r>
            <a:r>
              <a:rPr sz="1100" spc="-7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dhe</a:t>
            </a:r>
            <a:r>
              <a:rPr sz="1100" spc="-7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8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përvitshme.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Frutat</a:t>
            </a:r>
            <a:r>
              <a:rPr sz="1100" spc="-8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piqen</a:t>
            </a:r>
            <a:r>
              <a:rPr sz="1100" spc="-7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në</a:t>
            </a:r>
            <a:r>
              <a:rPr sz="1100" spc="-7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ﬁllim</a:t>
            </a:r>
            <a:r>
              <a:rPr sz="1100" spc="-7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7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muajit  Gusht. Fruta janë </a:t>
            </a:r>
            <a:r>
              <a:rPr sz="1100" spc="-5" dirty="0">
                <a:latin typeface="TeXGyreHeros"/>
                <a:cs typeface="TeXGyreHeros"/>
              </a:rPr>
              <a:t>shumë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shijshëm dhe </a:t>
            </a:r>
            <a:r>
              <a:rPr sz="1100" dirty="0">
                <a:latin typeface="TeXGyreHeros"/>
                <a:cs typeface="TeXGyreHeros"/>
              </a:rPr>
              <a:t>me pamje atraktive, me</a:t>
            </a:r>
            <a:r>
              <a:rPr sz="1100" spc="-1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qëndrueshmëri  të lartë </a:t>
            </a:r>
            <a:r>
              <a:rPr sz="1100" dirty="0">
                <a:latin typeface="TeXGyreHeros"/>
                <a:cs typeface="TeXGyreHeros"/>
              </a:rPr>
              <a:t>ndaj </a:t>
            </a:r>
            <a:r>
              <a:rPr sz="1100" spc="-5" dirty="0">
                <a:latin typeface="TeXGyreHeros"/>
                <a:cs typeface="TeXGyreHeros"/>
              </a:rPr>
              <a:t>sëmundjeve dhe</a:t>
            </a:r>
            <a:r>
              <a:rPr sz="110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dëmtuesve.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Përdorimi:</a:t>
            </a:r>
            <a:endParaRPr sz="1100">
              <a:latin typeface="Arial"/>
              <a:cs typeface="Arial"/>
            </a:endParaRPr>
          </a:p>
          <a:p>
            <a:pPr marL="192405">
              <a:lnSpc>
                <a:spcPct val="100000"/>
              </a:lnSpc>
              <a:spcBef>
                <a:spcPts val="85"/>
              </a:spcBef>
            </a:pPr>
            <a:r>
              <a:rPr sz="1100" spc="-5" dirty="0">
                <a:latin typeface="TeXGyreHeros"/>
                <a:cs typeface="TeXGyreHeros"/>
              </a:rPr>
              <a:t>Për </a:t>
            </a:r>
            <a:r>
              <a:rPr sz="1100" dirty="0">
                <a:latin typeface="TeXGyreHeros"/>
                <a:cs typeface="TeXGyreHeros"/>
              </a:rPr>
              <a:t>konsum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1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freskët.</a:t>
            </a:r>
            <a:endParaRPr sz="1100">
              <a:latin typeface="TeXGyreHeros"/>
              <a:cs typeface="TeXGyreHero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459230" y="4705350"/>
            <a:ext cx="3670300" cy="2950845"/>
            <a:chOff x="1459230" y="4705350"/>
            <a:chExt cx="3670300" cy="2950845"/>
          </a:xfrm>
        </p:grpSpPr>
        <p:sp>
          <p:nvSpPr>
            <p:cNvPr id="4" name="object 4"/>
            <p:cNvSpPr/>
            <p:nvPr/>
          </p:nvSpPr>
          <p:spPr>
            <a:xfrm>
              <a:off x="1461516" y="4707636"/>
              <a:ext cx="3663695" cy="294589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463040" y="4709160"/>
              <a:ext cx="3662679" cy="2943225"/>
            </a:xfrm>
            <a:custGeom>
              <a:avLst/>
              <a:gdLst/>
              <a:ahLst/>
              <a:cxnLst/>
              <a:rect l="l" t="t" r="r" b="b"/>
              <a:pathLst>
                <a:path w="3662679" h="2943225">
                  <a:moveTo>
                    <a:pt x="0" y="0"/>
                  </a:moveTo>
                  <a:lnTo>
                    <a:pt x="0" y="2942844"/>
                  </a:lnTo>
                  <a:lnTo>
                    <a:pt x="3662172" y="2942844"/>
                  </a:lnTo>
                  <a:lnTo>
                    <a:pt x="3662172" y="0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3061207" y="8572158"/>
            <a:ext cx="384175" cy="15367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900" dirty="0">
                <a:latin typeface="TeXGyreHeros"/>
                <a:cs typeface="TeXGyreHeros"/>
              </a:rPr>
              <a:t>- </a:t>
            </a:r>
            <a:fld id="{81D60167-4931-47E6-BA6A-407CBD079E47}" type="slidenum">
              <a:rPr sz="900" dirty="0">
                <a:latin typeface="TeXGyreHeros"/>
                <a:cs typeface="TeXGyreHeros"/>
              </a:rPr>
              <a:t>100</a:t>
            </a:fld>
            <a:r>
              <a:rPr sz="900" spc="-60" dirty="0">
                <a:latin typeface="TeXGyreHeros"/>
                <a:cs typeface="TeXGyreHeros"/>
              </a:rPr>
              <a:t> </a:t>
            </a:r>
            <a:r>
              <a:rPr sz="900" dirty="0">
                <a:latin typeface="TeXGyreHeros"/>
                <a:cs typeface="TeXGyreHeros"/>
              </a:rPr>
              <a:t>-</a:t>
            </a:r>
            <a:endParaRPr sz="900">
              <a:latin typeface="TeXGyreHeros"/>
              <a:cs typeface="TeXGyreHeros"/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43204" y="638061"/>
            <a:ext cx="5029835" cy="3444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500" b="1" dirty="0">
                <a:latin typeface="Arial"/>
                <a:cs typeface="Arial"/>
              </a:rPr>
              <a:t>Kumbulla</a:t>
            </a:r>
            <a:r>
              <a:rPr sz="1500" b="1" spc="-15" dirty="0">
                <a:latin typeface="Arial"/>
                <a:cs typeface="Arial"/>
              </a:rPr>
              <a:t> </a:t>
            </a:r>
            <a:r>
              <a:rPr sz="1500" b="1" spc="-5" dirty="0">
                <a:latin typeface="Arial"/>
                <a:cs typeface="Arial"/>
              </a:rPr>
              <a:t>Pistilka</a:t>
            </a:r>
            <a:endParaRPr sz="15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400">
              <a:latin typeface="Arial"/>
              <a:cs typeface="Arial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Përhapja: </a:t>
            </a:r>
            <a:r>
              <a:rPr sz="1100" spc="-5" dirty="0">
                <a:latin typeface="TeXGyreHeros"/>
                <a:cs typeface="TeXGyreHeros"/>
              </a:rPr>
              <a:t>Gjendet kryesisht </a:t>
            </a:r>
            <a:r>
              <a:rPr sz="1100" dirty="0">
                <a:latin typeface="TeXGyreHeros"/>
                <a:cs typeface="TeXGyreHeros"/>
              </a:rPr>
              <a:t>në pjesën </a:t>
            </a:r>
            <a:r>
              <a:rPr sz="1100" spc="-5" dirty="0">
                <a:latin typeface="TeXGyreHeros"/>
                <a:cs typeface="TeXGyreHeros"/>
              </a:rPr>
              <a:t>qendrore </a:t>
            </a:r>
            <a:r>
              <a:rPr sz="1100" spc="5" dirty="0">
                <a:latin typeface="TeXGyreHeros"/>
                <a:cs typeface="TeXGyreHeros"/>
              </a:rPr>
              <a:t>të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vendit.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  <a:spcBef>
                <a:spcPts val="5"/>
              </a:spcBef>
            </a:pPr>
            <a:r>
              <a:rPr sz="1100" b="1" spc="-5" dirty="0">
                <a:latin typeface="Arial"/>
                <a:cs typeface="Arial"/>
              </a:rPr>
              <a:t>Përshkrimi:</a:t>
            </a:r>
            <a:endParaRPr sz="1100">
              <a:latin typeface="Arial"/>
              <a:cs typeface="Arial"/>
            </a:endParaRPr>
          </a:p>
          <a:p>
            <a:pPr marL="12700" marR="5080" indent="179705" algn="just">
              <a:lnSpc>
                <a:spcPct val="106000"/>
              </a:lnSpc>
            </a:pPr>
            <a:r>
              <a:rPr sz="1100" dirty="0">
                <a:latin typeface="TeXGyreHeros"/>
                <a:cs typeface="TeXGyreHeros"/>
              </a:rPr>
              <a:t>Pema ka rritje mesatare </a:t>
            </a:r>
            <a:r>
              <a:rPr sz="1100" spc="-5" dirty="0">
                <a:latin typeface="TeXGyreHeros"/>
                <a:cs typeface="TeXGyreHeros"/>
              </a:rPr>
              <a:t>në të fuqishme, me </a:t>
            </a:r>
            <a:r>
              <a:rPr sz="1100" dirty="0">
                <a:latin typeface="TeXGyreHeros"/>
                <a:cs typeface="TeXGyreHeros"/>
              </a:rPr>
              <a:t>degë </a:t>
            </a:r>
            <a:r>
              <a:rPr sz="1100" spc="-5" dirty="0">
                <a:latin typeface="TeXGyreHeros"/>
                <a:cs typeface="TeXGyreHeros"/>
              </a:rPr>
              <a:t>mesatarisht të </a:t>
            </a:r>
            <a:r>
              <a:rPr sz="1100" dirty="0">
                <a:latin typeface="TeXGyreHeros"/>
                <a:cs typeface="TeXGyreHeros"/>
              </a:rPr>
              <a:t>fuqishme me  </a:t>
            </a:r>
            <a:r>
              <a:rPr sz="1100" spc="-5" dirty="0">
                <a:latin typeface="TeXGyreHeros"/>
                <a:cs typeface="TeXGyreHeros"/>
              </a:rPr>
              <a:t>tendencë rritje drejt. Gjethet </a:t>
            </a:r>
            <a:r>
              <a:rPr sz="1100" dirty="0">
                <a:latin typeface="TeXGyreHeros"/>
                <a:cs typeface="TeXGyreHeros"/>
              </a:rPr>
              <a:t>janë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formë </a:t>
            </a:r>
            <a:r>
              <a:rPr sz="1100" dirty="0">
                <a:latin typeface="TeXGyreHeros"/>
                <a:cs typeface="TeXGyreHeros"/>
              </a:rPr>
              <a:t>vezake, </a:t>
            </a:r>
            <a:r>
              <a:rPr sz="1100" spc="-5" dirty="0">
                <a:latin typeface="TeXGyreHeros"/>
                <a:cs typeface="TeXGyreHeros"/>
              </a:rPr>
              <a:t>të trasha. Lulja </a:t>
            </a:r>
            <a:r>
              <a:rPr sz="1100" dirty="0">
                <a:latin typeface="TeXGyreHeros"/>
                <a:cs typeface="TeXGyreHeros"/>
              </a:rPr>
              <a:t>është e vogël  me ngjyrë </a:t>
            </a:r>
            <a:r>
              <a:rPr sz="1100" spc="-5" dirty="0">
                <a:latin typeface="TeXGyreHeros"/>
                <a:cs typeface="TeXGyreHeros"/>
              </a:rPr>
              <a:t>të </a:t>
            </a:r>
            <a:r>
              <a:rPr sz="1100" dirty="0">
                <a:latin typeface="TeXGyreHeros"/>
                <a:cs typeface="TeXGyreHeros"/>
              </a:rPr>
              <a:t>bardhë. </a:t>
            </a:r>
            <a:r>
              <a:rPr sz="1100" spc="-5" dirty="0">
                <a:latin typeface="TeXGyreHeros"/>
                <a:cs typeface="TeXGyreHeros"/>
              </a:rPr>
              <a:t>Fryti është </a:t>
            </a:r>
            <a:r>
              <a:rPr sz="1100" dirty="0">
                <a:latin typeface="TeXGyreHeros"/>
                <a:cs typeface="TeXGyreHeros"/>
              </a:rPr>
              <a:t>i vogël, vezak, </a:t>
            </a:r>
            <a:r>
              <a:rPr sz="1100" spc="-5" dirty="0">
                <a:latin typeface="TeXGyreHeros"/>
                <a:cs typeface="TeXGyreHeros"/>
              </a:rPr>
              <a:t>me </a:t>
            </a:r>
            <a:r>
              <a:rPr sz="1100" dirty="0">
                <a:latin typeface="TeXGyreHeros"/>
                <a:cs typeface="TeXGyreHeros"/>
              </a:rPr>
              <a:t>ngjyrë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verdhë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lehtë. </a:t>
            </a:r>
            <a:r>
              <a:rPr sz="1100" spc="-15" dirty="0">
                <a:latin typeface="TeXGyreHeros"/>
                <a:cs typeface="TeXGyreHeros"/>
              </a:rPr>
              <a:t>Tuli  </a:t>
            </a:r>
            <a:r>
              <a:rPr sz="1100" spc="-5" dirty="0">
                <a:latin typeface="TeXGyreHeros"/>
                <a:cs typeface="TeXGyreHeros"/>
              </a:rPr>
              <a:t>është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dirty="0">
                <a:latin typeface="TeXGyreHeros"/>
                <a:cs typeface="TeXGyreHeros"/>
              </a:rPr>
              <a:t>ngjyrë </a:t>
            </a:r>
            <a:r>
              <a:rPr sz="1100" spc="-5" dirty="0">
                <a:latin typeface="TeXGyreHeros"/>
                <a:cs typeface="TeXGyreHeros"/>
              </a:rPr>
              <a:t>jeshile, shumë </a:t>
            </a:r>
            <a:r>
              <a:rPr sz="1100" dirty="0">
                <a:latin typeface="TeXGyreHeros"/>
                <a:cs typeface="TeXGyreHeros"/>
              </a:rPr>
              <a:t>i lëngshëm, </a:t>
            </a:r>
            <a:r>
              <a:rPr sz="1100" spc="-5" dirty="0">
                <a:latin typeface="TeXGyreHeros"/>
                <a:cs typeface="TeXGyreHeros"/>
              </a:rPr>
              <a:t>me </a:t>
            </a:r>
            <a:r>
              <a:rPr sz="1100" dirty="0">
                <a:latin typeface="TeXGyreHeros"/>
                <a:cs typeface="TeXGyreHeros"/>
              </a:rPr>
              <a:t>shije </a:t>
            </a:r>
            <a:r>
              <a:rPr sz="1100" spc="-5" dirty="0">
                <a:latin typeface="TeXGyreHeros"/>
                <a:cs typeface="TeXGyreHeros"/>
              </a:rPr>
              <a:t>të veçantë. Bishti është </a:t>
            </a:r>
            <a:r>
              <a:rPr sz="1100" dirty="0">
                <a:latin typeface="TeXGyreHeros"/>
                <a:cs typeface="TeXGyreHeros"/>
              </a:rPr>
              <a:t>i  </a:t>
            </a:r>
            <a:r>
              <a:rPr sz="1100" spc="-5" dirty="0">
                <a:latin typeface="TeXGyreHeros"/>
                <a:cs typeface="TeXGyreHeros"/>
              </a:rPr>
              <a:t>shkurtër në </a:t>
            </a:r>
            <a:r>
              <a:rPr sz="1100" spc="-10" dirty="0">
                <a:latin typeface="TeXGyreHeros"/>
                <a:cs typeface="TeXGyreHeros"/>
              </a:rPr>
              <a:t>mesatar,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ngjitur </a:t>
            </a:r>
            <a:r>
              <a:rPr sz="1100" dirty="0">
                <a:latin typeface="TeXGyreHeros"/>
                <a:cs typeface="TeXGyreHeros"/>
              </a:rPr>
              <a:t>dobët në </a:t>
            </a:r>
            <a:r>
              <a:rPr sz="1100" spc="-5" dirty="0">
                <a:latin typeface="TeXGyreHeros"/>
                <a:cs typeface="TeXGyreHeros"/>
              </a:rPr>
              <a:t>fryt. </a:t>
            </a:r>
            <a:r>
              <a:rPr sz="1100" dirty="0">
                <a:latin typeface="TeXGyreHeros"/>
                <a:cs typeface="TeXGyreHeros"/>
              </a:rPr>
              <a:t>Bërthama është e </a:t>
            </a:r>
            <a:r>
              <a:rPr sz="1100" spc="-5" dirty="0">
                <a:latin typeface="TeXGyreHeros"/>
                <a:cs typeface="TeXGyreHeros"/>
              </a:rPr>
              <a:t>madhe, </a:t>
            </a:r>
            <a:r>
              <a:rPr sz="1100" dirty="0">
                <a:latin typeface="TeXGyreHeros"/>
                <a:cs typeface="TeXGyreHeros"/>
              </a:rPr>
              <a:t>vezake </a:t>
            </a:r>
            <a:r>
              <a:rPr sz="1100" spc="-5" dirty="0">
                <a:latin typeface="TeXGyreHeros"/>
                <a:cs typeface="TeXGyreHeros"/>
              </a:rPr>
              <a:t>dhe  </a:t>
            </a:r>
            <a:r>
              <a:rPr sz="1100" dirty="0">
                <a:latin typeface="TeXGyreHeros"/>
                <a:cs typeface="TeXGyreHeros"/>
              </a:rPr>
              <a:t>me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majë.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Karakteristika </a:t>
            </a:r>
            <a:r>
              <a:rPr sz="1100" b="1" spc="-10" dirty="0">
                <a:latin typeface="Arial"/>
                <a:cs typeface="Arial"/>
              </a:rPr>
              <a:t>të</a:t>
            </a:r>
            <a:r>
              <a:rPr sz="1100" b="1" spc="5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tjera:</a:t>
            </a:r>
            <a:endParaRPr sz="1100">
              <a:latin typeface="Arial"/>
              <a:cs typeface="Arial"/>
            </a:endParaRPr>
          </a:p>
          <a:p>
            <a:pPr marL="12700" marR="5715" indent="179705" algn="just">
              <a:lnSpc>
                <a:spcPct val="105900"/>
              </a:lnSpc>
              <a:spcBef>
                <a:spcPts val="10"/>
              </a:spcBef>
            </a:pPr>
            <a:r>
              <a:rPr sz="1100" spc="-5" dirty="0">
                <a:latin typeface="TeXGyreHeros"/>
                <a:cs typeface="TeXGyreHeros"/>
              </a:rPr>
              <a:t>Ky kultivar </a:t>
            </a:r>
            <a:r>
              <a:rPr sz="1100" dirty="0">
                <a:latin typeface="TeXGyreHeros"/>
                <a:cs typeface="TeXGyreHeros"/>
              </a:rPr>
              <a:t>është </a:t>
            </a:r>
            <a:r>
              <a:rPr sz="1100" spc="-5" dirty="0">
                <a:latin typeface="TeXGyreHeros"/>
                <a:cs typeface="TeXGyreHeros"/>
              </a:rPr>
              <a:t>shumë prodhues. Lulëzon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fund </a:t>
            </a:r>
            <a:r>
              <a:rPr sz="1100" dirty="0">
                <a:latin typeface="TeXGyreHeros"/>
                <a:cs typeface="TeXGyreHeros"/>
              </a:rPr>
              <a:t>të Marsit. </a:t>
            </a:r>
            <a:r>
              <a:rPr sz="1100" spc="-5" dirty="0">
                <a:latin typeface="TeXGyreHeros"/>
                <a:cs typeface="TeXGyreHeros"/>
              </a:rPr>
              <a:t>Frutat piqen </a:t>
            </a:r>
            <a:r>
              <a:rPr sz="1100" dirty="0">
                <a:latin typeface="TeXGyreHeros"/>
                <a:cs typeface="TeXGyreHeros"/>
              </a:rPr>
              <a:t>në  </a:t>
            </a:r>
            <a:r>
              <a:rPr sz="1100" spc="-10" dirty="0">
                <a:latin typeface="TeXGyreHeros"/>
                <a:cs typeface="TeXGyreHeros"/>
              </a:rPr>
              <a:t>qershor. </a:t>
            </a:r>
            <a:r>
              <a:rPr sz="1100" dirty="0">
                <a:latin typeface="TeXGyreHeros"/>
                <a:cs typeface="TeXGyreHeros"/>
              </a:rPr>
              <a:t>Nuk është i qëndrueshëm </a:t>
            </a:r>
            <a:r>
              <a:rPr sz="1100" spc="-5" dirty="0">
                <a:latin typeface="TeXGyreHeros"/>
                <a:cs typeface="TeXGyreHeros"/>
              </a:rPr>
              <a:t>në transport. Preket pak nga sëmundjet dhe  dëmtuesit.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Përdorimi: </a:t>
            </a:r>
            <a:r>
              <a:rPr sz="1100" spc="-5" dirty="0">
                <a:latin typeface="TeXGyreHeros"/>
                <a:cs typeface="TeXGyreHeros"/>
              </a:rPr>
              <a:t>Për përpunim.</a:t>
            </a:r>
            <a:endParaRPr sz="1100">
              <a:latin typeface="TeXGyreHeros"/>
              <a:cs typeface="TeXGyreHero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876805" y="4705350"/>
            <a:ext cx="2761615" cy="3130550"/>
            <a:chOff x="1876805" y="4705350"/>
            <a:chExt cx="2761615" cy="3130550"/>
          </a:xfrm>
        </p:grpSpPr>
        <p:sp>
          <p:nvSpPr>
            <p:cNvPr id="4" name="object 4"/>
            <p:cNvSpPr/>
            <p:nvPr/>
          </p:nvSpPr>
          <p:spPr>
            <a:xfrm>
              <a:off x="1880615" y="4707636"/>
              <a:ext cx="2756916" cy="312724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880615" y="4709160"/>
              <a:ext cx="2753995" cy="3122930"/>
            </a:xfrm>
            <a:custGeom>
              <a:avLst/>
              <a:gdLst/>
              <a:ahLst/>
              <a:cxnLst/>
              <a:rect l="l" t="t" r="r" b="b"/>
              <a:pathLst>
                <a:path w="2753995" h="3122929">
                  <a:moveTo>
                    <a:pt x="0" y="0"/>
                  </a:moveTo>
                  <a:lnTo>
                    <a:pt x="0" y="3122676"/>
                  </a:lnTo>
                  <a:lnTo>
                    <a:pt x="2753868" y="3122676"/>
                  </a:lnTo>
                  <a:lnTo>
                    <a:pt x="2753868" y="0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3061207" y="8572158"/>
            <a:ext cx="384175" cy="15367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900" dirty="0">
                <a:latin typeface="TeXGyreHeros"/>
                <a:cs typeface="TeXGyreHeros"/>
              </a:rPr>
              <a:t>- </a:t>
            </a:r>
            <a:fld id="{81D60167-4931-47E6-BA6A-407CBD079E47}" type="slidenum">
              <a:rPr sz="900" dirty="0">
                <a:latin typeface="TeXGyreHeros"/>
                <a:cs typeface="TeXGyreHeros"/>
              </a:rPr>
              <a:t>101</a:t>
            </a:fld>
            <a:r>
              <a:rPr sz="900" spc="-60" dirty="0">
                <a:latin typeface="TeXGyreHeros"/>
                <a:cs typeface="TeXGyreHeros"/>
              </a:rPr>
              <a:t> </a:t>
            </a:r>
            <a:r>
              <a:rPr sz="900" dirty="0">
                <a:latin typeface="TeXGyreHeros"/>
                <a:cs typeface="TeXGyreHeros"/>
              </a:rPr>
              <a:t>-</a:t>
            </a:r>
            <a:endParaRPr sz="900">
              <a:latin typeface="TeXGyreHeros"/>
              <a:cs typeface="TeXGyreHeros"/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61491" y="588717"/>
            <a:ext cx="3646804" cy="5956935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1381125" algn="ctr">
              <a:lnSpc>
                <a:spcPct val="100000"/>
              </a:lnSpc>
              <a:spcBef>
                <a:spcPts val="484"/>
              </a:spcBef>
            </a:pPr>
            <a:r>
              <a:rPr sz="1500" b="1" dirty="0">
                <a:latin typeface="Arial"/>
                <a:cs typeface="Arial"/>
              </a:rPr>
              <a:t>Fiku:</a:t>
            </a:r>
            <a:r>
              <a:rPr sz="1500" b="1" spc="-15" dirty="0">
                <a:latin typeface="Arial"/>
                <a:cs typeface="Arial"/>
              </a:rPr>
              <a:t> </a:t>
            </a:r>
            <a:r>
              <a:rPr sz="1500" b="1" dirty="0">
                <a:latin typeface="Arial"/>
                <a:cs typeface="Arial"/>
              </a:rPr>
              <a:t>“Kraps”</a:t>
            </a:r>
            <a:endParaRPr sz="1500">
              <a:latin typeface="Arial"/>
              <a:cs typeface="Arial"/>
            </a:endParaRPr>
          </a:p>
          <a:p>
            <a:pPr marL="1388745" algn="ctr">
              <a:lnSpc>
                <a:spcPct val="100000"/>
              </a:lnSpc>
              <a:spcBef>
                <a:spcPts val="345"/>
              </a:spcBef>
            </a:pPr>
            <a:r>
              <a:rPr sz="1350" b="1" spc="-5" dirty="0">
                <a:latin typeface="Arial"/>
                <a:cs typeface="Arial"/>
              </a:rPr>
              <a:t>Specia: </a:t>
            </a:r>
            <a:r>
              <a:rPr sz="1350" i="1" spc="-5" dirty="0">
                <a:latin typeface="Arimo"/>
                <a:cs typeface="Arimo"/>
              </a:rPr>
              <a:t>Ficus carica</a:t>
            </a:r>
            <a:r>
              <a:rPr sz="1350" i="1" spc="-80" dirty="0">
                <a:latin typeface="Arimo"/>
                <a:cs typeface="Arimo"/>
              </a:rPr>
              <a:t> </a:t>
            </a:r>
            <a:r>
              <a:rPr sz="1350" spc="-5" dirty="0">
                <a:latin typeface="TeXGyreHeros"/>
                <a:cs typeface="TeXGyreHeros"/>
              </a:rPr>
              <a:t>L</a:t>
            </a:r>
            <a:endParaRPr sz="1350">
              <a:latin typeface="TeXGyreHeros"/>
              <a:cs typeface="TeXGyreHeros"/>
            </a:endParaRPr>
          </a:p>
          <a:p>
            <a:pPr marL="192405" marR="5080">
              <a:lnSpc>
                <a:spcPts val="2800"/>
              </a:lnSpc>
              <a:spcBef>
                <a:spcPts val="295"/>
              </a:spcBef>
            </a:pPr>
            <a:r>
              <a:rPr sz="1100" b="1" spc="-5" dirty="0">
                <a:latin typeface="Arial"/>
                <a:cs typeface="Arial"/>
              </a:rPr>
              <a:t>Përhapja: </a:t>
            </a:r>
            <a:r>
              <a:rPr sz="1100" spc="5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Shqipërinë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mesme, në zonën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Tiranes 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Shqipërinë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mesme, në zonën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Tiranes.</a:t>
            </a:r>
            <a:endParaRPr sz="1100">
              <a:latin typeface="TeXGyreHeros"/>
              <a:cs typeface="TeXGyreHeros"/>
            </a:endParaRPr>
          </a:p>
          <a:p>
            <a:pPr marL="192405">
              <a:lnSpc>
                <a:spcPts val="1060"/>
              </a:lnSpc>
            </a:pPr>
            <a:r>
              <a:rPr sz="1100" spc="-15" dirty="0">
                <a:latin typeface="TeXGyreHeros"/>
                <a:cs typeface="TeXGyreHeros"/>
              </a:rPr>
              <a:t>Varietet </a:t>
            </a:r>
            <a:r>
              <a:rPr sz="1100" spc="-5" dirty="0">
                <a:latin typeface="TeXGyreHeros"/>
                <a:cs typeface="TeXGyreHeros"/>
              </a:rPr>
              <a:t>shume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10" dirty="0">
                <a:latin typeface="TeXGyreHeros"/>
                <a:cs typeface="TeXGyreHeros"/>
              </a:rPr>
              <a:t>vjeter, </a:t>
            </a:r>
            <a:r>
              <a:rPr sz="1100" spc="-5" dirty="0">
                <a:latin typeface="TeXGyreHeros"/>
                <a:cs typeface="TeXGyreHeros"/>
              </a:rPr>
              <a:t>dy</a:t>
            </a:r>
            <a:r>
              <a:rPr sz="1100" spc="1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heresh.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3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Përshkrimi:</a:t>
            </a:r>
            <a:endParaRPr sz="1100">
              <a:latin typeface="Arial"/>
              <a:cs typeface="Arial"/>
            </a:endParaRPr>
          </a:p>
          <a:p>
            <a:pPr marL="192405" marR="1823720">
              <a:lnSpc>
                <a:spcPct val="136400"/>
              </a:lnSpc>
            </a:pPr>
            <a:r>
              <a:rPr sz="1100" spc="-5" dirty="0">
                <a:latin typeface="TeXGyreHeros"/>
                <a:cs typeface="TeXGyreHeros"/>
              </a:rPr>
              <a:t>Ngjyra </a:t>
            </a:r>
            <a:r>
              <a:rPr sz="1100" dirty="0">
                <a:latin typeface="TeXGyreHeros"/>
                <a:cs typeface="TeXGyreHeros"/>
              </a:rPr>
              <a:t>e frutit e </a:t>
            </a:r>
            <a:r>
              <a:rPr sz="1100" spc="-5" dirty="0">
                <a:latin typeface="TeXGyreHeros"/>
                <a:cs typeface="TeXGyreHeros"/>
              </a:rPr>
              <a:t>zezë,  </a:t>
            </a:r>
            <a:r>
              <a:rPr sz="1100" dirty="0">
                <a:latin typeface="TeXGyreHeros"/>
                <a:cs typeface="TeXGyreHeros"/>
              </a:rPr>
              <a:t>Forma e </a:t>
            </a:r>
            <a:r>
              <a:rPr sz="1100" spc="-5" dirty="0">
                <a:latin typeface="TeXGyreHeros"/>
                <a:cs typeface="TeXGyreHeros"/>
              </a:rPr>
              <a:t>frutit </a:t>
            </a:r>
            <a:r>
              <a:rPr sz="1100" dirty="0">
                <a:latin typeface="TeXGyreHeros"/>
                <a:cs typeface="TeXGyreHeros"/>
              </a:rPr>
              <a:t>pllocake,  </a:t>
            </a:r>
            <a:r>
              <a:rPr sz="1100" spc="-5" dirty="0">
                <a:latin typeface="TeXGyreHeros"/>
                <a:cs typeface="TeXGyreHeros"/>
              </a:rPr>
              <a:t>Ngjyra </a:t>
            </a:r>
            <a:r>
              <a:rPr sz="1100" dirty="0">
                <a:latin typeface="TeXGyreHeros"/>
                <a:cs typeface="TeXGyreHeros"/>
              </a:rPr>
              <a:t>e tulit </a:t>
            </a:r>
            <a:r>
              <a:rPr sz="1100" spc="-5" dirty="0">
                <a:latin typeface="TeXGyreHeros"/>
                <a:cs typeface="TeXGyreHeros"/>
              </a:rPr>
              <a:t>kafe </a:t>
            </a:r>
            <a:r>
              <a:rPr sz="1100" dirty="0">
                <a:latin typeface="TeXGyreHeros"/>
                <a:cs typeface="TeXGyreHeros"/>
              </a:rPr>
              <a:t>ne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roze.</a:t>
            </a:r>
            <a:endParaRPr sz="1100">
              <a:latin typeface="TeXGyreHeros"/>
              <a:cs typeface="TeXGyreHeros"/>
            </a:endParaRPr>
          </a:p>
          <a:p>
            <a:pPr marL="12700" marR="397510" indent="179705">
              <a:lnSpc>
                <a:spcPct val="136400"/>
              </a:lnSpc>
            </a:pPr>
            <a:r>
              <a:rPr sz="1100" spc="-5" dirty="0">
                <a:latin typeface="TeXGyreHeros"/>
                <a:cs typeface="TeXGyreHeros"/>
              </a:rPr>
              <a:t>Shija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frutit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ëmbël, </a:t>
            </a:r>
            <a:r>
              <a:rPr sz="1100" dirty="0">
                <a:latin typeface="TeXGyreHeros"/>
                <a:cs typeface="TeXGyreHeros"/>
              </a:rPr>
              <a:t>ne pjekjen e </a:t>
            </a:r>
            <a:r>
              <a:rPr sz="1100" spc="-5" dirty="0">
                <a:latin typeface="TeXGyreHeros"/>
                <a:cs typeface="TeXGyreHeros"/>
              </a:rPr>
              <a:t>pare</a:t>
            </a:r>
            <a:r>
              <a:rPr sz="1100" spc="-2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aromatike  në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dirty="0">
                <a:latin typeface="TeXGyreHeros"/>
                <a:cs typeface="TeXGyreHeros"/>
              </a:rPr>
              <a:t>ëmbël </a:t>
            </a:r>
            <a:r>
              <a:rPr sz="1100" spc="-5" dirty="0">
                <a:latin typeface="TeXGyreHeros"/>
                <a:cs typeface="TeXGyreHeros"/>
              </a:rPr>
              <a:t>dhe ne pjekjen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dyte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ëmbël.</a:t>
            </a:r>
            <a:endParaRPr sz="1100">
              <a:latin typeface="TeXGyreHeros"/>
              <a:cs typeface="TeXGyreHeros"/>
            </a:endParaRPr>
          </a:p>
          <a:p>
            <a:pPr marL="12700" marR="398145" indent="179705">
              <a:lnSpc>
                <a:spcPct val="136400"/>
              </a:lnSpc>
            </a:pPr>
            <a:r>
              <a:rPr sz="1100" spc="-5" dirty="0">
                <a:latin typeface="TeXGyreHeros"/>
                <a:cs typeface="TeXGyreHeros"/>
              </a:rPr>
              <a:t>Koha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pjekjes </a:t>
            </a:r>
            <a:r>
              <a:rPr sz="1100" dirty="0">
                <a:latin typeface="TeXGyreHeros"/>
                <a:cs typeface="TeXGyreHeros"/>
              </a:rPr>
              <a:t>fundi i Qershorit </a:t>
            </a:r>
            <a:r>
              <a:rPr sz="1100" spc="-5" dirty="0">
                <a:latin typeface="TeXGyreHeros"/>
                <a:cs typeface="TeXGyreHeros"/>
              </a:rPr>
              <a:t>dhe pjekja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dyte  15 </a:t>
            </a:r>
            <a:r>
              <a:rPr sz="1100" dirty="0">
                <a:latin typeface="TeXGyreHeros"/>
                <a:cs typeface="TeXGyreHeros"/>
              </a:rPr>
              <a:t>diteshi i </a:t>
            </a:r>
            <a:r>
              <a:rPr sz="1100" spc="-5" dirty="0">
                <a:latin typeface="TeXGyreHeros"/>
                <a:cs typeface="TeXGyreHeros"/>
              </a:rPr>
              <a:t>dyte </a:t>
            </a:r>
            <a:r>
              <a:rPr sz="1100" dirty="0">
                <a:latin typeface="TeXGyreHeros"/>
                <a:cs typeface="TeXGyreHeros"/>
              </a:rPr>
              <a:t>i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Gushtit.</a:t>
            </a:r>
            <a:endParaRPr sz="1100">
              <a:latin typeface="TeXGyreHeros"/>
              <a:cs typeface="TeXGyreHeros"/>
            </a:endParaRPr>
          </a:p>
          <a:p>
            <a:pPr marL="12700" marR="396875" indent="179705">
              <a:lnSpc>
                <a:spcPct val="136400"/>
              </a:lnSpc>
            </a:pPr>
            <a:r>
              <a:rPr sz="1100" dirty="0">
                <a:latin typeface="TeXGyreHeros"/>
                <a:cs typeface="TeXGyreHeros"/>
              </a:rPr>
              <a:t>Masa e frutit </a:t>
            </a:r>
            <a:r>
              <a:rPr sz="1100" spc="-5" dirty="0">
                <a:latin typeface="TeXGyreHeros"/>
                <a:cs typeface="TeXGyreHeros"/>
              </a:rPr>
              <a:t>mesatare, </a:t>
            </a:r>
            <a:r>
              <a:rPr sz="1100" dirty="0">
                <a:latin typeface="TeXGyreHeros"/>
                <a:cs typeface="TeXGyreHeros"/>
              </a:rPr>
              <a:t>ne </a:t>
            </a:r>
            <a:r>
              <a:rPr sz="1100" spc="-5" dirty="0">
                <a:latin typeface="TeXGyreHeros"/>
                <a:cs typeface="TeXGyreHeros"/>
              </a:rPr>
              <a:t>prodhimin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dyte pak  </a:t>
            </a:r>
            <a:r>
              <a:rPr sz="1100" dirty="0">
                <a:latin typeface="TeXGyreHeros"/>
                <a:cs typeface="TeXGyreHeros"/>
              </a:rPr>
              <a:t>me e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vogël.</a:t>
            </a:r>
            <a:endParaRPr sz="1100">
              <a:latin typeface="TeXGyreHeros"/>
              <a:cs typeface="TeXGyreHeros"/>
            </a:endParaRPr>
          </a:p>
          <a:p>
            <a:pPr marL="192405" marR="2025014">
              <a:lnSpc>
                <a:spcPct val="136400"/>
              </a:lnSpc>
            </a:pPr>
            <a:r>
              <a:rPr sz="1100" dirty="0">
                <a:latin typeface="TeXGyreHeros"/>
                <a:cs typeface="TeXGyreHeros"/>
              </a:rPr>
              <a:t>Forma e </a:t>
            </a:r>
            <a:r>
              <a:rPr sz="1100" spc="-5" dirty="0">
                <a:latin typeface="TeXGyreHeros"/>
                <a:cs typeface="TeXGyreHeros"/>
              </a:rPr>
              <a:t>frutit</a:t>
            </a:r>
            <a:r>
              <a:rPr sz="1100" spc="-9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pllocake.  </a:t>
            </a:r>
            <a:r>
              <a:rPr sz="1100" spc="-5" dirty="0">
                <a:latin typeface="TeXGyreHeros"/>
                <a:cs typeface="TeXGyreHeros"/>
              </a:rPr>
              <a:t>Përdorimi:</a:t>
            </a:r>
            <a:endParaRPr sz="1100">
              <a:latin typeface="TeXGyreHeros"/>
              <a:cs typeface="TeXGyreHeros"/>
            </a:endParaRPr>
          </a:p>
          <a:p>
            <a:pPr marL="12700" marR="953135" indent="179705">
              <a:lnSpc>
                <a:spcPct val="136400"/>
              </a:lnSpc>
            </a:pPr>
            <a:r>
              <a:rPr sz="1100" dirty="0">
                <a:latin typeface="TeXGyreHeros"/>
                <a:cs typeface="TeXGyreHeros"/>
              </a:rPr>
              <a:t>Frut me </a:t>
            </a:r>
            <a:r>
              <a:rPr sz="1100" spc="-5" dirty="0">
                <a:latin typeface="TeXGyreHeros"/>
                <a:cs typeface="TeXGyreHeros"/>
              </a:rPr>
              <a:t>destinacion për </a:t>
            </a:r>
            <a:r>
              <a:rPr sz="1100" dirty="0">
                <a:latin typeface="TeXGyreHeros"/>
                <a:cs typeface="TeXGyreHeros"/>
              </a:rPr>
              <a:t>konsum të fre-  </a:t>
            </a:r>
            <a:r>
              <a:rPr sz="1100" spc="-5" dirty="0">
                <a:latin typeface="TeXGyreHeros"/>
                <a:cs typeface="TeXGyreHeros"/>
              </a:rPr>
              <a:t>skët.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55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10" dirty="0">
                <a:latin typeface="Arial"/>
                <a:cs typeface="Arial"/>
              </a:rPr>
              <a:t>Veçoritë:</a:t>
            </a:r>
            <a:endParaRPr sz="1100">
              <a:latin typeface="Arial"/>
              <a:cs typeface="Arial"/>
            </a:endParaRPr>
          </a:p>
          <a:p>
            <a:pPr marL="12700" marR="953135" indent="179705" algn="just">
              <a:lnSpc>
                <a:spcPct val="136400"/>
              </a:lnSpc>
            </a:pPr>
            <a:r>
              <a:rPr sz="1100" spc="-15" dirty="0">
                <a:latin typeface="TeXGyreHeros"/>
                <a:cs typeface="TeXGyreHeros"/>
              </a:rPr>
              <a:t>Varietet </a:t>
            </a:r>
            <a:r>
              <a:rPr sz="1100" spc="-5" dirty="0">
                <a:latin typeface="TeXGyreHeros"/>
                <a:cs typeface="TeXGyreHeros"/>
              </a:rPr>
              <a:t>prodhues, </a:t>
            </a:r>
            <a:r>
              <a:rPr sz="1100" dirty="0">
                <a:latin typeface="TeXGyreHeros"/>
                <a:cs typeface="TeXGyreHeros"/>
              </a:rPr>
              <a:t>i qëndrueshëm </a:t>
            </a:r>
            <a:r>
              <a:rPr sz="1100" spc="-5" dirty="0">
                <a:latin typeface="TeXGyreHeros"/>
                <a:cs typeface="TeXGyreHeros"/>
              </a:rPr>
              <a:t>ndaj  temperaturave të </a:t>
            </a:r>
            <a:r>
              <a:rPr sz="1100" dirty="0">
                <a:latin typeface="TeXGyreHeros"/>
                <a:cs typeface="TeXGyreHeros"/>
              </a:rPr>
              <a:t>larta </a:t>
            </a:r>
            <a:r>
              <a:rPr sz="1100" spc="-5" dirty="0">
                <a:latin typeface="TeXGyreHeros"/>
                <a:cs typeface="TeXGyreHeros"/>
              </a:rPr>
              <a:t>dhe thatësisë. </a:t>
            </a:r>
            <a:r>
              <a:rPr sz="1100" dirty="0">
                <a:latin typeface="TeXGyreHeros"/>
                <a:cs typeface="TeXGyreHeros"/>
              </a:rPr>
              <a:t>Fur-  </a:t>
            </a:r>
            <a:r>
              <a:rPr sz="1100" spc="-5" dirty="0">
                <a:latin typeface="TeXGyreHeros"/>
                <a:cs typeface="TeXGyreHeros"/>
              </a:rPr>
              <a:t>nizon tregun </a:t>
            </a:r>
            <a:r>
              <a:rPr sz="1100" dirty="0">
                <a:latin typeface="TeXGyreHeros"/>
                <a:cs typeface="TeXGyreHeros"/>
              </a:rPr>
              <a:t>dy herë në </a:t>
            </a:r>
            <a:r>
              <a:rPr sz="1100" spc="-5" dirty="0">
                <a:latin typeface="TeXGyreHeros"/>
                <a:cs typeface="TeXGyreHeros"/>
              </a:rPr>
              <a:t>periudhën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1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verës.</a:t>
            </a:r>
            <a:endParaRPr sz="1100">
              <a:latin typeface="TeXGyreHeros"/>
              <a:cs typeface="TeXGyreHero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109465" y="2401062"/>
            <a:ext cx="1687195" cy="2225040"/>
            <a:chOff x="4109465" y="2401062"/>
            <a:chExt cx="1687195" cy="2225040"/>
          </a:xfrm>
        </p:grpSpPr>
        <p:sp>
          <p:nvSpPr>
            <p:cNvPr id="4" name="object 4"/>
            <p:cNvSpPr/>
            <p:nvPr/>
          </p:nvSpPr>
          <p:spPr>
            <a:xfrm>
              <a:off x="4113275" y="2404872"/>
              <a:ext cx="1679448" cy="221894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113275" y="2404872"/>
              <a:ext cx="1679575" cy="2217420"/>
            </a:xfrm>
            <a:custGeom>
              <a:avLst/>
              <a:gdLst/>
              <a:ahLst/>
              <a:cxnLst/>
              <a:rect l="l" t="t" r="r" b="b"/>
              <a:pathLst>
                <a:path w="1679575" h="2217420">
                  <a:moveTo>
                    <a:pt x="0" y="0"/>
                  </a:moveTo>
                  <a:lnTo>
                    <a:pt x="1679448" y="0"/>
                  </a:lnTo>
                  <a:lnTo>
                    <a:pt x="1679448" y="2217419"/>
                  </a:lnTo>
                  <a:lnTo>
                    <a:pt x="0" y="2217419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3553205" y="4734306"/>
            <a:ext cx="2225040" cy="2223770"/>
            <a:chOff x="3553205" y="4734306"/>
            <a:chExt cx="2225040" cy="2223770"/>
          </a:xfrm>
        </p:grpSpPr>
        <p:sp>
          <p:nvSpPr>
            <p:cNvPr id="7" name="object 7"/>
            <p:cNvSpPr/>
            <p:nvPr/>
          </p:nvSpPr>
          <p:spPr>
            <a:xfrm>
              <a:off x="3557015" y="4736592"/>
              <a:ext cx="2220467" cy="222046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557015" y="4738116"/>
              <a:ext cx="2217420" cy="2216150"/>
            </a:xfrm>
            <a:custGeom>
              <a:avLst/>
              <a:gdLst/>
              <a:ahLst/>
              <a:cxnLst/>
              <a:rect l="l" t="t" r="r" b="b"/>
              <a:pathLst>
                <a:path w="2217420" h="2216150">
                  <a:moveTo>
                    <a:pt x="0" y="0"/>
                  </a:moveTo>
                  <a:lnTo>
                    <a:pt x="2217420" y="0"/>
                  </a:lnTo>
                  <a:lnTo>
                    <a:pt x="2217420" y="2215896"/>
                  </a:lnTo>
                  <a:lnTo>
                    <a:pt x="0" y="2215896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3061207" y="8572158"/>
            <a:ext cx="384175" cy="15367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900" dirty="0">
                <a:latin typeface="TeXGyreHeros"/>
                <a:cs typeface="TeXGyreHeros"/>
              </a:rPr>
              <a:t>- </a:t>
            </a:r>
            <a:fld id="{81D60167-4931-47E6-BA6A-407CBD079E47}" type="slidenum">
              <a:rPr sz="900" dirty="0">
                <a:latin typeface="TeXGyreHeros"/>
                <a:cs typeface="TeXGyreHeros"/>
              </a:rPr>
              <a:t>102</a:t>
            </a:fld>
            <a:r>
              <a:rPr sz="900" spc="-60" dirty="0">
                <a:latin typeface="TeXGyreHeros"/>
                <a:cs typeface="TeXGyreHeros"/>
              </a:rPr>
              <a:t> </a:t>
            </a:r>
            <a:r>
              <a:rPr sz="900" dirty="0">
                <a:latin typeface="TeXGyreHeros"/>
                <a:cs typeface="TeXGyreHeros"/>
              </a:rPr>
              <a:t>-</a:t>
            </a:r>
            <a:endParaRPr sz="900">
              <a:latin typeface="TeXGyreHeros"/>
              <a:cs typeface="TeXGyreHeros"/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40155" y="595983"/>
            <a:ext cx="3380740" cy="55803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61160" marR="5080" indent="266700">
              <a:lnSpc>
                <a:spcPct val="123000"/>
              </a:lnSpc>
              <a:spcBef>
                <a:spcPts val="100"/>
              </a:spcBef>
            </a:pPr>
            <a:r>
              <a:rPr sz="1350" b="1" spc="-5" dirty="0">
                <a:latin typeface="Arial"/>
                <a:cs typeface="Arial"/>
              </a:rPr>
              <a:t>Fiku: “Rotllar”  Specia: </a:t>
            </a:r>
            <a:r>
              <a:rPr sz="1350" i="1" spc="-5" dirty="0">
                <a:latin typeface="Arimo"/>
                <a:cs typeface="Arimo"/>
              </a:rPr>
              <a:t>Ficus carica</a:t>
            </a:r>
            <a:r>
              <a:rPr sz="1350" i="1" spc="-90" dirty="0">
                <a:latin typeface="Arimo"/>
                <a:cs typeface="Arimo"/>
              </a:rPr>
              <a:t> </a:t>
            </a:r>
            <a:r>
              <a:rPr sz="1350" spc="-5" dirty="0">
                <a:latin typeface="TeXGyreHeros"/>
                <a:cs typeface="TeXGyreHeros"/>
              </a:rPr>
              <a:t>L</a:t>
            </a:r>
            <a:endParaRPr sz="135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Përhapja:</a:t>
            </a:r>
            <a:endParaRPr sz="1100">
              <a:latin typeface="Arial"/>
              <a:cs typeface="Arial"/>
            </a:endParaRPr>
          </a:p>
          <a:p>
            <a:pPr marL="192405">
              <a:lnSpc>
                <a:spcPct val="100000"/>
              </a:lnSpc>
              <a:spcBef>
                <a:spcPts val="70"/>
              </a:spcBef>
            </a:pP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Shqipërinë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Mesme, në zonën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Tiranes.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spc="-15" dirty="0">
                <a:latin typeface="TeXGyreHeros"/>
                <a:cs typeface="TeXGyreHeros"/>
              </a:rPr>
              <a:t>Varietet </a:t>
            </a:r>
            <a:r>
              <a:rPr sz="1100" dirty="0">
                <a:latin typeface="TeXGyreHeros"/>
                <a:cs typeface="TeXGyreHeros"/>
              </a:rPr>
              <a:t>i</a:t>
            </a:r>
            <a:r>
              <a:rPr sz="1100" spc="-1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rrallë.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55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Përshkrimi:</a:t>
            </a:r>
            <a:endParaRPr sz="1100">
              <a:latin typeface="Arial"/>
              <a:cs typeface="Arial"/>
            </a:endParaRPr>
          </a:p>
          <a:p>
            <a:pPr marL="192405" marR="1859280">
              <a:lnSpc>
                <a:spcPct val="136400"/>
              </a:lnSpc>
            </a:pPr>
            <a:r>
              <a:rPr sz="1100" spc="-5" dirty="0">
                <a:latin typeface="TeXGyreHeros"/>
                <a:cs typeface="TeXGyreHeros"/>
              </a:rPr>
              <a:t>Ngjyra </a:t>
            </a:r>
            <a:r>
              <a:rPr sz="1100" dirty="0">
                <a:latin typeface="TeXGyreHeros"/>
                <a:cs typeface="TeXGyreHeros"/>
              </a:rPr>
              <a:t>e frutit e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zezë,  </a:t>
            </a:r>
            <a:r>
              <a:rPr sz="1100" dirty="0">
                <a:latin typeface="TeXGyreHeros"/>
                <a:cs typeface="TeXGyreHeros"/>
              </a:rPr>
              <a:t>Forma e </a:t>
            </a:r>
            <a:r>
              <a:rPr sz="1100" spc="-5" dirty="0">
                <a:latin typeface="TeXGyreHeros"/>
                <a:cs typeface="TeXGyreHeros"/>
              </a:rPr>
              <a:t>frutit </a:t>
            </a:r>
            <a:r>
              <a:rPr sz="1100" dirty="0">
                <a:latin typeface="TeXGyreHeros"/>
                <a:cs typeface="TeXGyreHeros"/>
              </a:rPr>
              <a:t>ovale.  </a:t>
            </a:r>
            <a:r>
              <a:rPr sz="1100" spc="-5" dirty="0">
                <a:latin typeface="TeXGyreHeros"/>
                <a:cs typeface="TeXGyreHeros"/>
              </a:rPr>
              <a:t>Ngjyra </a:t>
            </a:r>
            <a:r>
              <a:rPr sz="1100" dirty="0">
                <a:latin typeface="TeXGyreHeros"/>
                <a:cs typeface="TeXGyreHeros"/>
              </a:rPr>
              <a:t>e tulit e kuqe.  </a:t>
            </a:r>
            <a:r>
              <a:rPr sz="1100" spc="-5" dirty="0">
                <a:latin typeface="TeXGyreHeros"/>
                <a:cs typeface="TeXGyreHeros"/>
              </a:rPr>
              <a:t>Shija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frutit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karamel.</a:t>
            </a:r>
            <a:endParaRPr sz="1100">
              <a:latin typeface="TeXGyreHeros"/>
              <a:cs typeface="TeXGyreHeros"/>
            </a:endParaRPr>
          </a:p>
          <a:p>
            <a:pPr marL="192405" marR="1355090">
              <a:lnSpc>
                <a:spcPct val="136400"/>
              </a:lnSpc>
            </a:pPr>
            <a:r>
              <a:rPr sz="1100" spc="-5" dirty="0">
                <a:latin typeface="TeXGyreHeros"/>
                <a:cs typeface="TeXGyreHeros"/>
              </a:rPr>
              <a:t>Koha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pjekjesnga 20 Gushti.  </a:t>
            </a:r>
            <a:r>
              <a:rPr sz="1100" dirty="0">
                <a:latin typeface="TeXGyreHeros"/>
                <a:cs typeface="TeXGyreHeros"/>
              </a:rPr>
              <a:t>Masa e </a:t>
            </a:r>
            <a:r>
              <a:rPr sz="1100" spc="-5" dirty="0">
                <a:latin typeface="TeXGyreHeros"/>
                <a:cs typeface="TeXGyreHeros"/>
              </a:rPr>
              <a:t>frutit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mesatare.</a:t>
            </a:r>
            <a:endParaRPr sz="11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  <a:spcBef>
                <a:spcPts val="480"/>
              </a:spcBef>
            </a:pPr>
            <a:r>
              <a:rPr sz="1100" dirty="0">
                <a:latin typeface="TeXGyreHeros"/>
                <a:cs typeface="TeXGyreHeros"/>
              </a:rPr>
              <a:t>Forma e </a:t>
            </a:r>
            <a:r>
              <a:rPr sz="1100" spc="-5" dirty="0">
                <a:latin typeface="TeXGyreHeros"/>
                <a:cs typeface="TeXGyreHeros"/>
              </a:rPr>
              <a:t>frutit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ovale.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55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Përdorimi:</a:t>
            </a:r>
            <a:endParaRPr sz="1100">
              <a:latin typeface="Arial"/>
              <a:cs typeface="Arial"/>
            </a:endParaRPr>
          </a:p>
          <a:p>
            <a:pPr marL="192405" marR="531495">
              <a:lnSpc>
                <a:spcPct val="136400"/>
              </a:lnSpc>
            </a:pPr>
            <a:r>
              <a:rPr sz="1100" dirty="0">
                <a:latin typeface="TeXGyreHeros"/>
                <a:cs typeface="TeXGyreHeros"/>
              </a:rPr>
              <a:t>Frut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destinacion </a:t>
            </a:r>
            <a:r>
              <a:rPr sz="1100" dirty="0">
                <a:latin typeface="TeXGyreHeros"/>
                <a:cs typeface="TeXGyreHeros"/>
              </a:rPr>
              <a:t>për konsum </a:t>
            </a:r>
            <a:r>
              <a:rPr sz="1100" spc="-5" dirty="0">
                <a:latin typeface="TeXGyreHeros"/>
                <a:cs typeface="TeXGyreHeros"/>
              </a:rPr>
              <a:t>të freskët.  </a:t>
            </a:r>
            <a:r>
              <a:rPr sz="1100" dirty="0">
                <a:latin typeface="TeXGyreHeros"/>
                <a:cs typeface="TeXGyreHeros"/>
              </a:rPr>
              <a:t>Prodhon </a:t>
            </a:r>
            <a:r>
              <a:rPr sz="1100" spc="-5" dirty="0">
                <a:latin typeface="TeXGyreHeros"/>
                <a:cs typeface="TeXGyreHeros"/>
              </a:rPr>
              <a:t>një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herë.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55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10" dirty="0">
                <a:latin typeface="Arial"/>
                <a:cs typeface="Arial"/>
              </a:rPr>
              <a:t>Veçoritë:</a:t>
            </a:r>
            <a:endParaRPr sz="1100">
              <a:latin typeface="Arial"/>
              <a:cs typeface="Arial"/>
            </a:endParaRPr>
          </a:p>
          <a:p>
            <a:pPr marL="12700" marR="1404620" indent="179705" algn="just">
              <a:lnSpc>
                <a:spcPct val="136400"/>
              </a:lnSpc>
            </a:pPr>
            <a:r>
              <a:rPr sz="1100" dirty="0">
                <a:latin typeface="TeXGyreHeros"/>
                <a:cs typeface="TeXGyreHeros"/>
              </a:rPr>
              <a:t>Lëkura e </a:t>
            </a:r>
            <a:r>
              <a:rPr sz="1100" spc="-5" dirty="0">
                <a:latin typeface="TeXGyreHeros"/>
                <a:cs typeface="TeXGyreHeros"/>
              </a:rPr>
              <a:t>frutit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shndritshme  dhe </a:t>
            </a:r>
            <a:r>
              <a:rPr sz="1100" dirty="0">
                <a:latin typeface="TeXGyreHeros"/>
                <a:cs typeface="TeXGyreHeros"/>
              </a:rPr>
              <a:t>ngjyra e </a:t>
            </a:r>
            <a:r>
              <a:rPr sz="1100" spc="-5" dirty="0">
                <a:latin typeface="TeXGyreHeros"/>
                <a:cs typeface="TeXGyreHeros"/>
              </a:rPr>
              <a:t>tulit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kuqe </a:t>
            </a:r>
            <a:r>
              <a:rPr sz="1100" dirty="0">
                <a:latin typeface="TeXGyreHeros"/>
                <a:cs typeface="TeXGyreHeros"/>
              </a:rPr>
              <a:t>si </a:t>
            </a:r>
            <a:r>
              <a:rPr sz="1100" spc="-5" dirty="0">
                <a:latin typeface="TeXGyreHeros"/>
                <a:cs typeface="TeXGyreHeros"/>
              </a:rPr>
              <a:t>ne  vishnje.</a:t>
            </a:r>
            <a:endParaRPr sz="1100">
              <a:latin typeface="TeXGyreHeros"/>
              <a:cs typeface="TeXGyreHero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815589" y="4967478"/>
            <a:ext cx="2941320" cy="2729865"/>
            <a:chOff x="2815589" y="4967478"/>
            <a:chExt cx="2941320" cy="2729865"/>
          </a:xfrm>
        </p:grpSpPr>
        <p:sp>
          <p:nvSpPr>
            <p:cNvPr id="4" name="object 4"/>
            <p:cNvSpPr/>
            <p:nvPr/>
          </p:nvSpPr>
          <p:spPr>
            <a:xfrm>
              <a:off x="2817875" y="4969764"/>
              <a:ext cx="2938272" cy="272643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819399" y="4971288"/>
              <a:ext cx="2933700" cy="2722245"/>
            </a:xfrm>
            <a:custGeom>
              <a:avLst/>
              <a:gdLst/>
              <a:ahLst/>
              <a:cxnLst/>
              <a:rect l="l" t="t" r="r" b="b"/>
              <a:pathLst>
                <a:path w="2933700" h="2722245">
                  <a:moveTo>
                    <a:pt x="0" y="0"/>
                  </a:moveTo>
                  <a:lnTo>
                    <a:pt x="2933700" y="0"/>
                  </a:lnTo>
                  <a:lnTo>
                    <a:pt x="2933700" y="2721864"/>
                  </a:lnTo>
                  <a:lnTo>
                    <a:pt x="0" y="2721864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3856482" y="1812798"/>
            <a:ext cx="1903730" cy="2987040"/>
            <a:chOff x="3856482" y="1812798"/>
            <a:chExt cx="1903730" cy="2987040"/>
          </a:xfrm>
        </p:grpSpPr>
        <p:sp>
          <p:nvSpPr>
            <p:cNvPr id="7" name="object 7"/>
            <p:cNvSpPr/>
            <p:nvPr/>
          </p:nvSpPr>
          <p:spPr>
            <a:xfrm>
              <a:off x="3860292" y="1815084"/>
              <a:ext cx="1897380" cy="298246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860292" y="1816608"/>
              <a:ext cx="1896110" cy="2979420"/>
            </a:xfrm>
            <a:custGeom>
              <a:avLst/>
              <a:gdLst/>
              <a:ahLst/>
              <a:cxnLst/>
              <a:rect l="l" t="t" r="r" b="b"/>
              <a:pathLst>
                <a:path w="1896110" h="2979420">
                  <a:moveTo>
                    <a:pt x="0" y="0"/>
                  </a:moveTo>
                  <a:lnTo>
                    <a:pt x="1895856" y="0"/>
                  </a:lnTo>
                  <a:lnTo>
                    <a:pt x="1895856" y="2979420"/>
                  </a:lnTo>
                  <a:lnTo>
                    <a:pt x="0" y="2979420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3061207" y="8572158"/>
            <a:ext cx="384175" cy="15367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900" dirty="0">
                <a:latin typeface="TeXGyreHeros"/>
                <a:cs typeface="TeXGyreHeros"/>
              </a:rPr>
              <a:t>- </a:t>
            </a:r>
            <a:fld id="{81D60167-4931-47E6-BA6A-407CBD079E47}" type="slidenum">
              <a:rPr sz="900" dirty="0">
                <a:latin typeface="TeXGyreHeros"/>
                <a:cs typeface="TeXGyreHeros"/>
              </a:rPr>
              <a:t>103</a:t>
            </a:fld>
            <a:r>
              <a:rPr sz="900" spc="-60" dirty="0">
                <a:latin typeface="TeXGyreHeros"/>
                <a:cs typeface="TeXGyreHeros"/>
              </a:rPr>
              <a:t> </a:t>
            </a:r>
            <a:r>
              <a:rPr sz="900" dirty="0">
                <a:latin typeface="TeXGyreHeros"/>
                <a:cs typeface="TeXGyreHeros"/>
              </a:rPr>
              <a:t>-</a:t>
            </a:r>
            <a:endParaRPr sz="900">
              <a:latin typeface="TeXGyreHeros"/>
              <a:cs typeface="TeXGyreHeros"/>
            </a:endParaRP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9780" y="592935"/>
            <a:ext cx="4950460" cy="48945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64335" marR="1571625" indent="220979">
              <a:lnSpc>
                <a:spcPct val="123000"/>
              </a:lnSpc>
              <a:spcBef>
                <a:spcPts val="100"/>
              </a:spcBef>
            </a:pPr>
            <a:r>
              <a:rPr sz="1350" b="1" spc="-5" dirty="0">
                <a:latin typeface="Arial"/>
                <a:cs typeface="Arial"/>
              </a:rPr>
              <a:t>Fiku: “Allaxhir”  Specia: </a:t>
            </a:r>
            <a:r>
              <a:rPr sz="1350" i="1" spc="-5" dirty="0">
                <a:latin typeface="Arimo"/>
                <a:cs typeface="Arimo"/>
              </a:rPr>
              <a:t>Ficus carica</a:t>
            </a:r>
            <a:r>
              <a:rPr sz="1350" i="1" spc="-90" dirty="0">
                <a:latin typeface="Arimo"/>
                <a:cs typeface="Arimo"/>
              </a:rPr>
              <a:t> </a:t>
            </a:r>
            <a:r>
              <a:rPr sz="1350" spc="-5" dirty="0">
                <a:latin typeface="TeXGyreHeros"/>
                <a:cs typeface="TeXGyreHeros"/>
              </a:rPr>
              <a:t>L</a:t>
            </a:r>
            <a:endParaRPr sz="135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Përhapja:</a:t>
            </a:r>
            <a:endParaRPr sz="1100">
              <a:latin typeface="Arial"/>
              <a:cs typeface="Arial"/>
            </a:endParaRPr>
          </a:p>
          <a:p>
            <a:pPr marL="192405">
              <a:lnSpc>
                <a:spcPct val="100000"/>
              </a:lnSpc>
              <a:spcBef>
                <a:spcPts val="70"/>
              </a:spcBef>
            </a:pP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Shqipërinë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Mesme, kryesisht në </a:t>
            </a:r>
            <a:r>
              <a:rPr sz="1100" dirty="0">
                <a:latin typeface="TeXGyreHeros"/>
                <a:cs typeface="TeXGyreHeros"/>
              </a:rPr>
              <a:t>zonën e </a:t>
            </a:r>
            <a:r>
              <a:rPr sz="1100" spc="-10" dirty="0">
                <a:latin typeface="TeXGyreHeros"/>
                <a:cs typeface="TeXGyreHeros"/>
              </a:rPr>
              <a:t>Tiranës. </a:t>
            </a:r>
            <a:r>
              <a:rPr sz="1100" spc="-5" dirty="0">
                <a:latin typeface="TeXGyreHeros"/>
                <a:cs typeface="TeXGyreHeros"/>
              </a:rPr>
              <a:t>Është </a:t>
            </a:r>
            <a:r>
              <a:rPr sz="1100" dirty="0">
                <a:latin typeface="TeXGyreHeros"/>
                <a:cs typeface="TeXGyreHeros"/>
              </a:rPr>
              <a:t>varietet i</a:t>
            </a:r>
            <a:r>
              <a:rPr sz="1100" spc="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rrallë.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</a:pPr>
            <a:endParaRPr sz="12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35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Përshkrimi:</a:t>
            </a:r>
            <a:endParaRPr sz="1100">
              <a:latin typeface="Arial"/>
              <a:cs typeface="Arial"/>
            </a:endParaRPr>
          </a:p>
          <a:p>
            <a:pPr marL="192405" marR="2676525">
              <a:lnSpc>
                <a:spcPct val="136400"/>
              </a:lnSpc>
            </a:pPr>
            <a:r>
              <a:rPr sz="1100" spc="-5" dirty="0">
                <a:latin typeface="TeXGyreHeros"/>
                <a:cs typeface="TeXGyreHeros"/>
              </a:rPr>
              <a:t>Ngjyra </a:t>
            </a:r>
            <a:r>
              <a:rPr sz="1100" dirty="0">
                <a:latin typeface="TeXGyreHeros"/>
                <a:cs typeface="TeXGyreHeros"/>
              </a:rPr>
              <a:t>e frutit jeshile ne </a:t>
            </a:r>
            <a:r>
              <a:rPr sz="1100" spc="-5" dirty="0">
                <a:latin typeface="TeXGyreHeros"/>
                <a:cs typeface="TeXGyreHeros"/>
              </a:rPr>
              <a:t>violet  Ngjyra </a:t>
            </a:r>
            <a:r>
              <a:rPr sz="1100" dirty="0">
                <a:latin typeface="TeXGyreHeros"/>
                <a:cs typeface="TeXGyreHeros"/>
              </a:rPr>
              <a:t>e tulit </a:t>
            </a:r>
            <a:r>
              <a:rPr sz="1100" spc="-5" dirty="0">
                <a:latin typeface="TeXGyreHeros"/>
                <a:cs typeface="TeXGyreHeros"/>
              </a:rPr>
              <a:t>kafe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celet ne roze.  Shija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frutit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neutrale.</a:t>
            </a:r>
            <a:endParaRPr sz="1100">
              <a:latin typeface="TeXGyreHeros"/>
              <a:cs typeface="TeXGyreHeros"/>
            </a:endParaRPr>
          </a:p>
          <a:p>
            <a:pPr marL="192405" marR="2854960">
              <a:lnSpc>
                <a:spcPct val="136400"/>
              </a:lnSpc>
            </a:pPr>
            <a:r>
              <a:rPr sz="1100" spc="-5" dirty="0">
                <a:latin typeface="TeXGyreHeros"/>
                <a:cs typeface="TeXGyreHeros"/>
              </a:rPr>
              <a:t>Koha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pjekjes </a:t>
            </a:r>
            <a:r>
              <a:rPr sz="1100" dirty="0">
                <a:latin typeface="TeXGyreHeros"/>
                <a:cs typeface="TeXGyreHeros"/>
              </a:rPr>
              <a:t>pas </a:t>
            </a:r>
            <a:r>
              <a:rPr sz="1100" spc="-5" dirty="0">
                <a:latin typeface="TeXGyreHeros"/>
                <a:cs typeface="TeXGyreHeros"/>
              </a:rPr>
              <a:t>15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Gushtit.  Masa e </a:t>
            </a:r>
            <a:r>
              <a:rPr sz="1100" spc="-5" dirty="0">
                <a:latin typeface="TeXGyreHeros"/>
                <a:cs typeface="TeXGyreHeros"/>
              </a:rPr>
              <a:t>frutit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vogël.</a:t>
            </a:r>
            <a:endParaRPr sz="11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  <a:spcBef>
                <a:spcPts val="480"/>
              </a:spcBef>
            </a:pPr>
            <a:r>
              <a:rPr sz="1100" dirty="0">
                <a:latin typeface="TeXGyreHeros"/>
                <a:cs typeface="TeXGyreHeros"/>
              </a:rPr>
              <a:t>Forma e </a:t>
            </a:r>
            <a:r>
              <a:rPr sz="1100" spc="-5" dirty="0">
                <a:latin typeface="TeXGyreHeros"/>
                <a:cs typeface="TeXGyreHeros"/>
              </a:rPr>
              <a:t>frutit</a:t>
            </a:r>
            <a:r>
              <a:rPr sz="1100" spc="-7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sferike.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55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Përdorimi</a:t>
            </a:r>
            <a:endParaRPr sz="1100">
              <a:latin typeface="Arial"/>
              <a:cs typeface="Arial"/>
            </a:endParaRPr>
          </a:p>
          <a:p>
            <a:pPr marL="192405" marR="2101215">
              <a:lnSpc>
                <a:spcPct val="136400"/>
              </a:lnSpc>
            </a:pPr>
            <a:r>
              <a:rPr sz="1100" dirty="0">
                <a:latin typeface="TeXGyreHeros"/>
                <a:cs typeface="TeXGyreHeros"/>
              </a:rPr>
              <a:t>Frut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destinacion </a:t>
            </a:r>
            <a:r>
              <a:rPr sz="1100" dirty="0">
                <a:latin typeface="TeXGyreHeros"/>
                <a:cs typeface="TeXGyreHeros"/>
              </a:rPr>
              <a:t>për konsum </a:t>
            </a:r>
            <a:r>
              <a:rPr sz="1100" spc="-5" dirty="0">
                <a:latin typeface="TeXGyreHeros"/>
                <a:cs typeface="TeXGyreHeros"/>
              </a:rPr>
              <a:t>të freskët.  </a:t>
            </a:r>
            <a:r>
              <a:rPr sz="1100" dirty="0">
                <a:latin typeface="TeXGyreHeros"/>
                <a:cs typeface="TeXGyreHeros"/>
              </a:rPr>
              <a:t>Prodhon një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herë.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55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10" dirty="0">
                <a:latin typeface="Arial"/>
                <a:cs typeface="Arial"/>
              </a:rPr>
              <a:t>Veçoritë</a:t>
            </a:r>
            <a:endParaRPr sz="1100">
              <a:latin typeface="Arial"/>
              <a:cs typeface="Arial"/>
            </a:endParaRPr>
          </a:p>
          <a:p>
            <a:pPr marL="12700" marR="3641725" indent="179705">
              <a:lnSpc>
                <a:spcPct val="136400"/>
              </a:lnSpc>
            </a:pPr>
            <a:r>
              <a:rPr sz="1100" spc="-15" dirty="0">
                <a:latin typeface="TeXGyreHeros"/>
                <a:cs typeface="TeXGyreHeros"/>
              </a:rPr>
              <a:t>Varietet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rrallë, </a:t>
            </a:r>
            <a:r>
              <a:rPr sz="1100" spc="-10" dirty="0">
                <a:latin typeface="TeXGyreHeros"/>
                <a:cs typeface="TeXGyreHeros"/>
              </a:rPr>
              <a:t>jo  </a:t>
            </a:r>
            <a:r>
              <a:rPr sz="1100" dirty="0">
                <a:latin typeface="TeXGyreHeros"/>
                <a:cs typeface="TeXGyreHeros"/>
              </a:rPr>
              <a:t> i</a:t>
            </a:r>
            <a:r>
              <a:rPr sz="1100" spc="-5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përhapur.</a:t>
            </a:r>
            <a:endParaRPr sz="1100">
              <a:latin typeface="TeXGyreHeros"/>
              <a:cs typeface="TeXGyreHero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462528" y="2122932"/>
            <a:ext cx="2333244" cy="19949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2187701" y="4626102"/>
            <a:ext cx="3609340" cy="2733040"/>
            <a:chOff x="2187701" y="4626102"/>
            <a:chExt cx="3609340" cy="2733040"/>
          </a:xfrm>
        </p:grpSpPr>
        <p:sp>
          <p:nvSpPr>
            <p:cNvPr id="5" name="object 5"/>
            <p:cNvSpPr/>
            <p:nvPr/>
          </p:nvSpPr>
          <p:spPr>
            <a:xfrm>
              <a:off x="2189987" y="4628388"/>
              <a:ext cx="3604260" cy="272643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191511" y="4629912"/>
              <a:ext cx="3601720" cy="2725420"/>
            </a:xfrm>
            <a:custGeom>
              <a:avLst/>
              <a:gdLst/>
              <a:ahLst/>
              <a:cxnLst/>
              <a:rect l="l" t="t" r="r" b="b"/>
              <a:pathLst>
                <a:path w="3601720" h="2725420">
                  <a:moveTo>
                    <a:pt x="0" y="0"/>
                  </a:moveTo>
                  <a:lnTo>
                    <a:pt x="3601212" y="0"/>
                  </a:lnTo>
                  <a:lnTo>
                    <a:pt x="3601212" y="2724912"/>
                  </a:lnTo>
                  <a:lnTo>
                    <a:pt x="0" y="2724912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3061207" y="8572158"/>
            <a:ext cx="384175" cy="15367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900" dirty="0">
                <a:latin typeface="TeXGyreHeros"/>
                <a:cs typeface="TeXGyreHeros"/>
              </a:rPr>
              <a:t>- </a:t>
            </a:r>
            <a:fld id="{81D60167-4931-47E6-BA6A-407CBD079E47}" type="slidenum">
              <a:rPr sz="900" dirty="0">
                <a:latin typeface="TeXGyreHeros"/>
                <a:cs typeface="TeXGyreHeros"/>
              </a:rPr>
              <a:t>104</a:t>
            </a:fld>
            <a:r>
              <a:rPr sz="900" spc="-60" dirty="0">
                <a:latin typeface="TeXGyreHeros"/>
                <a:cs typeface="TeXGyreHeros"/>
              </a:rPr>
              <a:t> </a:t>
            </a:r>
            <a:r>
              <a:rPr sz="900" dirty="0">
                <a:latin typeface="TeXGyreHeros"/>
                <a:cs typeface="TeXGyreHeros"/>
              </a:rPr>
              <a:t>-</a:t>
            </a:r>
            <a:endParaRPr sz="900">
              <a:latin typeface="TeXGyreHeros"/>
              <a:cs typeface="TeXGyreHeros"/>
            </a:endParaRP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40155" y="821535"/>
            <a:ext cx="4390390" cy="58108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82750" marR="984250" indent="255270">
              <a:lnSpc>
                <a:spcPct val="123700"/>
              </a:lnSpc>
              <a:spcBef>
                <a:spcPts val="100"/>
              </a:spcBef>
            </a:pPr>
            <a:r>
              <a:rPr sz="1350" b="1" spc="-5" dirty="0">
                <a:latin typeface="Arial"/>
                <a:cs typeface="Arial"/>
              </a:rPr>
              <a:t>Fiku : “Cipull”  Specia: </a:t>
            </a:r>
            <a:r>
              <a:rPr sz="1350" i="1" spc="-5" dirty="0">
                <a:latin typeface="Arimo"/>
                <a:cs typeface="Arimo"/>
              </a:rPr>
              <a:t>Ficus carica</a:t>
            </a:r>
            <a:r>
              <a:rPr sz="1350" i="1" spc="-15" dirty="0">
                <a:latin typeface="Arimo"/>
                <a:cs typeface="Arimo"/>
              </a:rPr>
              <a:t> </a:t>
            </a:r>
            <a:r>
              <a:rPr sz="1350" spc="-5" dirty="0">
                <a:latin typeface="TeXGyreHeros"/>
                <a:cs typeface="TeXGyreHeros"/>
              </a:rPr>
              <a:t>L</a:t>
            </a:r>
            <a:endParaRPr sz="135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65"/>
              </a:spcBef>
            </a:pPr>
            <a:endParaRPr sz="95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spc="-5" dirty="0">
                <a:latin typeface="TeXGyreHeros"/>
                <a:cs typeface="TeXGyreHeros"/>
              </a:rPr>
              <a:t>Përhapja: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përhapur kryesisht në Shqipërinë </a:t>
            </a:r>
            <a:r>
              <a:rPr sz="1100" dirty="0">
                <a:latin typeface="TeXGyreHeros"/>
                <a:cs typeface="TeXGyreHeros"/>
              </a:rPr>
              <a:t>e mesme dhe të</a:t>
            </a:r>
            <a:r>
              <a:rPr sz="1100" spc="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jugut.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</a:pPr>
            <a:endParaRPr sz="12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05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Përshkrimi:</a:t>
            </a:r>
            <a:endParaRPr sz="1100">
              <a:latin typeface="Arial"/>
              <a:cs typeface="Arial"/>
            </a:endParaRPr>
          </a:p>
          <a:p>
            <a:pPr marL="192405" marR="2442845">
              <a:lnSpc>
                <a:spcPct val="136400"/>
              </a:lnSpc>
            </a:pPr>
            <a:r>
              <a:rPr sz="1100" spc="-5" dirty="0">
                <a:latin typeface="TeXGyreHeros"/>
                <a:cs typeface="TeXGyreHeros"/>
              </a:rPr>
              <a:t>Ngjyra </a:t>
            </a:r>
            <a:r>
              <a:rPr sz="1100" dirty="0">
                <a:latin typeface="TeXGyreHeros"/>
                <a:cs typeface="TeXGyreHeros"/>
              </a:rPr>
              <a:t>e frutit jeshile e</a:t>
            </a:r>
            <a:r>
              <a:rPr sz="1100" spc="-10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errët.  Forma e </a:t>
            </a:r>
            <a:r>
              <a:rPr sz="1100" spc="-5" dirty="0">
                <a:latin typeface="TeXGyreHeros"/>
                <a:cs typeface="TeXGyreHeros"/>
              </a:rPr>
              <a:t>frutit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konike.</a:t>
            </a:r>
            <a:endParaRPr sz="1100">
              <a:latin typeface="TeXGyreHeros"/>
              <a:cs typeface="TeXGyreHeros"/>
            </a:endParaRPr>
          </a:p>
          <a:p>
            <a:pPr marL="192405" marR="2473960">
              <a:lnSpc>
                <a:spcPct val="136400"/>
              </a:lnSpc>
            </a:pPr>
            <a:r>
              <a:rPr sz="1100" spc="-5" dirty="0">
                <a:latin typeface="TeXGyreHeros"/>
                <a:cs typeface="TeXGyreHeros"/>
              </a:rPr>
              <a:t>Ngjyra </a:t>
            </a:r>
            <a:r>
              <a:rPr sz="1100" dirty="0">
                <a:latin typeface="TeXGyreHeros"/>
                <a:cs typeface="TeXGyreHeros"/>
              </a:rPr>
              <a:t>e tulit e </a:t>
            </a:r>
            <a:r>
              <a:rPr sz="1100" spc="-5" dirty="0">
                <a:latin typeface="TeXGyreHeros"/>
                <a:cs typeface="TeXGyreHeros"/>
              </a:rPr>
              <a:t>kuqe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errët.  Shija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frutit </a:t>
            </a:r>
            <a:r>
              <a:rPr sz="1100" dirty="0">
                <a:latin typeface="TeXGyreHeros"/>
                <a:cs typeface="TeXGyreHeros"/>
              </a:rPr>
              <a:t>pak e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ëmbël.</a:t>
            </a:r>
            <a:endParaRPr sz="1100">
              <a:latin typeface="TeXGyreHeros"/>
              <a:cs typeface="TeXGyreHeros"/>
            </a:endParaRPr>
          </a:p>
          <a:p>
            <a:pPr marL="192405" marR="2295525">
              <a:lnSpc>
                <a:spcPct val="136400"/>
              </a:lnSpc>
            </a:pPr>
            <a:r>
              <a:rPr sz="1100" spc="-5" dirty="0">
                <a:latin typeface="TeXGyreHeros"/>
                <a:cs typeface="TeXGyreHeros"/>
              </a:rPr>
              <a:t>Koha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pjekjes </a:t>
            </a:r>
            <a:r>
              <a:rPr sz="1100" dirty="0">
                <a:latin typeface="TeXGyreHeros"/>
                <a:cs typeface="TeXGyreHeros"/>
              </a:rPr>
              <a:t>pas </a:t>
            </a:r>
            <a:r>
              <a:rPr sz="1100" spc="-5" dirty="0">
                <a:latin typeface="TeXGyreHeros"/>
                <a:cs typeface="TeXGyreHeros"/>
              </a:rPr>
              <a:t>15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Gushtit.  Masa e </a:t>
            </a:r>
            <a:r>
              <a:rPr sz="1100" spc="-5" dirty="0">
                <a:latin typeface="TeXGyreHeros"/>
                <a:cs typeface="TeXGyreHeros"/>
              </a:rPr>
              <a:t>frutit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mesatare.</a:t>
            </a:r>
            <a:endParaRPr sz="11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  <a:spcBef>
                <a:spcPts val="480"/>
              </a:spcBef>
            </a:pPr>
            <a:r>
              <a:rPr sz="1100" dirty="0">
                <a:latin typeface="TeXGyreHeros"/>
                <a:cs typeface="TeXGyreHeros"/>
              </a:rPr>
              <a:t>Forma e </a:t>
            </a:r>
            <a:r>
              <a:rPr sz="1100" spc="-5" dirty="0">
                <a:latin typeface="TeXGyreHeros"/>
                <a:cs typeface="TeXGyreHeros"/>
              </a:rPr>
              <a:t>frutit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konike.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55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  <a:spcBef>
                <a:spcPts val="5"/>
              </a:spcBef>
            </a:pPr>
            <a:r>
              <a:rPr sz="1100" b="1" spc="-5" dirty="0">
                <a:latin typeface="Arial"/>
                <a:cs typeface="Arial"/>
              </a:rPr>
              <a:t>Përdorimi:</a:t>
            </a:r>
            <a:endParaRPr sz="1100">
              <a:latin typeface="Arial"/>
              <a:cs typeface="Arial"/>
            </a:endParaRPr>
          </a:p>
          <a:p>
            <a:pPr marL="12700" marR="2294890" indent="179705" algn="just">
              <a:lnSpc>
                <a:spcPct val="136400"/>
              </a:lnSpc>
            </a:pPr>
            <a:r>
              <a:rPr sz="1100" dirty="0">
                <a:latin typeface="TeXGyreHeros"/>
                <a:cs typeface="TeXGyreHeros"/>
              </a:rPr>
              <a:t>Frut me </a:t>
            </a:r>
            <a:r>
              <a:rPr sz="1100" spc="-5" dirty="0">
                <a:latin typeface="TeXGyreHeros"/>
                <a:cs typeface="TeXGyreHeros"/>
              </a:rPr>
              <a:t>destinacion për </a:t>
            </a:r>
            <a:r>
              <a:rPr sz="1100" dirty="0">
                <a:latin typeface="TeXGyreHeros"/>
                <a:cs typeface="TeXGyreHeros"/>
              </a:rPr>
              <a:t>kon-  </a:t>
            </a:r>
            <a:r>
              <a:rPr sz="1100" spc="-5" dirty="0">
                <a:latin typeface="TeXGyreHeros"/>
                <a:cs typeface="TeXGyreHeros"/>
              </a:rPr>
              <a:t>sum të</a:t>
            </a:r>
            <a:r>
              <a:rPr sz="110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freskët.</a:t>
            </a:r>
            <a:endParaRPr sz="11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  <a:spcBef>
                <a:spcPts val="480"/>
              </a:spcBef>
            </a:pPr>
            <a:r>
              <a:rPr sz="1100" dirty="0">
                <a:latin typeface="TeXGyreHeros"/>
                <a:cs typeface="TeXGyreHeros"/>
              </a:rPr>
              <a:t>Prodhon </a:t>
            </a:r>
            <a:r>
              <a:rPr sz="1100" spc="-5" dirty="0">
                <a:latin typeface="TeXGyreHeros"/>
                <a:cs typeface="TeXGyreHeros"/>
              </a:rPr>
              <a:t>një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herë.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55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  <a:spcBef>
                <a:spcPts val="5"/>
              </a:spcBef>
            </a:pPr>
            <a:r>
              <a:rPr sz="1100" b="1" spc="-10" dirty="0">
                <a:latin typeface="Arial"/>
                <a:cs typeface="Arial"/>
              </a:rPr>
              <a:t>Veçoritë:</a:t>
            </a:r>
            <a:endParaRPr sz="1100">
              <a:latin typeface="Arial"/>
              <a:cs typeface="Arial"/>
            </a:endParaRPr>
          </a:p>
          <a:p>
            <a:pPr marL="12700" marR="2294255" indent="179705" algn="just">
              <a:lnSpc>
                <a:spcPct val="136400"/>
              </a:lnSpc>
            </a:pPr>
            <a:r>
              <a:rPr sz="1100" spc="-5" dirty="0">
                <a:latin typeface="TeXGyreHeros"/>
                <a:cs typeface="TeXGyreHeros"/>
              </a:rPr>
              <a:t>Është varietet prodhues. </a:t>
            </a:r>
            <a:r>
              <a:rPr sz="1100" dirty="0">
                <a:latin typeface="TeXGyreHeros"/>
                <a:cs typeface="TeXGyreHeros"/>
              </a:rPr>
              <a:t>Në  </a:t>
            </a:r>
            <a:r>
              <a:rPr sz="1100" spc="-5" dirty="0">
                <a:latin typeface="TeXGyreHeros"/>
                <a:cs typeface="TeXGyreHeros"/>
              </a:rPr>
              <a:t>Shqipërinë </a:t>
            </a:r>
            <a:r>
              <a:rPr sz="1100" dirty="0">
                <a:latin typeface="TeXGyreHeros"/>
                <a:cs typeface="TeXGyreHeros"/>
              </a:rPr>
              <a:t>e jugut </a:t>
            </a:r>
            <a:r>
              <a:rPr sz="1100" spc="-5" dirty="0">
                <a:latin typeface="TeXGyreHeros"/>
                <a:cs typeface="TeXGyreHeros"/>
              </a:rPr>
              <a:t>gjendet </a:t>
            </a:r>
            <a:r>
              <a:rPr sz="1100" dirty="0">
                <a:latin typeface="TeXGyreHeros"/>
                <a:cs typeface="TeXGyreHeros"/>
              </a:rPr>
              <a:t>me</a:t>
            </a:r>
            <a:r>
              <a:rPr sz="1100" spc="-21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ng-  </a:t>
            </a:r>
            <a:r>
              <a:rPr sz="1100" dirty="0">
                <a:latin typeface="TeXGyreHeros"/>
                <a:cs typeface="TeXGyreHeros"/>
              </a:rPr>
              <a:t>jyrë të </a:t>
            </a:r>
            <a:r>
              <a:rPr sz="1100" spc="-5" dirty="0">
                <a:latin typeface="TeXGyreHeros"/>
                <a:cs typeface="TeXGyreHeros"/>
              </a:rPr>
              <a:t>zezë, </a:t>
            </a:r>
            <a:r>
              <a:rPr sz="1100" dirty="0">
                <a:latin typeface="TeXGyreHeros"/>
                <a:cs typeface="TeXGyreHeros"/>
              </a:rPr>
              <a:t>kurse </a:t>
            </a:r>
            <a:r>
              <a:rPr sz="1100" spc="-5" dirty="0">
                <a:latin typeface="TeXGyreHeros"/>
                <a:cs typeface="TeXGyreHeros"/>
              </a:rPr>
              <a:t>në Shqipërinë 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Mesme </a:t>
            </a:r>
            <a:r>
              <a:rPr sz="1100" dirty="0">
                <a:latin typeface="TeXGyreHeros"/>
                <a:cs typeface="TeXGyreHeros"/>
              </a:rPr>
              <a:t>me ngjyrë </a:t>
            </a:r>
            <a:r>
              <a:rPr sz="1100" spc="-5" dirty="0">
                <a:latin typeface="TeXGyreHeros"/>
                <a:cs typeface="TeXGyreHeros"/>
              </a:rPr>
              <a:t>jeshile </a:t>
            </a:r>
            <a:r>
              <a:rPr sz="1100" dirty="0">
                <a:latin typeface="TeXGyreHeros"/>
                <a:cs typeface="TeXGyreHeros"/>
              </a:rPr>
              <a:t>te er-  </a:t>
            </a:r>
            <a:r>
              <a:rPr sz="1100" spc="-5" dirty="0">
                <a:latin typeface="TeXGyreHeros"/>
                <a:cs typeface="TeXGyreHeros"/>
              </a:rPr>
              <a:t>rët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me </a:t>
            </a:r>
            <a:r>
              <a:rPr sz="1100" dirty="0">
                <a:latin typeface="TeXGyreHeros"/>
                <a:cs typeface="TeXGyreHeros"/>
              </a:rPr>
              <a:t>disa njolla te </a:t>
            </a:r>
            <a:r>
              <a:rPr sz="1100" spc="-5" dirty="0">
                <a:latin typeface="TeXGyreHeros"/>
                <a:cs typeface="TeXGyreHeros"/>
              </a:rPr>
              <a:t>vogla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kafe.</a:t>
            </a:r>
            <a:endParaRPr sz="1100">
              <a:latin typeface="TeXGyreHeros"/>
              <a:cs typeface="TeXGyreHero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934461" y="1739646"/>
            <a:ext cx="2825750" cy="2226945"/>
            <a:chOff x="2934461" y="1739646"/>
            <a:chExt cx="2825750" cy="2226945"/>
          </a:xfrm>
        </p:grpSpPr>
        <p:sp>
          <p:nvSpPr>
            <p:cNvPr id="4" name="object 4"/>
            <p:cNvSpPr/>
            <p:nvPr/>
          </p:nvSpPr>
          <p:spPr>
            <a:xfrm>
              <a:off x="2938271" y="1741932"/>
              <a:ext cx="2817876" cy="22219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938271" y="1743456"/>
              <a:ext cx="2818130" cy="2219325"/>
            </a:xfrm>
            <a:custGeom>
              <a:avLst/>
              <a:gdLst/>
              <a:ahLst/>
              <a:cxnLst/>
              <a:rect l="l" t="t" r="r" b="b"/>
              <a:pathLst>
                <a:path w="2818129" h="2219325">
                  <a:moveTo>
                    <a:pt x="0" y="0"/>
                  </a:moveTo>
                  <a:lnTo>
                    <a:pt x="2817876" y="0"/>
                  </a:lnTo>
                  <a:lnTo>
                    <a:pt x="2817876" y="2218944"/>
                  </a:lnTo>
                  <a:lnTo>
                    <a:pt x="0" y="2218944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2934461" y="4345686"/>
            <a:ext cx="2825750" cy="3291840"/>
            <a:chOff x="2934461" y="4345686"/>
            <a:chExt cx="2825750" cy="3291840"/>
          </a:xfrm>
        </p:grpSpPr>
        <p:sp>
          <p:nvSpPr>
            <p:cNvPr id="7" name="object 7"/>
            <p:cNvSpPr/>
            <p:nvPr/>
          </p:nvSpPr>
          <p:spPr>
            <a:xfrm>
              <a:off x="2938271" y="4349496"/>
              <a:ext cx="2820924" cy="328726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938271" y="4349496"/>
              <a:ext cx="2818130" cy="3284220"/>
            </a:xfrm>
            <a:custGeom>
              <a:avLst/>
              <a:gdLst/>
              <a:ahLst/>
              <a:cxnLst/>
              <a:rect l="l" t="t" r="r" b="b"/>
              <a:pathLst>
                <a:path w="2818129" h="3284220">
                  <a:moveTo>
                    <a:pt x="0" y="0"/>
                  </a:moveTo>
                  <a:lnTo>
                    <a:pt x="2817876" y="0"/>
                  </a:lnTo>
                  <a:lnTo>
                    <a:pt x="2817876" y="3284220"/>
                  </a:lnTo>
                  <a:lnTo>
                    <a:pt x="0" y="3284220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3061207" y="8572158"/>
            <a:ext cx="384175" cy="15367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900" dirty="0">
                <a:latin typeface="TeXGyreHeros"/>
                <a:cs typeface="TeXGyreHeros"/>
              </a:rPr>
              <a:t>- </a:t>
            </a:r>
            <a:fld id="{81D60167-4931-47E6-BA6A-407CBD079E47}" type="slidenum">
              <a:rPr sz="900" dirty="0">
                <a:latin typeface="TeXGyreHeros"/>
                <a:cs typeface="TeXGyreHeros"/>
              </a:rPr>
              <a:t>105</a:t>
            </a:fld>
            <a:r>
              <a:rPr sz="900" spc="-60" dirty="0">
                <a:latin typeface="TeXGyreHeros"/>
                <a:cs typeface="TeXGyreHeros"/>
              </a:rPr>
              <a:t> </a:t>
            </a:r>
            <a:r>
              <a:rPr sz="900" dirty="0">
                <a:latin typeface="TeXGyreHeros"/>
                <a:cs typeface="TeXGyreHeros"/>
              </a:rPr>
              <a:t>-</a:t>
            </a:r>
            <a:endParaRPr sz="900">
              <a:latin typeface="TeXGyreHeros"/>
              <a:cs typeface="TeXGyreHeros"/>
            </a:endParaRP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39800" y="592935"/>
            <a:ext cx="3909060" cy="35737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84630" marR="709930" indent="236220">
              <a:lnSpc>
                <a:spcPct val="123000"/>
              </a:lnSpc>
              <a:spcBef>
                <a:spcPts val="100"/>
              </a:spcBef>
            </a:pPr>
            <a:r>
              <a:rPr sz="1350" b="1" spc="-5" dirty="0">
                <a:latin typeface="Arial"/>
                <a:cs typeface="Arial"/>
              </a:rPr>
              <a:t>Fiku:” Tivaras”  Specia: </a:t>
            </a:r>
            <a:r>
              <a:rPr sz="1350" i="1" spc="-5" dirty="0">
                <a:latin typeface="Arimo"/>
                <a:cs typeface="Arimo"/>
              </a:rPr>
              <a:t>Ficus carica</a:t>
            </a:r>
            <a:r>
              <a:rPr sz="1350" i="1" spc="-90" dirty="0">
                <a:latin typeface="Arimo"/>
                <a:cs typeface="Arimo"/>
              </a:rPr>
              <a:t> </a:t>
            </a:r>
            <a:r>
              <a:rPr sz="1350" spc="-5" dirty="0">
                <a:latin typeface="TeXGyreHeros"/>
                <a:cs typeface="TeXGyreHeros"/>
              </a:rPr>
              <a:t>L</a:t>
            </a:r>
            <a:endParaRPr sz="135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000">
              <a:latin typeface="TeXGyreHeros"/>
              <a:cs typeface="TeXGyreHeros"/>
            </a:endParaRPr>
          </a:p>
          <a:p>
            <a:pPr marL="12700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Përhapja: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përhapur </a:t>
            </a:r>
            <a:r>
              <a:rPr sz="1100" dirty="0">
                <a:latin typeface="TeXGyreHeros"/>
                <a:cs typeface="TeXGyreHeros"/>
              </a:rPr>
              <a:t>ne zonën e Shqipërisë</a:t>
            </a:r>
            <a:r>
              <a:rPr sz="1100" spc="1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veripërëndimore.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300">
              <a:latin typeface="TeXGyreHeros"/>
              <a:cs typeface="TeXGyreHeros"/>
            </a:endParaRPr>
          </a:p>
          <a:p>
            <a:pPr marL="12700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Përshkrimi:</a:t>
            </a:r>
            <a:endParaRPr sz="1100">
              <a:latin typeface="Arial"/>
              <a:cs typeface="Arial"/>
            </a:endParaRPr>
          </a:p>
          <a:p>
            <a:pPr marL="12700" marR="2132965">
              <a:lnSpc>
                <a:spcPct val="136400"/>
              </a:lnSpc>
            </a:pPr>
            <a:r>
              <a:rPr sz="1100" spc="-5" dirty="0">
                <a:latin typeface="TeXGyreHeros"/>
                <a:cs typeface="TeXGyreHeros"/>
              </a:rPr>
              <a:t>Ngjyra </a:t>
            </a:r>
            <a:r>
              <a:rPr sz="1100" dirty="0">
                <a:latin typeface="TeXGyreHeros"/>
                <a:cs typeface="TeXGyreHeros"/>
              </a:rPr>
              <a:t>e frutit jeshile e</a:t>
            </a:r>
            <a:r>
              <a:rPr sz="1100" spc="-10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celet.  Forma e </a:t>
            </a:r>
            <a:r>
              <a:rPr sz="1100" spc="-5" dirty="0">
                <a:latin typeface="TeXGyreHeros"/>
                <a:cs typeface="TeXGyreHeros"/>
              </a:rPr>
              <a:t>frutit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konike..</a:t>
            </a:r>
            <a:endParaRPr sz="1100">
              <a:latin typeface="TeXGyreHeros"/>
              <a:cs typeface="TeXGyreHeros"/>
            </a:endParaRPr>
          </a:p>
          <a:p>
            <a:pPr marL="12700" marR="1590040">
              <a:lnSpc>
                <a:spcPct val="136400"/>
              </a:lnSpc>
            </a:pPr>
            <a:r>
              <a:rPr sz="1100" spc="-5" dirty="0">
                <a:latin typeface="TeXGyreHeros"/>
                <a:cs typeface="TeXGyreHeros"/>
              </a:rPr>
              <a:t>Ngjyra </a:t>
            </a:r>
            <a:r>
              <a:rPr sz="1100" dirty="0">
                <a:latin typeface="TeXGyreHeros"/>
                <a:cs typeface="TeXGyreHeros"/>
              </a:rPr>
              <a:t>e tulit </a:t>
            </a:r>
            <a:r>
              <a:rPr sz="1100" spc="-5" dirty="0">
                <a:latin typeface="TeXGyreHeros"/>
                <a:cs typeface="TeXGyreHeros"/>
              </a:rPr>
              <a:t>kafe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celet ne te kuqe..  Shija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frutit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ëmbël.</a:t>
            </a:r>
            <a:endParaRPr sz="1100">
              <a:latin typeface="TeXGyreHeros"/>
              <a:cs typeface="TeXGyreHeros"/>
            </a:endParaRPr>
          </a:p>
          <a:p>
            <a:pPr marL="12700" marR="1993900">
              <a:lnSpc>
                <a:spcPct val="136400"/>
              </a:lnSpc>
            </a:pPr>
            <a:r>
              <a:rPr sz="1100" spc="-5" dirty="0">
                <a:latin typeface="TeXGyreHeros"/>
                <a:cs typeface="TeXGyreHeros"/>
              </a:rPr>
              <a:t>Koha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pjekjes </a:t>
            </a:r>
            <a:r>
              <a:rPr sz="1100" dirty="0">
                <a:latin typeface="TeXGyreHeros"/>
                <a:cs typeface="TeXGyreHeros"/>
              </a:rPr>
              <a:t>pas </a:t>
            </a:r>
            <a:r>
              <a:rPr sz="1100" spc="-5" dirty="0">
                <a:latin typeface="TeXGyreHeros"/>
                <a:cs typeface="TeXGyreHeros"/>
              </a:rPr>
              <a:t>10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Gushtit.  Masa e </a:t>
            </a:r>
            <a:r>
              <a:rPr sz="1100" spc="-5" dirty="0">
                <a:latin typeface="TeXGyreHeros"/>
                <a:cs typeface="TeXGyreHeros"/>
              </a:rPr>
              <a:t>frutit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mesatare.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550">
              <a:latin typeface="TeXGyreHeros"/>
              <a:cs typeface="TeXGyreHeros"/>
            </a:endParaRPr>
          </a:p>
          <a:p>
            <a:pPr marL="12700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Përdorimi:</a:t>
            </a:r>
            <a:endParaRPr sz="1100">
              <a:latin typeface="Arial"/>
              <a:cs typeface="Arial"/>
            </a:endParaRPr>
          </a:p>
          <a:p>
            <a:pPr marL="12700" marR="1239520">
              <a:lnSpc>
                <a:spcPct val="136400"/>
              </a:lnSpc>
            </a:pPr>
            <a:r>
              <a:rPr sz="1100" dirty="0">
                <a:latin typeface="TeXGyreHeros"/>
                <a:cs typeface="TeXGyreHeros"/>
              </a:rPr>
              <a:t>Frut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destinacion </a:t>
            </a:r>
            <a:r>
              <a:rPr sz="1100" dirty="0">
                <a:latin typeface="TeXGyreHeros"/>
                <a:cs typeface="TeXGyreHeros"/>
              </a:rPr>
              <a:t>për konsum </a:t>
            </a:r>
            <a:r>
              <a:rPr sz="1100" spc="-5" dirty="0">
                <a:latin typeface="TeXGyreHeros"/>
                <a:cs typeface="TeXGyreHeros"/>
              </a:rPr>
              <a:t>të freskët.  </a:t>
            </a:r>
            <a:r>
              <a:rPr sz="1100" dirty="0">
                <a:latin typeface="TeXGyreHeros"/>
                <a:cs typeface="TeXGyreHeros"/>
              </a:rPr>
              <a:t>Prodhon </a:t>
            </a:r>
            <a:r>
              <a:rPr sz="1100" spc="-5" dirty="0">
                <a:latin typeface="TeXGyreHeros"/>
                <a:cs typeface="TeXGyreHeros"/>
              </a:rPr>
              <a:t>një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herë.</a:t>
            </a:r>
            <a:endParaRPr sz="1100">
              <a:latin typeface="TeXGyreHeros"/>
              <a:cs typeface="TeXGyreHero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59968" y="4369407"/>
            <a:ext cx="1875155" cy="1168400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192405">
              <a:lnSpc>
                <a:spcPct val="100000"/>
              </a:lnSpc>
              <a:spcBef>
                <a:spcPts val="580"/>
              </a:spcBef>
            </a:pPr>
            <a:r>
              <a:rPr sz="1100" b="1" spc="-10" dirty="0">
                <a:latin typeface="Arial"/>
                <a:cs typeface="Arial"/>
              </a:rPr>
              <a:t>Veçoritë</a:t>
            </a:r>
            <a:endParaRPr sz="1100">
              <a:latin typeface="Arial"/>
              <a:cs typeface="Arial"/>
            </a:endParaRPr>
          </a:p>
          <a:p>
            <a:pPr marL="12700" marR="5080" indent="179705" algn="just">
              <a:lnSpc>
                <a:spcPct val="136400"/>
              </a:lnSpc>
            </a:pPr>
            <a:r>
              <a:rPr sz="1100" spc="-15" dirty="0">
                <a:latin typeface="TeXGyreHeros"/>
                <a:cs typeface="TeXGyreHeros"/>
              </a:rPr>
              <a:t>Varietet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përhapur </a:t>
            </a:r>
            <a:r>
              <a:rPr sz="1100" dirty="0">
                <a:latin typeface="TeXGyreHeros"/>
                <a:cs typeface="TeXGyreHeros"/>
              </a:rPr>
              <a:t>në  zonën e </a:t>
            </a:r>
            <a:r>
              <a:rPr sz="1100" spc="-5" dirty="0">
                <a:latin typeface="TeXGyreHeros"/>
                <a:cs typeface="TeXGyreHeros"/>
              </a:rPr>
              <a:t>Shkodrës dhe </a:t>
            </a:r>
            <a:r>
              <a:rPr sz="1100" dirty="0">
                <a:latin typeface="TeXGyreHeros"/>
                <a:cs typeface="TeXGyreHeros"/>
              </a:rPr>
              <a:t>mbi  </a:t>
            </a:r>
            <a:r>
              <a:rPr sz="1100" spc="-5" dirty="0">
                <a:latin typeface="TeXGyreHeros"/>
                <a:cs typeface="TeXGyreHeros"/>
              </a:rPr>
              <a:t>Shkodrës </a:t>
            </a:r>
            <a:r>
              <a:rPr sz="1100" spc="-10" dirty="0">
                <a:latin typeface="TeXGyreHeros"/>
                <a:cs typeface="TeXGyreHeros"/>
              </a:rPr>
              <a:t>si </a:t>
            </a:r>
            <a:r>
              <a:rPr sz="1100" spc="-5" dirty="0">
                <a:latin typeface="TeXGyreHeros"/>
                <a:cs typeface="TeXGyreHeros"/>
              </a:rPr>
              <a:t>dhe në rajonin  kuﬁ kesaj zone, ne </a:t>
            </a:r>
            <a:r>
              <a:rPr sz="1100" dirty="0">
                <a:latin typeface="TeXGyreHeros"/>
                <a:cs typeface="TeXGyreHeros"/>
              </a:rPr>
              <a:t>Malin e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Zi.</a:t>
            </a:r>
            <a:endParaRPr sz="1100">
              <a:latin typeface="TeXGyreHeros"/>
              <a:cs typeface="TeXGyreHeros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865626" y="1811274"/>
            <a:ext cx="1914525" cy="2654935"/>
            <a:chOff x="3865626" y="1811274"/>
            <a:chExt cx="1914525" cy="2654935"/>
          </a:xfrm>
        </p:grpSpPr>
        <p:sp>
          <p:nvSpPr>
            <p:cNvPr id="5" name="object 5"/>
            <p:cNvSpPr/>
            <p:nvPr/>
          </p:nvSpPr>
          <p:spPr>
            <a:xfrm>
              <a:off x="3867912" y="1813560"/>
              <a:ext cx="1908047" cy="265023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869436" y="1815084"/>
              <a:ext cx="1906905" cy="2647315"/>
            </a:xfrm>
            <a:custGeom>
              <a:avLst/>
              <a:gdLst/>
              <a:ahLst/>
              <a:cxnLst/>
              <a:rect l="l" t="t" r="r" b="b"/>
              <a:pathLst>
                <a:path w="1906904" h="2647315">
                  <a:moveTo>
                    <a:pt x="0" y="0"/>
                  </a:moveTo>
                  <a:lnTo>
                    <a:pt x="1906523" y="0"/>
                  </a:lnTo>
                  <a:lnTo>
                    <a:pt x="1906523" y="2647187"/>
                  </a:lnTo>
                  <a:lnTo>
                    <a:pt x="0" y="2647187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2732532" y="4712208"/>
            <a:ext cx="3046730" cy="2235835"/>
            <a:chOff x="2732532" y="4712208"/>
            <a:chExt cx="3046730" cy="2235835"/>
          </a:xfrm>
        </p:grpSpPr>
        <p:sp>
          <p:nvSpPr>
            <p:cNvPr id="8" name="object 8"/>
            <p:cNvSpPr/>
            <p:nvPr/>
          </p:nvSpPr>
          <p:spPr>
            <a:xfrm>
              <a:off x="2732532" y="4712208"/>
              <a:ext cx="3023616" cy="223570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755392" y="4712208"/>
              <a:ext cx="3023616" cy="223570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2732532" y="4712208"/>
            <a:ext cx="3060700" cy="2232660"/>
          </a:xfrm>
          <a:prstGeom prst="rect">
            <a:avLst/>
          </a:prstGeom>
          <a:ln w="7620">
            <a:solidFill>
              <a:srgbClr val="57595B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 marL="412750" marR="1368425">
              <a:lnSpc>
                <a:spcPct val="100000"/>
              </a:lnSpc>
            </a:pPr>
            <a:r>
              <a:rPr sz="900" dirty="0">
                <a:latin typeface="Carlito"/>
                <a:cs typeface="Carlito"/>
              </a:rPr>
              <a:t>Color </a:t>
            </a:r>
            <a:r>
              <a:rPr sz="900" spc="-5" dirty="0">
                <a:latin typeface="Carlito"/>
                <a:cs typeface="Carlito"/>
              </a:rPr>
              <a:t>fruit </a:t>
            </a:r>
            <a:r>
              <a:rPr sz="900" dirty="0">
                <a:latin typeface="Carlito"/>
                <a:cs typeface="Carlito"/>
              </a:rPr>
              <a:t>is </a:t>
            </a:r>
            <a:r>
              <a:rPr sz="900" spc="-10" dirty="0">
                <a:latin typeface="Carlito"/>
                <a:cs typeface="Carlito"/>
              </a:rPr>
              <a:t>wite green  Internal </a:t>
            </a:r>
            <a:r>
              <a:rPr sz="900" spc="-5" dirty="0">
                <a:latin typeface="Carlito"/>
                <a:cs typeface="Carlito"/>
              </a:rPr>
              <a:t>fruit is light brown  </a:t>
            </a:r>
            <a:r>
              <a:rPr sz="900" spc="-10" dirty="0">
                <a:latin typeface="Carlito"/>
                <a:cs typeface="Carlito"/>
              </a:rPr>
              <a:t>Size </a:t>
            </a:r>
            <a:r>
              <a:rPr sz="900" spc="-5" dirty="0">
                <a:latin typeface="Carlito"/>
                <a:cs typeface="Carlito"/>
              </a:rPr>
              <a:t>fruit is medium  </a:t>
            </a:r>
            <a:r>
              <a:rPr sz="900" spc="-10" dirty="0">
                <a:latin typeface="Carlito"/>
                <a:cs typeface="Carlito"/>
              </a:rPr>
              <a:t>Flavour </a:t>
            </a:r>
            <a:r>
              <a:rPr sz="900" spc="-5" dirty="0">
                <a:latin typeface="Carlito"/>
                <a:cs typeface="Carlito"/>
              </a:rPr>
              <a:t>fruit is </a:t>
            </a:r>
            <a:r>
              <a:rPr sz="900" dirty="0">
                <a:latin typeface="Carlito"/>
                <a:cs typeface="Carlito"/>
              </a:rPr>
              <a:t>honey  </a:t>
            </a:r>
            <a:r>
              <a:rPr sz="900" spc="-5" dirty="0">
                <a:latin typeface="Carlito"/>
                <a:cs typeface="Carlito"/>
              </a:rPr>
              <a:t>Maturity </a:t>
            </a:r>
            <a:r>
              <a:rPr sz="900" dirty="0">
                <a:latin typeface="Carlito"/>
                <a:cs typeface="Carlito"/>
              </a:rPr>
              <a:t>is </a:t>
            </a:r>
            <a:r>
              <a:rPr sz="900" spc="-5" dirty="0">
                <a:latin typeface="Carlito"/>
                <a:cs typeface="Carlito"/>
              </a:rPr>
              <a:t>1-20</a:t>
            </a:r>
            <a:r>
              <a:rPr sz="900" spc="-65" dirty="0">
                <a:latin typeface="Carlito"/>
                <a:cs typeface="Carlito"/>
              </a:rPr>
              <a:t> </a:t>
            </a:r>
            <a:r>
              <a:rPr sz="900" spc="-5" dirty="0">
                <a:latin typeface="Carlito"/>
                <a:cs typeface="Carlito"/>
              </a:rPr>
              <a:t>September  Productivity is </a:t>
            </a:r>
            <a:r>
              <a:rPr sz="900" spc="-10" dirty="0">
                <a:latin typeface="Carlito"/>
                <a:cs typeface="Carlito"/>
              </a:rPr>
              <a:t>iniffer</a:t>
            </a:r>
            <a:endParaRPr sz="900">
              <a:latin typeface="Carlito"/>
              <a:cs typeface="Carlito"/>
            </a:endParaRPr>
          </a:p>
          <a:p>
            <a:pPr marL="412750">
              <a:lnSpc>
                <a:spcPct val="100000"/>
              </a:lnSpc>
            </a:pPr>
            <a:r>
              <a:rPr sz="900" spc="-5" dirty="0">
                <a:latin typeface="Carlito"/>
                <a:cs typeface="Carlito"/>
              </a:rPr>
              <a:t>Destination </a:t>
            </a:r>
            <a:r>
              <a:rPr sz="900" spc="-10" dirty="0">
                <a:latin typeface="Carlito"/>
                <a:cs typeface="Carlito"/>
              </a:rPr>
              <a:t>for </a:t>
            </a:r>
            <a:r>
              <a:rPr sz="900" spc="-5" dirty="0">
                <a:latin typeface="Carlito"/>
                <a:cs typeface="Carlito"/>
              </a:rPr>
              <a:t>fresh</a:t>
            </a:r>
            <a:r>
              <a:rPr sz="900" spc="45" dirty="0">
                <a:latin typeface="Carlito"/>
                <a:cs typeface="Carlito"/>
              </a:rPr>
              <a:t> </a:t>
            </a:r>
            <a:r>
              <a:rPr sz="900" spc="-5" dirty="0">
                <a:latin typeface="Carlito"/>
                <a:cs typeface="Carlito"/>
              </a:rPr>
              <a:t>consum</a:t>
            </a:r>
            <a:endParaRPr sz="900">
              <a:latin typeface="Carlito"/>
              <a:cs typeface="Carlito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061207" y="8572158"/>
            <a:ext cx="384175" cy="15367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900" dirty="0">
                <a:latin typeface="TeXGyreHeros"/>
                <a:cs typeface="TeXGyreHeros"/>
              </a:rPr>
              <a:t>- </a:t>
            </a:r>
            <a:fld id="{81D60167-4931-47E6-BA6A-407CBD079E47}" type="slidenum">
              <a:rPr sz="900" dirty="0">
                <a:latin typeface="TeXGyreHeros"/>
                <a:cs typeface="TeXGyreHeros"/>
              </a:rPr>
              <a:t>106</a:t>
            </a:fld>
            <a:r>
              <a:rPr sz="900" spc="-60" dirty="0">
                <a:latin typeface="TeXGyreHeros"/>
                <a:cs typeface="TeXGyreHeros"/>
              </a:rPr>
              <a:t> </a:t>
            </a:r>
            <a:r>
              <a:rPr sz="900" dirty="0">
                <a:latin typeface="TeXGyreHeros"/>
                <a:cs typeface="TeXGyreHeros"/>
              </a:rPr>
              <a:t>-</a:t>
            </a:r>
            <a:endParaRPr sz="900">
              <a:latin typeface="TeXGyreHeros"/>
              <a:cs typeface="TeXGyreHeros"/>
            </a:endParaRP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40155" y="592935"/>
            <a:ext cx="5030470" cy="5808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63064" marR="1654810" indent="107950">
              <a:lnSpc>
                <a:spcPct val="123000"/>
              </a:lnSpc>
              <a:spcBef>
                <a:spcPts val="100"/>
              </a:spcBef>
            </a:pPr>
            <a:r>
              <a:rPr sz="1350" b="1" spc="-5" dirty="0">
                <a:latin typeface="Arial"/>
                <a:cs typeface="Arial"/>
              </a:rPr>
              <a:t>Fiku: “Patëllxhan”  Specia: </a:t>
            </a:r>
            <a:r>
              <a:rPr sz="1350" i="1" spc="-5" dirty="0">
                <a:latin typeface="Arimo"/>
                <a:cs typeface="Arimo"/>
              </a:rPr>
              <a:t>Ficus carica</a:t>
            </a:r>
            <a:r>
              <a:rPr sz="1350" i="1" spc="-105" dirty="0">
                <a:latin typeface="Arimo"/>
                <a:cs typeface="Arimo"/>
              </a:rPr>
              <a:t> </a:t>
            </a:r>
            <a:r>
              <a:rPr sz="1350" i="1" spc="-5" dirty="0">
                <a:latin typeface="Arimo"/>
                <a:cs typeface="Arimo"/>
              </a:rPr>
              <a:t>L</a:t>
            </a:r>
            <a:endParaRPr sz="1350">
              <a:latin typeface="Arimo"/>
              <a:cs typeface="Arimo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150">
              <a:latin typeface="Arimo"/>
              <a:cs typeface="Arimo"/>
            </a:endParaRPr>
          </a:p>
          <a:p>
            <a:pPr marL="12700" marR="5080" indent="179705">
              <a:lnSpc>
                <a:spcPct val="105500"/>
              </a:lnSpc>
            </a:pPr>
            <a:r>
              <a:rPr sz="1100" b="1" spc="-5" dirty="0">
                <a:latin typeface="Arial"/>
                <a:cs typeface="Arial"/>
              </a:rPr>
              <a:t>Përhapja: </a:t>
            </a:r>
            <a:r>
              <a:rPr sz="1100" spc="-15" dirty="0">
                <a:latin typeface="TeXGyreHeros"/>
                <a:cs typeface="TeXGyreHeros"/>
              </a:rPr>
              <a:t>Varietet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përhapur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Shqipërinë </a:t>
            </a:r>
            <a:r>
              <a:rPr sz="1100" dirty="0">
                <a:latin typeface="TeXGyreHeros"/>
                <a:cs typeface="TeXGyreHeros"/>
              </a:rPr>
              <a:t>veri përëndimore </a:t>
            </a:r>
            <a:r>
              <a:rPr sz="1100" spc="-5" dirty="0">
                <a:latin typeface="TeXGyreHeros"/>
                <a:cs typeface="TeXGyreHeros"/>
              </a:rPr>
              <a:t>dhe </a:t>
            </a:r>
            <a:r>
              <a:rPr sz="1100" dirty="0">
                <a:latin typeface="TeXGyreHeros"/>
                <a:cs typeface="TeXGyreHeros"/>
              </a:rPr>
              <a:t>në atë të  mesme </a:t>
            </a:r>
            <a:r>
              <a:rPr sz="1100" spc="-5" dirty="0">
                <a:latin typeface="TeXGyreHeros"/>
                <a:cs typeface="TeXGyreHeros"/>
              </a:rPr>
              <a:t>dhe </a:t>
            </a:r>
            <a:r>
              <a:rPr sz="1100" spc="5" dirty="0">
                <a:latin typeface="TeXGyreHeros"/>
                <a:cs typeface="TeXGyreHeros"/>
              </a:rPr>
              <a:t>të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jugut.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Përshkrimi:</a:t>
            </a:r>
            <a:endParaRPr sz="1100">
              <a:latin typeface="Arial"/>
              <a:cs typeface="Arial"/>
            </a:endParaRPr>
          </a:p>
          <a:p>
            <a:pPr marL="192405" marR="2733675">
              <a:lnSpc>
                <a:spcPct val="136400"/>
              </a:lnSpc>
            </a:pPr>
            <a:r>
              <a:rPr sz="1100" spc="-5" dirty="0">
                <a:latin typeface="TeXGyreHeros"/>
                <a:cs typeface="TeXGyreHeros"/>
              </a:rPr>
              <a:t>Ngjyra </a:t>
            </a:r>
            <a:r>
              <a:rPr sz="1100" dirty="0">
                <a:latin typeface="TeXGyreHeros"/>
                <a:cs typeface="TeXGyreHeros"/>
              </a:rPr>
              <a:t>e frutit </a:t>
            </a:r>
            <a:r>
              <a:rPr sz="1100" spc="-5" dirty="0">
                <a:latin typeface="TeXGyreHeros"/>
                <a:cs typeface="TeXGyreHeros"/>
              </a:rPr>
              <a:t>violet ne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patllixhan..  Forma e </a:t>
            </a:r>
            <a:r>
              <a:rPr sz="1100" spc="-5" dirty="0">
                <a:latin typeface="TeXGyreHeros"/>
                <a:cs typeface="TeXGyreHeros"/>
              </a:rPr>
              <a:t>frutit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patllixhan.</a:t>
            </a:r>
            <a:endParaRPr sz="1100">
              <a:latin typeface="TeXGyreHeros"/>
              <a:cs typeface="TeXGyreHeros"/>
            </a:endParaRPr>
          </a:p>
          <a:p>
            <a:pPr marL="192405" marR="3230880">
              <a:lnSpc>
                <a:spcPct val="136400"/>
              </a:lnSpc>
            </a:pPr>
            <a:r>
              <a:rPr sz="1100" spc="-5" dirty="0">
                <a:latin typeface="TeXGyreHeros"/>
                <a:cs typeface="TeXGyreHeros"/>
              </a:rPr>
              <a:t>Ngjyra </a:t>
            </a:r>
            <a:r>
              <a:rPr sz="1100" dirty="0">
                <a:latin typeface="TeXGyreHeros"/>
                <a:cs typeface="TeXGyreHeros"/>
              </a:rPr>
              <a:t>e tulit e </a:t>
            </a:r>
            <a:r>
              <a:rPr sz="1100" spc="-5" dirty="0">
                <a:latin typeface="TeXGyreHeros"/>
                <a:cs typeface="TeXGyreHeros"/>
              </a:rPr>
              <a:t>kuqe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errët.  Shija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frutit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ëmbël.</a:t>
            </a:r>
            <a:endParaRPr sz="1100">
              <a:latin typeface="TeXGyreHeros"/>
              <a:cs typeface="TeXGyreHeros"/>
            </a:endParaRPr>
          </a:p>
          <a:p>
            <a:pPr marL="192405" marR="2945765">
              <a:lnSpc>
                <a:spcPct val="136400"/>
              </a:lnSpc>
            </a:pPr>
            <a:r>
              <a:rPr sz="1100" spc="-5" dirty="0">
                <a:latin typeface="TeXGyreHeros"/>
                <a:cs typeface="TeXGyreHeros"/>
              </a:rPr>
              <a:t>Koha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pjekjes </a:t>
            </a:r>
            <a:r>
              <a:rPr sz="1100" dirty="0">
                <a:latin typeface="TeXGyreHeros"/>
                <a:cs typeface="TeXGyreHeros"/>
              </a:rPr>
              <a:t>pas </a:t>
            </a:r>
            <a:r>
              <a:rPr sz="1100" spc="-45" dirty="0">
                <a:latin typeface="TeXGyreHeros"/>
                <a:cs typeface="TeXGyreHeros"/>
              </a:rPr>
              <a:t>11 </a:t>
            </a:r>
            <a:r>
              <a:rPr sz="1100" spc="-5" dirty="0">
                <a:latin typeface="TeXGyreHeros"/>
                <a:cs typeface="TeXGyreHeros"/>
              </a:rPr>
              <a:t>Gushtit.  </a:t>
            </a:r>
            <a:r>
              <a:rPr sz="1100" dirty="0">
                <a:latin typeface="TeXGyreHeros"/>
                <a:cs typeface="TeXGyreHeros"/>
              </a:rPr>
              <a:t>Masa e </a:t>
            </a:r>
            <a:r>
              <a:rPr sz="1100" spc="-5" dirty="0">
                <a:latin typeface="TeXGyreHeros"/>
                <a:cs typeface="TeXGyreHeros"/>
              </a:rPr>
              <a:t>frutit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mesatare.</a:t>
            </a:r>
            <a:endParaRPr sz="11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  <a:spcBef>
                <a:spcPts val="480"/>
              </a:spcBef>
            </a:pPr>
            <a:r>
              <a:rPr sz="1100" dirty="0">
                <a:latin typeface="TeXGyreHeros"/>
                <a:cs typeface="TeXGyreHeros"/>
              </a:rPr>
              <a:t>Forma e </a:t>
            </a:r>
            <a:r>
              <a:rPr sz="1100" spc="-5" dirty="0">
                <a:latin typeface="TeXGyreHeros"/>
                <a:cs typeface="TeXGyreHeros"/>
              </a:rPr>
              <a:t>frutit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patellxhan.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55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Përdorimi:</a:t>
            </a:r>
            <a:endParaRPr sz="1100">
              <a:latin typeface="Arial"/>
              <a:cs typeface="Arial"/>
            </a:endParaRPr>
          </a:p>
          <a:p>
            <a:pPr marL="12700" marR="2738755" indent="179705" algn="just">
              <a:lnSpc>
                <a:spcPct val="136400"/>
              </a:lnSpc>
            </a:pPr>
            <a:r>
              <a:rPr sz="1100" dirty="0">
                <a:latin typeface="TeXGyreHeros"/>
                <a:cs typeface="TeXGyreHeros"/>
              </a:rPr>
              <a:t>Frut </a:t>
            </a:r>
            <a:r>
              <a:rPr sz="1100" spc="-5" dirty="0">
                <a:latin typeface="TeXGyreHeros"/>
                <a:cs typeface="TeXGyreHeros"/>
              </a:rPr>
              <a:t>me destinacion për konsum  të freskët.</a:t>
            </a:r>
            <a:endParaRPr sz="11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  <a:spcBef>
                <a:spcPts val="480"/>
              </a:spcBef>
            </a:pPr>
            <a:r>
              <a:rPr sz="1100" dirty="0">
                <a:latin typeface="TeXGyreHeros"/>
                <a:cs typeface="TeXGyreHeros"/>
              </a:rPr>
              <a:t>Prodhon </a:t>
            </a:r>
            <a:r>
              <a:rPr sz="1100" spc="-5" dirty="0">
                <a:latin typeface="TeXGyreHeros"/>
                <a:cs typeface="TeXGyreHeros"/>
              </a:rPr>
              <a:t>një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herë.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55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  <a:spcBef>
                <a:spcPts val="5"/>
              </a:spcBef>
            </a:pPr>
            <a:r>
              <a:rPr sz="1100" b="1" spc="-10" dirty="0">
                <a:latin typeface="Arial"/>
                <a:cs typeface="Arial"/>
              </a:rPr>
              <a:t>Veçantitë:</a:t>
            </a:r>
            <a:endParaRPr sz="1100">
              <a:latin typeface="Arial"/>
              <a:cs typeface="Arial"/>
            </a:endParaRPr>
          </a:p>
          <a:p>
            <a:pPr marL="12700" marR="2737485" indent="179705" algn="just">
              <a:lnSpc>
                <a:spcPct val="136400"/>
              </a:lnSpc>
            </a:pPr>
            <a:r>
              <a:rPr sz="1100" spc="-5" dirty="0">
                <a:latin typeface="TeXGyreHeros"/>
                <a:cs typeface="TeXGyreHeros"/>
              </a:rPr>
              <a:t>Ky varietet </a:t>
            </a:r>
            <a:r>
              <a:rPr sz="1100" dirty="0">
                <a:latin typeface="TeXGyreHeros"/>
                <a:cs typeface="TeXGyreHeros"/>
              </a:rPr>
              <a:t>është i </a:t>
            </a:r>
            <a:r>
              <a:rPr sz="1100" spc="-5" dirty="0">
                <a:latin typeface="TeXGyreHeros"/>
                <a:cs typeface="TeXGyreHeros"/>
              </a:rPr>
              <a:t>përhapur krye-  sisht </a:t>
            </a:r>
            <a:r>
              <a:rPr sz="1100" dirty="0">
                <a:latin typeface="TeXGyreHeros"/>
                <a:cs typeface="TeXGyreHeros"/>
              </a:rPr>
              <a:t>në zonën e </a:t>
            </a:r>
            <a:r>
              <a:rPr sz="1100" spc="-5" dirty="0">
                <a:latin typeface="TeXGyreHeros"/>
                <a:cs typeface="TeXGyreHeros"/>
              </a:rPr>
              <a:t>Shkodrës, por  është përhapur </a:t>
            </a:r>
            <a:r>
              <a:rPr sz="1100" dirty="0">
                <a:latin typeface="TeXGyreHeros"/>
                <a:cs typeface="TeXGyreHeros"/>
              </a:rPr>
              <a:t>dhe </a:t>
            </a:r>
            <a:r>
              <a:rPr sz="1100" spc="-5" dirty="0">
                <a:latin typeface="TeXGyreHeros"/>
                <a:cs typeface="TeXGyreHeros"/>
              </a:rPr>
              <a:t>në Shqipërinë </a:t>
            </a:r>
            <a:r>
              <a:rPr sz="1100" dirty="0">
                <a:latin typeface="TeXGyreHeros"/>
                <a:cs typeface="TeXGyreHeros"/>
              </a:rPr>
              <a:t>e  mesme </a:t>
            </a:r>
            <a:r>
              <a:rPr sz="1100" spc="-5" dirty="0">
                <a:latin typeface="TeXGyreHeros"/>
                <a:cs typeface="TeXGyreHeros"/>
              </a:rPr>
              <a:t>dhe atë </a:t>
            </a:r>
            <a:r>
              <a:rPr sz="1100" spc="5" dirty="0">
                <a:latin typeface="TeXGyreHeros"/>
                <a:cs typeface="TeXGyreHeros"/>
              </a:rPr>
              <a:t>te </a:t>
            </a:r>
            <a:r>
              <a:rPr sz="1100" spc="-5" dirty="0">
                <a:latin typeface="TeXGyreHeros"/>
                <a:cs typeface="TeXGyreHeros"/>
              </a:rPr>
              <a:t>jugut, por në </a:t>
            </a:r>
            <a:r>
              <a:rPr sz="1100" dirty="0">
                <a:latin typeface="TeXGyreHeros"/>
                <a:cs typeface="TeXGyreHeros"/>
              </a:rPr>
              <a:t>for-  ma </a:t>
            </a:r>
            <a:r>
              <a:rPr sz="1100" spc="-5" dirty="0">
                <a:latin typeface="TeXGyreHeros"/>
                <a:cs typeface="TeXGyreHeros"/>
              </a:rPr>
              <a:t>pak me të</a:t>
            </a:r>
            <a:r>
              <a:rPr sz="1100" spc="-1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ndryshme.</a:t>
            </a:r>
            <a:endParaRPr sz="1100">
              <a:latin typeface="TeXGyreHeros"/>
              <a:cs typeface="TeXGyreHero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550158" y="2117598"/>
            <a:ext cx="2209800" cy="1882139"/>
            <a:chOff x="3550158" y="2117598"/>
            <a:chExt cx="2209800" cy="1882139"/>
          </a:xfrm>
        </p:grpSpPr>
        <p:sp>
          <p:nvSpPr>
            <p:cNvPr id="4" name="object 4"/>
            <p:cNvSpPr/>
            <p:nvPr/>
          </p:nvSpPr>
          <p:spPr>
            <a:xfrm>
              <a:off x="3553968" y="2119884"/>
              <a:ext cx="2205228" cy="187756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553968" y="2121408"/>
              <a:ext cx="2202180" cy="1874520"/>
            </a:xfrm>
            <a:custGeom>
              <a:avLst/>
              <a:gdLst/>
              <a:ahLst/>
              <a:cxnLst/>
              <a:rect l="l" t="t" r="r" b="b"/>
              <a:pathLst>
                <a:path w="2202179" h="1874520">
                  <a:moveTo>
                    <a:pt x="0" y="0"/>
                  </a:moveTo>
                  <a:lnTo>
                    <a:pt x="2202179" y="0"/>
                  </a:lnTo>
                  <a:lnTo>
                    <a:pt x="2202179" y="1874520"/>
                  </a:lnTo>
                  <a:lnTo>
                    <a:pt x="0" y="1874520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3131057" y="4130802"/>
            <a:ext cx="2626360" cy="1932939"/>
            <a:chOff x="3131057" y="4130802"/>
            <a:chExt cx="2626360" cy="1932939"/>
          </a:xfrm>
        </p:grpSpPr>
        <p:sp>
          <p:nvSpPr>
            <p:cNvPr id="7" name="object 7"/>
            <p:cNvSpPr/>
            <p:nvPr/>
          </p:nvSpPr>
          <p:spPr>
            <a:xfrm>
              <a:off x="3134867" y="4134612"/>
              <a:ext cx="2621280" cy="192633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134867" y="4134612"/>
              <a:ext cx="2618740" cy="1925320"/>
            </a:xfrm>
            <a:custGeom>
              <a:avLst/>
              <a:gdLst/>
              <a:ahLst/>
              <a:cxnLst/>
              <a:rect l="l" t="t" r="r" b="b"/>
              <a:pathLst>
                <a:path w="2618740" h="1925320">
                  <a:moveTo>
                    <a:pt x="0" y="0"/>
                  </a:moveTo>
                  <a:lnTo>
                    <a:pt x="2618232" y="0"/>
                  </a:lnTo>
                  <a:lnTo>
                    <a:pt x="2618232" y="1924812"/>
                  </a:lnTo>
                  <a:lnTo>
                    <a:pt x="0" y="1924812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3061207" y="8572158"/>
            <a:ext cx="384175" cy="15367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900" dirty="0">
                <a:latin typeface="TeXGyreHeros"/>
                <a:cs typeface="TeXGyreHeros"/>
              </a:rPr>
              <a:t>- </a:t>
            </a:r>
            <a:fld id="{81D60167-4931-47E6-BA6A-407CBD079E47}" type="slidenum">
              <a:rPr sz="900" dirty="0">
                <a:latin typeface="TeXGyreHeros"/>
                <a:cs typeface="TeXGyreHeros"/>
              </a:rPr>
              <a:t>107</a:t>
            </a:fld>
            <a:r>
              <a:rPr sz="900" spc="-60" dirty="0">
                <a:latin typeface="TeXGyreHeros"/>
                <a:cs typeface="TeXGyreHeros"/>
              </a:rPr>
              <a:t> </a:t>
            </a:r>
            <a:r>
              <a:rPr sz="900" dirty="0">
                <a:latin typeface="TeXGyreHeros"/>
                <a:cs typeface="TeXGyreHeros"/>
              </a:rPr>
              <a:t>-</a:t>
            </a:r>
            <a:endParaRPr sz="900">
              <a:latin typeface="TeXGyreHeros"/>
              <a:cs typeface="TeXGyreHeros"/>
            </a:endParaRP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39800" y="592935"/>
            <a:ext cx="4271010" cy="44373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83360" marR="1075055" indent="316865">
              <a:lnSpc>
                <a:spcPct val="123000"/>
              </a:lnSpc>
              <a:spcBef>
                <a:spcPts val="100"/>
              </a:spcBef>
            </a:pPr>
            <a:r>
              <a:rPr sz="1350" b="1" spc="-5" dirty="0">
                <a:latin typeface="Arial"/>
                <a:cs typeface="Arial"/>
              </a:rPr>
              <a:t>Fiku Melacak  Specia: </a:t>
            </a:r>
            <a:r>
              <a:rPr sz="1350" i="1" spc="-5" dirty="0">
                <a:latin typeface="Arimo"/>
                <a:cs typeface="Arimo"/>
              </a:rPr>
              <a:t>Ficus carica</a:t>
            </a:r>
            <a:r>
              <a:rPr sz="1350" i="1" spc="-105" dirty="0">
                <a:latin typeface="Arimo"/>
                <a:cs typeface="Arimo"/>
              </a:rPr>
              <a:t> </a:t>
            </a:r>
            <a:r>
              <a:rPr sz="1350" i="1" spc="-5" dirty="0">
                <a:latin typeface="Arimo"/>
                <a:cs typeface="Arimo"/>
              </a:rPr>
              <a:t>L</a:t>
            </a:r>
            <a:endParaRPr sz="1350">
              <a:latin typeface="Arimo"/>
              <a:cs typeface="Arimo"/>
            </a:endParaRPr>
          </a:p>
          <a:p>
            <a:pPr>
              <a:lnSpc>
                <a:spcPct val="100000"/>
              </a:lnSpc>
            </a:pPr>
            <a:endParaRPr sz="1250">
              <a:latin typeface="Arimo"/>
              <a:cs typeface="Arimo"/>
            </a:endParaRPr>
          </a:p>
          <a:p>
            <a:pPr marL="12700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Përhapja: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sz="1100" spc="-15" dirty="0">
                <a:latin typeface="TeXGyreHeros"/>
                <a:cs typeface="TeXGyreHeros"/>
              </a:rPr>
              <a:t>Varietet </a:t>
            </a:r>
            <a:r>
              <a:rPr sz="1100" dirty="0">
                <a:latin typeface="TeXGyreHeros"/>
                <a:cs typeface="TeXGyreHeros"/>
              </a:rPr>
              <a:t>i përhapur në </a:t>
            </a:r>
            <a:r>
              <a:rPr sz="1100" spc="-5" dirty="0">
                <a:latin typeface="TeXGyreHeros"/>
                <a:cs typeface="TeXGyreHeros"/>
              </a:rPr>
              <a:t>Shqipërinë </a:t>
            </a:r>
            <a:r>
              <a:rPr sz="1100" dirty="0">
                <a:latin typeface="TeXGyreHeros"/>
                <a:cs typeface="TeXGyreHeros"/>
              </a:rPr>
              <a:t>e Mesme </a:t>
            </a:r>
            <a:r>
              <a:rPr sz="1100" spc="-5" dirty="0">
                <a:latin typeface="TeXGyreHeros"/>
                <a:cs typeface="TeXGyreHeros"/>
              </a:rPr>
              <a:t>dhe atë</a:t>
            </a:r>
            <a:r>
              <a:rPr sz="1100" spc="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veripërëndimore.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00">
              <a:latin typeface="TeXGyreHeros"/>
              <a:cs typeface="TeXGyreHeros"/>
            </a:endParaRPr>
          </a:p>
          <a:p>
            <a:pPr marL="12700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Përshkrimi:</a:t>
            </a:r>
            <a:endParaRPr sz="1100">
              <a:latin typeface="Arial"/>
              <a:cs typeface="Arial"/>
            </a:endParaRPr>
          </a:p>
          <a:p>
            <a:pPr marL="12700" marR="2620645">
              <a:lnSpc>
                <a:spcPct val="136400"/>
              </a:lnSpc>
            </a:pPr>
            <a:r>
              <a:rPr sz="1100" spc="-5" dirty="0">
                <a:latin typeface="TeXGyreHeros"/>
                <a:cs typeface="TeXGyreHeros"/>
              </a:rPr>
              <a:t>Ngjyra </a:t>
            </a:r>
            <a:r>
              <a:rPr sz="1100" dirty="0">
                <a:latin typeface="TeXGyreHeros"/>
                <a:cs typeface="TeXGyreHeros"/>
              </a:rPr>
              <a:t>e frutit </a:t>
            </a:r>
            <a:r>
              <a:rPr sz="1100" spc="-5" dirty="0">
                <a:latin typeface="TeXGyreHeros"/>
                <a:cs typeface="TeXGyreHeros"/>
              </a:rPr>
              <a:t>është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bakër.  </a:t>
            </a:r>
            <a:r>
              <a:rPr sz="1100" spc="-5" dirty="0">
                <a:latin typeface="TeXGyreHeros"/>
                <a:cs typeface="TeXGyreHeros"/>
              </a:rPr>
              <a:t>Ngjyra </a:t>
            </a:r>
            <a:r>
              <a:rPr sz="1100" dirty="0">
                <a:latin typeface="TeXGyreHeros"/>
                <a:cs typeface="TeXGyreHeros"/>
              </a:rPr>
              <a:t>e tulit e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kuqe.</a:t>
            </a:r>
            <a:endParaRPr sz="1100">
              <a:latin typeface="TeXGyreHeros"/>
              <a:cs typeface="TeXGyreHeros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1100" spc="-5" dirty="0">
                <a:latin typeface="TeXGyreHeros"/>
                <a:cs typeface="TeXGyreHeros"/>
              </a:rPr>
              <a:t>Shija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frutit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ëmbël.</a:t>
            </a:r>
            <a:endParaRPr sz="1100">
              <a:latin typeface="TeXGyreHeros"/>
              <a:cs typeface="TeXGyreHeros"/>
            </a:endParaRPr>
          </a:p>
          <a:p>
            <a:pPr marL="12700" marR="2366010">
              <a:lnSpc>
                <a:spcPct val="136400"/>
              </a:lnSpc>
            </a:pPr>
            <a:r>
              <a:rPr sz="1100" spc="-5" dirty="0">
                <a:latin typeface="TeXGyreHeros"/>
                <a:cs typeface="TeXGyreHeros"/>
              </a:rPr>
              <a:t>Koha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pjekjes </a:t>
            </a:r>
            <a:r>
              <a:rPr sz="1100" dirty="0">
                <a:latin typeface="TeXGyreHeros"/>
                <a:cs typeface="TeXGyreHeros"/>
              </a:rPr>
              <a:t>pas </a:t>
            </a:r>
            <a:r>
              <a:rPr sz="1100" spc="-45" dirty="0">
                <a:latin typeface="TeXGyreHeros"/>
                <a:cs typeface="TeXGyreHeros"/>
              </a:rPr>
              <a:t>11 </a:t>
            </a:r>
            <a:r>
              <a:rPr sz="1100" spc="-5" dirty="0">
                <a:latin typeface="TeXGyreHeros"/>
                <a:cs typeface="TeXGyreHeros"/>
              </a:rPr>
              <a:t>Gushtit.  </a:t>
            </a:r>
            <a:r>
              <a:rPr sz="1100" dirty="0">
                <a:latin typeface="TeXGyreHeros"/>
                <a:cs typeface="TeXGyreHeros"/>
              </a:rPr>
              <a:t>Masa e </a:t>
            </a:r>
            <a:r>
              <a:rPr sz="1100" spc="-5" dirty="0">
                <a:latin typeface="TeXGyreHeros"/>
                <a:cs typeface="TeXGyreHeros"/>
              </a:rPr>
              <a:t>frutit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mesatare.</a:t>
            </a:r>
            <a:endParaRPr sz="1100">
              <a:latin typeface="TeXGyreHeros"/>
              <a:cs typeface="TeXGyreHeros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1100" dirty="0">
                <a:latin typeface="TeXGyreHeros"/>
                <a:cs typeface="TeXGyreHeros"/>
              </a:rPr>
              <a:t>Forma e </a:t>
            </a:r>
            <a:r>
              <a:rPr sz="1100" spc="-5" dirty="0">
                <a:latin typeface="TeXGyreHeros"/>
                <a:cs typeface="TeXGyreHeros"/>
              </a:rPr>
              <a:t>frutit </a:t>
            </a:r>
            <a:r>
              <a:rPr sz="1100" dirty="0">
                <a:latin typeface="TeXGyreHeros"/>
                <a:cs typeface="TeXGyreHeros"/>
              </a:rPr>
              <a:t>në formë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dardhe.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550">
              <a:latin typeface="TeXGyreHeros"/>
              <a:cs typeface="TeXGyreHeros"/>
            </a:endParaRPr>
          </a:p>
          <a:p>
            <a:pPr marL="12700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Përdorimi:</a:t>
            </a:r>
            <a:endParaRPr sz="1100">
              <a:latin typeface="Arial"/>
              <a:cs typeface="Arial"/>
            </a:endParaRPr>
          </a:p>
          <a:p>
            <a:pPr marL="12700" marR="701675">
              <a:lnSpc>
                <a:spcPct val="136400"/>
              </a:lnSpc>
            </a:pPr>
            <a:r>
              <a:rPr sz="1100" dirty="0">
                <a:latin typeface="TeXGyreHeros"/>
                <a:cs typeface="TeXGyreHeros"/>
              </a:rPr>
              <a:t>Frut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destinacion </a:t>
            </a:r>
            <a:r>
              <a:rPr sz="1100" dirty="0">
                <a:latin typeface="TeXGyreHeros"/>
                <a:cs typeface="TeXGyreHeros"/>
              </a:rPr>
              <a:t>për konsum </a:t>
            </a:r>
            <a:r>
              <a:rPr sz="1100" spc="-5" dirty="0">
                <a:latin typeface="TeXGyreHeros"/>
                <a:cs typeface="TeXGyreHeros"/>
              </a:rPr>
              <a:t>të freskët dhe për tharje.  </a:t>
            </a:r>
            <a:r>
              <a:rPr sz="1100" dirty="0">
                <a:latin typeface="TeXGyreHeros"/>
                <a:cs typeface="TeXGyreHeros"/>
              </a:rPr>
              <a:t>Prodhon </a:t>
            </a:r>
            <a:r>
              <a:rPr sz="1100" spc="-5" dirty="0">
                <a:latin typeface="TeXGyreHeros"/>
                <a:cs typeface="TeXGyreHeros"/>
              </a:rPr>
              <a:t>një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herë.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550">
              <a:latin typeface="TeXGyreHeros"/>
              <a:cs typeface="TeXGyreHeros"/>
            </a:endParaRPr>
          </a:p>
          <a:p>
            <a:pPr marL="12700">
              <a:lnSpc>
                <a:spcPct val="100000"/>
              </a:lnSpc>
            </a:pPr>
            <a:r>
              <a:rPr sz="1100" b="1" spc="-10" dirty="0">
                <a:latin typeface="Arial"/>
                <a:cs typeface="Arial"/>
              </a:rPr>
              <a:t>Veçoritë: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1100" spc="-15" dirty="0">
                <a:latin typeface="TeXGyreHeros"/>
                <a:cs typeface="TeXGyreHeros"/>
              </a:rPr>
              <a:t>Varietet </a:t>
            </a:r>
            <a:r>
              <a:rPr sz="1100" spc="-5" dirty="0">
                <a:latin typeface="TeXGyreHeros"/>
                <a:cs typeface="TeXGyreHeros"/>
              </a:rPr>
              <a:t>për</a:t>
            </a:r>
            <a:r>
              <a:rPr sz="1100" spc="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tharje.</a:t>
            </a:r>
            <a:endParaRPr sz="1100">
              <a:latin typeface="TeXGyreHeros"/>
              <a:cs typeface="TeXGyreHero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935985" y="2009394"/>
            <a:ext cx="2844165" cy="1321435"/>
            <a:chOff x="2935985" y="2009394"/>
            <a:chExt cx="2844165" cy="1321435"/>
          </a:xfrm>
        </p:grpSpPr>
        <p:sp>
          <p:nvSpPr>
            <p:cNvPr id="4" name="object 4"/>
            <p:cNvSpPr/>
            <p:nvPr/>
          </p:nvSpPr>
          <p:spPr>
            <a:xfrm>
              <a:off x="2938271" y="2011680"/>
              <a:ext cx="2840735" cy="131673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939795" y="2013204"/>
              <a:ext cx="2836545" cy="1313815"/>
            </a:xfrm>
            <a:custGeom>
              <a:avLst/>
              <a:gdLst/>
              <a:ahLst/>
              <a:cxnLst/>
              <a:rect l="l" t="t" r="r" b="b"/>
              <a:pathLst>
                <a:path w="2836545" h="1313814">
                  <a:moveTo>
                    <a:pt x="0" y="0"/>
                  </a:moveTo>
                  <a:lnTo>
                    <a:pt x="2836163" y="0"/>
                  </a:lnTo>
                  <a:lnTo>
                    <a:pt x="2836163" y="1313688"/>
                  </a:lnTo>
                  <a:lnTo>
                    <a:pt x="0" y="1313688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2935985" y="4722114"/>
            <a:ext cx="2844165" cy="3756660"/>
            <a:chOff x="2935985" y="4722114"/>
            <a:chExt cx="2844165" cy="3756660"/>
          </a:xfrm>
        </p:grpSpPr>
        <p:sp>
          <p:nvSpPr>
            <p:cNvPr id="7" name="object 7"/>
            <p:cNvSpPr/>
            <p:nvPr/>
          </p:nvSpPr>
          <p:spPr>
            <a:xfrm>
              <a:off x="2938271" y="4724400"/>
              <a:ext cx="2840735" cy="375056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939795" y="4725924"/>
              <a:ext cx="2836545" cy="3749040"/>
            </a:xfrm>
            <a:custGeom>
              <a:avLst/>
              <a:gdLst/>
              <a:ahLst/>
              <a:cxnLst/>
              <a:rect l="l" t="t" r="r" b="b"/>
              <a:pathLst>
                <a:path w="2836545" h="3749040">
                  <a:moveTo>
                    <a:pt x="0" y="0"/>
                  </a:moveTo>
                  <a:lnTo>
                    <a:pt x="2836163" y="0"/>
                  </a:lnTo>
                  <a:lnTo>
                    <a:pt x="2836163" y="3749039"/>
                  </a:lnTo>
                  <a:lnTo>
                    <a:pt x="0" y="3749039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3061207" y="8572158"/>
            <a:ext cx="384175" cy="15367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900" dirty="0">
                <a:latin typeface="TeXGyreHeros"/>
                <a:cs typeface="TeXGyreHeros"/>
              </a:rPr>
              <a:t>- </a:t>
            </a:r>
            <a:fld id="{81D60167-4931-47E6-BA6A-407CBD079E47}" type="slidenum">
              <a:rPr sz="900" dirty="0">
                <a:latin typeface="TeXGyreHeros"/>
                <a:cs typeface="TeXGyreHeros"/>
              </a:rPr>
              <a:t>108</a:t>
            </a:fld>
            <a:r>
              <a:rPr sz="900" spc="-60" dirty="0">
                <a:latin typeface="TeXGyreHeros"/>
                <a:cs typeface="TeXGyreHeros"/>
              </a:rPr>
              <a:t> </a:t>
            </a:r>
            <a:r>
              <a:rPr sz="900" dirty="0">
                <a:latin typeface="TeXGyreHeros"/>
                <a:cs typeface="TeXGyreHeros"/>
              </a:rPr>
              <a:t>-</a:t>
            </a:r>
            <a:endParaRPr sz="900">
              <a:latin typeface="TeXGyreHeros"/>
              <a:cs typeface="TeXGyreHeros"/>
            </a:endParaRP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61491" y="595983"/>
            <a:ext cx="5029835" cy="53517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58620" marR="1649095" indent="154940">
              <a:lnSpc>
                <a:spcPct val="123000"/>
              </a:lnSpc>
              <a:spcBef>
                <a:spcPts val="100"/>
              </a:spcBef>
            </a:pPr>
            <a:r>
              <a:rPr sz="1350" b="1" spc="-5" dirty="0">
                <a:latin typeface="Arial"/>
                <a:cs typeface="Arial"/>
              </a:rPr>
              <a:t>Fiku :”Stambolli”  Specia: </a:t>
            </a:r>
            <a:r>
              <a:rPr sz="1350" i="1" spc="-5" dirty="0">
                <a:latin typeface="Arimo"/>
                <a:cs typeface="Arimo"/>
              </a:rPr>
              <a:t>Ficus carica</a:t>
            </a:r>
            <a:r>
              <a:rPr sz="1350" i="1" spc="-30" dirty="0">
                <a:latin typeface="Arimo"/>
                <a:cs typeface="Arimo"/>
              </a:rPr>
              <a:t> </a:t>
            </a:r>
            <a:r>
              <a:rPr sz="1350" i="1" spc="-5" dirty="0">
                <a:latin typeface="Arimo"/>
                <a:cs typeface="Arimo"/>
              </a:rPr>
              <a:t>L</a:t>
            </a:r>
            <a:endParaRPr sz="1350">
              <a:latin typeface="Arimo"/>
              <a:cs typeface="Arimo"/>
            </a:endParaRPr>
          </a:p>
          <a:p>
            <a:pPr>
              <a:lnSpc>
                <a:spcPct val="100000"/>
              </a:lnSpc>
            </a:pPr>
            <a:endParaRPr sz="1250">
              <a:latin typeface="Arimo"/>
              <a:cs typeface="Arimo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Përhapja:</a:t>
            </a:r>
            <a:r>
              <a:rPr sz="1100" b="1" spc="-30" dirty="0">
                <a:latin typeface="Arial"/>
                <a:cs typeface="Arial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Varietet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i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përhapur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në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Shqipërinë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jugut,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i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përqendruar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ne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një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rajon.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</a:pPr>
            <a:endParaRPr sz="12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05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Përshkrimi:</a:t>
            </a:r>
            <a:endParaRPr sz="1100">
              <a:latin typeface="Arial"/>
              <a:cs typeface="Arial"/>
            </a:endParaRPr>
          </a:p>
          <a:p>
            <a:pPr marL="192405" marR="3144520">
              <a:lnSpc>
                <a:spcPct val="136400"/>
              </a:lnSpc>
            </a:pPr>
            <a:r>
              <a:rPr sz="1100" spc="-5" dirty="0">
                <a:latin typeface="TeXGyreHeros"/>
                <a:cs typeface="TeXGyreHeros"/>
              </a:rPr>
              <a:t>Ngjyra </a:t>
            </a:r>
            <a:r>
              <a:rPr sz="1100" dirty="0">
                <a:latin typeface="TeXGyreHeros"/>
                <a:cs typeface="TeXGyreHeros"/>
              </a:rPr>
              <a:t>e frutit </a:t>
            </a:r>
            <a:r>
              <a:rPr sz="1100" spc="-5" dirty="0">
                <a:latin typeface="TeXGyreHeros"/>
                <a:cs typeface="TeXGyreHeros"/>
              </a:rPr>
              <a:t>është jeshile.  </a:t>
            </a:r>
            <a:r>
              <a:rPr sz="1100" dirty="0">
                <a:latin typeface="TeXGyreHeros"/>
                <a:cs typeface="TeXGyreHeros"/>
              </a:rPr>
              <a:t>Forma e </a:t>
            </a:r>
            <a:r>
              <a:rPr sz="1100" spc="-5" dirty="0">
                <a:latin typeface="TeXGyreHeros"/>
                <a:cs typeface="TeXGyreHeros"/>
              </a:rPr>
              <a:t>frutit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sferike.</a:t>
            </a:r>
            <a:endParaRPr sz="1100">
              <a:latin typeface="TeXGyreHeros"/>
              <a:cs typeface="TeXGyreHeros"/>
            </a:endParaRPr>
          </a:p>
          <a:p>
            <a:pPr marL="192405" marR="3509010">
              <a:lnSpc>
                <a:spcPct val="136400"/>
              </a:lnSpc>
            </a:pPr>
            <a:r>
              <a:rPr sz="1100" spc="-5" dirty="0">
                <a:latin typeface="TeXGyreHeros"/>
                <a:cs typeface="TeXGyreHeros"/>
              </a:rPr>
              <a:t>Ngjyra </a:t>
            </a:r>
            <a:r>
              <a:rPr sz="1100" dirty="0">
                <a:latin typeface="TeXGyreHeros"/>
                <a:cs typeface="TeXGyreHeros"/>
              </a:rPr>
              <a:t>e tulit e kuqe.  </a:t>
            </a:r>
            <a:r>
              <a:rPr sz="1100" spc="-5" dirty="0">
                <a:latin typeface="TeXGyreHeros"/>
                <a:cs typeface="TeXGyreHeros"/>
              </a:rPr>
              <a:t>Shija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frutit</a:t>
            </a:r>
            <a:r>
              <a:rPr sz="1100" spc="-7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neutrale.</a:t>
            </a:r>
            <a:endParaRPr sz="1100">
              <a:latin typeface="TeXGyreHeros"/>
              <a:cs typeface="TeXGyreHeros"/>
            </a:endParaRPr>
          </a:p>
          <a:p>
            <a:pPr marL="192405" marR="2934335">
              <a:lnSpc>
                <a:spcPct val="136400"/>
              </a:lnSpc>
            </a:pPr>
            <a:r>
              <a:rPr sz="1100" spc="-5" dirty="0">
                <a:latin typeface="TeXGyreHeros"/>
                <a:cs typeface="TeXGyreHeros"/>
              </a:rPr>
              <a:t>Koha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pjekjes </a:t>
            </a:r>
            <a:r>
              <a:rPr sz="1100" dirty="0">
                <a:latin typeface="TeXGyreHeros"/>
                <a:cs typeface="TeXGyreHeros"/>
              </a:rPr>
              <a:t>pas </a:t>
            </a:r>
            <a:r>
              <a:rPr sz="1100" spc="-5" dirty="0">
                <a:latin typeface="TeXGyreHeros"/>
                <a:cs typeface="TeXGyreHeros"/>
              </a:rPr>
              <a:t>25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Gushtit.  Masa e </a:t>
            </a:r>
            <a:r>
              <a:rPr sz="1100" spc="-5" dirty="0">
                <a:latin typeface="TeXGyreHeros"/>
                <a:cs typeface="TeXGyreHeros"/>
              </a:rPr>
              <a:t>frutit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mesatare.</a:t>
            </a:r>
            <a:endParaRPr sz="11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  <a:spcBef>
                <a:spcPts val="475"/>
              </a:spcBef>
            </a:pPr>
            <a:r>
              <a:rPr sz="1100" dirty="0">
                <a:latin typeface="TeXGyreHeros"/>
                <a:cs typeface="TeXGyreHeros"/>
              </a:rPr>
              <a:t>Forma e </a:t>
            </a:r>
            <a:r>
              <a:rPr sz="1100" spc="-5" dirty="0">
                <a:latin typeface="TeXGyreHeros"/>
                <a:cs typeface="TeXGyreHeros"/>
              </a:rPr>
              <a:t>frutit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sferike.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55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  <a:spcBef>
                <a:spcPts val="5"/>
              </a:spcBef>
            </a:pPr>
            <a:r>
              <a:rPr sz="1100" b="1" spc="-5" dirty="0">
                <a:latin typeface="Arial"/>
                <a:cs typeface="Arial"/>
              </a:rPr>
              <a:t>Përdorimi:</a:t>
            </a:r>
            <a:endParaRPr sz="1100">
              <a:latin typeface="Arial"/>
              <a:cs typeface="Arial"/>
            </a:endParaRPr>
          </a:p>
          <a:p>
            <a:pPr marL="12700" marR="2458085" indent="179705">
              <a:lnSpc>
                <a:spcPct val="136400"/>
              </a:lnSpc>
            </a:pPr>
            <a:r>
              <a:rPr sz="1100" dirty="0">
                <a:latin typeface="TeXGyreHeros"/>
                <a:cs typeface="TeXGyreHeros"/>
              </a:rPr>
              <a:t>Frut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me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destinacion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për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konsum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fre-  skët.</a:t>
            </a:r>
            <a:endParaRPr sz="11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  <a:spcBef>
                <a:spcPts val="475"/>
              </a:spcBef>
            </a:pPr>
            <a:r>
              <a:rPr sz="1100" dirty="0">
                <a:latin typeface="TeXGyreHeros"/>
                <a:cs typeface="TeXGyreHeros"/>
              </a:rPr>
              <a:t>Prodhon </a:t>
            </a:r>
            <a:r>
              <a:rPr sz="1100" spc="-5" dirty="0">
                <a:latin typeface="TeXGyreHeros"/>
                <a:cs typeface="TeXGyreHeros"/>
              </a:rPr>
              <a:t>një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herë.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55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  <a:spcBef>
                <a:spcPts val="5"/>
              </a:spcBef>
            </a:pPr>
            <a:r>
              <a:rPr sz="1100" b="1" spc="-10" dirty="0">
                <a:latin typeface="Arial"/>
                <a:cs typeface="Arial"/>
              </a:rPr>
              <a:t>Veçoritë:</a:t>
            </a:r>
            <a:endParaRPr sz="1100">
              <a:latin typeface="Arial"/>
              <a:cs typeface="Arial"/>
            </a:endParaRPr>
          </a:p>
          <a:p>
            <a:pPr marL="12700" marR="1974214" indent="179705" algn="just">
              <a:lnSpc>
                <a:spcPct val="136400"/>
              </a:lnSpc>
            </a:pPr>
            <a:r>
              <a:rPr sz="1100" spc="-5" dirty="0">
                <a:latin typeface="TeXGyreHeros"/>
                <a:cs typeface="TeXGyreHeros"/>
              </a:rPr>
              <a:t>Ky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varietet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është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i</a:t>
            </a:r>
            <a:r>
              <a:rPr sz="1100" spc="-7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përhapur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kryesisht</a:t>
            </a:r>
            <a:r>
              <a:rPr sz="1100" spc="-7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ne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zonën  e </a:t>
            </a:r>
            <a:r>
              <a:rPr sz="1100" spc="-5" dirty="0">
                <a:latin typeface="TeXGyreHeros"/>
                <a:cs typeface="TeXGyreHeros"/>
              </a:rPr>
              <a:t>Beratit. </a:t>
            </a:r>
            <a:r>
              <a:rPr sz="1100" spc="-15" dirty="0">
                <a:latin typeface="TeXGyreHeros"/>
                <a:cs typeface="TeXGyreHeros"/>
              </a:rPr>
              <a:t>Varietet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introduktuar por </a:t>
            </a:r>
            <a:r>
              <a:rPr sz="1100" dirty="0">
                <a:latin typeface="TeXGyreHeros"/>
                <a:cs typeface="TeXGyreHeros"/>
              </a:rPr>
              <a:t>i përshtatur  shume mire ne </a:t>
            </a:r>
            <a:r>
              <a:rPr sz="1100" spc="-5" dirty="0">
                <a:latin typeface="TeXGyreHeros"/>
                <a:cs typeface="TeXGyreHeros"/>
              </a:rPr>
              <a:t>këtë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zone.</a:t>
            </a:r>
            <a:endParaRPr sz="1100">
              <a:latin typeface="TeXGyreHeros"/>
              <a:cs typeface="TeXGyreHero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395471" y="1909572"/>
            <a:ext cx="2383536" cy="26075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3915917" y="4722114"/>
            <a:ext cx="1844039" cy="2559050"/>
            <a:chOff x="3915917" y="4722114"/>
            <a:chExt cx="1844039" cy="2559050"/>
          </a:xfrm>
        </p:grpSpPr>
        <p:sp>
          <p:nvSpPr>
            <p:cNvPr id="5" name="object 5"/>
            <p:cNvSpPr/>
            <p:nvPr/>
          </p:nvSpPr>
          <p:spPr>
            <a:xfrm>
              <a:off x="3919727" y="4724400"/>
              <a:ext cx="1839468" cy="255422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919727" y="4725924"/>
              <a:ext cx="1836420" cy="2551430"/>
            </a:xfrm>
            <a:custGeom>
              <a:avLst/>
              <a:gdLst/>
              <a:ahLst/>
              <a:cxnLst/>
              <a:rect l="l" t="t" r="r" b="b"/>
              <a:pathLst>
                <a:path w="1836420" h="2551429">
                  <a:moveTo>
                    <a:pt x="0" y="0"/>
                  </a:moveTo>
                  <a:lnTo>
                    <a:pt x="1836420" y="0"/>
                  </a:lnTo>
                  <a:lnTo>
                    <a:pt x="1836420" y="2551176"/>
                  </a:lnTo>
                  <a:lnTo>
                    <a:pt x="0" y="2551176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3061207" y="8572158"/>
            <a:ext cx="384175" cy="15367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900" dirty="0">
                <a:latin typeface="TeXGyreHeros"/>
                <a:cs typeface="TeXGyreHeros"/>
              </a:rPr>
              <a:t>- </a:t>
            </a:r>
            <a:fld id="{81D60167-4931-47E6-BA6A-407CBD079E47}" type="slidenum">
              <a:rPr sz="900" dirty="0">
                <a:latin typeface="TeXGyreHeros"/>
                <a:cs typeface="TeXGyreHeros"/>
              </a:rPr>
              <a:t>109</a:t>
            </a:fld>
            <a:r>
              <a:rPr sz="900" spc="-60" dirty="0">
                <a:latin typeface="TeXGyreHeros"/>
                <a:cs typeface="TeXGyreHeros"/>
              </a:rPr>
              <a:t> </a:t>
            </a:r>
            <a:r>
              <a:rPr sz="900" dirty="0">
                <a:latin typeface="TeXGyreHeros"/>
                <a:cs typeface="TeXGyreHeros"/>
              </a:rPr>
              <a:t>-</a:t>
            </a:r>
            <a:endParaRPr sz="900">
              <a:latin typeface="TeXGyreHeros"/>
              <a:cs typeface="TeXGyreHero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094482" y="3603498"/>
            <a:ext cx="2776855" cy="4878705"/>
            <a:chOff x="3094482" y="3603498"/>
            <a:chExt cx="2776855" cy="4878705"/>
          </a:xfrm>
        </p:grpSpPr>
        <p:sp>
          <p:nvSpPr>
            <p:cNvPr id="3" name="object 3"/>
            <p:cNvSpPr/>
            <p:nvPr/>
          </p:nvSpPr>
          <p:spPr>
            <a:xfrm>
              <a:off x="3098292" y="3605784"/>
              <a:ext cx="2770632" cy="487375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098292" y="3607308"/>
              <a:ext cx="2769235" cy="4871085"/>
            </a:xfrm>
            <a:custGeom>
              <a:avLst/>
              <a:gdLst/>
              <a:ahLst/>
              <a:cxnLst/>
              <a:rect l="l" t="t" r="r" b="b"/>
              <a:pathLst>
                <a:path w="2769235" h="4871084">
                  <a:moveTo>
                    <a:pt x="0" y="0"/>
                  </a:moveTo>
                  <a:lnTo>
                    <a:pt x="0" y="4870704"/>
                  </a:lnTo>
                  <a:lnTo>
                    <a:pt x="2769108" y="4870704"/>
                  </a:lnTo>
                  <a:lnTo>
                    <a:pt x="2769108" y="0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743204" y="574913"/>
            <a:ext cx="5138420" cy="6549390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25"/>
              </a:spcBef>
            </a:pPr>
            <a:r>
              <a:rPr sz="1400" b="1" spc="-5" dirty="0">
                <a:latin typeface="Arial"/>
                <a:cs typeface="Arial"/>
              </a:rPr>
              <a:t>Domatja “Çerre” </a:t>
            </a:r>
            <a:r>
              <a:rPr sz="1400" b="1" dirty="0">
                <a:latin typeface="Arial"/>
                <a:cs typeface="Arial"/>
              </a:rPr>
              <a:t>e</a:t>
            </a:r>
            <a:r>
              <a:rPr sz="1400" b="1" spc="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Tiranës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459"/>
              </a:spcBef>
            </a:pPr>
            <a:r>
              <a:rPr sz="1250" b="1" spc="-5" dirty="0">
                <a:latin typeface="Arial"/>
                <a:cs typeface="Arial"/>
              </a:rPr>
              <a:t>Specia: </a:t>
            </a:r>
            <a:r>
              <a:rPr sz="1250" i="1" spc="-5" dirty="0">
                <a:latin typeface="Arimo"/>
                <a:cs typeface="Arimo"/>
              </a:rPr>
              <a:t>Solanum lycopersicum</a:t>
            </a:r>
            <a:r>
              <a:rPr sz="1250" i="1" spc="15" dirty="0">
                <a:latin typeface="Arimo"/>
                <a:cs typeface="Arimo"/>
              </a:rPr>
              <a:t> </a:t>
            </a:r>
            <a:r>
              <a:rPr sz="1250" spc="-5" dirty="0">
                <a:latin typeface="TeXGyreHeros"/>
                <a:cs typeface="TeXGyreHeros"/>
              </a:rPr>
              <a:t>L.</a:t>
            </a:r>
            <a:endParaRPr sz="125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000">
              <a:latin typeface="TeXGyreHeros"/>
              <a:cs typeface="TeXGyreHeros"/>
            </a:endParaRPr>
          </a:p>
          <a:p>
            <a:pPr marL="12700" marR="5715" indent="179705" algn="just">
              <a:lnSpc>
                <a:spcPct val="106100"/>
              </a:lnSpc>
            </a:pPr>
            <a:r>
              <a:rPr sz="1100" b="1" spc="-15" dirty="0">
                <a:latin typeface="Arial"/>
                <a:cs typeface="Arial"/>
              </a:rPr>
              <a:t>Përhapja: </a:t>
            </a:r>
            <a:r>
              <a:rPr sz="1100" spc="-5" dirty="0">
                <a:latin typeface="TeXGyreHeros"/>
                <a:cs typeface="TeXGyreHeros"/>
              </a:rPr>
              <a:t>Në </a:t>
            </a:r>
            <a:r>
              <a:rPr sz="1100" spc="-15" dirty="0">
                <a:latin typeface="TeXGyreHeros"/>
                <a:cs typeface="TeXGyreHeros"/>
              </a:rPr>
              <a:t>Shqipërinë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15" dirty="0">
                <a:latin typeface="TeXGyreHeros"/>
                <a:cs typeface="TeXGyreHeros"/>
              </a:rPr>
              <a:t>mesme, kryesisht </a:t>
            </a:r>
            <a:r>
              <a:rPr sz="1100" spc="-10" dirty="0">
                <a:latin typeface="TeXGyreHeros"/>
                <a:cs typeface="TeXGyreHeros"/>
              </a:rPr>
              <a:t>në </a:t>
            </a:r>
            <a:r>
              <a:rPr sz="1100" spc="-15" dirty="0">
                <a:latin typeface="TeXGyreHeros"/>
                <a:cs typeface="TeXGyreHeros"/>
              </a:rPr>
              <a:t>zonën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15" dirty="0">
                <a:latin typeface="TeXGyreHeros"/>
                <a:cs typeface="TeXGyreHeros"/>
              </a:rPr>
              <a:t>ulët </a:t>
            </a:r>
            <a:r>
              <a:rPr sz="1100" spc="-10" dirty="0">
                <a:latin typeface="TeXGyreHeros"/>
                <a:cs typeface="TeXGyreHeros"/>
              </a:rPr>
              <a:t>por </a:t>
            </a:r>
            <a:r>
              <a:rPr sz="1100" spc="-15" dirty="0">
                <a:latin typeface="TeXGyreHeros"/>
                <a:cs typeface="TeXGyreHeros"/>
              </a:rPr>
              <a:t>edhe kodrat </a:t>
            </a:r>
            <a:r>
              <a:rPr sz="1100" dirty="0">
                <a:latin typeface="TeXGyreHeros"/>
                <a:cs typeface="TeXGyreHeros"/>
              </a:rPr>
              <a:t>e  </a:t>
            </a:r>
            <a:r>
              <a:rPr sz="1100" spc="-10" dirty="0">
                <a:latin typeface="TeXGyreHeros"/>
                <a:cs typeface="TeXGyreHeros"/>
              </a:rPr>
              <a:t>Piskës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të </a:t>
            </a:r>
            <a:r>
              <a:rPr sz="1100" spc="-15" dirty="0">
                <a:latin typeface="TeXGyreHeros"/>
                <a:cs typeface="TeXGyreHeros"/>
              </a:rPr>
              <a:t>Petrelës, njihet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15" dirty="0">
                <a:latin typeface="TeXGyreHeros"/>
                <a:cs typeface="TeXGyreHeros"/>
              </a:rPr>
              <a:t>kultivohet </a:t>
            </a:r>
            <a:r>
              <a:rPr sz="1100" spc="-10" dirty="0">
                <a:latin typeface="TeXGyreHeros"/>
                <a:cs typeface="TeXGyreHeros"/>
              </a:rPr>
              <a:t>për </a:t>
            </a:r>
            <a:r>
              <a:rPr sz="1100" spc="-15" dirty="0">
                <a:latin typeface="TeXGyreHeros"/>
                <a:cs typeface="TeXGyreHeros"/>
              </a:rPr>
              <a:t>më </a:t>
            </a:r>
            <a:r>
              <a:rPr sz="1100" spc="-10" dirty="0">
                <a:latin typeface="TeXGyreHeros"/>
                <a:cs typeface="TeXGyreHeros"/>
              </a:rPr>
              <a:t>se </a:t>
            </a:r>
            <a:r>
              <a:rPr sz="1100" spc="-15" dirty="0">
                <a:latin typeface="TeXGyreHeros"/>
                <a:cs typeface="TeXGyreHeros"/>
              </a:rPr>
              <a:t>100 </a:t>
            </a:r>
            <a:r>
              <a:rPr sz="1100" spc="-10" dirty="0">
                <a:latin typeface="TeXGyreHeros"/>
                <a:cs typeface="TeXGyreHeros"/>
              </a:rPr>
              <a:t>vjet. Fara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10" dirty="0">
                <a:latin typeface="TeXGyreHeros"/>
                <a:cs typeface="TeXGyreHeros"/>
              </a:rPr>
              <a:t>saj është </a:t>
            </a:r>
            <a:r>
              <a:rPr sz="1100" spc="-15" dirty="0">
                <a:latin typeface="TeXGyreHeros"/>
                <a:cs typeface="TeXGyreHeros"/>
              </a:rPr>
              <a:t>mbajtur  </a:t>
            </a:r>
            <a:r>
              <a:rPr sz="1100" spc="-10" dirty="0">
                <a:latin typeface="TeXGyreHeros"/>
                <a:cs typeface="TeXGyreHeros"/>
              </a:rPr>
              <a:t>dhe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trashëguar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brez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pas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brezi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nga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bahçevanët.</a:t>
            </a:r>
            <a:r>
              <a:rPr sz="1100" spc="-90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Aktualisht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zë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më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pak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se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5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%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të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sipër-  </a:t>
            </a:r>
            <a:r>
              <a:rPr sz="1100" spc="-10" dirty="0">
                <a:latin typeface="TeXGyreHeros"/>
                <a:cs typeface="TeXGyreHeros"/>
              </a:rPr>
              <a:t>faqes së </a:t>
            </a:r>
            <a:r>
              <a:rPr sz="1100" spc="-15" dirty="0">
                <a:latin typeface="TeXGyreHeros"/>
                <a:cs typeface="TeXGyreHeros"/>
              </a:rPr>
              <a:t>domates </a:t>
            </a:r>
            <a:r>
              <a:rPr sz="1100" spc="-5" dirty="0">
                <a:latin typeface="TeXGyreHeros"/>
                <a:cs typeface="TeXGyreHeros"/>
              </a:rPr>
              <a:t>në</a:t>
            </a:r>
            <a:r>
              <a:rPr sz="1100" spc="-75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zonë.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15" dirty="0">
                <a:latin typeface="Arial"/>
                <a:cs typeface="Arial"/>
              </a:rPr>
              <a:t>Përshkrimi:</a:t>
            </a:r>
            <a:endParaRPr sz="1100">
              <a:latin typeface="Arial"/>
              <a:cs typeface="Arial"/>
            </a:endParaRPr>
          </a:p>
          <a:p>
            <a:pPr marL="12700" marR="5080" indent="179705" algn="just">
              <a:lnSpc>
                <a:spcPct val="105900"/>
              </a:lnSpc>
              <a:spcBef>
                <a:spcPts val="5"/>
              </a:spcBef>
            </a:pPr>
            <a:r>
              <a:rPr sz="1100" spc="-10" dirty="0">
                <a:latin typeface="TeXGyreHeros"/>
                <a:cs typeface="TeXGyreHeros"/>
              </a:rPr>
              <a:t>Ka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bimë </a:t>
            </a:r>
            <a:r>
              <a:rPr sz="1100" spc="-5" dirty="0">
                <a:latin typeface="TeXGyreHeros"/>
                <a:cs typeface="TeXGyreHeros"/>
              </a:rPr>
              <a:t>me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masë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vogël,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tipi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i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kuﬁzuar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(e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shkurtër)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dhe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lulëri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përbërë.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Zakon-  isht formon </a:t>
            </a:r>
            <a:r>
              <a:rPr sz="1100" spc="-5" dirty="0">
                <a:latin typeface="TeXGyreHeros"/>
                <a:cs typeface="TeXGyreHeros"/>
              </a:rPr>
              <a:t>1-2 </a:t>
            </a:r>
            <a:r>
              <a:rPr sz="1100" spc="-10" dirty="0">
                <a:latin typeface="TeXGyreHeros"/>
                <a:cs typeface="TeXGyreHeros"/>
              </a:rPr>
              <a:t>lulesa </a:t>
            </a:r>
            <a:r>
              <a:rPr sz="1100" dirty="0">
                <a:latin typeface="TeXGyreHeros"/>
                <a:cs typeface="TeXGyreHeros"/>
              </a:rPr>
              <a:t>/ </a:t>
            </a:r>
            <a:r>
              <a:rPr sz="1100" spc="-10" dirty="0">
                <a:latin typeface="TeXGyreHeros"/>
                <a:cs typeface="TeXGyreHeros"/>
              </a:rPr>
              <a:t>bimë. </a:t>
            </a:r>
            <a:r>
              <a:rPr sz="1100" spc="-15" dirty="0">
                <a:latin typeface="TeXGyreHeros"/>
                <a:cs typeface="TeXGyreHeros"/>
              </a:rPr>
              <a:t>Frutat janë </a:t>
            </a:r>
            <a:r>
              <a:rPr sz="1100" spc="-10" dirty="0">
                <a:latin typeface="TeXGyreHeros"/>
                <a:cs typeface="TeXGyreHeros"/>
              </a:rPr>
              <a:t>të </a:t>
            </a:r>
            <a:r>
              <a:rPr sz="1100" spc="-15" dirty="0">
                <a:latin typeface="TeXGyreHeros"/>
                <a:cs typeface="TeXGyreHeros"/>
              </a:rPr>
              <a:t>rrumbullakët </a:t>
            </a:r>
            <a:r>
              <a:rPr sz="1100" spc="-10" dirty="0">
                <a:latin typeface="TeXGyreHeros"/>
                <a:cs typeface="TeXGyreHeros"/>
              </a:rPr>
              <a:t>dhe të </a:t>
            </a:r>
            <a:r>
              <a:rPr sz="1100" spc="-15" dirty="0">
                <a:latin typeface="TeXGyreHeros"/>
                <a:cs typeface="TeXGyreHeros"/>
              </a:rPr>
              <a:t>vegjël, </a:t>
            </a:r>
            <a:r>
              <a:rPr sz="1100" spc="-10" dirty="0">
                <a:latin typeface="TeXGyreHeros"/>
                <a:cs typeface="TeXGyreHeros"/>
              </a:rPr>
              <a:t>rreth 25-30 </a:t>
            </a:r>
            <a:r>
              <a:rPr sz="1100" spc="-5" dirty="0">
                <a:latin typeface="TeXGyreHeros"/>
                <a:cs typeface="TeXGyreHeros"/>
              </a:rPr>
              <a:t>g,  me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ngjyrë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kuqe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intensive,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me</a:t>
            </a:r>
            <a:r>
              <a:rPr sz="1100" spc="-10" dirty="0">
                <a:latin typeface="TeXGyreHeros"/>
                <a:cs typeface="TeXGyreHeros"/>
              </a:rPr>
              <a:t> shije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mirë.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Është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shumë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hershme.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950">
              <a:latin typeface="TeXGyreHeros"/>
              <a:cs typeface="TeXGyreHeros"/>
            </a:endParaRPr>
          </a:p>
          <a:p>
            <a:pPr marL="12700" marR="5080" indent="179705" algn="just">
              <a:lnSpc>
                <a:spcPct val="106400"/>
              </a:lnSpc>
            </a:pPr>
            <a:r>
              <a:rPr sz="1100" b="1" spc="-15" dirty="0">
                <a:latin typeface="Arial"/>
                <a:cs typeface="Arial"/>
              </a:rPr>
              <a:t>Kultivimi: </a:t>
            </a:r>
            <a:r>
              <a:rPr sz="1100" spc="-10" dirty="0">
                <a:latin typeface="TeXGyreHeros"/>
                <a:cs typeface="TeXGyreHeros"/>
              </a:rPr>
              <a:t>Mbillet </a:t>
            </a:r>
            <a:r>
              <a:rPr sz="1100" spc="-5" dirty="0">
                <a:latin typeface="TeXGyreHeros"/>
                <a:cs typeface="TeXGyreHeros"/>
              </a:rPr>
              <a:t>në </a:t>
            </a:r>
            <a:r>
              <a:rPr sz="1100" spc="-10" dirty="0">
                <a:latin typeface="TeXGyreHeros"/>
                <a:cs typeface="TeXGyreHeros"/>
              </a:rPr>
              <a:t>fushë në </a:t>
            </a:r>
            <a:r>
              <a:rPr sz="1100" spc="-15" dirty="0">
                <a:latin typeface="TeXGyreHeros"/>
                <a:cs typeface="TeXGyreHeros"/>
              </a:rPr>
              <a:t>fund </a:t>
            </a:r>
            <a:r>
              <a:rPr sz="1100" spc="-10" dirty="0">
                <a:latin typeface="TeXGyreHeros"/>
                <a:cs typeface="TeXGyreHeros"/>
              </a:rPr>
              <a:t>të </a:t>
            </a:r>
            <a:r>
              <a:rPr sz="1100" spc="-15" dirty="0">
                <a:latin typeface="TeXGyreHeros"/>
                <a:cs typeface="TeXGyreHeros"/>
              </a:rPr>
              <a:t>muajit </a:t>
            </a:r>
            <a:r>
              <a:rPr sz="1100" spc="-10" dirty="0">
                <a:latin typeface="TeXGyreHeros"/>
                <a:cs typeface="TeXGyreHeros"/>
              </a:rPr>
              <a:t>Mars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10" dirty="0">
                <a:latin typeface="TeXGyreHeros"/>
                <a:cs typeface="TeXGyreHeros"/>
              </a:rPr>
              <a:t>deri nga </a:t>
            </a:r>
            <a:r>
              <a:rPr sz="1100" spc="-15" dirty="0">
                <a:latin typeface="TeXGyreHeros"/>
                <a:cs typeface="TeXGyreHeros"/>
              </a:rPr>
              <a:t>ﬁllimi </a:t>
            </a:r>
            <a:r>
              <a:rPr sz="1100" spc="-10" dirty="0">
                <a:latin typeface="TeXGyreHeros"/>
                <a:cs typeface="TeXGyreHeros"/>
              </a:rPr>
              <a:t>Prillit dhe</a:t>
            </a:r>
            <a:r>
              <a:rPr sz="1100" spc="-220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vjelja 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15" dirty="0">
                <a:latin typeface="TeXGyreHeros"/>
                <a:cs typeface="TeXGyreHeros"/>
              </a:rPr>
              <a:t>prodhimit ﬁllon </a:t>
            </a:r>
            <a:r>
              <a:rPr sz="1100" spc="-10" dirty="0">
                <a:latin typeface="TeXGyreHeros"/>
                <a:cs typeface="TeXGyreHeros"/>
              </a:rPr>
              <a:t>në </a:t>
            </a:r>
            <a:r>
              <a:rPr sz="1100" spc="-15" dirty="0">
                <a:latin typeface="TeXGyreHeros"/>
                <a:cs typeface="TeXGyreHeros"/>
              </a:rPr>
              <a:t>Qershor dhe vazhdon </a:t>
            </a:r>
            <a:r>
              <a:rPr sz="1100" spc="-10" dirty="0">
                <a:latin typeface="TeXGyreHeros"/>
                <a:cs typeface="TeXGyreHeros"/>
              </a:rPr>
              <a:t>deri në </a:t>
            </a:r>
            <a:r>
              <a:rPr sz="1100" spc="-15" dirty="0">
                <a:latin typeface="TeXGyreHeros"/>
                <a:cs typeface="TeXGyreHeros"/>
              </a:rPr>
              <a:t>ditët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10" dirty="0">
                <a:latin typeface="TeXGyreHeros"/>
                <a:cs typeface="TeXGyreHeros"/>
              </a:rPr>
              <a:t>para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160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Korrikut.</a:t>
            </a:r>
            <a:endParaRPr sz="11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  <a:spcBef>
                <a:spcPts val="1019"/>
              </a:spcBef>
            </a:pPr>
            <a:r>
              <a:rPr sz="1100" b="1" spc="-15" dirty="0">
                <a:latin typeface="Arial"/>
                <a:cs typeface="Arial"/>
              </a:rPr>
              <a:t>Rendimenti:</a:t>
            </a:r>
            <a:endParaRPr sz="1100">
              <a:latin typeface="Arial"/>
              <a:cs typeface="Arial"/>
            </a:endParaRPr>
          </a:p>
          <a:p>
            <a:pPr marL="192405">
              <a:lnSpc>
                <a:spcPct val="100000"/>
              </a:lnSpc>
              <a:spcBef>
                <a:spcPts val="85"/>
              </a:spcBef>
            </a:pPr>
            <a:r>
              <a:rPr sz="1100" spc="-15" dirty="0">
                <a:latin typeface="TeXGyreHeros"/>
                <a:cs typeface="TeXGyreHeros"/>
              </a:rPr>
              <a:t>rreth </a:t>
            </a:r>
            <a:r>
              <a:rPr sz="1100" spc="-5" dirty="0">
                <a:latin typeface="TeXGyreHeros"/>
                <a:cs typeface="TeXGyreHeros"/>
              </a:rPr>
              <a:t>25 </a:t>
            </a:r>
            <a:r>
              <a:rPr sz="1100" spc="-10" dirty="0">
                <a:latin typeface="TeXGyreHeros"/>
                <a:cs typeface="TeXGyreHeros"/>
              </a:rPr>
              <a:t>-30</a:t>
            </a:r>
            <a:r>
              <a:rPr sz="1100" spc="-85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kv/dynym.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20" dirty="0">
                <a:latin typeface="Arial"/>
                <a:cs typeface="Arial"/>
              </a:rPr>
              <a:t>Veçantitë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200">
              <a:latin typeface="Arial"/>
              <a:cs typeface="Arial"/>
            </a:endParaRPr>
          </a:p>
          <a:p>
            <a:pPr marL="12700" marR="2939415" indent="179705" algn="just">
              <a:lnSpc>
                <a:spcPct val="106100"/>
              </a:lnSpc>
            </a:pPr>
            <a:r>
              <a:rPr sz="1100" b="1" spc="-15" dirty="0">
                <a:latin typeface="Arial"/>
                <a:cs typeface="Arial"/>
              </a:rPr>
              <a:t>Pozitive: </a:t>
            </a:r>
            <a:r>
              <a:rPr sz="1100" spc="-10" dirty="0">
                <a:latin typeface="TeXGyreHeros"/>
                <a:cs typeface="TeXGyreHeros"/>
              </a:rPr>
              <a:t>Ka </a:t>
            </a:r>
            <a:r>
              <a:rPr sz="1100" spc="-15" dirty="0">
                <a:latin typeface="TeXGyreHeros"/>
                <a:cs typeface="TeXGyreHeros"/>
              </a:rPr>
              <a:t>qëndrueshmëri </a:t>
            </a:r>
            <a:r>
              <a:rPr sz="1100" spc="-5" dirty="0">
                <a:latin typeface="TeXGyreHeros"/>
                <a:cs typeface="TeXGyreHeros"/>
              </a:rPr>
              <a:t>të  </a:t>
            </a:r>
            <a:r>
              <a:rPr sz="1100" spc="-10" dirty="0">
                <a:latin typeface="TeXGyreHeros"/>
                <a:cs typeface="TeXGyreHeros"/>
              </a:rPr>
              <a:t>mirë ndaj </a:t>
            </a:r>
            <a:r>
              <a:rPr sz="1100" spc="-15" dirty="0">
                <a:latin typeface="TeXGyreHeros"/>
                <a:cs typeface="TeXGyreHeros"/>
              </a:rPr>
              <a:t>vrugut (</a:t>
            </a:r>
            <a:r>
              <a:rPr sz="1100" i="1" spc="-15" dirty="0">
                <a:latin typeface="Arimo"/>
                <a:cs typeface="Arimo"/>
              </a:rPr>
              <a:t>Phytophthora </a:t>
            </a:r>
            <a:r>
              <a:rPr sz="1100" i="1" spc="-10" dirty="0">
                <a:latin typeface="Arimo"/>
                <a:cs typeface="Arimo"/>
              </a:rPr>
              <a:t>in-  </a:t>
            </a:r>
            <a:r>
              <a:rPr sz="1100" i="1" spc="-15" dirty="0">
                <a:latin typeface="Arimo"/>
                <a:cs typeface="Arimo"/>
              </a:rPr>
              <a:t>festans </a:t>
            </a:r>
            <a:r>
              <a:rPr sz="1100" spc="-10" dirty="0">
                <a:latin typeface="TeXGyreHeros"/>
                <a:cs typeface="TeXGyreHeros"/>
              </a:rPr>
              <a:t>(Mont) </a:t>
            </a:r>
            <a:r>
              <a:rPr sz="1100" dirty="0">
                <a:latin typeface="TeXGyreHeros"/>
                <a:cs typeface="TeXGyreHeros"/>
              </a:rPr>
              <a:t>de </a:t>
            </a:r>
            <a:r>
              <a:rPr sz="1100" spc="-15" dirty="0">
                <a:latin typeface="TeXGyreHeros"/>
                <a:cs typeface="TeXGyreHeros"/>
              </a:rPr>
              <a:t>Bary) dhe </a:t>
            </a:r>
            <a:r>
              <a:rPr sz="1100" spc="-10" dirty="0">
                <a:latin typeface="TeXGyreHeros"/>
                <a:cs typeface="TeXGyreHeros"/>
              </a:rPr>
              <a:t>tem-  </a:t>
            </a:r>
            <a:r>
              <a:rPr sz="1100" spc="-15" dirty="0">
                <a:latin typeface="TeXGyreHeros"/>
                <a:cs typeface="TeXGyreHeros"/>
              </a:rPr>
              <a:t>peraturave </a:t>
            </a:r>
            <a:r>
              <a:rPr sz="1100" spc="-10" dirty="0">
                <a:latin typeface="TeXGyreHeros"/>
                <a:cs typeface="TeXGyreHeros"/>
              </a:rPr>
              <a:t>të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ulëta.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15" dirty="0">
                <a:latin typeface="Arial"/>
                <a:cs typeface="Arial"/>
              </a:rPr>
              <a:t>Negative: </a:t>
            </a:r>
            <a:r>
              <a:rPr sz="1100" spc="-10" dirty="0">
                <a:latin typeface="TeXGyreHeros"/>
                <a:cs typeface="TeXGyreHeros"/>
              </a:rPr>
              <a:t>Jep </a:t>
            </a:r>
            <a:r>
              <a:rPr sz="1100" spc="-15" dirty="0">
                <a:latin typeface="TeXGyreHeros"/>
                <a:cs typeface="TeXGyreHeros"/>
              </a:rPr>
              <a:t>prodhim </a:t>
            </a:r>
            <a:r>
              <a:rPr sz="1100" spc="-10" dirty="0">
                <a:latin typeface="TeXGyreHeros"/>
                <a:cs typeface="TeXGyreHeros"/>
              </a:rPr>
              <a:t>të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ulët.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15" dirty="0">
                <a:latin typeface="Arial"/>
                <a:cs typeface="Arial"/>
              </a:rPr>
              <a:t>Përdorimi:</a:t>
            </a:r>
            <a:endParaRPr sz="1100">
              <a:latin typeface="Arial"/>
              <a:cs typeface="Arial"/>
            </a:endParaRPr>
          </a:p>
          <a:p>
            <a:pPr marL="12700" marR="2939415" indent="179705" algn="just">
              <a:lnSpc>
                <a:spcPct val="106400"/>
              </a:lnSpc>
            </a:pP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165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freskët</a:t>
            </a:r>
            <a:r>
              <a:rPr sz="1100" spc="-165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dhe</a:t>
            </a:r>
            <a:r>
              <a:rPr sz="1100" spc="-170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gatime</a:t>
            </a:r>
            <a:r>
              <a:rPr sz="1100" spc="-16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170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ndryshme.  Preferohet </a:t>
            </a:r>
            <a:r>
              <a:rPr sz="1100" spc="-5" dirty="0">
                <a:latin typeface="TeXGyreHeros"/>
                <a:cs typeface="TeXGyreHeros"/>
              </a:rPr>
              <a:t>për </a:t>
            </a:r>
            <a:r>
              <a:rPr sz="1100" spc="-15" dirty="0">
                <a:latin typeface="TeXGyreHeros"/>
                <a:cs typeface="TeXGyreHeros"/>
              </a:rPr>
              <a:t>konsum </a:t>
            </a:r>
            <a:r>
              <a:rPr sz="1100" spc="-5" dirty="0">
                <a:latin typeface="TeXGyreHeros"/>
                <a:cs typeface="TeXGyreHeros"/>
              </a:rPr>
              <a:t>në</a:t>
            </a:r>
            <a:r>
              <a:rPr sz="1100" spc="-95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familje.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950">
              <a:latin typeface="TeXGyreHeros"/>
              <a:cs typeface="TeXGyreHeros"/>
            </a:endParaRPr>
          </a:p>
          <a:p>
            <a:pPr marL="12700" marR="2939415" indent="179705" algn="just">
              <a:lnSpc>
                <a:spcPct val="106100"/>
              </a:lnSpc>
            </a:pPr>
            <a:r>
              <a:rPr sz="1100" b="1" spc="-15" dirty="0">
                <a:latin typeface="Arial"/>
                <a:cs typeface="Arial"/>
              </a:rPr>
              <a:t>Rreziku: </a:t>
            </a:r>
            <a:r>
              <a:rPr sz="1100" spc="-15" dirty="0">
                <a:latin typeface="TeXGyreHeros"/>
                <a:cs typeface="TeXGyreHeros"/>
              </a:rPr>
              <a:t>Me futjen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10" dirty="0">
                <a:latin typeface="TeXGyreHeros"/>
                <a:cs typeface="TeXGyreHeros"/>
              </a:rPr>
              <a:t>farërave </a:t>
            </a:r>
            <a:r>
              <a:rPr sz="1100" spc="-5" dirty="0">
                <a:latin typeface="TeXGyreHeros"/>
                <a:cs typeface="TeXGyreHeros"/>
              </a:rPr>
              <a:t>të  </a:t>
            </a:r>
            <a:r>
              <a:rPr sz="1100" spc="-15" dirty="0">
                <a:latin typeface="TeXGyreHeros"/>
                <a:cs typeface="TeXGyreHeros"/>
              </a:rPr>
              <a:t>importit </a:t>
            </a:r>
            <a:r>
              <a:rPr sz="1100" spc="-10" dirty="0">
                <a:latin typeface="TeXGyreHeros"/>
                <a:cs typeface="TeXGyreHeros"/>
              </a:rPr>
              <a:t>po </a:t>
            </a:r>
            <a:r>
              <a:rPr sz="1100" spc="-15" dirty="0">
                <a:latin typeface="TeXGyreHeros"/>
                <a:cs typeface="TeXGyreHeros"/>
              </a:rPr>
              <a:t>mbillet </a:t>
            </a:r>
            <a:r>
              <a:rPr sz="1100" spc="-10" dirty="0">
                <a:latin typeface="TeXGyreHeros"/>
                <a:cs typeface="TeXGyreHeros"/>
              </a:rPr>
              <a:t>gjithnjë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më </a:t>
            </a:r>
            <a:r>
              <a:rPr sz="1100" spc="-15" dirty="0">
                <a:latin typeface="TeXGyreHeros"/>
                <a:cs typeface="TeXGyreHeros"/>
              </a:rPr>
              <a:t>pak  </a:t>
            </a:r>
            <a:r>
              <a:rPr sz="1100" spc="-10" dirty="0">
                <a:latin typeface="TeXGyreHeros"/>
                <a:cs typeface="TeXGyreHeros"/>
              </a:rPr>
              <a:t>dhe</a:t>
            </a:r>
            <a:r>
              <a:rPr sz="1100" spc="-85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vetëm</a:t>
            </a:r>
            <a:r>
              <a:rPr sz="1100" spc="-80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në</a:t>
            </a:r>
            <a:r>
              <a:rPr sz="1100" spc="-85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kopshtet</a:t>
            </a:r>
            <a:r>
              <a:rPr sz="1100" spc="-75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familjare,</a:t>
            </a:r>
            <a:r>
              <a:rPr sz="1100" spc="-9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pra  </a:t>
            </a:r>
            <a:r>
              <a:rPr sz="1100" spc="-10" dirty="0">
                <a:latin typeface="TeXGyreHeros"/>
                <a:cs typeface="TeXGyreHeros"/>
              </a:rPr>
              <a:t>është </a:t>
            </a:r>
            <a:r>
              <a:rPr sz="1100" spc="-5" dirty="0">
                <a:latin typeface="TeXGyreHeros"/>
                <a:cs typeface="TeXGyreHeros"/>
              </a:rPr>
              <a:t>në </a:t>
            </a:r>
            <a:r>
              <a:rPr sz="1100" spc="-10" dirty="0">
                <a:latin typeface="TeXGyreHeros"/>
                <a:cs typeface="TeXGyreHeros"/>
              </a:rPr>
              <a:t>rrezik</a:t>
            </a:r>
            <a:r>
              <a:rPr sz="1100" spc="-95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zhdukjeje.</a:t>
            </a:r>
            <a:endParaRPr sz="1100">
              <a:latin typeface="TeXGyreHeros"/>
              <a:cs typeface="TeXGyreHero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093211" y="8572158"/>
            <a:ext cx="321310" cy="15367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900" dirty="0">
                <a:latin typeface="TeXGyreHeros"/>
                <a:cs typeface="TeXGyreHeros"/>
              </a:rPr>
              <a:t>- </a:t>
            </a:r>
            <a:fld id="{81D60167-4931-47E6-BA6A-407CBD079E47}" type="slidenum">
              <a:rPr sz="900" dirty="0">
                <a:latin typeface="TeXGyreHeros"/>
                <a:cs typeface="TeXGyreHeros"/>
              </a:rPr>
              <a:t>11</a:t>
            </a:fld>
            <a:r>
              <a:rPr sz="900" spc="-75" dirty="0">
                <a:latin typeface="TeXGyreHeros"/>
                <a:cs typeface="TeXGyreHeros"/>
              </a:rPr>
              <a:t> </a:t>
            </a:r>
            <a:r>
              <a:rPr sz="900" dirty="0">
                <a:latin typeface="TeXGyreHeros"/>
                <a:cs typeface="TeXGyreHeros"/>
              </a:rPr>
              <a:t>-</a:t>
            </a:r>
            <a:endParaRPr sz="900">
              <a:latin typeface="TeXGyreHeros"/>
              <a:cs typeface="TeXGyreHeros"/>
            </a:endParaRP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9780" y="595983"/>
            <a:ext cx="5028565" cy="4488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67510" marR="1654810" indent="222250">
              <a:lnSpc>
                <a:spcPct val="123000"/>
              </a:lnSpc>
              <a:spcBef>
                <a:spcPts val="100"/>
              </a:spcBef>
            </a:pPr>
            <a:r>
              <a:rPr sz="1350" b="1" spc="-5" dirty="0">
                <a:latin typeface="Arial"/>
                <a:cs typeface="Arial"/>
              </a:rPr>
              <a:t>Fiku “Roshnik”  Specia: </a:t>
            </a:r>
            <a:r>
              <a:rPr sz="1350" i="1" spc="-5" dirty="0">
                <a:latin typeface="Arimo"/>
                <a:cs typeface="Arimo"/>
              </a:rPr>
              <a:t>Ficus carica</a:t>
            </a:r>
            <a:r>
              <a:rPr sz="1350" i="1" spc="-15" dirty="0">
                <a:latin typeface="Arimo"/>
                <a:cs typeface="Arimo"/>
              </a:rPr>
              <a:t> </a:t>
            </a:r>
            <a:r>
              <a:rPr sz="1100" dirty="0">
                <a:latin typeface="TeXGyreHeros"/>
                <a:cs typeface="TeXGyreHeros"/>
              </a:rPr>
              <a:t>L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Përhapja:</a:t>
            </a:r>
            <a:r>
              <a:rPr sz="1100" b="1" spc="-65" dirty="0">
                <a:latin typeface="Arial"/>
                <a:cs typeface="Arial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Varietet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i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përhapur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ne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gjithë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vendin,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por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është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tipik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i</a:t>
            </a:r>
            <a:r>
              <a:rPr sz="1100" spc="-7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zonës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se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Beratit.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3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Përshkrimi:</a:t>
            </a:r>
            <a:endParaRPr sz="1100">
              <a:latin typeface="Arial"/>
              <a:cs typeface="Arial"/>
            </a:endParaRPr>
          </a:p>
          <a:p>
            <a:pPr marL="192405" marR="3143250">
              <a:lnSpc>
                <a:spcPct val="136400"/>
              </a:lnSpc>
            </a:pPr>
            <a:r>
              <a:rPr sz="1100" spc="-5" dirty="0">
                <a:latin typeface="TeXGyreHeros"/>
                <a:cs typeface="TeXGyreHeros"/>
              </a:rPr>
              <a:t>Ngjyra </a:t>
            </a:r>
            <a:r>
              <a:rPr sz="1100" dirty="0">
                <a:latin typeface="TeXGyreHeros"/>
                <a:cs typeface="TeXGyreHeros"/>
              </a:rPr>
              <a:t>e frutit </a:t>
            </a:r>
            <a:r>
              <a:rPr sz="1100" spc="-5" dirty="0">
                <a:latin typeface="TeXGyreHeros"/>
                <a:cs typeface="TeXGyreHeros"/>
              </a:rPr>
              <a:t>është jeshile.  </a:t>
            </a:r>
            <a:r>
              <a:rPr sz="1100" dirty="0">
                <a:latin typeface="TeXGyreHeros"/>
                <a:cs typeface="TeXGyreHeros"/>
              </a:rPr>
              <a:t>Forma e </a:t>
            </a:r>
            <a:r>
              <a:rPr sz="1100" spc="-5" dirty="0">
                <a:latin typeface="TeXGyreHeros"/>
                <a:cs typeface="TeXGyreHeros"/>
              </a:rPr>
              <a:t>frutit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sferike.</a:t>
            </a:r>
            <a:endParaRPr sz="1100">
              <a:latin typeface="TeXGyreHeros"/>
              <a:cs typeface="TeXGyreHeros"/>
            </a:endParaRPr>
          </a:p>
          <a:p>
            <a:pPr marL="192405" marR="3507740">
              <a:lnSpc>
                <a:spcPct val="136400"/>
              </a:lnSpc>
            </a:pPr>
            <a:r>
              <a:rPr sz="1100" spc="-5" dirty="0">
                <a:latin typeface="TeXGyreHeros"/>
                <a:cs typeface="TeXGyreHeros"/>
              </a:rPr>
              <a:t>Ngjyra </a:t>
            </a:r>
            <a:r>
              <a:rPr sz="1100" dirty="0">
                <a:latin typeface="TeXGyreHeros"/>
                <a:cs typeface="TeXGyreHeros"/>
              </a:rPr>
              <a:t>e tulit e kuqe.  </a:t>
            </a:r>
            <a:r>
              <a:rPr sz="1100" spc="-5" dirty="0">
                <a:latin typeface="TeXGyreHeros"/>
                <a:cs typeface="TeXGyreHeros"/>
              </a:rPr>
              <a:t>Shija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frutit</a:t>
            </a:r>
            <a:r>
              <a:rPr sz="1100" spc="-7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neutrale.</a:t>
            </a:r>
            <a:endParaRPr sz="1100">
              <a:latin typeface="TeXGyreHeros"/>
              <a:cs typeface="TeXGyreHeros"/>
            </a:endParaRPr>
          </a:p>
          <a:p>
            <a:pPr marL="192405" marR="2933065">
              <a:lnSpc>
                <a:spcPct val="136400"/>
              </a:lnSpc>
            </a:pPr>
            <a:r>
              <a:rPr sz="1100" spc="-5" dirty="0">
                <a:latin typeface="TeXGyreHeros"/>
                <a:cs typeface="TeXGyreHeros"/>
              </a:rPr>
              <a:t>Koha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pjekjes </a:t>
            </a:r>
            <a:r>
              <a:rPr sz="1100" dirty="0">
                <a:latin typeface="TeXGyreHeros"/>
                <a:cs typeface="TeXGyreHeros"/>
              </a:rPr>
              <a:t>pas </a:t>
            </a:r>
            <a:r>
              <a:rPr sz="1100" spc="-5" dirty="0">
                <a:latin typeface="TeXGyreHeros"/>
                <a:cs typeface="TeXGyreHeros"/>
              </a:rPr>
              <a:t>25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Gushtit.  Masa e </a:t>
            </a:r>
            <a:r>
              <a:rPr sz="1100" spc="-5" dirty="0">
                <a:latin typeface="TeXGyreHeros"/>
                <a:cs typeface="TeXGyreHeros"/>
              </a:rPr>
              <a:t>frutit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mesatare.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55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Përdorimi:</a:t>
            </a:r>
            <a:endParaRPr sz="1100">
              <a:latin typeface="Arial"/>
              <a:cs typeface="Arial"/>
            </a:endParaRPr>
          </a:p>
          <a:p>
            <a:pPr marL="192405" marR="2179320">
              <a:lnSpc>
                <a:spcPct val="136400"/>
              </a:lnSpc>
            </a:pPr>
            <a:r>
              <a:rPr sz="1100" dirty="0">
                <a:latin typeface="TeXGyreHeros"/>
                <a:cs typeface="TeXGyreHeros"/>
              </a:rPr>
              <a:t>Frut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destinacion </a:t>
            </a:r>
            <a:r>
              <a:rPr sz="1100" dirty="0">
                <a:latin typeface="TeXGyreHeros"/>
                <a:cs typeface="TeXGyreHeros"/>
              </a:rPr>
              <a:t>për konsum </a:t>
            </a:r>
            <a:r>
              <a:rPr sz="1100" spc="-5" dirty="0">
                <a:latin typeface="TeXGyreHeros"/>
                <a:cs typeface="TeXGyreHeros"/>
              </a:rPr>
              <a:t>të freskët.  </a:t>
            </a:r>
            <a:r>
              <a:rPr sz="1100" dirty="0">
                <a:latin typeface="TeXGyreHeros"/>
                <a:cs typeface="TeXGyreHeros"/>
              </a:rPr>
              <a:t>Prodhon </a:t>
            </a:r>
            <a:r>
              <a:rPr sz="1100" spc="-5" dirty="0">
                <a:latin typeface="TeXGyreHeros"/>
                <a:cs typeface="TeXGyreHeros"/>
              </a:rPr>
              <a:t>një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herë.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55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10" dirty="0">
                <a:latin typeface="Arial"/>
                <a:cs typeface="Arial"/>
              </a:rPr>
              <a:t>Veçoritë</a:t>
            </a:r>
            <a:endParaRPr sz="1100">
              <a:latin typeface="Arial"/>
              <a:cs typeface="Arial"/>
            </a:endParaRPr>
          </a:p>
          <a:p>
            <a:pPr marL="12700" marR="1689100" indent="179705">
              <a:lnSpc>
                <a:spcPct val="136400"/>
              </a:lnSpc>
            </a:pPr>
            <a:r>
              <a:rPr sz="1100" spc="-15" dirty="0">
                <a:latin typeface="TeXGyreHeros"/>
                <a:cs typeface="TeXGyreHeros"/>
              </a:rPr>
              <a:t>Varietet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destinacion për </a:t>
            </a:r>
            <a:r>
              <a:rPr sz="1100" dirty="0">
                <a:latin typeface="TeXGyreHeros"/>
                <a:cs typeface="TeXGyreHeros"/>
              </a:rPr>
              <a:t>tharje, i </a:t>
            </a:r>
            <a:r>
              <a:rPr sz="1100" spc="-5" dirty="0">
                <a:latin typeface="TeXGyreHeros"/>
                <a:cs typeface="TeXGyreHeros"/>
              </a:rPr>
              <a:t>vetmi </a:t>
            </a:r>
            <a:r>
              <a:rPr sz="1100" dirty="0">
                <a:latin typeface="TeXGyreHeros"/>
                <a:cs typeface="TeXGyreHeros"/>
              </a:rPr>
              <a:t>varietet  </a:t>
            </a:r>
            <a:r>
              <a:rPr sz="1100" spc="-5" dirty="0">
                <a:latin typeface="TeXGyreHeros"/>
                <a:cs typeface="TeXGyreHeros"/>
              </a:rPr>
              <a:t>qe eksportohet </a:t>
            </a:r>
            <a:r>
              <a:rPr sz="1100" dirty="0">
                <a:latin typeface="TeXGyreHeros"/>
                <a:cs typeface="TeXGyreHeros"/>
              </a:rPr>
              <a:t>si i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thate.</a:t>
            </a:r>
            <a:endParaRPr sz="1100">
              <a:latin typeface="TeXGyreHeros"/>
              <a:cs typeface="TeXGyreHero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996690" y="1962150"/>
            <a:ext cx="1800225" cy="2415540"/>
            <a:chOff x="3996690" y="1962150"/>
            <a:chExt cx="1800225" cy="2415540"/>
          </a:xfrm>
        </p:grpSpPr>
        <p:sp>
          <p:nvSpPr>
            <p:cNvPr id="4" name="object 4"/>
            <p:cNvSpPr/>
            <p:nvPr/>
          </p:nvSpPr>
          <p:spPr>
            <a:xfrm>
              <a:off x="3998976" y="1964436"/>
              <a:ext cx="1793748" cy="241096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000500" y="1965960"/>
              <a:ext cx="1792605" cy="2407920"/>
            </a:xfrm>
            <a:custGeom>
              <a:avLst/>
              <a:gdLst/>
              <a:ahLst/>
              <a:cxnLst/>
              <a:rect l="l" t="t" r="r" b="b"/>
              <a:pathLst>
                <a:path w="1792604" h="2407920">
                  <a:moveTo>
                    <a:pt x="0" y="0"/>
                  </a:moveTo>
                  <a:lnTo>
                    <a:pt x="1792224" y="0"/>
                  </a:lnTo>
                  <a:lnTo>
                    <a:pt x="1792224" y="2407920"/>
                  </a:lnTo>
                  <a:lnTo>
                    <a:pt x="0" y="2407920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4217670" y="4473702"/>
            <a:ext cx="1579245" cy="2420620"/>
            <a:chOff x="4217670" y="4473702"/>
            <a:chExt cx="1579245" cy="2420620"/>
          </a:xfrm>
        </p:grpSpPr>
        <p:sp>
          <p:nvSpPr>
            <p:cNvPr id="7" name="object 7"/>
            <p:cNvSpPr/>
            <p:nvPr/>
          </p:nvSpPr>
          <p:spPr>
            <a:xfrm>
              <a:off x="4221480" y="4477512"/>
              <a:ext cx="1572768" cy="241554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221480" y="4477512"/>
              <a:ext cx="1571625" cy="2413000"/>
            </a:xfrm>
            <a:custGeom>
              <a:avLst/>
              <a:gdLst/>
              <a:ahLst/>
              <a:cxnLst/>
              <a:rect l="l" t="t" r="r" b="b"/>
              <a:pathLst>
                <a:path w="1571625" h="2413000">
                  <a:moveTo>
                    <a:pt x="0" y="0"/>
                  </a:moveTo>
                  <a:lnTo>
                    <a:pt x="1571244" y="0"/>
                  </a:lnTo>
                  <a:lnTo>
                    <a:pt x="1571244" y="2412491"/>
                  </a:lnTo>
                  <a:lnTo>
                    <a:pt x="0" y="2412491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3061207" y="8572158"/>
            <a:ext cx="384175" cy="15367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900" dirty="0">
                <a:latin typeface="TeXGyreHeros"/>
                <a:cs typeface="TeXGyreHeros"/>
              </a:rPr>
              <a:t>- </a:t>
            </a:r>
            <a:fld id="{81D60167-4931-47E6-BA6A-407CBD079E47}" type="slidenum">
              <a:rPr sz="900" dirty="0">
                <a:latin typeface="TeXGyreHeros"/>
                <a:cs typeface="TeXGyreHeros"/>
              </a:rPr>
              <a:t>110</a:t>
            </a:fld>
            <a:r>
              <a:rPr sz="900" spc="-60" dirty="0">
                <a:latin typeface="TeXGyreHeros"/>
                <a:cs typeface="TeXGyreHeros"/>
              </a:rPr>
              <a:t> </a:t>
            </a:r>
            <a:r>
              <a:rPr sz="900" dirty="0">
                <a:latin typeface="TeXGyreHeros"/>
                <a:cs typeface="TeXGyreHeros"/>
              </a:rPr>
              <a:t>-</a:t>
            </a:r>
            <a:endParaRPr sz="900">
              <a:latin typeface="TeXGyreHeros"/>
              <a:cs typeface="TeXGyreHeros"/>
            </a:endParaRP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40155" y="595983"/>
            <a:ext cx="3775075" cy="47167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58620" marR="394335" indent="264795">
              <a:lnSpc>
                <a:spcPct val="123000"/>
              </a:lnSpc>
              <a:spcBef>
                <a:spcPts val="100"/>
              </a:spcBef>
            </a:pPr>
            <a:r>
              <a:rPr sz="1350" b="1" spc="-5" dirty="0">
                <a:latin typeface="Arial"/>
                <a:cs typeface="Arial"/>
              </a:rPr>
              <a:t>Fiku: </a:t>
            </a:r>
            <a:r>
              <a:rPr sz="1350" b="1" spc="-15" dirty="0">
                <a:latin typeface="Arial"/>
                <a:cs typeface="Arial"/>
              </a:rPr>
              <a:t>“Tragjas”  </a:t>
            </a:r>
            <a:r>
              <a:rPr sz="1350" b="1" spc="-5" dirty="0">
                <a:latin typeface="Arial"/>
                <a:cs typeface="Arial"/>
              </a:rPr>
              <a:t>Specia: </a:t>
            </a:r>
            <a:r>
              <a:rPr sz="1350" i="1" spc="-5" dirty="0">
                <a:latin typeface="Arimo"/>
                <a:cs typeface="Arimo"/>
              </a:rPr>
              <a:t>Ficus carica</a:t>
            </a:r>
            <a:r>
              <a:rPr sz="1350" i="1" spc="-30" dirty="0">
                <a:latin typeface="Arimo"/>
                <a:cs typeface="Arimo"/>
              </a:rPr>
              <a:t> </a:t>
            </a:r>
            <a:r>
              <a:rPr sz="1350" i="1" spc="-5" dirty="0">
                <a:latin typeface="Arimo"/>
                <a:cs typeface="Arimo"/>
              </a:rPr>
              <a:t>L</a:t>
            </a:r>
            <a:endParaRPr sz="1350">
              <a:latin typeface="Arimo"/>
              <a:cs typeface="Arimo"/>
            </a:endParaRPr>
          </a:p>
          <a:p>
            <a:pPr>
              <a:lnSpc>
                <a:spcPct val="100000"/>
              </a:lnSpc>
            </a:pPr>
            <a:endParaRPr sz="1250">
              <a:latin typeface="Arimo"/>
              <a:cs typeface="Arimo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Përhapja: </a:t>
            </a:r>
            <a:r>
              <a:rPr sz="1100" spc="-15" dirty="0">
                <a:latin typeface="TeXGyreHeros"/>
                <a:cs typeface="TeXGyreHeros"/>
              </a:rPr>
              <a:t>Varietet </a:t>
            </a:r>
            <a:r>
              <a:rPr sz="1100" dirty="0">
                <a:latin typeface="TeXGyreHeros"/>
                <a:cs typeface="TeXGyreHeros"/>
              </a:rPr>
              <a:t>i përhapur </a:t>
            </a:r>
            <a:r>
              <a:rPr sz="1100" spc="-5" dirty="0">
                <a:latin typeface="TeXGyreHeros"/>
                <a:cs typeface="TeXGyreHeros"/>
              </a:rPr>
              <a:t>kryesisht në </a:t>
            </a:r>
            <a:r>
              <a:rPr sz="1100" dirty="0">
                <a:latin typeface="TeXGyreHeros"/>
                <a:cs typeface="TeXGyreHeros"/>
              </a:rPr>
              <a:t>zonën e</a:t>
            </a:r>
            <a:r>
              <a:rPr sz="1100" spc="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Vlorës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3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Përshkrimi:</a:t>
            </a:r>
            <a:endParaRPr sz="1100">
              <a:latin typeface="Arial"/>
              <a:cs typeface="Arial"/>
            </a:endParaRPr>
          </a:p>
          <a:p>
            <a:pPr marL="192405" marR="1912620">
              <a:lnSpc>
                <a:spcPct val="136400"/>
              </a:lnSpc>
            </a:pPr>
            <a:r>
              <a:rPr sz="1100" spc="-5" dirty="0">
                <a:latin typeface="TeXGyreHeros"/>
                <a:cs typeface="TeXGyreHeros"/>
              </a:rPr>
              <a:t>Ngjyra </a:t>
            </a:r>
            <a:r>
              <a:rPr sz="1100" dirty="0">
                <a:latin typeface="TeXGyreHeros"/>
                <a:cs typeface="TeXGyreHeros"/>
              </a:rPr>
              <a:t>e frutit </a:t>
            </a:r>
            <a:r>
              <a:rPr sz="1100" spc="-5" dirty="0">
                <a:latin typeface="TeXGyreHeros"/>
                <a:cs typeface="TeXGyreHeros"/>
              </a:rPr>
              <a:t>është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zezë  </a:t>
            </a:r>
            <a:r>
              <a:rPr sz="1100" dirty="0">
                <a:latin typeface="TeXGyreHeros"/>
                <a:cs typeface="TeXGyreHeros"/>
              </a:rPr>
              <a:t>Forma e </a:t>
            </a:r>
            <a:r>
              <a:rPr sz="1100" spc="-5" dirty="0">
                <a:latin typeface="TeXGyreHeros"/>
                <a:cs typeface="TeXGyreHeros"/>
              </a:rPr>
              <a:t>frutit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sferike.</a:t>
            </a:r>
            <a:endParaRPr sz="1100">
              <a:latin typeface="TeXGyreHeros"/>
              <a:cs typeface="TeXGyreHeros"/>
            </a:endParaRPr>
          </a:p>
          <a:p>
            <a:pPr marL="192405" marR="1880870">
              <a:lnSpc>
                <a:spcPct val="136400"/>
              </a:lnSpc>
            </a:pPr>
            <a:r>
              <a:rPr sz="1100" spc="-5" dirty="0">
                <a:latin typeface="TeXGyreHeros"/>
                <a:cs typeface="TeXGyreHeros"/>
              </a:rPr>
              <a:t>Ngjyra </a:t>
            </a:r>
            <a:r>
              <a:rPr sz="1100" dirty="0">
                <a:latin typeface="TeXGyreHeros"/>
                <a:cs typeface="TeXGyreHeros"/>
              </a:rPr>
              <a:t>e tulit është </a:t>
            </a:r>
            <a:r>
              <a:rPr sz="1100" spc="-5" dirty="0">
                <a:latin typeface="TeXGyreHeros"/>
                <a:cs typeface="TeXGyreHeros"/>
              </a:rPr>
              <a:t>roze.  Shija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frutit </a:t>
            </a:r>
            <a:r>
              <a:rPr sz="1100" dirty="0">
                <a:latin typeface="TeXGyreHeros"/>
                <a:cs typeface="TeXGyreHeros"/>
              </a:rPr>
              <a:t>është e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ëmbël.</a:t>
            </a:r>
            <a:endParaRPr sz="1100">
              <a:latin typeface="TeXGyreHeros"/>
              <a:cs typeface="TeXGyreHeros"/>
            </a:endParaRPr>
          </a:p>
          <a:p>
            <a:pPr marL="192405" marR="1679575">
              <a:lnSpc>
                <a:spcPct val="136400"/>
              </a:lnSpc>
            </a:pPr>
            <a:r>
              <a:rPr sz="1100" spc="-5" dirty="0">
                <a:latin typeface="TeXGyreHeros"/>
                <a:cs typeface="TeXGyreHeros"/>
              </a:rPr>
              <a:t>Koha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pjekjes </a:t>
            </a:r>
            <a:r>
              <a:rPr sz="1100" dirty="0">
                <a:latin typeface="TeXGyreHeros"/>
                <a:cs typeface="TeXGyreHeros"/>
              </a:rPr>
              <a:t>pas </a:t>
            </a:r>
            <a:r>
              <a:rPr sz="1100" spc="-5" dirty="0">
                <a:latin typeface="TeXGyreHeros"/>
                <a:cs typeface="TeXGyreHeros"/>
              </a:rPr>
              <a:t>10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Gushtit.  Masa e </a:t>
            </a:r>
            <a:r>
              <a:rPr sz="1100" spc="-5" dirty="0">
                <a:latin typeface="TeXGyreHeros"/>
                <a:cs typeface="TeXGyreHeros"/>
              </a:rPr>
              <a:t>frutit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mesatare.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55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Përdorimi:</a:t>
            </a:r>
            <a:endParaRPr sz="1100">
              <a:latin typeface="Arial"/>
              <a:cs typeface="Arial"/>
            </a:endParaRPr>
          </a:p>
          <a:p>
            <a:pPr marL="12700" marR="1704975" indent="179705">
              <a:lnSpc>
                <a:spcPct val="136400"/>
              </a:lnSpc>
            </a:pPr>
            <a:r>
              <a:rPr sz="1100" dirty="0">
                <a:latin typeface="TeXGyreHeros"/>
                <a:cs typeface="TeXGyreHeros"/>
              </a:rPr>
              <a:t>Frut me </a:t>
            </a:r>
            <a:r>
              <a:rPr sz="1100" spc="-5" dirty="0">
                <a:latin typeface="TeXGyreHeros"/>
                <a:cs typeface="TeXGyreHeros"/>
              </a:rPr>
              <a:t>destinacion për </a:t>
            </a:r>
            <a:r>
              <a:rPr sz="1100" dirty="0">
                <a:latin typeface="TeXGyreHeros"/>
                <a:cs typeface="TeXGyreHeros"/>
              </a:rPr>
              <a:t>kon-  </a:t>
            </a:r>
            <a:r>
              <a:rPr sz="1100" spc="-5" dirty="0">
                <a:latin typeface="TeXGyreHeros"/>
                <a:cs typeface="TeXGyreHeros"/>
              </a:rPr>
              <a:t>sum të</a:t>
            </a:r>
            <a:r>
              <a:rPr sz="110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freskët.</a:t>
            </a:r>
            <a:endParaRPr sz="11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  <a:spcBef>
                <a:spcPts val="480"/>
              </a:spcBef>
            </a:pPr>
            <a:r>
              <a:rPr sz="1100" dirty="0">
                <a:latin typeface="TeXGyreHeros"/>
                <a:cs typeface="TeXGyreHeros"/>
              </a:rPr>
              <a:t>Prodhon </a:t>
            </a:r>
            <a:r>
              <a:rPr sz="1100" spc="-5" dirty="0">
                <a:latin typeface="TeXGyreHeros"/>
                <a:cs typeface="TeXGyreHeros"/>
              </a:rPr>
              <a:t>një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herë.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55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10" dirty="0">
                <a:latin typeface="Arial"/>
                <a:cs typeface="Arial"/>
              </a:rPr>
              <a:t>Veçoritë:</a:t>
            </a:r>
            <a:endParaRPr sz="1100">
              <a:latin typeface="Arial"/>
              <a:cs typeface="Arial"/>
            </a:endParaRPr>
          </a:p>
          <a:p>
            <a:pPr marL="12700" marR="1705610" indent="179705">
              <a:lnSpc>
                <a:spcPct val="136400"/>
              </a:lnSpc>
            </a:pPr>
            <a:r>
              <a:rPr sz="1100" spc="-15" dirty="0">
                <a:latin typeface="TeXGyreHeros"/>
                <a:cs typeface="TeXGyreHeros"/>
              </a:rPr>
              <a:t>Varietete </a:t>
            </a:r>
            <a:r>
              <a:rPr sz="1100" spc="-5" dirty="0">
                <a:latin typeface="TeXGyreHeros"/>
                <a:cs typeface="TeXGyreHeros"/>
              </a:rPr>
              <a:t>lokal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përhapur në  një rajon </a:t>
            </a:r>
            <a:r>
              <a:rPr sz="1100" spc="5" dirty="0">
                <a:latin typeface="TeXGyreHeros"/>
                <a:cs typeface="TeXGyreHeros"/>
              </a:rPr>
              <a:t>të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jugut.</a:t>
            </a:r>
            <a:endParaRPr sz="1100">
              <a:latin typeface="TeXGyreHeros"/>
              <a:cs typeface="TeXGyreHero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156966" y="1645158"/>
            <a:ext cx="2603500" cy="2072639"/>
            <a:chOff x="3156966" y="1645158"/>
            <a:chExt cx="2603500" cy="2072639"/>
          </a:xfrm>
        </p:grpSpPr>
        <p:sp>
          <p:nvSpPr>
            <p:cNvPr id="4" name="object 4"/>
            <p:cNvSpPr/>
            <p:nvPr/>
          </p:nvSpPr>
          <p:spPr>
            <a:xfrm>
              <a:off x="3160776" y="1647444"/>
              <a:ext cx="2598419" cy="206806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160776" y="1648968"/>
              <a:ext cx="2595880" cy="2065020"/>
            </a:xfrm>
            <a:custGeom>
              <a:avLst/>
              <a:gdLst/>
              <a:ahLst/>
              <a:cxnLst/>
              <a:rect l="l" t="t" r="r" b="b"/>
              <a:pathLst>
                <a:path w="2595879" h="2065020">
                  <a:moveTo>
                    <a:pt x="0" y="0"/>
                  </a:moveTo>
                  <a:lnTo>
                    <a:pt x="2595372" y="0"/>
                  </a:lnTo>
                  <a:lnTo>
                    <a:pt x="2595372" y="2065019"/>
                  </a:lnTo>
                  <a:lnTo>
                    <a:pt x="0" y="2065019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2945129" y="3809238"/>
            <a:ext cx="2814955" cy="2113915"/>
            <a:chOff x="2945129" y="3809238"/>
            <a:chExt cx="2814955" cy="2113915"/>
          </a:xfrm>
        </p:grpSpPr>
        <p:sp>
          <p:nvSpPr>
            <p:cNvPr id="7" name="object 7"/>
            <p:cNvSpPr/>
            <p:nvPr/>
          </p:nvSpPr>
          <p:spPr>
            <a:xfrm>
              <a:off x="2948939" y="3813048"/>
              <a:ext cx="2810256" cy="210769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948939" y="3813048"/>
              <a:ext cx="2807335" cy="2106295"/>
            </a:xfrm>
            <a:custGeom>
              <a:avLst/>
              <a:gdLst/>
              <a:ahLst/>
              <a:cxnLst/>
              <a:rect l="l" t="t" r="r" b="b"/>
              <a:pathLst>
                <a:path w="2807335" h="2106295">
                  <a:moveTo>
                    <a:pt x="0" y="0"/>
                  </a:moveTo>
                  <a:lnTo>
                    <a:pt x="2807208" y="0"/>
                  </a:lnTo>
                  <a:lnTo>
                    <a:pt x="2807208" y="2106168"/>
                  </a:lnTo>
                  <a:lnTo>
                    <a:pt x="0" y="2106168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3061207" y="8572158"/>
            <a:ext cx="384175" cy="15367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900" dirty="0">
                <a:latin typeface="TeXGyreHeros"/>
                <a:cs typeface="TeXGyreHeros"/>
              </a:rPr>
              <a:t>- </a:t>
            </a:r>
            <a:fld id="{81D60167-4931-47E6-BA6A-407CBD079E47}" type="slidenum">
              <a:rPr sz="900" dirty="0">
                <a:latin typeface="TeXGyreHeros"/>
                <a:cs typeface="TeXGyreHeros"/>
              </a:rPr>
              <a:t>111</a:t>
            </a:fld>
            <a:r>
              <a:rPr sz="900" spc="-60" dirty="0">
                <a:latin typeface="TeXGyreHeros"/>
                <a:cs typeface="TeXGyreHeros"/>
              </a:rPr>
              <a:t> </a:t>
            </a:r>
            <a:r>
              <a:rPr sz="900" dirty="0">
                <a:latin typeface="TeXGyreHeros"/>
                <a:cs typeface="TeXGyreHeros"/>
              </a:rPr>
              <a:t>-</a:t>
            </a:r>
            <a:endParaRPr sz="900">
              <a:latin typeface="TeXGyreHeros"/>
              <a:cs typeface="TeXGyreHeros"/>
            </a:endParaRP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59968" y="592935"/>
            <a:ext cx="5029200" cy="5123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56714" marR="1651000" indent="180975">
              <a:lnSpc>
                <a:spcPct val="123000"/>
              </a:lnSpc>
              <a:spcBef>
                <a:spcPts val="100"/>
              </a:spcBef>
            </a:pPr>
            <a:r>
              <a:rPr sz="1350" b="1" spc="-5" dirty="0">
                <a:latin typeface="Arial"/>
                <a:cs typeface="Arial"/>
              </a:rPr>
              <a:t>Fiku “Perdhikul”  Specia: </a:t>
            </a:r>
            <a:r>
              <a:rPr sz="1350" i="1" spc="-5" dirty="0">
                <a:latin typeface="Arimo"/>
                <a:cs typeface="Arimo"/>
              </a:rPr>
              <a:t>Ficus carica</a:t>
            </a:r>
            <a:r>
              <a:rPr sz="1350" i="1" spc="-30" dirty="0">
                <a:latin typeface="Arimo"/>
                <a:cs typeface="Arimo"/>
              </a:rPr>
              <a:t> </a:t>
            </a:r>
            <a:r>
              <a:rPr sz="1350" i="1" spc="-5" dirty="0">
                <a:latin typeface="Arimo"/>
                <a:cs typeface="Arimo"/>
              </a:rPr>
              <a:t>L</a:t>
            </a:r>
            <a:endParaRPr sz="1350">
              <a:latin typeface="Arimo"/>
              <a:cs typeface="Arimo"/>
            </a:endParaRPr>
          </a:p>
          <a:p>
            <a:pPr>
              <a:lnSpc>
                <a:spcPct val="100000"/>
              </a:lnSpc>
            </a:pPr>
            <a:endParaRPr sz="1250">
              <a:latin typeface="Arimo"/>
              <a:cs typeface="Arimo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Përhapja: </a:t>
            </a:r>
            <a:r>
              <a:rPr sz="1100" spc="-15" dirty="0">
                <a:latin typeface="TeXGyreHeros"/>
                <a:cs typeface="TeXGyreHeros"/>
              </a:rPr>
              <a:t>Varietet </a:t>
            </a:r>
            <a:r>
              <a:rPr sz="1100" dirty="0">
                <a:latin typeface="TeXGyreHeros"/>
                <a:cs typeface="TeXGyreHeros"/>
              </a:rPr>
              <a:t>i përhapur në </a:t>
            </a:r>
            <a:r>
              <a:rPr sz="1100" spc="-5" dirty="0">
                <a:latin typeface="TeXGyreHeros"/>
                <a:cs typeface="TeXGyreHeros"/>
              </a:rPr>
              <a:t>Shqipërinë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jugut.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</a:pPr>
            <a:endParaRPr sz="12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05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Përshkrimi:</a:t>
            </a:r>
            <a:endParaRPr sz="1100">
              <a:latin typeface="Arial"/>
              <a:cs typeface="Arial"/>
            </a:endParaRPr>
          </a:p>
          <a:p>
            <a:pPr marL="205740" marR="2833370" indent="-13970" algn="just">
              <a:lnSpc>
                <a:spcPct val="136400"/>
              </a:lnSpc>
            </a:pPr>
            <a:r>
              <a:rPr sz="1100" spc="-5" dirty="0">
                <a:latin typeface="TeXGyreHeros"/>
                <a:cs typeface="TeXGyreHeros"/>
              </a:rPr>
              <a:t>Ngjyra </a:t>
            </a:r>
            <a:r>
              <a:rPr sz="1100" dirty="0">
                <a:latin typeface="TeXGyreHeros"/>
                <a:cs typeface="TeXGyreHeros"/>
              </a:rPr>
              <a:t>e frutit </a:t>
            </a:r>
            <a:r>
              <a:rPr sz="1100" spc="-5" dirty="0">
                <a:latin typeface="TeXGyreHeros"/>
                <a:cs typeface="TeXGyreHeros"/>
              </a:rPr>
              <a:t>është jeshile në të  verdhë.</a:t>
            </a:r>
            <a:endParaRPr sz="1100">
              <a:latin typeface="TeXGyreHeros"/>
              <a:cs typeface="TeXGyreHeros"/>
            </a:endParaRPr>
          </a:p>
          <a:p>
            <a:pPr marL="192405" marR="2732405" algn="just">
              <a:lnSpc>
                <a:spcPct val="136400"/>
              </a:lnSpc>
            </a:pPr>
            <a:r>
              <a:rPr sz="1100" dirty="0">
                <a:latin typeface="TeXGyreHeros"/>
                <a:cs typeface="TeXGyreHeros"/>
              </a:rPr>
              <a:t>Forma e </a:t>
            </a:r>
            <a:r>
              <a:rPr sz="1100" spc="-5" dirty="0">
                <a:latin typeface="TeXGyreHeros"/>
                <a:cs typeface="TeXGyreHeros"/>
              </a:rPr>
              <a:t>frutit </a:t>
            </a:r>
            <a:r>
              <a:rPr sz="1100" dirty="0">
                <a:latin typeface="TeXGyreHeros"/>
                <a:cs typeface="TeXGyreHeros"/>
              </a:rPr>
              <a:t>sferike </a:t>
            </a:r>
            <a:r>
              <a:rPr sz="1100" spc="-5" dirty="0">
                <a:latin typeface="TeXGyreHeros"/>
                <a:cs typeface="TeXGyreHeros"/>
              </a:rPr>
              <a:t>në plloçake.  Ngjyra </a:t>
            </a:r>
            <a:r>
              <a:rPr sz="1100" dirty="0">
                <a:latin typeface="TeXGyreHeros"/>
                <a:cs typeface="TeXGyreHeros"/>
              </a:rPr>
              <a:t>e tulit është e </a:t>
            </a:r>
            <a:r>
              <a:rPr sz="1100" spc="-5" dirty="0">
                <a:latin typeface="TeXGyreHeros"/>
                <a:cs typeface="TeXGyreHeros"/>
              </a:rPr>
              <a:t>kuqe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errët.  Shija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frutit </a:t>
            </a:r>
            <a:r>
              <a:rPr sz="1100" dirty="0">
                <a:latin typeface="TeXGyreHeros"/>
                <a:cs typeface="TeXGyreHeros"/>
              </a:rPr>
              <a:t>është e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ëmbël.</a:t>
            </a:r>
            <a:endParaRPr sz="1100">
              <a:latin typeface="TeXGyreHeros"/>
              <a:cs typeface="TeXGyreHeros"/>
            </a:endParaRPr>
          </a:p>
          <a:p>
            <a:pPr marL="192405" marR="2933700">
              <a:lnSpc>
                <a:spcPct val="136400"/>
              </a:lnSpc>
            </a:pPr>
            <a:r>
              <a:rPr sz="1100" spc="-5" dirty="0">
                <a:latin typeface="TeXGyreHeros"/>
                <a:cs typeface="TeXGyreHeros"/>
              </a:rPr>
              <a:t>Koha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pjekjes </a:t>
            </a:r>
            <a:r>
              <a:rPr sz="1100" dirty="0">
                <a:latin typeface="TeXGyreHeros"/>
                <a:cs typeface="TeXGyreHeros"/>
              </a:rPr>
              <a:t>pas </a:t>
            </a:r>
            <a:r>
              <a:rPr sz="1100" spc="-5" dirty="0">
                <a:latin typeface="TeXGyreHeros"/>
                <a:cs typeface="TeXGyreHeros"/>
              </a:rPr>
              <a:t>10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Gushtit.  Masa e </a:t>
            </a:r>
            <a:r>
              <a:rPr sz="1100" spc="-5" dirty="0">
                <a:latin typeface="TeXGyreHeros"/>
                <a:cs typeface="TeXGyreHeros"/>
              </a:rPr>
              <a:t>frutit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vogël.</a:t>
            </a:r>
            <a:endParaRPr sz="11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  <a:spcBef>
                <a:spcPts val="475"/>
              </a:spcBef>
            </a:pPr>
            <a:r>
              <a:rPr sz="1100" dirty="0">
                <a:latin typeface="TeXGyreHeros"/>
                <a:cs typeface="TeXGyreHeros"/>
              </a:rPr>
              <a:t>Forma e </a:t>
            </a:r>
            <a:r>
              <a:rPr sz="1100" spc="-5" dirty="0">
                <a:latin typeface="TeXGyreHeros"/>
                <a:cs typeface="TeXGyreHeros"/>
              </a:rPr>
              <a:t>frutit </a:t>
            </a:r>
            <a:r>
              <a:rPr sz="1100" dirty="0">
                <a:latin typeface="TeXGyreHeros"/>
                <a:cs typeface="TeXGyreHeros"/>
              </a:rPr>
              <a:t>sferike </a:t>
            </a:r>
            <a:r>
              <a:rPr sz="1100" spc="-5" dirty="0">
                <a:latin typeface="TeXGyreHeros"/>
                <a:cs typeface="TeXGyreHeros"/>
              </a:rPr>
              <a:t>ne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pllocake.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55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  <a:spcBef>
                <a:spcPts val="5"/>
              </a:spcBef>
            </a:pPr>
            <a:r>
              <a:rPr sz="1100" b="1" spc="-5" dirty="0">
                <a:latin typeface="Arial"/>
                <a:cs typeface="Arial"/>
              </a:rPr>
              <a:t>Përdorimi:</a:t>
            </a:r>
            <a:endParaRPr sz="1100">
              <a:latin typeface="Arial"/>
              <a:cs typeface="Arial"/>
            </a:endParaRPr>
          </a:p>
          <a:p>
            <a:pPr marL="192405" marR="2933700">
              <a:lnSpc>
                <a:spcPct val="136400"/>
              </a:lnSpc>
            </a:pPr>
            <a:r>
              <a:rPr sz="1100" dirty="0">
                <a:latin typeface="TeXGyreHeros"/>
                <a:cs typeface="TeXGyreHeros"/>
              </a:rPr>
              <a:t>Frut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destinacion </a:t>
            </a:r>
            <a:r>
              <a:rPr sz="1100" dirty="0">
                <a:latin typeface="TeXGyreHeros"/>
                <a:cs typeface="TeXGyreHeros"/>
              </a:rPr>
              <a:t>për</a:t>
            </a:r>
            <a:r>
              <a:rPr sz="1100" spc="-8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tharje.  Prodhon </a:t>
            </a:r>
            <a:r>
              <a:rPr sz="1100" spc="-5" dirty="0">
                <a:latin typeface="TeXGyreHeros"/>
                <a:cs typeface="TeXGyreHeros"/>
              </a:rPr>
              <a:t>një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herë.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55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  <a:spcBef>
                <a:spcPts val="5"/>
              </a:spcBef>
            </a:pPr>
            <a:r>
              <a:rPr sz="1100" b="1" spc="-10" dirty="0">
                <a:latin typeface="Arial"/>
                <a:cs typeface="Arial"/>
              </a:rPr>
              <a:t>Veçoritë:</a:t>
            </a:r>
            <a:endParaRPr sz="1100">
              <a:latin typeface="Arial"/>
              <a:cs typeface="Arial"/>
            </a:endParaRPr>
          </a:p>
          <a:p>
            <a:pPr marL="12700" marR="5080" indent="179705">
              <a:lnSpc>
                <a:spcPct val="136400"/>
              </a:lnSpc>
            </a:pPr>
            <a:r>
              <a:rPr sz="1100" spc="-15" dirty="0">
                <a:latin typeface="TeXGyreHeros"/>
                <a:cs typeface="TeXGyreHeros"/>
              </a:rPr>
              <a:t>Varietet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lokalizuar vetëm në </a:t>
            </a:r>
            <a:r>
              <a:rPr sz="1100" dirty="0">
                <a:latin typeface="TeXGyreHeros"/>
                <a:cs typeface="TeXGyreHeros"/>
              </a:rPr>
              <a:t>rajonin e </a:t>
            </a:r>
            <a:r>
              <a:rPr sz="1100" spc="-5" dirty="0">
                <a:latin typeface="TeXGyreHeros"/>
                <a:cs typeface="TeXGyreHeros"/>
              </a:rPr>
              <a:t>jugut, karakteristike thahet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pemë, në  </a:t>
            </a:r>
            <a:r>
              <a:rPr sz="1100" dirty="0">
                <a:latin typeface="TeXGyreHeros"/>
                <a:cs typeface="TeXGyreHeros"/>
              </a:rPr>
              <a:t>zonën </a:t>
            </a:r>
            <a:r>
              <a:rPr sz="1100" spc="-5" dirty="0">
                <a:latin typeface="TeXGyreHeros"/>
                <a:cs typeface="TeXGyreHeros"/>
              </a:rPr>
              <a:t>tipike quhet</a:t>
            </a:r>
            <a:r>
              <a:rPr sz="1100" spc="-1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çepele.</a:t>
            </a:r>
            <a:endParaRPr sz="1100">
              <a:latin typeface="TeXGyreHeros"/>
              <a:cs typeface="TeXGyreHero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158489" y="5834634"/>
            <a:ext cx="2621280" cy="2644140"/>
            <a:chOff x="3158489" y="5834634"/>
            <a:chExt cx="2621280" cy="2644140"/>
          </a:xfrm>
        </p:grpSpPr>
        <p:sp>
          <p:nvSpPr>
            <p:cNvPr id="4" name="object 4"/>
            <p:cNvSpPr/>
            <p:nvPr/>
          </p:nvSpPr>
          <p:spPr>
            <a:xfrm>
              <a:off x="3160775" y="5838444"/>
              <a:ext cx="2616707" cy="263804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162299" y="5838444"/>
              <a:ext cx="2613660" cy="2636520"/>
            </a:xfrm>
            <a:custGeom>
              <a:avLst/>
              <a:gdLst/>
              <a:ahLst/>
              <a:cxnLst/>
              <a:rect l="l" t="t" r="r" b="b"/>
              <a:pathLst>
                <a:path w="2613660" h="2636520">
                  <a:moveTo>
                    <a:pt x="0" y="0"/>
                  </a:moveTo>
                  <a:lnTo>
                    <a:pt x="2613659" y="0"/>
                  </a:lnTo>
                  <a:lnTo>
                    <a:pt x="2613659" y="2636519"/>
                  </a:lnTo>
                  <a:lnTo>
                    <a:pt x="0" y="2636519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3158489" y="1642110"/>
            <a:ext cx="2621280" cy="3464560"/>
            <a:chOff x="3158489" y="1642110"/>
            <a:chExt cx="2621280" cy="3464560"/>
          </a:xfrm>
        </p:grpSpPr>
        <p:sp>
          <p:nvSpPr>
            <p:cNvPr id="7" name="object 7"/>
            <p:cNvSpPr/>
            <p:nvPr/>
          </p:nvSpPr>
          <p:spPr>
            <a:xfrm>
              <a:off x="3160775" y="1645920"/>
              <a:ext cx="2616707" cy="34579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162299" y="1645920"/>
              <a:ext cx="2613660" cy="3456940"/>
            </a:xfrm>
            <a:custGeom>
              <a:avLst/>
              <a:gdLst/>
              <a:ahLst/>
              <a:cxnLst/>
              <a:rect l="l" t="t" r="r" b="b"/>
              <a:pathLst>
                <a:path w="2613660" h="3456940">
                  <a:moveTo>
                    <a:pt x="0" y="0"/>
                  </a:moveTo>
                  <a:lnTo>
                    <a:pt x="2613659" y="0"/>
                  </a:lnTo>
                  <a:lnTo>
                    <a:pt x="2613659" y="3456431"/>
                  </a:lnTo>
                  <a:lnTo>
                    <a:pt x="0" y="3456431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3061207" y="8572158"/>
            <a:ext cx="384175" cy="15367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900" dirty="0">
                <a:latin typeface="TeXGyreHeros"/>
                <a:cs typeface="TeXGyreHeros"/>
              </a:rPr>
              <a:t>- </a:t>
            </a:r>
            <a:fld id="{81D60167-4931-47E6-BA6A-407CBD079E47}" type="slidenum">
              <a:rPr sz="900" dirty="0">
                <a:latin typeface="TeXGyreHeros"/>
                <a:cs typeface="TeXGyreHeros"/>
              </a:rPr>
              <a:t>112</a:t>
            </a:fld>
            <a:r>
              <a:rPr sz="900" spc="-60" dirty="0">
                <a:latin typeface="TeXGyreHeros"/>
                <a:cs typeface="TeXGyreHeros"/>
              </a:rPr>
              <a:t> </a:t>
            </a:r>
            <a:r>
              <a:rPr sz="900" dirty="0">
                <a:latin typeface="TeXGyreHeros"/>
                <a:cs typeface="TeXGyreHeros"/>
              </a:rPr>
              <a:t>-</a:t>
            </a:r>
            <a:endParaRPr sz="900">
              <a:latin typeface="TeXGyreHeros"/>
              <a:cs typeface="TeXGyreHeros"/>
            </a:endParaRP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41324" y="592935"/>
            <a:ext cx="3439795" cy="55803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80185" marR="237490" indent="254000">
              <a:lnSpc>
                <a:spcPct val="123000"/>
              </a:lnSpc>
              <a:spcBef>
                <a:spcPts val="100"/>
              </a:spcBef>
            </a:pPr>
            <a:r>
              <a:rPr sz="1350" b="1" spc="-5" dirty="0">
                <a:latin typeface="Arial"/>
                <a:cs typeface="Arial"/>
              </a:rPr>
              <a:t>Fiku: “Cingell”  Specia: </a:t>
            </a:r>
            <a:r>
              <a:rPr sz="1350" i="1" spc="-5" dirty="0">
                <a:latin typeface="Arimo"/>
                <a:cs typeface="Arimo"/>
              </a:rPr>
              <a:t>Ficus carica</a:t>
            </a:r>
            <a:r>
              <a:rPr sz="1350" i="1" spc="-30" dirty="0">
                <a:latin typeface="Arimo"/>
                <a:cs typeface="Arimo"/>
              </a:rPr>
              <a:t> </a:t>
            </a:r>
            <a:r>
              <a:rPr sz="1350" spc="-5" dirty="0">
                <a:latin typeface="TeXGyreHeros"/>
                <a:cs typeface="TeXGyreHeros"/>
              </a:rPr>
              <a:t>L</a:t>
            </a:r>
            <a:endParaRPr sz="135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000">
              <a:latin typeface="TeXGyreHeros"/>
              <a:cs typeface="TeXGyreHeros"/>
            </a:endParaRPr>
          </a:p>
          <a:p>
            <a:pPr marL="12700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Përhapja: </a:t>
            </a:r>
            <a:r>
              <a:rPr sz="1100" spc="-15" dirty="0">
                <a:latin typeface="TeXGyreHeros"/>
                <a:cs typeface="TeXGyreHeros"/>
              </a:rPr>
              <a:t>Varietet </a:t>
            </a:r>
            <a:r>
              <a:rPr sz="1100" dirty="0">
                <a:latin typeface="TeXGyreHeros"/>
                <a:cs typeface="TeXGyreHeros"/>
              </a:rPr>
              <a:t>i përhapur në shumë </a:t>
            </a:r>
            <a:r>
              <a:rPr sz="1100" spc="-5" dirty="0">
                <a:latin typeface="TeXGyreHeros"/>
                <a:cs typeface="TeXGyreHeros"/>
              </a:rPr>
              <a:t>zona </a:t>
            </a:r>
            <a:r>
              <a:rPr sz="1100" spc="5" dirty="0">
                <a:latin typeface="TeXGyreHeros"/>
                <a:cs typeface="TeXGyreHeros"/>
              </a:rPr>
              <a:t>të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vendit.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</a:pPr>
            <a:endParaRPr sz="12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050">
              <a:latin typeface="TeXGyreHeros"/>
              <a:cs typeface="TeXGyreHeros"/>
            </a:endParaRPr>
          </a:p>
          <a:p>
            <a:pPr marL="12700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Përshkrimi:</a:t>
            </a:r>
            <a:endParaRPr sz="1100">
              <a:latin typeface="Arial"/>
              <a:cs typeface="Arial"/>
            </a:endParaRPr>
          </a:p>
          <a:p>
            <a:pPr marL="12700" marR="1734185">
              <a:lnSpc>
                <a:spcPct val="136400"/>
              </a:lnSpc>
            </a:pPr>
            <a:r>
              <a:rPr sz="1100" spc="-5" dirty="0">
                <a:latin typeface="TeXGyreHeros"/>
                <a:cs typeface="TeXGyreHeros"/>
              </a:rPr>
              <a:t>Ngjyra </a:t>
            </a:r>
            <a:r>
              <a:rPr sz="1100" dirty="0">
                <a:latin typeface="TeXGyreHeros"/>
                <a:cs typeface="TeXGyreHeros"/>
              </a:rPr>
              <a:t>e frutit </a:t>
            </a:r>
            <a:r>
              <a:rPr sz="1100" spc="-5" dirty="0">
                <a:latin typeface="TeXGyreHeros"/>
                <a:cs typeface="TeXGyreHeros"/>
              </a:rPr>
              <a:t>është jeshile.  </a:t>
            </a:r>
            <a:r>
              <a:rPr sz="1100" dirty="0">
                <a:latin typeface="TeXGyreHeros"/>
                <a:cs typeface="TeXGyreHeros"/>
              </a:rPr>
              <a:t>Forma e </a:t>
            </a:r>
            <a:r>
              <a:rPr sz="1100" spc="-5" dirty="0">
                <a:latin typeface="TeXGyreHeros"/>
                <a:cs typeface="TeXGyreHeros"/>
              </a:rPr>
              <a:t>frutit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sferike.</a:t>
            </a:r>
            <a:endParaRPr sz="1100">
              <a:latin typeface="TeXGyreHeros"/>
              <a:cs typeface="TeXGyreHeros"/>
            </a:endParaRPr>
          </a:p>
          <a:p>
            <a:pPr marL="12700" marR="1725930">
              <a:lnSpc>
                <a:spcPct val="136400"/>
              </a:lnSpc>
            </a:pPr>
            <a:r>
              <a:rPr sz="1100" spc="-5" dirty="0">
                <a:latin typeface="TeXGyreHeros"/>
                <a:cs typeface="TeXGyreHeros"/>
              </a:rPr>
              <a:t>Ngjyra </a:t>
            </a:r>
            <a:r>
              <a:rPr sz="1100" dirty="0">
                <a:latin typeface="TeXGyreHeros"/>
                <a:cs typeface="TeXGyreHeros"/>
              </a:rPr>
              <a:t>e tulit është e kuqe.  </a:t>
            </a:r>
            <a:r>
              <a:rPr sz="1100" spc="-5" dirty="0">
                <a:latin typeface="TeXGyreHeros"/>
                <a:cs typeface="TeXGyreHeros"/>
              </a:rPr>
              <a:t>Shija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frutit </a:t>
            </a:r>
            <a:r>
              <a:rPr sz="1100" dirty="0">
                <a:latin typeface="TeXGyreHeros"/>
                <a:cs typeface="TeXGyreHeros"/>
              </a:rPr>
              <a:t>është e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ëmbël.</a:t>
            </a:r>
            <a:endParaRPr sz="1100">
              <a:latin typeface="TeXGyreHeros"/>
              <a:cs typeface="TeXGyreHeros"/>
            </a:endParaRPr>
          </a:p>
          <a:p>
            <a:pPr marL="12700" marR="1252855">
              <a:lnSpc>
                <a:spcPct val="136400"/>
              </a:lnSpc>
            </a:pPr>
            <a:r>
              <a:rPr sz="1100" spc="-5" dirty="0">
                <a:latin typeface="TeXGyreHeros"/>
                <a:cs typeface="TeXGyreHeros"/>
              </a:rPr>
              <a:t>Koha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pjekjes </a:t>
            </a:r>
            <a:r>
              <a:rPr sz="1100" dirty="0">
                <a:latin typeface="TeXGyreHeros"/>
                <a:cs typeface="TeXGyreHeros"/>
              </a:rPr>
              <a:t>pas </a:t>
            </a:r>
            <a:r>
              <a:rPr sz="1100" spc="-5" dirty="0">
                <a:latin typeface="TeXGyreHeros"/>
                <a:cs typeface="TeXGyreHeros"/>
              </a:rPr>
              <a:t>15 </a:t>
            </a:r>
            <a:r>
              <a:rPr sz="1100" dirty="0">
                <a:latin typeface="TeXGyreHeros"/>
                <a:cs typeface="TeXGyreHeros"/>
              </a:rPr>
              <a:t>20 </a:t>
            </a:r>
            <a:r>
              <a:rPr sz="1100" spc="-5" dirty="0">
                <a:latin typeface="TeXGyreHeros"/>
                <a:cs typeface="TeXGyreHeros"/>
              </a:rPr>
              <a:t>Shtatorit.  </a:t>
            </a:r>
            <a:r>
              <a:rPr sz="1100" dirty="0">
                <a:latin typeface="TeXGyreHeros"/>
                <a:cs typeface="TeXGyreHeros"/>
              </a:rPr>
              <a:t>Masa e </a:t>
            </a:r>
            <a:r>
              <a:rPr sz="1100" spc="-5" dirty="0">
                <a:latin typeface="TeXGyreHeros"/>
                <a:cs typeface="TeXGyreHeros"/>
              </a:rPr>
              <a:t>frutit </a:t>
            </a:r>
            <a:r>
              <a:rPr sz="1100" dirty="0">
                <a:latin typeface="TeXGyreHeros"/>
                <a:cs typeface="TeXGyreHeros"/>
              </a:rPr>
              <a:t>e vogël në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mesatare.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550">
              <a:latin typeface="TeXGyreHeros"/>
              <a:cs typeface="TeXGyreHeros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100" b="1" spc="-5" dirty="0">
                <a:latin typeface="Arial"/>
                <a:cs typeface="Arial"/>
              </a:rPr>
              <a:t>Përdorimi:</a:t>
            </a:r>
            <a:endParaRPr sz="1100">
              <a:latin typeface="Arial"/>
              <a:cs typeface="Arial"/>
            </a:endParaRPr>
          </a:p>
          <a:p>
            <a:pPr marL="12700" marR="2056764" algn="just">
              <a:lnSpc>
                <a:spcPct val="136400"/>
              </a:lnSpc>
            </a:pPr>
            <a:r>
              <a:rPr sz="1100" dirty="0">
                <a:latin typeface="TeXGyreHeros"/>
                <a:cs typeface="TeXGyreHeros"/>
              </a:rPr>
              <a:t>Frut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dirty="0">
                <a:latin typeface="TeXGyreHeros"/>
                <a:cs typeface="TeXGyreHeros"/>
              </a:rPr>
              <a:t>destinacion  </a:t>
            </a:r>
            <a:r>
              <a:rPr sz="1100" spc="-5" dirty="0">
                <a:latin typeface="TeXGyreHeros"/>
                <a:cs typeface="TeXGyreHeros"/>
              </a:rPr>
              <a:t>për </a:t>
            </a:r>
            <a:r>
              <a:rPr sz="1100" dirty="0">
                <a:latin typeface="TeXGyreHeros"/>
                <a:cs typeface="TeXGyreHeros"/>
              </a:rPr>
              <a:t>konsum të</a:t>
            </a:r>
            <a:r>
              <a:rPr sz="1100" spc="-2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freskët.  </a:t>
            </a:r>
            <a:r>
              <a:rPr sz="1100" dirty="0">
                <a:latin typeface="TeXGyreHeros"/>
                <a:cs typeface="TeXGyreHeros"/>
              </a:rPr>
              <a:t>Prodhon </a:t>
            </a:r>
            <a:r>
              <a:rPr sz="1100" spc="-5" dirty="0">
                <a:latin typeface="TeXGyreHeros"/>
                <a:cs typeface="TeXGyreHeros"/>
              </a:rPr>
              <a:t>një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herë.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250">
              <a:latin typeface="TeXGyreHeros"/>
              <a:cs typeface="TeXGyreHeros"/>
            </a:endParaRPr>
          </a:p>
          <a:p>
            <a:pPr marL="12700" marR="2056764" algn="just">
              <a:lnSpc>
                <a:spcPct val="136400"/>
              </a:lnSpc>
            </a:pPr>
            <a:r>
              <a:rPr sz="1100" spc="-10" dirty="0">
                <a:latin typeface="TeXGyreHeros"/>
                <a:cs typeface="TeXGyreHeros"/>
              </a:rPr>
              <a:t>Veçoritë: </a:t>
            </a:r>
            <a:r>
              <a:rPr sz="1100" spc="-15" dirty="0">
                <a:latin typeface="TeXGyreHeros"/>
                <a:cs typeface="TeXGyreHeros"/>
              </a:rPr>
              <a:t>Varietet </a:t>
            </a:r>
            <a:r>
              <a:rPr sz="1100" dirty="0">
                <a:latin typeface="TeXGyreHeros"/>
                <a:cs typeface="TeXGyreHeros"/>
              </a:rPr>
              <a:t>i lo-  </a:t>
            </a:r>
            <a:r>
              <a:rPr sz="1100" spc="-5" dirty="0">
                <a:latin typeface="TeXGyreHeros"/>
                <a:cs typeface="TeXGyreHeros"/>
              </a:rPr>
              <a:t>kalizuar vetëm në </a:t>
            </a:r>
            <a:r>
              <a:rPr sz="1100" dirty="0">
                <a:latin typeface="TeXGyreHeros"/>
                <a:cs typeface="TeXGyreHeros"/>
              </a:rPr>
              <a:t>ra-  </a:t>
            </a:r>
            <a:r>
              <a:rPr sz="1100" spc="-5" dirty="0">
                <a:latin typeface="TeXGyreHeros"/>
                <a:cs typeface="TeXGyreHeros"/>
              </a:rPr>
              <a:t>jonin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jugut, </a:t>
            </a:r>
            <a:r>
              <a:rPr sz="1100" dirty="0">
                <a:latin typeface="TeXGyreHeros"/>
                <a:cs typeface="TeXGyreHeros"/>
              </a:rPr>
              <a:t>varietet  </a:t>
            </a:r>
            <a:r>
              <a:rPr sz="1100" spc="-5" dirty="0">
                <a:latin typeface="TeXGyreHeros"/>
                <a:cs typeface="TeXGyreHeros"/>
              </a:rPr>
              <a:t>rezistente ndaj </a:t>
            </a:r>
            <a:r>
              <a:rPr sz="1100" dirty="0">
                <a:latin typeface="TeXGyreHeros"/>
                <a:cs typeface="TeXGyreHeros"/>
              </a:rPr>
              <a:t>tem-  </a:t>
            </a:r>
            <a:r>
              <a:rPr sz="1100" spc="-5" dirty="0">
                <a:latin typeface="TeXGyreHeros"/>
                <a:cs typeface="TeXGyreHeros"/>
              </a:rPr>
              <a:t>peraturave </a:t>
            </a:r>
            <a:r>
              <a:rPr sz="1100" dirty="0">
                <a:latin typeface="TeXGyreHeros"/>
                <a:cs typeface="TeXGyreHeros"/>
              </a:rPr>
              <a:t>te ulta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dhe  </a:t>
            </a:r>
            <a:r>
              <a:rPr sz="1100" dirty="0">
                <a:latin typeface="TeXGyreHeros"/>
                <a:cs typeface="TeXGyreHeros"/>
              </a:rPr>
              <a:t>me pjekje të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vonë.</a:t>
            </a:r>
            <a:endParaRPr sz="1100">
              <a:latin typeface="TeXGyreHeros"/>
              <a:cs typeface="TeXGyreHero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185922" y="1721358"/>
            <a:ext cx="2566670" cy="2095500"/>
            <a:chOff x="3185922" y="1721358"/>
            <a:chExt cx="2566670" cy="2095500"/>
          </a:xfrm>
        </p:grpSpPr>
        <p:sp>
          <p:nvSpPr>
            <p:cNvPr id="4" name="object 4"/>
            <p:cNvSpPr/>
            <p:nvPr/>
          </p:nvSpPr>
          <p:spPr>
            <a:xfrm>
              <a:off x="3188208" y="1723644"/>
              <a:ext cx="2563367" cy="209245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189732" y="1725168"/>
              <a:ext cx="2559050" cy="2087880"/>
            </a:xfrm>
            <a:custGeom>
              <a:avLst/>
              <a:gdLst/>
              <a:ahLst/>
              <a:cxnLst/>
              <a:rect l="l" t="t" r="r" b="b"/>
              <a:pathLst>
                <a:path w="2559050" h="2087879">
                  <a:moveTo>
                    <a:pt x="0" y="0"/>
                  </a:moveTo>
                  <a:lnTo>
                    <a:pt x="2558796" y="0"/>
                  </a:lnTo>
                  <a:lnTo>
                    <a:pt x="2558796" y="2087879"/>
                  </a:lnTo>
                  <a:lnTo>
                    <a:pt x="0" y="2087879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2494026" y="3960114"/>
            <a:ext cx="3284220" cy="2464435"/>
            <a:chOff x="2494026" y="3960114"/>
            <a:chExt cx="3284220" cy="2464435"/>
          </a:xfrm>
        </p:grpSpPr>
        <p:sp>
          <p:nvSpPr>
            <p:cNvPr id="7" name="object 7"/>
            <p:cNvSpPr/>
            <p:nvPr/>
          </p:nvSpPr>
          <p:spPr>
            <a:xfrm>
              <a:off x="2497836" y="3962400"/>
              <a:ext cx="3279647" cy="246125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497836" y="3963924"/>
              <a:ext cx="3276600" cy="2456815"/>
            </a:xfrm>
            <a:custGeom>
              <a:avLst/>
              <a:gdLst/>
              <a:ahLst/>
              <a:cxnLst/>
              <a:rect l="l" t="t" r="r" b="b"/>
              <a:pathLst>
                <a:path w="3276600" h="2456815">
                  <a:moveTo>
                    <a:pt x="0" y="0"/>
                  </a:moveTo>
                  <a:lnTo>
                    <a:pt x="3276600" y="0"/>
                  </a:lnTo>
                  <a:lnTo>
                    <a:pt x="3276600" y="2456688"/>
                  </a:lnTo>
                  <a:lnTo>
                    <a:pt x="0" y="2456688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3061207" y="8572158"/>
            <a:ext cx="384175" cy="15367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900" dirty="0">
                <a:latin typeface="TeXGyreHeros"/>
                <a:cs typeface="TeXGyreHeros"/>
              </a:rPr>
              <a:t>- </a:t>
            </a:r>
            <a:fld id="{81D60167-4931-47E6-BA6A-407CBD079E47}" type="slidenum">
              <a:rPr sz="900" dirty="0">
                <a:latin typeface="TeXGyreHeros"/>
                <a:cs typeface="TeXGyreHeros"/>
              </a:rPr>
              <a:t>113</a:t>
            </a:fld>
            <a:r>
              <a:rPr sz="900" spc="-60" dirty="0">
                <a:latin typeface="TeXGyreHeros"/>
                <a:cs typeface="TeXGyreHeros"/>
              </a:rPr>
              <a:t> </a:t>
            </a:r>
            <a:r>
              <a:rPr sz="900" dirty="0">
                <a:latin typeface="TeXGyreHeros"/>
                <a:cs typeface="TeXGyreHeros"/>
              </a:rPr>
              <a:t>-</a:t>
            </a:r>
            <a:endParaRPr sz="900">
              <a:latin typeface="TeXGyreHeros"/>
              <a:cs typeface="TeXGyreHeros"/>
            </a:endParaRP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9780" y="620367"/>
            <a:ext cx="5027930" cy="39058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46530" marR="1438910" indent="356235">
              <a:lnSpc>
                <a:spcPct val="111100"/>
              </a:lnSpc>
              <a:spcBef>
                <a:spcPts val="100"/>
              </a:spcBef>
            </a:pPr>
            <a:r>
              <a:rPr sz="1350" b="1" spc="-5" dirty="0">
                <a:latin typeface="Arial"/>
                <a:cs typeface="Arial"/>
              </a:rPr>
              <a:t>Shega Devedishe  Specia: </a:t>
            </a:r>
            <a:r>
              <a:rPr sz="1350" i="1" spc="-5" dirty="0">
                <a:latin typeface="Arimo"/>
                <a:cs typeface="Arimo"/>
              </a:rPr>
              <a:t>Punica </a:t>
            </a:r>
            <a:r>
              <a:rPr sz="1350" i="1" dirty="0">
                <a:latin typeface="Arimo"/>
                <a:cs typeface="Arimo"/>
              </a:rPr>
              <a:t>Granatum</a:t>
            </a:r>
            <a:r>
              <a:rPr sz="1350" i="1" spc="-45" dirty="0">
                <a:latin typeface="Arimo"/>
                <a:cs typeface="Arimo"/>
              </a:rPr>
              <a:t> </a:t>
            </a:r>
            <a:r>
              <a:rPr sz="1350" spc="-5" dirty="0">
                <a:latin typeface="TeXGyreHeros"/>
                <a:cs typeface="TeXGyreHeros"/>
              </a:rPr>
              <a:t>L</a:t>
            </a:r>
            <a:endParaRPr sz="135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200">
              <a:latin typeface="TeXGyreHeros"/>
              <a:cs typeface="TeXGyreHeros"/>
            </a:endParaRPr>
          </a:p>
          <a:p>
            <a:pPr marL="12700" marR="5080" indent="179705">
              <a:lnSpc>
                <a:spcPct val="136400"/>
              </a:lnSpc>
            </a:pPr>
            <a:r>
              <a:rPr sz="1100" b="1" spc="-5" dirty="0">
                <a:latin typeface="Arial"/>
                <a:cs typeface="Arial"/>
              </a:rPr>
              <a:t>Përhapja: </a:t>
            </a:r>
            <a:r>
              <a:rPr sz="1100" spc="-5" dirty="0">
                <a:latin typeface="TeXGyreHeros"/>
                <a:cs typeface="TeXGyreHeros"/>
              </a:rPr>
              <a:t>Në Shqipërinë veriperëndimore, kryesisht në </a:t>
            </a:r>
            <a:r>
              <a:rPr sz="1100" spc="-10" dirty="0">
                <a:latin typeface="TeXGyreHeros"/>
                <a:cs typeface="TeXGyreHeros"/>
              </a:rPr>
              <a:t>Shkodër. </a:t>
            </a:r>
            <a:r>
              <a:rPr sz="1100" spc="-15" dirty="0">
                <a:latin typeface="TeXGyreHeros"/>
                <a:cs typeface="TeXGyreHeros"/>
              </a:rPr>
              <a:t>Varietet  </a:t>
            </a:r>
            <a:r>
              <a:rPr sz="1100" spc="-5" dirty="0">
                <a:latin typeface="TeXGyreHeros"/>
                <a:cs typeface="TeXGyreHeros"/>
              </a:rPr>
              <a:t>karakteristik </a:t>
            </a:r>
            <a:r>
              <a:rPr sz="1100" dirty="0">
                <a:latin typeface="TeXGyreHeros"/>
                <a:cs typeface="TeXGyreHeros"/>
              </a:rPr>
              <a:t>i zonës që </a:t>
            </a:r>
            <a:r>
              <a:rPr sz="1100" spc="-5" dirty="0">
                <a:latin typeface="TeXGyreHeros"/>
                <a:cs typeface="TeXGyreHeros"/>
              </a:rPr>
              <a:t>shtrihet </a:t>
            </a:r>
            <a:r>
              <a:rPr sz="1100" dirty="0">
                <a:latin typeface="TeXGyreHeros"/>
                <a:cs typeface="TeXGyreHeros"/>
              </a:rPr>
              <a:t>edhe </a:t>
            </a:r>
            <a:r>
              <a:rPr sz="1100" spc="-5" dirty="0">
                <a:latin typeface="TeXGyreHeros"/>
                <a:cs typeface="TeXGyreHeros"/>
              </a:rPr>
              <a:t>pjesën </a:t>
            </a:r>
            <a:r>
              <a:rPr sz="1100" dirty="0">
                <a:latin typeface="TeXGyreHeros"/>
                <a:cs typeface="TeXGyreHeros"/>
              </a:rPr>
              <a:t>e Malit të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zi.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55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Përshkrimi:</a:t>
            </a:r>
            <a:endParaRPr sz="1100">
              <a:latin typeface="Arial"/>
              <a:cs typeface="Arial"/>
            </a:endParaRPr>
          </a:p>
          <a:p>
            <a:pPr marL="12700" marR="2316480" indent="179705" algn="just">
              <a:lnSpc>
                <a:spcPct val="136400"/>
              </a:lnSpc>
            </a:pPr>
            <a:r>
              <a:rPr sz="1100" spc="-5" dirty="0">
                <a:latin typeface="TeXGyreHeros"/>
                <a:cs typeface="TeXGyreHeros"/>
              </a:rPr>
              <a:t>Fryti rrumbullaket,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ngjyrë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verdhe  ne </a:t>
            </a:r>
            <a:r>
              <a:rPr sz="1100" dirty="0">
                <a:latin typeface="TeXGyreHeros"/>
                <a:cs typeface="TeXGyreHeros"/>
              </a:rPr>
              <a:t>roze, </a:t>
            </a:r>
            <a:r>
              <a:rPr sz="1100" spc="-5" dirty="0">
                <a:latin typeface="TeXGyreHeros"/>
                <a:cs typeface="TeXGyreHeros"/>
              </a:rPr>
              <a:t>pesha </a:t>
            </a:r>
            <a:r>
              <a:rPr sz="1100" dirty="0">
                <a:latin typeface="TeXGyreHeros"/>
                <a:cs typeface="TeXGyreHeros"/>
              </a:rPr>
              <a:t>e mesatare </a:t>
            </a:r>
            <a:r>
              <a:rPr sz="1100" spc="-5" dirty="0">
                <a:latin typeface="TeXGyreHeros"/>
                <a:cs typeface="TeXGyreHeros"/>
              </a:rPr>
              <a:t>nga 300 </a:t>
            </a:r>
            <a:r>
              <a:rPr sz="1100" dirty="0">
                <a:latin typeface="TeXGyreHeros"/>
                <a:cs typeface="TeXGyreHeros"/>
              </a:rPr>
              <a:t>deri  </a:t>
            </a:r>
            <a:r>
              <a:rPr sz="1100" spc="-5" dirty="0">
                <a:latin typeface="TeXGyreHeros"/>
                <a:cs typeface="TeXGyreHeros"/>
              </a:rPr>
              <a:t>ne 800 g. </a:t>
            </a:r>
            <a:r>
              <a:rPr sz="1100" dirty="0">
                <a:latin typeface="TeXGyreHeros"/>
                <a:cs typeface="TeXGyreHeros"/>
              </a:rPr>
              <a:t>Lëkura e </a:t>
            </a:r>
            <a:r>
              <a:rPr sz="1100" spc="-5" dirty="0">
                <a:latin typeface="TeXGyreHeros"/>
                <a:cs typeface="TeXGyreHeros"/>
              </a:rPr>
              <a:t>trashe. Farat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dirty="0">
                <a:latin typeface="TeXGyreHeros"/>
                <a:cs typeface="TeXGyreHeros"/>
              </a:rPr>
              <a:t>ngjyre  </a:t>
            </a:r>
            <a:r>
              <a:rPr sz="1100" spc="-5" dirty="0">
                <a:latin typeface="TeXGyreHeros"/>
                <a:cs typeface="TeXGyreHeros"/>
              </a:rPr>
              <a:t>roze. Ato përmbajnë deri ne 20% </a:t>
            </a:r>
            <a:r>
              <a:rPr sz="1100" spc="-10" dirty="0">
                <a:latin typeface="TeXGyreHeros"/>
                <a:cs typeface="TeXGyreHeros"/>
              </a:rPr>
              <a:t>sheqer,  </a:t>
            </a:r>
            <a:r>
              <a:rPr sz="1100" spc="-5" dirty="0">
                <a:latin typeface="TeXGyreHeros"/>
                <a:cs typeface="TeXGyreHeros"/>
              </a:rPr>
              <a:t>janë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shije </a:t>
            </a:r>
            <a:r>
              <a:rPr sz="1100" dirty="0">
                <a:latin typeface="TeXGyreHeros"/>
                <a:cs typeface="TeXGyreHeros"/>
              </a:rPr>
              <a:t>dhe shume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ëmbël.</a:t>
            </a:r>
            <a:endParaRPr sz="1100">
              <a:latin typeface="TeXGyreHeros"/>
              <a:cs typeface="TeXGyreHeros"/>
            </a:endParaRPr>
          </a:p>
          <a:p>
            <a:pPr marL="192405" algn="just">
              <a:lnSpc>
                <a:spcPct val="100000"/>
              </a:lnSpc>
              <a:spcBef>
                <a:spcPts val="480"/>
              </a:spcBef>
            </a:pPr>
            <a:r>
              <a:rPr sz="1100" spc="-5" dirty="0">
                <a:latin typeface="TeXGyreHeros"/>
                <a:cs typeface="TeXGyreHeros"/>
              </a:rPr>
              <a:t>Prodhimtari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lartë,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11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qëndrueshme.</a:t>
            </a:r>
            <a:endParaRPr sz="1100">
              <a:latin typeface="TeXGyreHeros"/>
              <a:cs typeface="TeXGyreHeros"/>
            </a:endParaRPr>
          </a:p>
          <a:p>
            <a:pPr marL="12700" algn="just">
              <a:lnSpc>
                <a:spcPct val="100000"/>
              </a:lnSpc>
              <a:spcBef>
                <a:spcPts val="480"/>
              </a:spcBef>
            </a:pPr>
            <a:r>
              <a:rPr sz="1100" spc="-5" dirty="0">
                <a:latin typeface="TeXGyreHeros"/>
                <a:cs typeface="TeXGyreHeros"/>
              </a:rPr>
              <a:t>Piqet fundi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Shtatorit </a:t>
            </a:r>
            <a:r>
              <a:rPr sz="1100" dirty="0">
                <a:latin typeface="TeXGyreHeros"/>
                <a:cs typeface="TeXGyreHeros"/>
              </a:rPr>
              <a:t>–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35" dirty="0">
                <a:latin typeface="TeXGyreHeros"/>
                <a:cs typeface="TeXGyreHeros"/>
              </a:rPr>
              <a:t>Tetor.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55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Përdorimi:</a:t>
            </a:r>
            <a:endParaRPr sz="1100">
              <a:latin typeface="Arial"/>
              <a:cs typeface="Arial"/>
            </a:endParaRPr>
          </a:p>
          <a:p>
            <a:pPr marL="192405" algn="just">
              <a:lnSpc>
                <a:spcPct val="100000"/>
              </a:lnSpc>
              <a:spcBef>
                <a:spcPts val="480"/>
              </a:spcBef>
            </a:pPr>
            <a:r>
              <a:rPr sz="1100" spc="-5" dirty="0">
                <a:latin typeface="TeXGyreHeros"/>
                <a:cs typeface="TeXGyreHeros"/>
              </a:rPr>
              <a:t>Përdoret </a:t>
            </a:r>
            <a:r>
              <a:rPr sz="1100" dirty="0">
                <a:latin typeface="TeXGyreHeros"/>
                <a:cs typeface="TeXGyreHeros"/>
              </a:rPr>
              <a:t>për konsum te freskët dhe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shurup.</a:t>
            </a:r>
            <a:endParaRPr sz="1100">
              <a:latin typeface="TeXGyreHeros"/>
              <a:cs typeface="TeXGyreHero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761994" y="5176266"/>
            <a:ext cx="1937385" cy="1243965"/>
            <a:chOff x="3761994" y="5176266"/>
            <a:chExt cx="1937385" cy="1243965"/>
          </a:xfrm>
        </p:grpSpPr>
        <p:sp>
          <p:nvSpPr>
            <p:cNvPr id="4" name="object 4"/>
            <p:cNvSpPr/>
            <p:nvPr/>
          </p:nvSpPr>
          <p:spPr>
            <a:xfrm>
              <a:off x="3765804" y="5178552"/>
              <a:ext cx="1932432" cy="123901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765804" y="5180076"/>
              <a:ext cx="1929764" cy="1236345"/>
            </a:xfrm>
            <a:custGeom>
              <a:avLst/>
              <a:gdLst/>
              <a:ahLst/>
              <a:cxnLst/>
              <a:rect l="l" t="t" r="r" b="b"/>
              <a:pathLst>
                <a:path w="1929764" h="1236345">
                  <a:moveTo>
                    <a:pt x="0" y="0"/>
                  </a:moveTo>
                  <a:lnTo>
                    <a:pt x="1929383" y="0"/>
                  </a:lnTo>
                  <a:lnTo>
                    <a:pt x="1929383" y="1235964"/>
                  </a:lnTo>
                  <a:lnTo>
                    <a:pt x="0" y="1235964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3661409" y="2015490"/>
            <a:ext cx="2135505" cy="1591310"/>
            <a:chOff x="3661409" y="2015490"/>
            <a:chExt cx="2135505" cy="1591310"/>
          </a:xfrm>
        </p:grpSpPr>
        <p:sp>
          <p:nvSpPr>
            <p:cNvPr id="7" name="object 7"/>
            <p:cNvSpPr/>
            <p:nvPr/>
          </p:nvSpPr>
          <p:spPr>
            <a:xfrm>
              <a:off x="3665219" y="2017776"/>
              <a:ext cx="2129028" cy="158800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665219" y="2019300"/>
              <a:ext cx="2127885" cy="1583690"/>
            </a:xfrm>
            <a:custGeom>
              <a:avLst/>
              <a:gdLst/>
              <a:ahLst/>
              <a:cxnLst/>
              <a:rect l="l" t="t" r="r" b="b"/>
              <a:pathLst>
                <a:path w="2127885" h="1583689">
                  <a:moveTo>
                    <a:pt x="0" y="0"/>
                  </a:moveTo>
                  <a:lnTo>
                    <a:pt x="2127504" y="0"/>
                  </a:lnTo>
                  <a:lnTo>
                    <a:pt x="2127504" y="1583436"/>
                  </a:lnTo>
                  <a:lnTo>
                    <a:pt x="0" y="1583436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4080509" y="3853434"/>
            <a:ext cx="1300480" cy="1076325"/>
            <a:chOff x="4080509" y="3853434"/>
            <a:chExt cx="1300480" cy="1076325"/>
          </a:xfrm>
        </p:grpSpPr>
        <p:sp>
          <p:nvSpPr>
            <p:cNvPr id="10" name="object 10"/>
            <p:cNvSpPr/>
            <p:nvPr/>
          </p:nvSpPr>
          <p:spPr>
            <a:xfrm>
              <a:off x="4082795" y="3855720"/>
              <a:ext cx="1296923" cy="107137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084319" y="3857244"/>
              <a:ext cx="1292860" cy="1068705"/>
            </a:xfrm>
            <a:custGeom>
              <a:avLst/>
              <a:gdLst/>
              <a:ahLst/>
              <a:cxnLst/>
              <a:rect l="l" t="t" r="r" b="b"/>
              <a:pathLst>
                <a:path w="1292860" h="1068704">
                  <a:moveTo>
                    <a:pt x="0" y="0"/>
                  </a:moveTo>
                  <a:lnTo>
                    <a:pt x="1292352" y="0"/>
                  </a:lnTo>
                  <a:lnTo>
                    <a:pt x="1292352" y="1068324"/>
                  </a:lnTo>
                  <a:lnTo>
                    <a:pt x="0" y="1068324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3061207" y="8572158"/>
            <a:ext cx="384175" cy="15367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900" dirty="0">
                <a:latin typeface="TeXGyreHeros"/>
                <a:cs typeface="TeXGyreHeros"/>
              </a:rPr>
              <a:t>- </a:t>
            </a:r>
            <a:fld id="{81D60167-4931-47E6-BA6A-407CBD079E47}" type="slidenum">
              <a:rPr sz="900" dirty="0">
                <a:latin typeface="TeXGyreHeros"/>
                <a:cs typeface="TeXGyreHeros"/>
              </a:rPr>
              <a:t>114</a:t>
            </a:fld>
            <a:r>
              <a:rPr sz="900" spc="-60" dirty="0">
                <a:latin typeface="TeXGyreHeros"/>
                <a:cs typeface="TeXGyreHeros"/>
              </a:rPr>
              <a:t> </a:t>
            </a:r>
            <a:r>
              <a:rPr sz="900" dirty="0">
                <a:latin typeface="TeXGyreHeros"/>
                <a:cs typeface="TeXGyreHeros"/>
              </a:rPr>
              <a:t>-</a:t>
            </a:r>
            <a:endParaRPr sz="900">
              <a:latin typeface="TeXGyreHeros"/>
              <a:cs typeface="TeXGyreHeros"/>
            </a:endParaRP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59968" y="653895"/>
            <a:ext cx="5030470" cy="48202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50975" marR="1437005" indent="431165">
              <a:lnSpc>
                <a:spcPct val="111100"/>
              </a:lnSpc>
              <a:spcBef>
                <a:spcPts val="100"/>
              </a:spcBef>
            </a:pPr>
            <a:r>
              <a:rPr sz="1350" b="1" spc="-5" dirty="0">
                <a:latin typeface="Arial"/>
                <a:cs typeface="Arial"/>
              </a:rPr>
              <a:t>Shega Tivarash  Specia: </a:t>
            </a:r>
            <a:r>
              <a:rPr sz="1350" i="1" spc="-5" dirty="0">
                <a:latin typeface="Arimo"/>
                <a:cs typeface="Arimo"/>
              </a:rPr>
              <a:t>Punica </a:t>
            </a:r>
            <a:r>
              <a:rPr sz="1350" i="1" dirty="0">
                <a:latin typeface="Arimo"/>
                <a:cs typeface="Arimo"/>
              </a:rPr>
              <a:t>Granatum</a:t>
            </a:r>
            <a:r>
              <a:rPr sz="1350" i="1" spc="-45" dirty="0">
                <a:latin typeface="Arimo"/>
                <a:cs typeface="Arimo"/>
              </a:rPr>
              <a:t> </a:t>
            </a:r>
            <a:r>
              <a:rPr sz="1350" spc="-5" dirty="0">
                <a:latin typeface="TeXGyreHeros"/>
                <a:cs typeface="TeXGyreHeros"/>
              </a:rPr>
              <a:t>L</a:t>
            </a:r>
            <a:endParaRPr sz="135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5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Përhapja: </a:t>
            </a:r>
            <a:r>
              <a:rPr sz="1100" spc="-5" dirty="0">
                <a:latin typeface="TeXGyreHeros"/>
                <a:cs typeface="TeXGyreHeros"/>
              </a:rPr>
              <a:t>Përhapur ne Shqipërinë veriperëndimore dhe </a:t>
            </a:r>
            <a:r>
              <a:rPr sz="1100" dirty="0">
                <a:latin typeface="TeXGyreHeros"/>
                <a:cs typeface="TeXGyreHeros"/>
              </a:rPr>
              <a:t>ne </a:t>
            </a:r>
            <a:r>
              <a:rPr sz="1100" spc="-5" dirty="0">
                <a:latin typeface="TeXGyreHeros"/>
                <a:cs typeface="TeXGyreHeros"/>
              </a:rPr>
              <a:t>Malësinë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7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Madhe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55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Përshkrimi:</a:t>
            </a:r>
            <a:endParaRPr sz="1100">
              <a:latin typeface="Arial"/>
              <a:cs typeface="Arial"/>
            </a:endParaRPr>
          </a:p>
          <a:p>
            <a:pPr marL="12700" marR="2771775" indent="260985" algn="just">
              <a:lnSpc>
                <a:spcPct val="136400"/>
              </a:lnSpc>
            </a:pPr>
            <a:r>
              <a:rPr sz="1100" spc="-5" dirty="0">
                <a:latin typeface="TeXGyreHeros"/>
                <a:cs typeface="TeXGyreHeros"/>
              </a:rPr>
              <a:t>Fryti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ngjyrë të gjelbër </a:t>
            </a:r>
            <a:r>
              <a:rPr sz="1100" dirty="0">
                <a:latin typeface="TeXGyreHeros"/>
                <a:cs typeface="TeXGyreHeros"/>
              </a:rPr>
              <a:t>me  </a:t>
            </a:r>
            <a:r>
              <a:rPr sz="1100" spc="-5" dirty="0">
                <a:latin typeface="TeXGyreHeros"/>
                <a:cs typeface="TeXGyreHeros"/>
              </a:rPr>
              <a:t>njolla te </a:t>
            </a:r>
            <a:r>
              <a:rPr sz="1100" dirty="0">
                <a:latin typeface="TeXGyreHeros"/>
                <a:cs typeface="TeXGyreHeros"/>
              </a:rPr>
              <a:t>kuqe, </a:t>
            </a:r>
            <a:r>
              <a:rPr sz="1100" spc="-5" dirty="0">
                <a:latin typeface="TeXGyreHeros"/>
                <a:cs typeface="TeXGyreHeros"/>
              </a:rPr>
              <a:t>cipa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holle, forma </a:t>
            </a:r>
            <a:r>
              <a:rPr sz="1100" dirty="0">
                <a:latin typeface="TeXGyreHeros"/>
                <a:cs typeface="TeXGyreHeros"/>
              </a:rPr>
              <a:t>e  </a:t>
            </a:r>
            <a:r>
              <a:rPr sz="1100" spc="-5" dirty="0">
                <a:latin typeface="TeXGyreHeros"/>
                <a:cs typeface="TeXGyreHeros"/>
              </a:rPr>
              <a:t>rrumbullaket, kokrrizat </a:t>
            </a:r>
            <a:r>
              <a:rPr sz="1100" dirty="0">
                <a:latin typeface="TeXGyreHeros"/>
                <a:cs typeface="TeXGyreHeros"/>
              </a:rPr>
              <a:t>me ngjyrë </a:t>
            </a:r>
            <a:r>
              <a:rPr sz="1100" spc="-5" dirty="0">
                <a:latin typeface="TeXGyreHeros"/>
                <a:cs typeface="TeXGyreHeros"/>
              </a:rPr>
              <a:t>të  kuqe </a:t>
            </a:r>
            <a:r>
              <a:rPr sz="1100" dirty="0">
                <a:latin typeface="TeXGyreHeros"/>
                <a:cs typeface="TeXGyreHeros"/>
              </a:rPr>
              <a:t>ne </a:t>
            </a:r>
            <a:r>
              <a:rPr sz="1100" spc="-5" dirty="0">
                <a:latin typeface="TeXGyreHeros"/>
                <a:cs typeface="TeXGyreHeros"/>
              </a:rPr>
              <a:t>vishnje, pesha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frytit</a:t>
            </a:r>
            <a:r>
              <a:rPr sz="1100" spc="-17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shkon  nga 200 deri </a:t>
            </a:r>
            <a:r>
              <a:rPr sz="1100" dirty="0">
                <a:latin typeface="TeXGyreHeros"/>
                <a:cs typeface="TeXGyreHeros"/>
              </a:rPr>
              <a:t>ne </a:t>
            </a:r>
            <a:r>
              <a:rPr sz="1100" spc="-5" dirty="0">
                <a:latin typeface="TeXGyreHeros"/>
                <a:cs typeface="TeXGyreHeros"/>
              </a:rPr>
              <a:t>800 g. Përmbajtja 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sheqerit </a:t>
            </a:r>
            <a:r>
              <a:rPr sz="1100" dirty="0">
                <a:latin typeface="TeXGyreHeros"/>
                <a:cs typeface="TeXGyreHeros"/>
              </a:rPr>
              <a:t>shkon </a:t>
            </a:r>
            <a:r>
              <a:rPr sz="1100" spc="-5" dirty="0">
                <a:latin typeface="TeXGyreHeros"/>
                <a:cs typeface="TeXGyreHeros"/>
              </a:rPr>
              <a:t>deri </a:t>
            </a:r>
            <a:r>
              <a:rPr sz="1100" dirty="0">
                <a:latin typeface="TeXGyreHeros"/>
                <a:cs typeface="TeXGyreHeros"/>
              </a:rPr>
              <a:t>ne </a:t>
            </a:r>
            <a:r>
              <a:rPr sz="1100" spc="-5" dirty="0">
                <a:latin typeface="TeXGyreHeros"/>
                <a:cs typeface="TeXGyreHeros"/>
              </a:rPr>
              <a:t>15-17%.  Prodhimtari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larte,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qëndrueshme.  Piqet fundi muajit </a:t>
            </a:r>
            <a:r>
              <a:rPr sz="1100" dirty="0">
                <a:latin typeface="TeXGyreHeros"/>
                <a:cs typeface="TeXGyreHeros"/>
              </a:rPr>
              <a:t>Shtator -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35" dirty="0">
                <a:latin typeface="TeXGyreHeros"/>
                <a:cs typeface="TeXGyreHeros"/>
              </a:rPr>
              <a:t>Tetor.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55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Përdorimi:</a:t>
            </a:r>
            <a:endParaRPr sz="1100">
              <a:latin typeface="Arial"/>
              <a:cs typeface="Arial"/>
            </a:endParaRPr>
          </a:p>
          <a:p>
            <a:pPr marL="12700" marR="2665095" indent="179705">
              <a:lnSpc>
                <a:spcPct val="136400"/>
              </a:lnSpc>
            </a:pPr>
            <a:r>
              <a:rPr sz="1100" spc="-5" dirty="0">
                <a:latin typeface="TeXGyreHeros"/>
                <a:cs typeface="TeXGyreHeros"/>
              </a:rPr>
              <a:t>Përdoret për konsum te freskët</a:t>
            </a:r>
            <a:r>
              <a:rPr sz="1100" spc="-18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dhe  për industri.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250">
              <a:latin typeface="TeXGyreHeros"/>
              <a:cs typeface="TeXGyreHeros"/>
            </a:endParaRPr>
          </a:p>
          <a:p>
            <a:pPr marL="12700" marR="2663190" indent="179705">
              <a:lnSpc>
                <a:spcPct val="136400"/>
              </a:lnSpc>
            </a:pPr>
            <a:r>
              <a:rPr sz="1100" b="1" spc="-10" dirty="0">
                <a:latin typeface="Arial"/>
                <a:cs typeface="Arial"/>
              </a:rPr>
              <a:t>Veçoritë: </a:t>
            </a:r>
            <a:r>
              <a:rPr sz="1100" dirty="0">
                <a:latin typeface="TeXGyreHeros"/>
                <a:cs typeface="TeXGyreHeros"/>
              </a:rPr>
              <a:t>Karakteristike është </a:t>
            </a:r>
            <a:r>
              <a:rPr sz="1100" spc="-5" dirty="0">
                <a:latin typeface="TeXGyreHeros"/>
                <a:cs typeface="TeXGyreHeros"/>
              </a:rPr>
              <a:t>ng-  </a:t>
            </a:r>
            <a:r>
              <a:rPr sz="1100" dirty="0">
                <a:latin typeface="TeXGyreHeros"/>
                <a:cs typeface="TeXGyreHeros"/>
              </a:rPr>
              <a:t>jyra vishnje e </a:t>
            </a:r>
            <a:r>
              <a:rPr sz="1100" spc="-5" dirty="0">
                <a:latin typeface="TeXGyreHeros"/>
                <a:cs typeface="TeXGyreHeros"/>
              </a:rPr>
              <a:t>arielit,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dirty="0">
                <a:latin typeface="TeXGyreHeros"/>
                <a:cs typeface="TeXGyreHeros"/>
              </a:rPr>
              <a:t>shume</a:t>
            </a:r>
            <a:r>
              <a:rPr sz="1100" spc="-8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lëng.</a:t>
            </a:r>
            <a:endParaRPr sz="1100">
              <a:latin typeface="TeXGyreHeros"/>
              <a:cs typeface="TeXGyreHero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297173" y="4176522"/>
            <a:ext cx="2377440" cy="1746885"/>
            <a:chOff x="3297173" y="4176522"/>
            <a:chExt cx="2377440" cy="1746885"/>
          </a:xfrm>
        </p:grpSpPr>
        <p:sp>
          <p:nvSpPr>
            <p:cNvPr id="4" name="object 4"/>
            <p:cNvSpPr/>
            <p:nvPr/>
          </p:nvSpPr>
          <p:spPr>
            <a:xfrm>
              <a:off x="3300983" y="4178808"/>
              <a:ext cx="2372867" cy="174193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300983" y="4180332"/>
              <a:ext cx="2369820" cy="1739264"/>
            </a:xfrm>
            <a:custGeom>
              <a:avLst/>
              <a:gdLst/>
              <a:ahLst/>
              <a:cxnLst/>
              <a:rect l="l" t="t" r="r" b="b"/>
              <a:pathLst>
                <a:path w="2369820" h="1739264">
                  <a:moveTo>
                    <a:pt x="0" y="0"/>
                  </a:moveTo>
                  <a:lnTo>
                    <a:pt x="2369819" y="0"/>
                  </a:lnTo>
                  <a:lnTo>
                    <a:pt x="2369819" y="1738884"/>
                  </a:lnTo>
                  <a:lnTo>
                    <a:pt x="0" y="1738884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3190494" y="2068830"/>
            <a:ext cx="2592705" cy="1950720"/>
            <a:chOff x="3190494" y="2068830"/>
            <a:chExt cx="2592705" cy="1950720"/>
          </a:xfrm>
        </p:grpSpPr>
        <p:sp>
          <p:nvSpPr>
            <p:cNvPr id="7" name="object 7"/>
            <p:cNvSpPr/>
            <p:nvPr/>
          </p:nvSpPr>
          <p:spPr>
            <a:xfrm>
              <a:off x="3192780" y="2072640"/>
              <a:ext cx="2587752" cy="194614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194304" y="2072640"/>
              <a:ext cx="2585085" cy="1943100"/>
            </a:xfrm>
            <a:custGeom>
              <a:avLst/>
              <a:gdLst/>
              <a:ahLst/>
              <a:cxnLst/>
              <a:rect l="l" t="t" r="r" b="b"/>
              <a:pathLst>
                <a:path w="2585085" h="1943100">
                  <a:moveTo>
                    <a:pt x="0" y="0"/>
                  </a:moveTo>
                  <a:lnTo>
                    <a:pt x="2584704" y="0"/>
                  </a:lnTo>
                  <a:lnTo>
                    <a:pt x="2584704" y="1943100"/>
                  </a:lnTo>
                  <a:lnTo>
                    <a:pt x="0" y="1943100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3061207" y="8572158"/>
            <a:ext cx="384175" cy="15367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900" dirty="0">
                <a:latin typeface="TeXGyreHeros"/>
                <a:cs typeface="TeXGyreHeros"/>
              </a:rPr>
              <a:t>- </a:t>
            </a:r>
            <a:fld id="{81D60167-4931-47E6-BA6A-407CBD079E47}" type="slidenum">
              <a:rPr sz="900" dirty="0">
                <a:latin typeface="TeXGyreHeros"/>
                <a:cs typeface="TeXGyreHeros"/>
              </a:rPr>
              <a:t>115</a:t>
            </a:fld>
            <a:r>
              <a:rPr sz="900" spc="-60" dirty="0">
                <a:latin typeface="TeXGyreHeros"/>
                <a:cs typeface="TeXGyreHeros"/>
              </a:rPr>
              <a:t> </a:t>
            </a:r>
            <a:r>
              <a:rPr sz="900" dirty="0">
                <a:latin typeface="TeXGyreHeros"/>
                <a:cs typeface="TeXGyreHeros"/>
              </a:rPr>
              <a:t>-</a:t>
            </a:r>
            <a:endParaRPr sz="900">
              <a:latin typeface="TeXGyreHeros"/>
              <a:cs typeface="TeXGyreHeros"/>
            </a:endParaRP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2827" y="620367"/>
            <a:ext cx="3596640" cy="50488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49705" marR="5080" indent="388620">
              <a:lnSpc>
                <a:spcPct val="111100"/>
              </a:lnSpc>
              <a:spcBef>
                <a:spcPts val="100"/>
              </a:spcBef>
            </a:pPr>
            <a:r>
              <a:rPr sz="1350" b="1" spc="-5" dirty="0">
                <a:latin typeface="Arial"/>
                <a:cs typeface="Arial"/>
              </a:rPr>
              <a:t>Shega Majhoshe  Specia: </a:t>
            </a:r>
            <a:r>
              <a:rPr sz="1350" i="1" spc="-5" dirty="0">
                <a:latin typeface="Arimo"/>
                <a:cs typeface="Arimo"/>
              </a:rPr>
              <a:t>Punica </a:t>
            </a:r>
            <a:r>
              <a:rPr sz="1350" i="1" dirty="0">
                <a:latin typeface="Arimo"/>
                <a:cs typeface="Arimo"/>
              </a:rPr>
              <a:t>Granatum</a:t>
            </a:r>
            <a:r>
              <a:rPr sz="1350" i="1" spc="-45" dirty="0">
                <a:latin typeface="Arimo"/>
                <a:cs typeface="Arimo"/>
              </a:rPr>
              <a:t> </a:t>
            </a:r>
            <a:r>
              <a:rPr sz="1350" spc="-5" dirty="0">
                <a:latin typeface="TeXGyreHeros"/>
                <a:cs typeface="TeXGyreHeros"/>
              </a:rPr>
              <a:t>L</a:t>
            </a:r>
            <a:endParaRPr sz="135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5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Përhapja: </a:t>
            </a:r>
            <a:r>
              <a:rPr sz="1100" dirty="0">
                <a:latin typeface="TeXGyreHeros"/>
                <a:cs typeface="TeXGyreHeros"/>
              </a:rPr>
              <a:t>Është e </a:t>
            </a:r>
            <a:r>
              <a:rPr sz="1100" spc="-5" dirty="0">
                <a:latin typeface="TeXGyreHeros"/>
                <a:cs typeface="TeXGyreHeros"/>
              </a:rPr>
              <a:t>përhapur ne Shqipërinë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jugut.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550">
              <a:latin typeface="TeXGyreHeros"/>
              <a:cs typeface="TeXGyreHeros"/>
            </a:endParaRPr>
          </a:p>
          <a:p>
            <a:pPr marL="229870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Përshkrimi:</a:t>
            </a:r>
            <a:endParaRPr sz="1100">
              <a:latin typeface="Arial"/>
              <a:cs typeface="Arial"/>
            </a:endParaRPr>
          </a:p>
          <a:p>
            <a:pPr marL="12700" marR="1163320" indent="179705" algn="just">
              <a:lnSpc>
                <a:spcPct val="136400"/>
              </a:lnSpc>
            </a:pPr>
            <a:r>
              <a:rPr sz="1100" spc="-5" dirty="0">
                <a:latin typeface="TeXGyreHeros"/>
                <a:cs typeface="TeXGyreHeros"/>
              </a:rPr>
              <a:t>Fryti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me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ngjyrë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kuqe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në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verdhë,  kokrrizat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dirty="0">
                <a:latin typeface="TeXGyreHeros"/>
                <a:cs typeface="TeXGyreHeros"/>
              </a:rPr>
              <a:t>ngjyrë </a:t>
            </a:r>
            <a:r>
              <a:rPr sz="1100" spc="-5" dirty="0">
                <a:latin typeface="TeXGyreHeros"/>
                <a:cs typeface="TeXGyreHeros"/>
              </a:rPr>
              <a:t>të </a:t>
            </a:r>
            <a:r>
              <a:rPr sz="1100" dirty="0">
                <a:latin typeface="TeXGyreHeros"/>
                <a:cs typeface="TeXGyreHeros"/>
              </a:rPr>
              <a:t>kuqe deri në të  </a:t>
            </a:r>
            <a:r>
              <a:rPr sz="1100" spc="-5" dirty="0">
                <a:latin typeface="TeXGyreHeros"/>
                <a:cs typeface="TeXGyreHeros"/>
              </a:rPr>
              <a:t>kuqe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errët. </a:t>
            </a:r>
            <a:r>
              <a:rPr sz="1100" dirty="0">
                <a:latin typeface="TeXGyreHeros"/>
                <a:cs typeface="TeXGyreHeros"/>
              </a:rPr>
              <a:t>Fryti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peshe </a:t>
            </a:r>
            <a:r>
              <a:rPr sz="1100" dirty="0">
                <a:latin typeface="TeXGyreHeros"/>
                <a:cs typeface="TeXGyreHeros"/>
              </a:rPr>
              <a:t>mesatare  </a:t>
            </a:r>
            <a:r>
              <a:rPr sz="1100" spc="-5" dirty="0">
                <a:latin typeface="TeXGyreHeros"/>
                <a:cs typeface="TeXGyreHeros"/>
              </a:rPr>
              <a:t>nga 300 </a:t>
            </a:r>
            <a:r>
              <a:rPr sz="1100" dirty="0">
                <a:latin typeface="TeXGyreHeros"/>
                <a:cs typeface="TeXGyreHeros"/>
              </a:rPr>
              <a:t>g deri </a:t>
            </a:r>
            <a:r>
              <a:rPr sz="1100" spc="-5" dirty="0">
                <a:latin typeface="TeXGyreHeros"/>
                <a:cs typeface="TeXGyreHeros"/>
              </a:rPr>
              <a:t>ne 500 g. </a:t>
            </a:r>
            <a:r>
              <a:rPr sz="1100" dirty="0">
                <a:latin typeface="TeXGyreHeros"/>
                <a:cs typeface="TeXGyreHeros"/>
              </a:rPr>
              <a:t>Ka shije të  mirë</a:t>
            </a:r>
            <a:r>
              <a:rPr sz="1100" spc="-9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dhe</a:t>
            </a:r>
            <a:r>
              <a:rPr sz="1100" spc="-7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ëmbëlsi</a:t>
            </a:r>
            <a:r>
              <a:rPr sz="1100" spc="-8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që</a:t>
            </a:r>
            <a:r>
              <a:rPr sz="1100" spc="-7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shkon</a:t>
            </a:r>
            <a:r>
              <a:rPr sz="1100" spc="-7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deri</a:t>
            </a:r>
            <a:r>
              <a:rPr sz="1100" spc="-7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18-19%  </a:t>
            </a:r>
            <a:r>
              <a:rPr sz="1100" spc="-10" dirty="0">
                <a:latin typeface="TeXGyreHeros"/>
                <a:cs typeface="TeXGyreHeros"/>
              </a:rPr>
              <a:t>sheqer.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prodhimtari të </a:t>
            </a:r>
            <a:r>
              <a:rPr sz="1100" dirty="0">
                <a:latin typeface="TeXGyreHeros"/>
                <a:cs typeface="TeXGyreHeros"/>
              </a:rPr>
              <a:t>lartë </a:t>
            </a:r>
            <a:r>
              <a:rPr sz="1100" spc="-5" dirty="0">
                <a:latin typeface="TeXGyreHeros"/>
                <a:cs typeface="TeXGyreHeros"/>
              </a:rPr>
              <a:t>deri në  120 </a:t>
            </a:r>
            <a:r>
              <a:rPr sz="1100" dirty="0">
                <a:latin typeface="TeXGyreHeros"/>
                <a:cs typeface="TeXGyreHeros"/>
              </a:rPr>
              <a:t>kokrra </a:t>
            </a:r>
            <a:r>
              <a:rPr sz="1100" spc="-5" dirty="0">
                <a:latin typeface="TeXGyreHeros"/>
                <a:cs typeface="TeXGyreHeros"/>
              </a:rPr>
              <a:t>për bime. Piqet në vjeshte,  Shtator </a:t>
            </a:r>
            <a:r>
              <a:rPr sz="1100" dirty="0">
                <a:latin typeface="TeXGyreHeros"/>
                <a:cs typeface="TeXGyreHeros"/>
              </a:rPr>
              <a:t>–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35" dirty="0">
                <a:latin typeface="TeXGyreHeros"/>
                <a:cs typeface="TeXGyreHeros"/>
              </a:rPr>
              <a:t>Tetor.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55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Përdorimi</a:t>
            </a:r>
            <a:endParaRPr sz="1100">
              <a:latin typeface="Arial"/>
              <a:cs typeface="Arial"/>
            </a:endParaRPr>
          </a:p>
          <a:p>
            <a:pPr marL="192405">
              <a:lnSpc>
                <a:spcPct val="100000"/>
              </a:lnSpc>
              <a:spcBef>
                <a:spcPts val="480"/>
              </a:spcBef>
            </a:pPr>
            <a:r>
              <a:rPr sz="1100" spc="-5" dirty="0">
                <a:latin typeface="TeXGyreHeros"/>
                <a:cs typeface="TeXGyreHeros"/>
              </a:rPr>
              <a:t>Perdoret </a:t>
            </a:r>
            <a:r>
              <a:rPr sz="1100" dirty="0">
                <a:latin typeface="TeXGyreHeros"/>
                <a:cs typeface="TeXGyreHeros"/>
              </a:rPr>
              <a:t>per konsum te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fresket.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250">
              <a:latin typeface="TeXGyreHeros"/>
              <a:cs typeface="TeXGyreHeros"/>
            </a:endParaRPr>
          </a:p>
          <a:p>
            <a:pPr marL="12700" marR="1316355" indent="179705">
              <a:lnSpc>
                <a:spcPct val="136400"/>
              </a:lnSpc>
            </a:pPr>
            <a:r>
              <a:rPr sz="1100" b="1" dirty="0">
                <a:latin typeface="Arial"/>
                <a:cs typeface="Arial"/>
              </a:rPr>
              <a:t>Veçoritë: </a:t>
            </a:r>
            <a:r>
              <a:rPr sz="1100" spc="5" dirty="0">
                <a:latin typeface="TeXGyreHeros"/>
                <a:cs typeface="TeXGyreHeros"/>
              </a:rPr>
              <a:t>Karakteristike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10" dirty="0">
                <a:latin typeface="TeXGyreHeros"/>
                <a:cs typeface="TeXGyreHeros"/>
              </a:rPr>
              <a:t>zonës  </a:t>
            </a:r>
            <a:r>
              <a:rPr sz="1100" spc="5" dirty="0">
                <a:latin typeface="TeXGyreHeros"/>
                <a:cs typeface="TeXGyreHeros"/>
              </a:rPr>
              <a:t>së jugut, </a:t>
            </a:r>
            <a:r>
              <a:rPr sz="1100" spc="10" dirty="0">
                <a:latin typeface="TeXGyreHeros"/>
                <a:cs typeface="TeXGyreHeros"/>
              </a:rPr>
              <a:t>shega </a:t>
            </a:r>
            <a:r>
              <a:rPr sz="1100" spc="5" dirty="0">
                <a:latin typeface="TeXGyreHeros"/>
                <a:cs typeface="TeXGyreHeros"/>
              </a:rPr>
              <a:t>me lekurë të  shndritshme dhe me </a:t>
            </a:r>
            <a:r>
              <a:rPr sz="1100" spc="10" dirty="0">
                <a:latin typeface="TeXGyreHeros"/>
                <a:cs typeface="TeXGyreHeros"/>
              </a:rPr>
              <a:t>tregues </a:t>
            </a:r>
            <a:r>
              <a:rPr sz="1100" spc="5" dirty="0">
                <a:latin typeface="TeXGyreHeros"/>
                <a:cs typeface="TeXGyreHeros"/>
              </a:rPr>
              <a:t>cilesor  shumë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45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mirë.</a:t>
            </a:r>
            <a:endParaRPr sz="1100">
              <a:latin typeface="TeXGyreHeros"/>
              <a:cs typeface="TeXGyreHero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234689" y="4944618"/>
            <a:ext cx="2563495" cy="2209800"/>
            <a:chOff x="3234689" y="4944618"/>
            <a:chExt cx="2563495" cy="2209800"/>
          </a:xfrm>
        </p:grpSpPr>
        <p:sp>
          <p:nvSpPr>
            <p:cNvPr id="4" name="object 4"/>
            <p:cNvSpPr/>
            <p:nvPr/>
          </p:nvSpPr>
          <p:spPr>
            <a:xfrm>
              <a:off x="3236975" y="4948428"/>
              <a:ext cx="2560320" cy="220522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238499" y="4948428"/>
              <a:ext cx="2555875" cy="2202180"/>
            </a:xfrm>
            <a:custGeom>
              <a:avLst/>
              <a:gdLst/>
              <a:ahLst/>
              <a:cxnLst/>
              <a:rect l="l" t="t" r="r" b="b"/>
              <a:pathLst>
                <a:path w="2555875" h="2202179">
                  <a:moveTo>
                    <a:pt x="0" y="0"/>
                  </a:moveTo>
                  <a:lnTo>
                    <a:pt x="2555748" y="0"/>
                  </a:lnTo>
                  <a:lnTo>
                    <a:pt x="2555748" y="2202179"/>
                  </a:lnTo>
                  <a:lnTo>
                    <a:pt x="0" y="2202179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3484626" y="2052066"/>
            <a:ext cx="2063750" cy="1548765"/>
            <a:chOff x="3484626" y="2052066"/>
            <a:chExt cx="2063750" cy="1548765"/>
          </a:xfrm>
        </p:grpSpPr>
        <p:sp>
          <p:nvSpPr>
            <p:cNvPr id="7" name="object 7"/>
            <p:cNvSpPr/>
            <p:nvPr/>
          </p:nvSpPr>
          <p:spPr>
            <a:xfrm>
              <a:off x="3488436" y="2054352"/>
              <a:ext cx="2057400" cy="154381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488436" y="2055876"/>
              <a:ext cx="2056130" cy="1541145"/>
            </a:xfrm>
            <a:custGeom>
              <a:avLst/>
              <a:gdLst/>
              <a:ahLst/>
              <a:cxnLst/>
              <a:rect l="l" t="t" r="r" b="b"/>
              <a:pathLst>
                <a:path w="2056129" h="1541145">
                  <a:moveTo>
                    <a:pt x="0" y="0"/>
                  </a:moveTo>
                  <a:lnTo>
                    <a:pt x="2055876" y="0"/>
                  </a:lnTo>
                  <a:lnTo>
                    <a:pt x="2055876" y="1540764"/>
                  </a:lnTo>
                  <a:lnTo>
                    <a:pt x="0" y="1540764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3484626" y="3688842"/>
            <a:ext cx="2063750" cy="1167765"/>
            <a:chOff x="3484626" y="3688842"/>
            <a:chExt cx="2063750" cy="1167765"/>
          </a:xfrm>
        </p:grpSpPr>
        <p:sp>
          <p:nvSpPr>
            <p:cNvPr id="10" name="object 10"/>
            <p:cNvSpPr/>
            <p:nvPr/>
          </p:nvSpPr>
          <p:spPr>
            <a:xfrm>
              <a:off x="3488436" y="3692652"/>
              <a:ext cx="2057400" cy="116128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488436" y="3692652"/>
              <a:ext cx="2056130" cy="1160145"/>
            </a:xfrm>
            <a:custGeom>
              <a:avLst/>
              <a:gdLst/>
              <a:ahLst/>
              <a:cxnLst/>
              <a:rect l="l" t="t" r="r" b="b"/>
              <a:pathLst>
                <a:path w="2056129" h="1160145">
                  <a:moveTo>
                    <a:pt x="0" y="0"/>
                  </a:moveTo>
                  <a:lnTo>
                    <a:pt x="2055876" y="0"/>
                  </a:lnTo>
                  <a:lnTo>
                    <a:pt x="2055876" y="1159764"/>
                  </a:lnTo>
                  <a:lnTo>
                    <a:pt x="0" y="1159764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3061207" y="8572158"/>
            <a:ext cx="384175" cy="15367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900" dirty="0">
                <a:latin typeface="TeXGyreHeros"/>
                <a:cs typeface="TeXGyreHeros"/>
              </a:rPr>
              <a:t>- </a:t>
            </a:r>
            <a:fld id="{81D60167-4931-47E6-BA6A-407CBD079E47}" type="slidenum">
              <a:rPr sz="900" dirty="0">
                <a:latin typeface="TeXGyreHeros"/>
                <a:cs typeface="TeXGyreHeros"/>
              </a:rPr>
              <a:t>116</a:t>
            </a:fld>
            <a:r>
              <a:rPr sz="900" spc="-60" dirty="0">
                <a:latin typeface="TeXGyreHeros"/>
                <a:cs typeface="TeXGyreHeros"/>
              </a:rPr>
              <a:t> </a:t>
            </a:r>
            <a:r>
              <a:rPr sz="900" dirty="0">
                <a:latin typeface="TeXGyreHeros"/>
                <a:cs typeface="TeXGyreHeros"/>
              </a:rPr>
              <a:t>-</a:t>
            </a:r>
            <a:endParaRPr sz="900">
              <a:latin typeface="TeXGyreHeros"/>
              <a:cs typeface="TeXGyreHeros"/>
            </a:endParaRP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43204" y="620367"/>
            <a:ext cx="5029835" cy="36772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14170" marR="1607185" indent="438784">
              <a:lnSpc>
                <a:spcPct val="111100"/>
              </a:lnSpc>
              <a:spcBef>
                <a:spcPts val="100"/>
              </a:spcBef>
            </a:pPr>
            <a:r>
              <a:rPr sz="1350" b="1" spc="-5" dirty="0">
                <a:latin typeface="Arial"/>
                <a:cs typeface="Arial"/>
              </a:rPr>
              <a:t>Hide vendit  Specia: </a:t>
            </a:r>
            <a:r>
              <a:rPr sz="1350" i="1" spc="-5" dirty="0">
                <a:latin typeface="Arimo"/>
                <a:cs typeface="Arimo"/>
              </a:rPr>
              <a:t>Ziziphus</a:t>
            </a:r>
            <a:r>
              <a:rPr sz="1350" i="1" spc="-40" dirty="0">
                <a:latin typeface="Arimo"/>
                <a:cs typeface="Arimo"/>
              </a:rPr>
              <a:t> </a:t>
            </a:r>
            <a:r>
              <a:rPr sz="1350" i="1" dirty="0">
                <a:latin typeface="Arimo"/>
                <a:cs typeface="Arimo"/>
              </a:rPr>
              <a:t>jujube</a:t>
            </a:r>
            <a:endParaRPr sz="1350">
              <a:latin typeface="Arimo"/>
              <a:cs typeface="Arimo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500">
              <a:latin typeface="Arimo"/>
              <a:cs typeface="Arimo"/>
            </a:endParaRPr>
          </a:p>
          <a:p>
            <a:pPr marL="12700" marR="5080" indent="179705">
              <a:lnSpc>
                <a:spcPct val="136400"/>
              </a:lnSpc>
            </a:pPr>
            <a:r>
              <a:rPr sz="1100" b="1" spc="-5" dirty="0">
                <a:latin typeface="Arial"/>
                <a:cs typeface="Arial"/>
              </a:rPr>
              <a:t>Përhapja: </a:t>
            </a:r>
            <a:r>
              <a:rPr sz="1100" dirty="0">
                <a:latin typeface="TeXGyreHeros"/>
                <a:cs typeface="TeXGyreHeros"/>
              </a:rPr>
              <a:t>Përhapur </a:t>
            </a:r>
            <a:r>
              <a:rPr sz="1100" spc="-5" dirty="0">
                <a:latin typeface="TeXGyreHeros"/>
                <a:cs typeface="TeXGyreHeros"/>
              </a:rPr>
              <a:t>ne </a:t>
            </a:r>
            <a:r>
              <a:rPr sz="1100" dirty="0">
                <a:latin typeface="TeXGyreHeros"/>
                <a:cs typeface="TeXGyreHeros"/>
              </a:rPr>
              <a:t>Shqipërinë e </a:t>
            </a:r>
            <a:r>
              <a:rPr sz="1100" spc="-5" dirty="0">
                <a:latin typeface="TeXGyreHeros"/>
                <a:cs typeface="TeXGyreHeros"/>
              </a:rPr>
              <a:t>Mesme, por vitet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fundit </a:t>
            </a:r>
            <a:r>
              <a:rPr sz="1100" dirty="0">
                <a:latin typeface="TeXGyreHeros"/>
                <a:cs typeface="TeXGyreHeros"/>
              </a:rPr>
              <a:t>ka gjetur  </a:t>
            </a:r>
            <a:r>
              <a:rPr sz="1100" spc="-5" dirty="0">
                <a:latin typeface="TeXGyreHeros"/>
                <a:cs typeface="TeXGyreHeros"/>
              </a:rPr>
              <a:t>përhapje edhe </a:t>
            </a:r>
            <a:r>
              <a:rPr sz="1100" dirty="0">
                <a:latin typeface="TeXGyreHeros"/>
                <a:cs typeface="TeXGyreHeros"/>
              </a:rPr>
              <a:t>më </a:t>
            </a:r>
            <a:r>
              <a:rPr sz="1100" spc="5" dirty="0">
                <a:latin typeface="TeXGyreHeros"/>
                <a:cs typeface="TeXGyreHeros"/>
              </a:rPr>
              <a:t>të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gjerë.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55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Përshkrimi:</a:t>
            </a:r>
            <a:endParaRPr sz="1100">
              <a:latin typeface="Arial"/>
              <a:cs typeface="Arial"/>
            </a:endParaRPr>
          </a:p>
          <a:p>
            <a:pPr marL="12700" marR="1938655" indent="179705" algn="just">
              <a:lnSpc>
                <a:spcPct val="136400"/>
              </a:lnSpc>
            </a:pPr>
            <a:r>
              <a:rPr sz="1100" dirty="0">
                <a:latin typeface="TeXGyreHeros"/>
                <a:cs typeface="TeXGyreHeros"/>
              </a:rPr>
              <a:t>Peme me </a:t>
            </a:r>
            <a:r>
              <a:rPr sz="1100" spc="-5" dirty="0">
                <a:latin typeface="TeXGyreHeros"/>
                <a:cs typeface="TeXGyreHeros"/>
              </a:rPr>
              <a:t>prodhimtari </a:t>
            </a:r>
            <a:r>
              <a:rPr sz="1100" dirty="0">
                <a:latin typeface="TeXGyreHeros"/>
                <a:cs typeface="TeXGyreHeros"/>
              </a:rPr>
              <a:t>te larte. </a:t>
            </a:r>
            <a:r>
              <a:rPr sz="1100" spc="-5" dirty="0">
                <a:latin typeface="TeXGyreHeros"/>
                <a:cs typeface="TeXGyreHeros"/>
              </a:rPr>
              <a:t>Futi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dirty="0">
                <a:latin typeface="TeXGyreHeros"/>
                <a:cs typeface="TeXGyreHeros"/>
              </a:rPr>
              <a:t>ngjyre  </a:t>
            </a:r>
            <a:r>
              <a:rPr sz="1100" spc="-5" dirty="0">
                <a:latin typeface="TeXGyreHeros"/>
                <a:cs typeface="TeXGyreHeros"/>
              </a:rPr>
              <a:t>kafe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vishnje, madhësi mesatare, forte, </a:t>
            </a:r>
            <a:r>
              <a:rPr sz="1100" dirty="0">
                <a:latin typeface="TeXGyreHeros"/>
                <a:cs typeface="TeXGyreHeros"/>
              </a:rPr>
              <a:t>lëkura</a:t>
            </a:r>
            <a:r>
              <a:rPr sz="1100" spc="-13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  </a:t>
            </a:r>
            <a:r>
              <a:rPr sz="1100" spc="-5" dirty="0">
                <a:latin typeface="TeXGyreHeros"/>
                <a:cs typeface="TeXGyreHeros"/>
              </a:rPr>
              <a:t>shtrire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dhe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shkëlqyer,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shija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mesatarisht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ëmbël,  piqet </a:t>
            </a:r>
            <a:r>
              <a:rPr sz="1100" dirty="0">
                <a:latin typeface="TeXGyreHeros"/>
                <a:cs typeface="TeXGyreHeros"/>
              </a:rPr>
              <a:t>ne</a:t>
            </a:r>
            <a:r>
              <a:rPr sz="1100" spc="5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Shtator.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55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Përdorimi:</a:t>
            </a:r>
            <a:endParaRPr sz="1100">
              <a:latin typeface="Arial"/>
              <a:cs typeface="Arial"/>
            </a:endParaRPr>
          </a:p>
          <a:p>
            <a:pPr marL="12700" marR="1962150" indent="179705" algn="just">
              <a:lnSpc>
                <a:spcPct val="136400"/>
              </a:lnSpc>
            </a:pPr>
            <a:r>
              <a:rPr sz="1100" spc="-5" dirty="0">
                <a:latin typeface="TeXGyreHeros"/>
                <a:cs typeface="TeXGyreHeros"/>
              </a:rPr>
              <a:t>Për </a:t>
            </a:r>
            <a:r>
              <a:rPr sz="1100" dirty="0">
                <a:latin typeface="TeXGyreHeros"/>
                <a:cs typeface="TeXGyreHeros"/>
              </a:rPr>
              <a:t>konsum </a:t>
            </a:r>
            <a:r>
              <a:rPr sz="1100" spc="-5" dirty="0">
                <a:latin typeface="TeXGyreHeros"/>
                <a:cs typeface="TeXGyreHeros"/>
              </a:rPr>
              <a:t>te freskët. Frutë qe konsumohet  </a:t>
            </a:r>
            <a:r>
              <a:rPr sz="1100" dirty="0">
                <a:latin typeface="TeXGyreHeros"/>
                <a:cs typeface="TeXGyreHeros"/>
              </a:rPr>
              <a:t>me shume </a:t>
            </a:r>
            <a:r>
              <a:rPr sz="1100" spc="-5" dirty="0">
                <a:latin typeface="TeXGyreHeros"/>
                <a:cs typeface="TeXGyreHeros"/>
              </a:rPr>
              <a:t>për fëmijët. Vitet </a:t>
            </a:r>
            <a:r>
              <a:rPr sz="1100" dirty="0">
                <a:latin typeface="TeXGyreHeros"/>
                <a:cs typeface="TeXGyreHeros"/>
              </a:rPr>
              <a:t>e fundit </a:t>
            </a:r>
            <a:r>
              <a:rPr sz="1100" spc="-5" dirty="0">
                <a:latin typeface="TeXGyreHeros"/>
                <a:cs typeface="TeXGyreHeros"/>
              </a:rPr>
              <a:t>janë shtuar  dhe </a:t>
            </a:r>
            <a:r>
              <a:rPr sz="1100" dirty="0">
                <a:latin typeface="TeXGyreHeros"/>
                <a:cs typeface="TeXGyreHeros"/>
              </a:rPr>
              <a:t>forma </a:t>
            </a:r>
            <a:r>
              <a:rPr sz="1100" spc="-5" dirty="0">
                <a:latin typeface="TeXGyreHeros"/>
                <a:cs typeface="TeXGyreHeros"/>
              </a:rPr>
              <a:t>idesh </a:t>
            </a:r>
            <a:r>
              <a:rPr sz="1100" dirty="0">
                <a:latin typeface="TeXGyreHeros"/>
                <a:cs typeface="TeXGyreHeros"/>
              </a:rPr>
              <a:t>te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tjera.</a:t>
            </a:r>
            <a:endParaRPr sz="1100">
              <a:latin typeface="TeXGyreHeros"/>
              <a:cs typeface="TeXGyreHero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932682" y="1962150"/>
            <a:ext cx="1827530" cy="2760345"/>
            <a:chOff x="3932682" y="1962150"/>
            <a:chExt cx="1827530" cy="2760345"/>
          </a:xfrm>
        </p:grpSpPr>
        <p:sp>
          <p:nvSpPr>
            <p:cNvPr id="4" name="object 4"/>
            <p:cNvSpPr/>
            <p:nvPr/>
          </p:nvSpPr>
          <p:spPr>
            <a:xfrm>
              <a:off x="3942588" y="3364992"/>
              <a:ext cx="1808988" cy="135483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942588" y="3364992"/>
              <a:ext cx="1805939" cy="1353820"/>
            </a:xfrm>
            <a:custGeom>
              <a:avLst/>
              <a:gdLst/>
              <a:ahLst/>
              <a:cxnLst/>
              <a:rect l="l" t="t" r="r" b="b"/>
              <a:pathLst>
                <a:path w="1805939" h="1353820">
                  <a:moveTo>
                    <a:pt x="0" y="0"/>
                  </a:moveTo>
                  <a:lnTo>
                    <a:pt x="1805939" y="0"/>
                  </a:lnTo>
                  <a:lnTo>
                    <a:pt x="1805939" y="1353312"/>
                  </a:lnTo>
                  <a:lnTo>
                    <a:pt x="0" y="1353312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934968" y="1964436"/>
              <a:ext cx="1822703" cy="135635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936492" y="1965960"/>
              <a:ext cx="1819910" cy="1351915"/>
            </a:xfrm>
            <a:custGeom>
              <a:avLst/>
              <a:gdLst/>
              <a:ahLst/>
              <a:cxnLst/>
              <a:rect l="l" t="t" r="r" b="b"/>
              <a:pathLst>
                <a:path w="1819910" h="1351914">
                  <a:moveTo>
                    <a:pt x="0" y="0"/>
                  </a:moveTo>
                  <a:lnTo>
                    <a:pt x="1819656" y="0"/>
                  </a:lnTo>
                  <a:lnTo>
                    <a:pt x="1819656" y="1351788"/>
                  </a:lnTo>
                  <a:lnTo>
                    <a:pt x="0" y="1351788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3940302" y="4781550"/>
            <a:ext cx="1812289" cy="1371600"/>
            <a:chOff x="3940302" y="4781550"/>
            <a:chExt cx="1812289" cy="1371600"/>
          </a:xfrm>
        </p:grpSpPr>
        <p:sp>
          <p:nvSpPr>
            <p:cNvPr id="9" name="object 9"/>
            <p:cNvSpPr/>
            <p:nvPr/>
          </p:nvSpPr>
          <p:spPr>
            <a:xfrm>
              <a:off x="3942588" y="4783836"/>
              <a:ext cx="1808988" cy="136855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944112" y="4785360"/>
              <a:ext cx="1804670" cy="1363980"/>
            </a:xfrm>
            <a:custGeom>
              <a:avLst/>
              <a:gdLst/>
              <a:ahLst/>
              <a:cxnLst/>
              <a:rect l="l" t="t" r="r" b="b"/>
              <a:pathLst>
                <a:path w="1804670" h="1363979">
                  <a:moveTo>
                    <a:pt x="0" y="0"/>
                  </a:moveTo>
                  <a:lnTo>
                    <a:pt x="1804415" y="0"/>
                  </a:lnTo>
                  <a:lnTo>
                    <a:pt x="1804415" y="1363980"/>
                  </a:lnTo>
                  <a:lnTo>
                    <a:pt x="0" y="1363980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3061207" y="8572158"/>
            <a:ext cx="384175" cy="15367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900" dirty="0">
                <a:latin typeface="TeXGyreHeros"/>
                <a:cs typeface="TeXGyreHeros"/>
              </a:rPr>
              <a:t>- </a:t>
            </a:r>
            <a:fld id="{81D60167-4931-47E6-BA6A-407CBD079E47}" type="slidenum">
              <a:rPr sz="900" dirty="0">
                <a:latin typeface="TeXGyreHeros"/>
                <a:cs typeface="TeXGyreHeros"/>
              </a:rPr>
              <a:t>117</a:t>
            </a:fld>
            <a:r>
              <a:rPr sz="900" spc="-60" dirty="0">
                <a:latin typeface="TeXGyreHeros"/>
                <a:cs typeface="TeXGyreHeros"/>
              </a:rPr>
              <a:t> </a:t>
            </a:r>
            <a:r>
              <a:rPr sz="900" dirty="0">
                <a:latin typeface="TeXGyreHeros"/>
                <a:cs typeface="TeXGyreHeros"/>
              </a:rPr>
              <a:t>-</a:t>
            </a:r>
            <a:endParaRPr sz="900">
              <a:latin typeface="TeXGyreHeros"/>
              <a:cs typeface="TeXGyreHeros"/>
            </a:endParaRP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9780" y="620367"/>
            <a:ext cx="5029200" cy="13912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64664" marR="1759585" indent="3175" algn="ctr">
              <a:lnSpc>
                <a:spcPct val="111100"/>
              </a:lnSpc>
              <a:spcBef>
                <a:spcPts val="100"/>
              </a:spcBef>
            </a:pPr>
            <a:r>
              <a:rPr sz="1350" b="1" spc="-5" dirty="0">
                <a:latin typeface="Arial"/>
                <a:cs typeface="Arial"/>
              </a:rPr>
              <a:t>Mani i bardhë  Specia: </a:t>
            </a:r>
            <a:r>
              <a:rPr sz="1350" i="1" spc="-5" dirty="0">
                <a:latin typeface="Arimo"/>
                <a:cs typeface="Arimo"/>
              </a:rPr>
              <a:t>Morus</a:t>
            </a:r>
            <a:r>
              <a:rPr sz="1350" i="1" spc="-95" dirty="0">
                <a:latin typeface="Arimo"/>
                <a:cs typeface="Arimo"/>
              </a:rPr>
              <a:t> </a:t>
            </a:r>
            <a:r>
              <a:rPr sz="1350" i="1" spc="-10" dirty="0">
                <a:latin typeface="Arimo"/>
                <a:cs typeface="Arimo"/>
              </a:rPr>
              <a:t>alba</a:t>
            </a:r>
            <a:endParaRPr sz="1350">
              <a:latin typeface="Arimo"/>
              <a:cs typeface="Arimo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900">
              <a:latin typeface="Arimo"/>
              <a:cs typeface="Arimo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Përhapja:</a:t>
            </a:r>
            <a:endParaRPr sz="1100">
              <a:latin typeface="Arial"/>
              <a:cs typeface="Arial"/>
            </a:endParaRPr>
          </a:p>
          <a:p>
            <a:pPr marL="12700" marR="5080" indent="179705">
              <a:lnSpc>
                <a:spcPct val="136400"/>
              </a:lnSpc>
            </a:pPr>
            <a:r>
              <a:rPr sz="1100" spc="-5" dirty="0">
                <a:latin typeface="TeXGyreHeros"/>
                <a:cs typeface="TeXGyreHeros"/>
              </a:rPr>
              <a:t>Është </a:t>
            </a:r>
            <a:r>
              <a:rPr sz="1100" dirty="0">
                <a:latin typeface="TeXGyreHeros"/>
                <a:cs typeface="TeXGyreHeros"/>
              </a:rPr>
              <a:t>i përhapur </a:t>
            </a:r>
            <a:r>
              <a:rPr sz="1100" spc="-5" dirty="0">
                <a:latin typeface="TeXGyreHeros"/>
                <a:cs typeface="TeXGyreHeros"/>
              </a:rPr>
              <a:t>ne Shqipërinë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Mesme, por edhe ne makro dhe mikrozona  te </a:t>
            </a:r>
            <a:r>
              <a:rPr sz="1100" dirty="0">
                <a:latin typeface="TeXGyreHeros"/>
                <a:cs typeface="TeXGyreHeros"/>
              </a:rPr>
              <a:t>tjera te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vendit.</a:t>
            </a:r>
            <a:endParaRPr sz="1100">
              <a:latin typeface="TeXGyreHeros"/>
              <a:cs typeface="TeXGyreHero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79780" y="2443072"/>
            <a:ext cx="2983230" cy="2082800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192405">
              <a:lnSpc>
                <a:spcPct val="100000"/>
              </a:lnSpc>
              <a:spcBef>
                <a:spcPts val="580"/>
              </a:spcBef>
            </a:pPr>
            <a:r>
              <a:rPr sz="1100" b="1" spc="-5" dirty="0">
                <a:latin typeface="Arial"/>
                <a:cs typeface="Arial"/>
              </a:rPr>
              <a:t>Përshkrimi:</a:t>
            </a:r>
            <a:endParaRPr sz="1100">
              <a:latin typeface="Arial"/>
              <a:cs typeface="Arial"/>
            </a:endParaRPr>
          </a:p>
          <a:p>
            <a:pPr marL="12700" marR="250825" indent="179705" algn="just">
              <a:lnSpc>
                <a:spcPct val="136400"/>
              </a:lnSpc>
            </a:pPr>
            <a:r>
              <a:rPr sz="1100" dirty="0">
                <a:latin typeface="TeXGyreHeros"/>
                <a:cs typeface="TeXGyreHeros"/>
              </a:rPr>
              <a:t>Peme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prodhimtari </a:t>
            </a:r>
            <a:r>
              <a:rPr sz="1100" dirty="0">
                <a:latin typeface="TeXGyreHeros"/>
                <a:cs typeface="TeXGyreHeros"/>
              </a:rPr>
              <a:t>te </a:t>
            </a:r>
            <a:r>
              <a:rPr sz="1100" spc="-5" dirty="0">
                <a:latin typeface="TeXGyreHeros"/>
                <a:cs typeface="TeXGyreHeros"/>
              </a:rPr>
              <a:t>larte, kurore  te </a:t>
            </a:r>
            <a:r>
              <a:rPr sz="1100" spc="-15" dirty="0">
                <a:latin typeface="TeXGyreHeros"/>
                <a:cs typeface="TeXGyreHeros"/>
              </a:rPr>
              <a:t>hapur. </a:t>
            </a:r>
            <a:r>
              <a:rPr sz="1100" spc="-5" dirty="0">
                <a:latin typeface="TeXGyreHeros"/>
                <a:cs typeface="TeXGyreHeros"/>
              </a:rPr>
              <a:t>Futi me </a:t>
            </a:r>
            <a:r>
              <a:rPr sz="1100" dirty="0">
                <a:latin typeface="TeXGyreHeros"/>
                <a:cs typeface="TeXGyreHeros"/>
              </a:rPr>
              <a:t>ngjyrë të </a:t>
            </a:r>
            <a:r>
              <a:rPr sz="1100" spc="-5" dirty="0">
                <a:latin typeface="TeXGyreHeros"/>
                <a:cs typeface="TeXGyreHeros"/>
              </a:rPr>
              <a:t>bardhe,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bute,  </a:t>
            </a:r>
            <a:r>
              <a:rPr sz="1100" dirty="0">
                <a:latin typeface="TeXGyreHeros"/>
                <a:cs typeface="TeXGyreHeros"/>
              </a:rPr>
              <a:t>shume i </a:t>
            </a:r>
            <a:r>
              <a:rPr sz="1100" spc="-5" dirty="0">
                <a:latin typeface="TeXGyreHeros"/>
                <a:cs typeface="TeXGyreHeros"/>
              </a:rPr>
              <a:t>ëmbël, </a:t>
            </a:r>
            <a:r>
              <a:rPr sz="1100" dirty="0">
                <a:latin typeface="TeXGyreHeros"/>
                <a:cs typeface="TeXGyreHeros"/>
              </a:rPr>
              <a:t>% e sheqerit </a:t>
            </a:r>
            <a:r>
              <a:rPr sz="1100" spc="-5" dirty="0">
                <a:latin typeface="TeXGyreHeros"/>
                <a:cs typeface="TeXGyreHeros"/>
              </a:rPr>
              <a:t>shkon deri  20%. Piqet ne periudhën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pranverës, ne</a:t>
            </a:r>
            <a:r>
              <a:rPr sz="1100" spc="-9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ﬁl-  </a:t>
            </a:r>
            <a:r>
              <a:rPr sz="1100" spc="-5" dirty="0">
                <a:latin typeface="TeXGyreHeros"/>
                <a:cs typeface="TeXGyreHeros"/>
              </a:rPr>
              <a:t>limin </a:t>
            </a:r>
            <a:r>
              <a:rPr sz="1100" dirty="0">
                <a:latin typeface="TeXGyreHeros"/>
                <a:cs typeface="TeXGyreHeros"/>
              </a:rPr>
              <a:t>e pjekjes se frutave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verore.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55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  <a:spcBef>
                <a:spcPts val="5"/>
              </a:spcBef>
            </a:pPr>
            <a:r>
              <a:rPr sz="1100" b="1" spc="-5" dirty="0">
                <a:latin typeface="Arial"/>
                <a:cs typeface="Arial"/>
              </a:rPr>
              <a:t>Përdorimi:</a:t>
            </a:r>
            <a:endParaRPr sz="1100">
              <a:latin typeface="Arial"/>
              <a:cs typeface="Arial"/>
            </a:endParaRPr>
          </a:p>
          <a:p>
            <a:pPr marL="192405">
              <a:lnSpc>
                <a:spcPct val="100000"/>
              </a:lnSpc>
              <a:spcBef>
                <a:spcPts val="480"/>
              </a:spcBef>
            </a:pPr>
            <a:r>
              <a:rPr sz="1100" spc="-5" dirty="0">
                <a:latin typeface="TeXGyreHeros"/>
                <a:cs typeface="TeXGyreHeros"/>
              </a:rPr>
              <a:t>Përdoret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për</a:t>
            </a:r>
            <a:r>
              <a:rPr sz="1100" spc="-7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frutë</a:t>
            </a:r>
            <a:r>
              <a:rPr sz="1100" spc="-8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dhe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industrinë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përpunuese.</a:t>
            </a:r>
            <a:endParaRPr sz="1100">
              <a:latin typeface="TeXGyreHeros"/>
              <a:cs typeface="TeXGyreHero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681984" y="2033016"/>
            <a:ext cx="2098547" cy="15864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928871" y="3715512"/>
            <a:ext cx="1586483" cy="15864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646932" y="5417820"/>
            <a:ext cx="2151888" cy="21503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061207" y="8572158"/>
            <a:ext cx="384175" cy="15367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900" dirty="0">
                <a:latin typeface="TeXGyreHeros"/>
                <a:cs typeface="TeXGyreHeros"/>
              </a:rPr>
              <a:t>- </a:t>
            </a:r>
            <a:fld id="{81D60167-4931-47E6-BA6A-407CBD079E47}" type="slidenum">
              <a:rPr sz="900" dirty="0">
                <a:latin typeface="TeXGyreHeros"/>
                <a:cs typeface="TeXGyreHeros"/>
              </a:rPr>
              <a:t>118</a:t>
            </a:fld>
            <a:r>
              <a:rPr sz="900" spc="-60" dirty="0">
                <a:latin typeface="TeXGyreHeros"/>
                <a:cs typeface="TeXGyreHeros"/>
              </a:rPr>
              <a:t> </a:t>
            </a:r>
            <a:r>
              <a:rPr sz="900" dirty="0">
                <a:latin typeface="TeXGyreHeros"/>
                <a:cs typeface="TeXGyreHeros"/>
              </a:rPr>
              <a:t>-</a:t>
            </a:r>
            <a:endParaRPr sz="900">
              <a:latin typeface="TeXGyreHeros"/>
              <a:cs typeface="TeXGyreHeros"/>
            </a:endParaRP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43204" y="620367"/>
            <a:ext cx="5031105" cy="11626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04315" marR="1498600" indent="389890">
              <a:lnSpc>
                <a:spcPct val="111100"/>
              </a:lnSpc>
              <a:spcBef>
                <a:spcPts val="100"/>
              </a:spcBef>
            </a:pPr>
            <a:r>
              <a:rPr sz="1350" b="1" spc="-5" dirty="0">
                <a:latin typeface="Arial"/>
                <a:cs typeface="Arial"/>
              </a:rPr>
              <a:t>Nespula verore  Specia: </a:t>
            </a:r>
            <a:r>
              <a:rPr sz="1350" i="1" spc="-5" dirty="0">
                <a:latin typeface="Arimo"/>
                <a:cs typeface="Arimo"/>
              </a:rPr>
              <a:t>Eribotrya</a:t>
            </a:r>
            <a:r>
              <a:rPr sz="1350" i="1" spc="-85" dirty="0">
                <a:latin typeface="Arimo"/>
                <a:cs typeface="Arimo"/>
              </a:rPr>
              <a:t> </a:t>
            </a:r>
            <a:r>
              <a:rPr sz="1350" i="1" spc="-5" dirty="0">
                <a:latin typeface="Arimo"/>
                <a:cs typeface="Arimo"/>
              </a:rPr>
              <a:t>japonica</a:t>
            </a:r>
            <a:endParaRPr sz="1350">
              <a:latin typeface="Arimo"/>
              <a:cs typeface="Arimo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500">
              <a:latin typeface="Arimo"/>
              <a:cs typeface="Arimo"/>
            </a:endParaRPr>
          </a:p>
          <a:p>
            <a:pPr marL="12700" marR="5080" indent="179705">
              <a:lnSpc>
                <a:spcPct val="136400"/>
              </a:lnSpc>
            </a:pPr>
            <a:r>
              <a:rPr sz="1100" b="1" spc="-5" dirty="0">
                <a:latin typeface="Arial"/>
                <a:cs typeface="Arial"/>
              </a:rPr>
              <a:t>Përhapja: </a:t>
            </a:r>
            <a:r>
              <a:rPr sz="1100" spc="-5" dirty="0">
                <a:latin typeface="TeXGyreHeros"/>
                <a:cs typeface="TeXGyreHeros"/>
              </a:rPr>
              <a:t>Është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origjine </a:t>
            </a:r>
            <a:r>
              <a:rPr sz="1100" dirty="0">
                <a:latin typeface="TeXGyreHeros"/>
                <a:cs typeface="TeXGyreHeros"/>
              </a:rPr>
              <a:t>nga </a:t>
            </a:r>
            <a:r>
              <a:rPr sz="1100" spc="-5" dirty="0">
                <a:latin typeface="TeXGyreHeros"/>
                <a:cs typeface="TeXGyreHeros"/>
              </a:rPr>
              <a:t>Japonia. Gjendet </a:t>
            </a:r>
            <a:r>
              <a:rPr sz="1100" dirty="0">
                <a:latin typeface="TeXGyreHeros"/>
                <a:cs typeface="TeXGyreHeros"/>
              </a:rPr>
              <a:t>e kultivuar </a:t>
            </a:r>
            <a:r>
              <a:rPr sz="1100" spc="-5" dirty="0">
                <a:latin typeface="TeXGyreHeros"/>
                <a:cs typeface="TeXGyreHeros"/>
              </a:rPr>
              <a:t>ne </a:t>
            </a:r>
            <a:r>
              <a:rPr sz="1100" dirty="0">
                <a:latin typeface="TeXGyreHeros"/>
                <a:cs typeface="TeXGyreHeros"/>
              </a:rPr>
              <a:t>Shqipërinë e  Mesme </a:t>
            </a:r>
            <a:r>
              <a:rPr sz="1100" spc="-5" dirty="0">
                <a:latin typeface="TeXGyreHeros"/>
                <a:cs typeface="TeXGyreHeros"/>
              </a:rPr>
              <a:t>dhe </a:t>
            </a:r>
            <a:r>
              <a:rPr sz="1100" dirty="0">
                <a:latin typeface="TeXGyreHeros"/>
                <a:cs typeface="TeXGyreHeros"/>
              </a:rPr>
              <a:t>atë te </a:t>
            </a:r>
            <a:r>
              <a:rPr sz="1100" spc="-5" dirty="0">
                <a:latin typeface="TeXGyreHeros"/>
                <a:cs typeface="TeXGyreHeros"/>
              </a:rPr>
              <a:t>jugut, kryesisht në </a:t>
            </a:r>
            <a:r>
              <a:rPr sz="1100" dirty="0">
                <a:latin typeface="TeXGyreHeros"/>
                <a:cs typeface="TeXGyreHeros"/>
              </a:rPr>
              <a:t>kopshtet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familjare.</a:t>
            </a:r>
            <a:endParaRPr sz="1100">
              <a:latin typeface="TeXGyreHeros"/>
              <a:cs typeface="TeXGyreHero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299459" y="2249424"/>
            <a:ext cx="1950720" cy="17236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3299459" y="4075684"/>
            <a:ext cx="1948180" cy="1463040"/>
            <a:chOff x="3299459" y="4075684"/>
            <a:chExt cx="1948180" cy="1463040"/>
          </a:xfrm>
        </p:grpSpPr>
        <p:sp>
          <p:nvSpPr>
            <p:cNvPr id="5" name="object 5"/>
            <p:cNvSpPr/>
            <p:nvPr/>
          </p:nvSpPr>
          <p:spPr>
            <a:xfrm>
              <a:off x="3302507" y="4078224"/>
              <a:ext cx="1943099" cy="145846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299447" y="4075683"/>
              <a:ext cx="1948180" cy="1463040"/>
            </a:xfrm>
            <a:custGeom>
              <a:avLst/>
              <a:gdLst/>
              <a:ahLst/>
              <a:cxnLst/>
              <a:rect l="l" t="t" r="r" b="b"/>
              <a:pathLst>
                <a:path w="1948179" h="1463039">
                  <a:moveTo>
                    <a:pt x="1947684" y="0"/>
                  </a:moveTo>
                  <a:lnTo>
                    <a:pt x="1940064" y="0"/>
                  </a:lnTo>
                  <a:lnTo>
                    <a:pt x="1940064" y="7620"/>
                  </a:lnTo>
                  <a:lnTo>
                    <a:pt x="1940064" y="1452880"/>
                  </a:lnTo>
                  <a:lnTo>
                    <a:pt x="7632" y="1452880"/>
                  </a:lnTo>
                  <a:lnTo>
                    <a:pt x="7632" y="7620"/>
                  </a:lnTo>
                  <a:lnTo>
                    <a:pt x="4572" y="7620"/>
                  </a:lnTo>
                  <a:lnTo>
                    <a:pt x="4572" y="7124"/>
                  </a:lnTo>
                  <a:lnTo>
                    <a:pt x="7632" y="7124"/>
                  </a:lnTo>
                  <a:lnTo>
                    <a:pt x="7632" y="7620"/>
                  </a:lnTo>
                  <a:lnTo>
                    <a:pt x="1940064" y="7620"/>
                  </a:lnTo>
                  <a:lnTo>
                    <a:pt x="1940064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0" y="7620"/>
                  </a:lnTo>
                  <a:lnTo>
                    <a:pt x="0" y="1452880"/>
                  </a:lnTo>
                  <a:lnTo>
                    <a:pt x="0" y="1463040"/>
                  </a:lnTo>
                  <a:lnTo>
                    <a:pt x="1947684" y="1463040"/>
                  </a:lnTo>
                  <a:lnTo>
                    <a:pt x="1947684" y="1452880"/>
                  </a:lnTo>
                  <a:lnTo>
                    <a:pt x="1947684" y="7620"/>
                  </a:lnTo>
                  <a:lnTo>
                    <a:pt x="1947684" y="2540"/>
                  </a:lnTo>
                  <a:lnTo>
                    <a:pt x="1947684" y="0"/>
                  </a:lnTo>
                  <a:close/>
                </a:path>
              </a:pathLst>
            </a:custGeom>
            <a:solidFill>
              <a:srgbClr val="5759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1514855" y="2249424"/>
            <a:ext cx="1723644" cy="15087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1515617" y="4289298"/>
            <a:ext cx="1722120" cy="1106805"/>
            <a:chOff x="1515617" y="4289298"/>
            <a:chExt cx="1722120" cy="1106805"/>
          </a:xfrm>
        </p:grpSpPr>
        <p:sp>
          <p:nvSpPr>
            <p:cNvPr id="9" name="object 9"/>
            <p:cNvSpPr/>
            <p:nvPr/>
          </p:nvSpPr>
          <p:spPr>
            <a:xfrm>
              <a:off x="1517903" y="4291584"/>
              <a:ext cx="1717547" cy="110185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519427" y="4293108"/>
              <a:ext cx="1714500" cy="1099185"/>
            </a:xfrm>
            <a:custGeom>
              <a:avLst/>
              <a:gdLst/>
              <a:ahLst/>
              <a:cxnLst/>
              <a:rect l="l" t="t" r="r" b="b"/>
              <a:pathLst>
                <a:path w="1714500" h="1099185">
                  <a:moveTo>
                    <a:pt x="0" y="0"/>
                  </a:moveTo>
                  <a:lnTo>
                    <a:pt x="1714499" y="0"/>
                  </a:lnTo>
                  <a:lnTo>
                    <a:pt x="1714499" y="1098804"/>
                  </a:lnTo>
                  <a:lnTo>
                    <a:pt x="0" y="1098804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743204" y="5864451"/>
            <a:ext cx="5028565" cy="939800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192405">
              <a:lnSpc>
                <a:spcPct val="100000"/>
              </a:lnSpc>
              <a:spcBef>
                <a:spcPts val="580"/>
              </a:spcBef>
            </a:pPr>
            <a:r>
              <a:rPr sz="1100" b="1" spc="-5" dirty="0">
                <a:latin typeface="Arial"/>
                <a:cs typeface="Arial"/>
              </a:rPr>
              <a:t>Përshkrimi</a:t>
            </a:r>
            <a:r>
              <a:rPr sz="1100" b="1" spc="-1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:</a:t>
            </a:r>
            <a:endParaRPr sz="1100">
              <a:latin typeface="Arial"/>
              <a:cs typeface="Arial"/>
            </a:endParaRPr>
          </a:p>
          <a:p>
            <a:pPr marL="12700" marR="5080" indent="179705" algn="just">
              <a:lnSpc>
                <a:spcPct val="136400"/>
              </a:lnSpc>
            </a:pPr>
            <a:r>
              <a:rPr sz="1100" spc="-5" dirty="0">
                <a:latin typeface="TeXGyreHeros"/>
                <a:cs typeface="TeXGyreHeros"/>
              </a:rPr>
              <a:t>Fryti me ngjyre portokall,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forme dardhe dhe </a:t>
            </a:r>
            <a:r>
              <a:rPr sz="1100" dirty="0">
                <a:latin typeface="TeXGyreHeros"/>
                <a:cs typeface="TeXGyreHeros"/>
              </a:rPr>
              <a:t>madsi </a:t>
            </a:r>
            <a:r>
              <a:rPr sz="1100" spc="-5" dirty="0">
                <a:latin typeface="TeXGyreHeros"/>
                <a:cs typeface="TeXGyreHeros"/>
              </a:rPr>
              <a:t>mesatare. </a:t>
            </a:r>
            <a:r>
              <a:rPr sz="1100" dirty="0">
                <a:latin typeface="TeXGyreHeros"/>
                <a:cs typeface="TeXGyreHeros"/>
              </a:rPr>
              <a:t>Ata janë </a:t>
            </a:r>
            <a:r>
              <a:rPr sz="1100" spc="-5" dirty="0">
                <a:latin typeface="TeXGyreHeros"/>
                <a:cs typeface="TeXGyreHeros"/>
              </a:rPr>
              <a:t>me  </a:t>
            </a:r>
            <a:r>
              <a:rPr sz="1100" dirty="0">
                <a:latin typeface="TeXGyreHeros"/>
                <a:cs typeface="TeXGyreHeros"/>
              </a:rPr>
              <a:t>shija </a:t>
            </a:r>
            <a:r>
              <a:rPr sz="1100" spc="5" dirty="0">
                <a:latin typeface="TeXGyreHeros"/>
                <a:cs typeface="TeXGyreHeros"/>
              </a:rPr>
              <a:t>te </a:t>
            </a:r>
            <a:r>
              <a:rPr sz="1100" dirty="0">
                <a:latin typeface="TeXGyreHeros"/>
                <a:cs typeface="TeXGyreHeros"/>
              </a:rPr>
              <a:t>mire e </a:t>
            </a:r>
            <a:r>
              <a:rPr sz="1100" spc="5" dirty="0">
                <a:latin typeface="TeXGyreHeros"/>
                <a:cs typeface="TeXGyreHeros"/>
              </a:rPr>
              <a:t>te </a:t>
            </a:r>
            <a:r>
              <a:rPr sz="1100" spc="-5" dirty="0">
                <a:latin typeface="TeXGyreHeros"/>
                <a:cs typeface="TeXGyreHeros"/>
              </a:rPr>
              <a:t>ëmbël. Numri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farave </a:t>
            </a:r>
            <a:r>
              <a:rPr sz="1100" dirty="0">
                <a:latin typeface="TeXGyreHeros"/>
                <a:cs typeface="TeXGyreHeros"/>
              </a:rPr>
              <a:t>ne fryt 2. </a:t>
            </a:r>
            <a:r>
              <a:rPr sz="1100" spc="-5" dirty="0">
                <a:latin typeface="TeXGyreHeros"/>
                <a:cs typeface="TeXGyreHeros"/>
              </a:rPr>
              <a:t>Farat ne </a:t>
            </a:r>
            <a:r>
              <a:rPr sz="1100" dirty="0">
                <a:latin typeface="TeXGyreHeros"/>
                <a:cs typeface="TeXGyreHeros"/>
              </a:rPr>
              <a:t>këtë </a:t>
            </a:r>
            <a:r>
              <a:rPr sz="1100" spc="-5" dirty="0">
                <a:latin typeface="TeXGyreHeros"/>
                <a:cs typeface="TeXGyreHeros"/>
              </a:rPr>
              <a:t>varietet janë </a:t>
            </a:r>
            <a:r>
              <a:rPr sz="1100" dirty="0">
                <a:latin typeface="TeXGyreHeros"/>
                <a:cs typeface="TeXGyreHeros"/>
              </a:rPr>
              <a:t>me</a:t>
            </a:r>
            <a:r>
              <a:rPr sz="1100" spc="-19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te  mëdha dhe </a:t>
            </a:r>
            <a:r>
              <a:rPr sz="1100" dirty="0">
                <a:latin typeface="TeXGyreHeros"/>
                <a:cs typeface="TeXGyreHeros"/>
              </a:rPr>
              <a:t>me ngjyre </a:t>
            </a:r>
            <a:r>
              <a:rPr sz="1100" spc="-5" dirty="0">
                <a:latin typeface="TeXGyreHeros"/>
                <a:cs typeface="TeXGyreHeros"/>
              </a:rPr>
              <a:t>kafe. </a:t>
            </a:r>
            <a:r>
              <a:rPr sz="1100" dirty="0">
                <a:latin typeface="TeXGyreHeros"/>
                <a:cs typeface="TeXGyreHeros"/>
              </a:rPr>
              <a:t>Peme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produktivitet. Frutat piqet në Maj</a:t>
            </a:r>
            <a:r>
              <a:rPr sz="1100" spc="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.</a:t>
            </a:r>
            <a:endParaRPr sz="1100">
              <a:latin typeface="TeXGyreHeros"/>
              <a:cs typeface="TeXGyreHero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061207" y="8572158"/>
            <a:ext cx="384175" cy="15367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900" dirty="0">
                <a:latin typeface="TeXGyreHeros"/>
                <a:cs typeface="TeXGyreHeros"/>
              </a:rPr>
              <a:t>- </a:t>
            </a:r>
            <a:fld id="{81D60167-4931-47E6-BA6A-407CBD079E47}" type="slidenum">
              <a:rPr sz="900" dirty="0">
                <a:latin typeface="TeXGyreHeros"/>
                <a:cs typeface="TeXGyreHeros"/>
              </a:rPr>
              <a:t>119</a:t>
            </a:fld>
            <a:r>
              <a:rPr sz="900" spc="-60" dirty="0">
                <a:latin typeface="TeXGyreHeros"/>
                <a:cs typeface="TeXGyreHeros"/>
              </a:rPr>
              <a:t> </a:t>
            </a:r>
            <a:r>
              <a:rPr sz="900" dirty="0">
                <a:latin typeface="TeXGyreHeros"/>
                <a:cs typeface="TeXGyreHeros"/>
              </a:rPr>
              <a:t>-</a:t>
            </a:r>
            <a:endParaRPr sz="900">
              <a:latin typeface="TeXGyreHeros"/>
              <a:cs typeface="TeXGyreHero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23036" y="7236051"/>
            <a:ext cx="2983865" cy="482600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80"/>
              </a:spcBef>
            </a:pPr>
            <a:r>
              <a:rPr sz="1100" b="1" spc="-5" dirty="0">
                <a:latin typeface="Arial"/>
                <a:cs typeface="Arial"/>
              </a:rPr>
              <a:t>Përdorimi: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1100" spc="-5" dirty="0">
                <a:latin typeface="TeXGyreHeros"/>
                <a:cs typeface="TeXGyreHeros"/>
              </a:rPr>
              <a:t>Përdoret </a:t>
            </a:r>
            <a:r>
              <a:rPr sz="1100" dirty="0">
                <a:latin typeface="TeXGyreHeros"/>
                <a:cs typeface="TeXGyreHeros"/>
              </a:rPr>
              <a:t>si fryt i freskët dhe si peme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dekorative.</a:t>
            </a:r>
            <a:endParaRPr sz="1100">
              <a:latin typeface="TeXGyreHeros"/>
              <a:cs typeface="TeXGyreHero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885694" y="3217926"/>
            <a:ext cx="2914015" cy="5262880"/>
            <a:chOff x="2885694" y="3217926"/>
            <a:chExt cx="2914015" cy="5262880"/>
          </a:xfrm>
        </p:grpSpPr>
        <p:sp>
          <p:nvSpPr>
            <p:cNvPr id="3" name="object 3"/>
            <p:cNvSpPr/>
            <p:nvPr/>
          </p:nvSpPr>
          <p:spPr>
            <a:xfrm>
              <a:off x="3238500" y="3221736"/>
              <a:ext cx="2558796" cy="385571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240024" y="3221736"/>
              <a:ext cx="2555875" cy="3854450"/>
            </a:xfrm>
            <a:custGeom>
              <a:avLst/>
              <a:gdLst/>
              <a:ahLst/>
              <a:cxnLst/>
              <a:rect l="l" t="t" r="r" b="b"/>
              <a:pathLst>
                <a:path w="2555875" h="3854450">
                  <a:moveTo>
                    <a:pt x="0" y="0"/>
                  </a:moveTo>
                  <a:lnTo>
                    <a:pt x="0" y="3854195"/>
                  </a:lnTo>
                  <a:lnTo>
                    <a:pt x="2555748" y="3854195"/>
                  </a:lnTo>
                  <a:lnTo>
                    <a:pt x="2555748" y="0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889504" y="7075932"/>
              <a:ext cx="2907791" cy="140207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889504" y="7075932"/>
              <a:ext cx="2906395" cy="1400810"/>
            </a:xfrm>
            <a:custGeom>
              <a:avLst/>
              <a:gdLst/>
              <a:ahLst/>
              <a:cxnLst/>
              <a:rect l="l" t="t" r="r" b="b"/>
              <a:pathLst>
                <a:path w="2906395" h="1400809">
                  <a:moveTo>
                    <a:pt x="0" y="0"/>
                  </a:moveTo>
                  <a:lnTo>
                    <a:pt x="0" y="1400555"/>
                  </a:lnTo>
                  <a:lnTo>
                    <a:pt x="2906268" y="1400555"/>
                  </a:lnTo>
                  <a:lnTo>
                    <a:pt x="2906268" y="0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779780" y="574913"/>
            <a:ext cx="5029835" cy="7669530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25"/>
              </a:spcBef>
            </a:pPr>
            <a:r>
              <a:rPr sz="1400" b="1" dirty="0">
                <a:latin typeface="Arial"/>
                <a:cs typeface="Arial"/>
              </a:rPr>
              <a:t>Speci i</a:t>
            </a:r>
            <a:r>
              <a:rPr sz="1400" b="1" spc="-1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Laknasit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459"/>
              </a:spcBef>
            </a:pPr>
            <a:r>
              <a:rPr sz="1250" b="1" spc="-5" dirty="0">
                <a:latin typeface="Arial"/>
                <a:cs typeface="Arial"/>
              </a:rPr>
              <a:t>Specia: </a:t>
            </a:r>
            <a:r>
              <a:rPr sz="1250" i="1" spc="-5" dirty="0">
                <a:latin typeface="Arimo"/>
                <a:cs typeface="Arimo"/>
              </a:rPr>
              <a:t>Capsicum annuum</a:t>
            </a:r>
            <a:r>
              <a:rPr sz="1250" i="1" spc="20" dirty="0">
                <a:latin typeface="Arimo"/>
                <a:cs typeface="Arimo"/>
              </a:rPr>
              <a:t> </a:t>
            </a:r>
            <a:r>
              <a:rPr sz="1250" spc="-5" dirty="0">
                <a:latin typeface="TeXGyreHeros"/>
                <a:cs typeface="TeXGyreHeros"/>
              </a:rPr>
              <a:t>L.</a:t>
            </a:r>
            <a:endParaRPr sz="125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000">
              <a:latin typeface="TeXGyreHeros"/>
              <a:cs typeface="TeXGyreHeros"/>
            </a:endParaRPr>
          </a:p>
          <a:p>
            <a:pPr marL="12700" marR="5080" indent="179705" algn="just">
              <a:lnSpc>
                <a:spcPct val="106100"/>
              </a:lnSpc>
            </a:pPr>
            <a:r>
              <a:rPr sz="1100" b="1" spc="-5" dirty="0">
                <a:latin typeface="Arial"/>
                <a:cs typeface="Arial"/>
              </a:rPr>
              <a:t>Përhapja: </a:t>
            </a:r>
            <a:r>
              <a:rPr sz="1100" dirty="0">
                <a:latin typeface="TeXGyreHeros"/>
                <a:cs typeface="TeXGyreHeros"/>
              </a:rPr>
              <a:t>Në zonën e Shqipërisë së </a:t>
            </a:r>
            <a:r>
              <a:rPr sz="1100" spc="-5" dirty="0">
                <a:latin typeface="TeXGyreHeros"/>
                <a:cs typeface="TeXGyreHeros"/>
              </a:rPr>
              <a:t>mesme, fshatrat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10" dirty="0">
                <a:latin typeface="TeXGyreHeros"/>
                <a:cs typeface="TeXGyreHeros"/>
              </a:rPr>
              <a:t>Tiranës </a:t>
            </a:r>
            <a:r>
              <a:rPr sz="1100" spc="-5" dirty="0">
                <a:latin typeface="TeXGyreHeros"/>
                <a:cs typeface="TeXGyreHeros"/>
              </a:rPr>
              <a:t>dhe Durrësit,  njihet </a:t>
            </a:r>
            <a:r>
              <a:rPr sz="1100" dirty="0">
                <a:latin typeface="TeXGyreHeros"/>
                <a:cs typeface="TeXGyreHeros"/>
              </a:rPr>
              <a:t>dhe kultivohet </a:t>
            </a:r>
            <a:r>
              <a:rPr sz="1100" spc="-5" dirty="0">
                <a:latin typeface="TeXGyreHeros"/>
                <a:cs typeface="TeXGyreHeros"/>
              </a:rPr>
              <a:t>për </a:t>
            </a:r>
            <a:r>
              <a:rPr sz="1100" spc="5" dirty="0">
                <a:latin typeface="TeXGyreHeros"/>
                <a:cs typeface="TeXGyreHeros"/>
              </a:rPr>
              <a:t>më </a:t>
            </a:r>
            <a:r>
              <a:rPr sz="1100" dirty="0">
                <a:latin typeface="TeXGyreHeros"/>
                <a:cs typeface="TeXGyreHeros"/>
              </a:rPr>
              <a:t>se </a:t>
            </a:r>
            <a:r>
              <a:rPr sz="1100" spc="-5" dirty="0">
                <a:latin typeface="TeXGyreHeros"/>
                <a:cs typeface="TeXGyreHeros"/>
              </a:rPr>
              <a:t>80-100 </a:t>
            </a:r>
            <a:r>
              <a:rPr sz="1100" dirty="0">
                <a:latin typeface="TeXGyreHeros"/>
                <a:cs typeface="TeXGyreHeros"/>
              </a:rPr>
              <a:t>vjet. Fara është </a:t>
            </a:r>
            <a:r>
              <a:rPr sz="1100" spc="-15" dirty="0">
                <a:latin typeface="TeXGyreHeros"/>
                <a:cs typeface="TeXGyreHeros"/>
              </a:rPr>
              <a:t>mbajtur, </a:t>
            </a:r>
            <a:r>
              <a:rPr sz="1100" spc="-5" dirty="0">
                <a:latin typeface="TeXGyreHeros"/>
                <a:cs typeface="TeXGyreHeros"/>
              </a:rPr>
              <a:t>ruajtur </a:t>
            </a:r>
            <a:r>
              <a:rPr sz="1100" spc="-10" dirty="0">
                <a:latin typeface="TeXGyreHeros"/>
                <a:cs typeface="TeXGyreHeros"/>
              </a:rPr>
              <a:t>dhe  </a:t>
            </a:r>
            <a:r>
              <a:rPr sz="1100" spc="-5" dirty="0">
                <a:latin typeface="TeXGyreHeros"/>
                <a:cs typeface="TeXGyreHeros"/>
              </a:rPr>
              <a:t>trashëguar brez </a:t>
            </a:r>
            <a:r>
              <a:rPr sz="1100" dirty="0">
                <a:latin typeface="TeXGyreHeros"/>
                <a:cs typeface="TeXGyreHeros"/>
              </a:rPr>
              <a:t>pas brezi nga </a:t>
            </a:r>
            <a:r>
              <a:rPr sz="1100" spc="-5" dirty="0">
                <a:latin typeface="TeXGyreHeros"/>
                <a:cs typeface="TeXGyreHeros"/>
              </a:rPr>
              <a:t>bahçevanët. Aktualisht </a:t>
            </a:r>
            <a:r>
              <a:rPr sz="1100" dirty="0">
                <a:latin typeface="TeXGyreHeros"/>
                <a:cs typeface="TeXGyreHeros"/>
              </a:rPr>
              <a:t>zë </a:t>
            </a:r>
            <a:r>
              <a:rPr sz="1100" spc="5" dirty="0">
                <a:latin typeface="TeXGyreHeros"/>
                <a:cs typeface="TeXGyreHeros"/>
              </a:rPr>
              <a:t>më </a:t>
            </a:r>
            <a:r>
              <a:rPr sz="1100" dirty="0">
                <a:latin typeface="TeXGyreHeros"/>
                <a:cs typeface="TeXGyreHeros"/>
              </a:rPr>
              <a:t>pak </a:t>
            </a:r>
            <a:r>
              <a:rPr sz="1100" spc="5" dirty="0">
                <a:latin typeface="TeXGyreHeros"/>
                <a:cs typeface="TeXGyreHeros"/>
              </a:rPr>
              <a:t>se </a:t>
            </a:r>
            <a:r>
              <a:rPr sz="1100" dirty="0">
                <a:latin typeface="TeXGyreHeros"/>
                <a:cs typeface="TeXGyreHeros"/>
              </a:rPr>
              <a:t>5 % të </a:t>
            </a:r>
            <a:r>
              <a:rPr sz="1100" spc="-5" dirty="0">
                <a:latin typeface="TeXGyreHeros"/>
                <a:cs typeface="TeXGyreHeros"/>
              </a:rPr>
              <a:t>sipër-  faqes që </a:t>
            </a:r>
            <a:r>
              <a:rPr sz="1100" dirty="0">
                <a:latin typeface="TeXGyreHeros"/>
                <a:cs typeface="TeXGyreHeros"/>
              </a:rPr>
              <a:t>mbillet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spec </a:t>
            </a:r>
            <a:r>
              <a:rPr sz="1100" dirty="0">
                <a:latin typeface="TeXGyreHeros"/>
                <a:cs typeface="TeXGyreHeros"/>
              </a:rPr>
              <a:t>në zonë, </a:t>
            </a:r>
            <a:r>
              <a:rPr sz="1100" spc="-5" dirty="0">
                <a:latin typeface="TeXGyreHeros"/>
                <a:cs typeface="TeXGyreHeros"/>
              </a:rPr>
              <a:t>duke </a:t>
            </a:r>
            <a:r>
              <a:rPr sz="1100" dirty="0">
                <a:latin typeface="TeXGyreHeros"/>
                <a:cs typeface="TeXGyreHeros"/>
              </a:rPr>
              <a:t>qenë kështu </a:t>
            </a:r>
            <a:r>
              <a:rPr sz="1100" spc="-5" dirty="0">
                <a:latin typeface="TeXGyreHeros"/>
                <a:cs typeface="TeXGyreHeros"/>
              </a:rPr>
              <a:t>kultivar autokton </a:t>
            </a:r>
            <a:r>
              <a:rPr sz="1100" dirty="0">
                <a:latin typeface="TeXGyreHeros"/>
                <a:cs typeface="TeXGyreHeros"/>
              </a:rPr>
              <a:t>i</a:t>
            </a:r>
            <a:r>
              <a:rPr sz="1100" spc="-1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rrallë.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Përshkrimi:</a:t>
            </a:r>
            <a:endParaRPr sz="1100">
              <a:latin typeface="Arial"/>
              <a:cs typeface="Arial"/>
            </a:endParaRPr>
          </a:p>
          <a:p>
            <a:pPr marL="12700" marR="5080" indent="179705" algn="just">
              <a:lnSpc>
                <a:spcPct val="106100"/>
              </a:lnSpc>
              <a:spcBef>
                <a:spcPts val="5"/>
              </a:spcBef>
            </a:pPr>
            <a:r>
              <a:rPr sz="1100" dirty="0">
                <a:latin typeface="TeXGyreHeros"/>
                <a:cs typeface="TeXGyreHeros"/>
              </a:rPr>
              <a:t>Bimë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dirty="0">
                <a:latin typeface="TeXGyreHeros"/>
                <a:cs typeface="TeXGyreHeros"/>
              </a:rPr>
              <a:t>kërcell të </a:t>
            </a:r>
            <a:r>
              <a:rPr sz="1100" spc="-5" dirty="0">
                <a:latin typeface="TeXGyreHeros"/>
                <a:cs typeface="TeXGyreHeros"/>
              </a:rPr>
              <a:t>drejtë, me </a:t>
            </a:r>
            <a:r>
              <a:rPr sz="1100" dirty="0">
                <a:latin typeface="TeXGyreHeros"/>
                <a:cs typeface="TeXGyreHeros"/>
              </a:rPr>
              <a:t>degëzim </a:t>
            </a:r>
            <a:r>
              <a:rPr sz="1100" spc="-5" dirty="0">
                <a:latin typeface="TeXGyreHeros"/>
                <a:cs typeface="TeXGyreHeros"/>
              </a:rPr>
              <a:t>mesatar dhe </a:t>
            </a:r>
            <a:r>
              <a:rPr sz="1100" dirty="0">
                <a:latin typeface="TeXGyreHeros"/>
                <a:cs typeface="TeXGyreHeros"/>
              </a:rPr>
              <a:t>ndërnyje të </a:t>
            </a:r>
            <a:r>
              <a:rPr sz="1100" spc="-5" dirty="0">
                <a:latin typeface="TeXGyreHeros"/>
                <a:cs typeface="TeXGyreHeros"/>
              </a:rPr>
              <a:t>shkurtra. Gje-  the </a:t>
            </a:r>
            <a:r>
              <a:rPr sz="1100" dirty="0">
                <a:latin typeface="TeXGyreHeros"/>
                <a:cs typeface="TeXGyreHeros"/>
              </a:rPr>
              <a:t>të dendura. </a:t>
            </a:r>
            <a:r>
              <a:rPr sz="1100" spc="-5" dirty="0">
                <a:latin typeface="TeXGyreHeros"/>
                <a:cs typeface="TeXGyreHeros"/>
              </a:rPr>
              <a:t>Prodhon 10 </a:t>
            </a:r>
            <a:r>
              <a:rPr sz="1100" dirty="0">
                <a:latin typeface="TeXGyreHeros"/>
                <a:cs typeface="TeXGyreHeros"/>
              </a:rPr>
              <a:t>– </a:t>
            </a:r>
            <a:r>
              <a:rPr sz="1100" spc="-5" dirty="0">
                <a:latin typeface="TeXGyreHeros"/>
                <a:cs typeface="TeXGyreHeros"/>
              </a:rPr>
              <a:t>20 fruta për bimë. Ata janë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formë prizmatike,  </a:t>
            </a:r>
            <a:r>
              <a:rPr sz="1100" dirty="0">
                <a:latin typeface="TeXGyreHeros"/>
                <a:cs typeface="TeXGyreHeros"/>
              </a:rPr>
              <a:t>me 3-4 </a:t>
            </a:r>
            <a:r>
              <a:rPr sz="1100" spc="-5" dirty="0">
                <a:latin typeface="TeXGyreHeros"/>
                <a:cs typeface="TeXGyreHeros"/>
              </a:rPr>
              <a:t>lobe, </a:t>
            </a:r>
            <a:r>
              <a:rPr sz="1100" dirty="0">
                <a:latin typeface="TeXGyreHeros"/>
                <a:cs typeface="TeXGyreHeros"/>
              </a:rPr>
              <a:t>peshë </a:t>
            </a:r>
            <a:r>
              <a:rPr sz="1100" spc="-5" dirty="0">
                <a:latin typeface="TeXGyreHeros"/>
                <a:cs typeface="TeXGyreHeros"/>
              </a:rPr>
              <a:t>mesatare </a:t>
            </a:r>
            <a:r>
              <a:rPr sz="1100" dirty="0">
                <a:latin typeface="TeXGyreHeros"/>
                <a:cs typeface="TeXGyreHeros"/>
              </a:rPr>
              <a:t>60-80 </a:t>
            </a:r>
            <a:r>
              <a:rPr sz="1100" spc="-5" dirty="0">
                <a:latin typeface="TeXGyreHeros"/>
                <a:cs typeface="TeXGyreHeros"/>
              </a:rPr>
              <a:t>g.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pjekjen </a:t>
            </a:r>
            <a:r>
              <a:rPr sz="1100" dirty="0">
                <a:latin typeface="TeXGyreHeros"/>
                <a:cs typeface="TeXGyreHeros"/>
              </a:rPr>
              <a:t>teknike kanë </a:t>
            </a:r>
            <a:r>
              <a:rPr sz="1100" spc="-5" dirty="0">
                <a:latin typeface="TeXGyreHeros"/>
                <a:cs typeface="TeXGyreHeros"/>
              </a:rPr>
              <a:t>ngjyrë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verdhë,  </a:t>
            </a:r>
            <a:r>
              <a:rPr sz="1100" dirty="0">
                <a:latin typeface="TeXGyreHeros"/>
                <a:cs typeface="TeXGyreHeros"/>
              </a:rPr>
              <a:t>kurse në </a:t>
            </a:r>
            <a:r>
              <a:rPr sz="1100" spc="-5" dirty="0">
                <a:latin typeface="TeXGyreHeros"/>
                <a:cs typeface="TeXGyreHeros"/>
              </a:rPr>
              <a:t>atë biologjike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10" dirty="0">
                <a:latin typeface="TeXGyreHeros"/>
                <a:cs typeface="TeXGyreHeros"/>
              </a:rPr>
              <a:t>kuqe </a:t>
            </a:r>
            <a:r>
              <a:rPr sz="1100" spc="-5" dirty="0">
                <a:latin typeface="TeXGyreHeros"/>
                <a:cs typeface="TeXGyreHeros"/>
              </a:rPr>
              <a:t>portokalli. Është </a:t>
            </a:r>
            <a:r>
              <a:rPr sz="1100" dirty="0">
                <a:latin typeface="TeXGyreHeros"/>
                <a:cs typeface="TeXGyreHeros"/>
              </a:rPr>
              <a:t>spec me shije të</a:t>
            </a:r>
            <a:r>
              <a:rPr sz="1100" spc="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veçantë.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</a:pPr>
            <a:endParaRPr sz="950">
              <a:latin typeface="TeXGyreHeros"/>
              <a:cs typeface="TeXGyreHeros"/>
            </a:endParaRPr>
          </a:p>
          <a:p>
            <a:pPr marL="12700" marR="2667635" indent="179705" algn="just">
              <a:lnSpc>
                <a:spcPct val="105900"/>
              </a:lnSpc>
            </a:pPr>
            <a:r>
              <a:rPr sz="1100" b="1" spc="-5" dirty="0">
                <a:latin typeface="Arial"/>
                <a:cs typeface="Arial"/>
              </a:rPr>
              <a:t>Kultivimi: </a:t>
            </a:r>
            <a:r>
              <a:rPr sz="1100" spc="-5" dirty="0">
                <a:latin typeface="TeXGyreHeros"/>
                <a:cs typeface="TeXGyreHeros"/>
              </a:rPr>
              <a:t>Farat mbillen </a:t>
            </a:r>
            <a:r>
              <a:rPr sz="1100" dirty="0">
                <a:latin typeface="TeXGyreHeros"/>
                <a:cs typeface="TeXGyreHeros"/>
              </a:rPr>
              <a:t>në</a:t>
            </a:r>
            <a:r>
              <a:rPr sz="1100" spc="-9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farishte  në gjysmën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dytë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shkurtit dhe </a:t>
            </a:r>
            <a:r>
              <a:rPr sz="1100" dirty="0">
                <a:latin typeface="TeXGyreHeros"/>
                <a:cs typeface="TeXGyreHeros"/>
              </a:rPr>
              <a:t>ﬁ-  danët në fushë </a:t>
            </a:r>
            <a:r>
              <a:rPr sz="1100" spc="-5" dirty="0">
                <a:latin typeface="TeXGyreHeros"/>
                <a:cs typeface="TeXGyreHeros"/>
              </a:rPr>
              <a:t>15 </a:t>
            </a:r>
            <a:r>
              <a:rPr sz="1100" dirty="0">
                <a:latin typeface="TeXGyreHeros"/>
                <a:cs typeface="TeXGyreHeros"/>
              </a:rPr>
              <a:t>prill - </a:t>
            </a:r>
            <a:r>
              <a:rPr sz="1100" spc="-5" dirty="0">
                <a:latin typeface="TeXGyreHeros"/>
                <a:cs typeface="TeXGyreHeros"/>
              </a:rPr>
              <a:t>15 </a:t>
            </a:r>
            <a:r>
              <a:rPr sz="1100" dirty="0">
                <a:latin typeface="TeXGyreHeros"/>
                <a:cs typeface="TeXGyreHeros"/>
              </a:rPr>
              <a:t>maj.</a:t>
            </a:r>
            <a:r>
              <a:rPr sz="1100" spc="-7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Vjelja  </a:t>
            </a:r>
            <a:r>
              <a:rPr sz="1100" dirty="0">
                <a:latin typeface="TeXGyreHeros"/>
                <a:cs typeface="TeXGyreHeros"/>
              </a:rPr>
              <a:t>ﬁllon </a:t>
            </a:r>
            <a:r>
              <a:rPr sz="1100" spc="-5" dirty="0">
                <a:latin typeface="TeXGyreHeros"/>
                <a:cs typeface="TeXGyreHeros"/>
              </a:rPr>
              <a:t>pas 7-9 javë, fund </a:t>
            </a:r>
            <a:r>
              <a:rPr sz="1100" dirty="0">
                <a:latin typeface="TeXGyreHeros"/>
                <a:cs typeface="TeXGyreHeros"/>
              </a:rPr>
              <a:t>qershorit - ﬁl-  lim </a:t>
            </a:r>
            <a:r>
              <a:rPr sz="1100" spc="-5" dirty="0">
                <a:latin typeface="TeXGyreHeros"/>
                <a:cs typeface="TeXGyreHeros"/>
              </a:rPr>
              <a:t>korrikut dhe </a:t>
            </a:r>
            <a:r>
              <a:rPr sz="1100" dirty="0">
                <a:latin typeface="TeXGyreHeros"/>
                <a:cs typeface="TeXGyreHeros"/>
              </a:rPr>
              <a:t>vazhdon </a:t>
            </a:r>
            <a:r>
              <a:rPr sz="1100" spc="-5" dirty="0">
                <a:latin typeface="TeXGyreHeros"/>
                <a:cs typeface="TeXGyreHeros"/>
              </a:rPr>
              <a:t>deri në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tetor.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Rendimenti:</a:t>
            </a:r>
            <a:endParaRPr sz="1100">
              <a:latin typeface="Arial"/>
              <a:cs typeface="Arial"/>
            </a:endParaRPr>
          </a:p>
          <a:p>
            <a:pPr marL="192405">
              <a:lnSpc>
                <a:spcPct val="100000"/>
              </a:lnSpc>
              <a:spcBef>
                <a:spcPts val="70"/>
              </a:spcBef>
            </a:pPr>
            <a:r>
              <a:rPr sz="1100" spc="-5" dirty="0">
                <a:latin typeface="TeXGyreHeros"/>
                <a:cs typeface="TeXGyreHeros"/>
              </a:rPr>
              <a:t>rreth </a:t>
            </a:r>
            <a:r>
              <a:rPr sz="1100" dirty="0">
                <a:latin typeface="TeXGyreHeros"/>
                <a:cs typeface="TeXGyreHeros"/>
              </a:rPr>
              <a:t>25-30</a:t>
            </a:r>
            <a:r>
              <a:rPr sz="1100" spc="-5" dirty="0">
                <a:latin typeface="TeXGyreHeros"/>
                <a:cs typeface="TeXGyreHeros"/>
              </a:rPr>
              <a:t> kv/dynym.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  <a:spcBef>
                <a:spcPts val="5"/>
              </a:spcBef>
            </a:pPr>
            <a:r>
              <a:rPr sz="1100" b="1" spc="-20" dirty="0">
                <a:latin typeface="Arial"/>
                <a:cs typeface="Arial"/>
              </a:rPr>
              <a:t>Veçantitë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200">
              <a:latin typeface="Arial"/>
              <a:cs typeface="Arial"/>
            </a:endParaRPr>
          </a:p>
          <a:p>
            <a:pPr marL="12700" marR="2668905" indent="179705" algn="just">
              <a:lnSpc>
                <a:spcPct val="106100"/>
              </a:lnSpc>
            </a:pPr>
            <a:r>
              <a:rPr sz="1100" b="1" spc="-15" dirty="0">
                <a:latin typeface="Arial"/>
                <a:cs typeface="Arial"/>
              </a:rPr>
              <a:t>Pozitive: </a:t>
            </a:r>
            <a:r>
              <a:rPr sz="1100" spc="-10" dirty="0">
                <a:latin typeface="TeXGyreHeros"/>
                <a:cs typeface="TeXGyreHeros"/>
              </a:rPr>
              <a:t>Ka </a:t>
            </a:r>
            <a:r>
              <a:rPr sz="1100" spc="-15" dirty="0">
                <a:latin typeface="TeXGyreHeros"/>
                <a:cs typeface="TeXGyreHeros"/>
              </a:rPr>
              <a:t>qëndrueshmëri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190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mirë  </a:t>
            </a:r>
            <a:r>
              <a:rPr sz="1100" spc="-15" dirty="0">
                <a:latin typeface="TeXGyreHeros"/>
                <a:cs typeface="TeXGyreHeros"/>
              </a:rPr>
              <a:t>ndaj sëmundjeve, temperaturave </a:t>
            </a:r>
            <a:r>
              <a:rPr sz="1100" spc="-10" dirty="0">
                <a:latin typeface="TeXGyreHeros"/>
                <a:cs typeface="TeXGyreHeros"/>
              </a:rPr>
              <a:t>të  </a:t>
            </a:r>
            <a:r>
              <a:rPr sz="1100" spc="-15" dirty="0">
                <a:latin typeface="TeXGyreHeros"/>
                <a:cs typeface="TeXGyreHeros"/>
              </a:rPr>
              <a:t>ulëta </a:t>
            </a:r>
            <a:r>
              <a:rPr sz="1100" spc="-10" dirty="0">
                <a:latin typeface="TeXGyreHeros"/>
                <a:cs typeface="TeXGyreHeros"/>
              </a:rPr>
              <a:t>dhe </a:t>
            </a:r>
            <a:r>
              <a:rPr sz="1100" spc="-5" dirty="0">
                <a:latin typeface="TeXGyreHeros"/>
                <a:cs typeface="TeXGyreHeros"/>
              </a:rPr>
              <a:t>të </a:t>
            </a:r>
            <a:r>
              <a:rPr sz="1100" spc="-15" dirty="0">
                <a:latin typeface="TeXGyreHeros"/>
                <a:cs typeface="TeXGyreHeros"/>
              </a:rPr>
              <a:t>larta. </a:t>
            </a:r>
            <a:r>
              <a:rPr sz="1100" spc="-10" dirty="0">
                <a:latin typeface="TeXGyreHeros"/>
                <a:cs typeface="TeXGyreHeros"/>
              </a:rPr>
              <a:t>Jep </a:t>
            </a:r>
            <a:r>
              <a:rPr sz="1100" spc="-15" dirty="0">
                <a:latin typeface="TeXGyreHeros"/>
                <a:cs typeface="TeXGyreHeros"/>
              </a:rPr>
              <a:t>prodhim </a:t>
            </a:r>
            <a:r>
              <a:rPr sz="1100" spc="-5" dirty="0">
                <a:latin typeface="TeXGyreHeros"/>
                <a:cs typeface="TeXGyreHeros"/>
              </a:rPr>
              <a:t>të </a:t>
            </a:r>
            <a:r>
              <a:rPr sz="1100" spc="-15" dirty="0">
                <a:latin typeface="TeXGyreHeros"/>
                <a:cs typeface="TeXGyreHeros"/>
              </a:rPr>
              <a:t>mirë 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10" dirty="0">
                <a:latin typeface="TeXGyreHeros"/>
                <a:cs typeface="TeXGyreHeros"/>
              </a:rPr>
              <a:t>të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qëndrueshëm.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  <a:spcBef>
                <a:spcPts val="5"/>
              </a:spcBef>
            </a:pPr>
            <a:r>
              <a:rPr sz="1100" b="1" spc="-5" dirty="0">
                <a:latin typeface="Arial"/>
                <a:cs typeface="Arial"/>
              </a:rPr>
              <a:t>Negative: </a:t>
            </a:r>
            <a:r>
              <a:rPr sz="1100" dirty="0">
                <a:latin typeface="TeXGyreHeros"/>
                <a:cs typeface="TeXGyreHeros"/>
              </a:rPr>
              <a:t>Nuk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ka.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Përdorimi:</a:t>
            </a:r>
            <a:endParaRPr sz="1100">
              <a:latin typeface="Arial"/>
              <a:cs typeface="Arial"/>
            </a:endParaRPr>
          </a:p>
          <a:p>
            <a:pPr marL="12700" marR="2669540" indent="179705" algn="just">
              <a:lnSpc>
                <a:spcPts val="1400"/>
              </a:lnSpc>
              <a:spcBef>
                <a:spcPts val="50"/>
              </a:spcBef>
            </a:pPr>
            <a:r>
              <a:rPr sz="1100" spc="-5" dirty="0">
                <a:latin typeface="TeXGyreHeros"/>
                <a:cs typeface="TeXGyreHeros"/>
              </a:rPr>
              <a:t>Për konsum të freskët, </a:t>
            </a:r>
            <a:r>
              <a:rPr sz="1100" dirty="0">
                <a:latin typeface="TeXGyreHeros"/>
                <a:cs typeface="TeXGyreHeros"/>
              </a:rPr>
              <a:t>gatime </a:t>
            </a:r>
            <a:r>
              <a:rPr sz="1100" spc="-5" dirty="0">
                <a:latin typeface="TeXGyreHeros"/>
                <a:cs typeface="TeXGyreHeros"/>
              </a:rPr>
              <a:t>të  ndryshme </a:t>
            </a:r>
            <a:r>
              <a:rPr sz="1100" dirty="0">
                <a:latin typeface="TeXGyreHeros"/>
                <a:cs typeface="TeXGyreHeros"/>
              </a:rPr>
              <a:t>dhe </a:t>
            </a:r>
            <a:r>
              <a:rPr sz="1100" spc="-5" dirty="0">
                <a:latin typeface="TeXGyreHeros"/>
                <a:cs typeface="TeXGyreHeros"/>
              </a:rPr>
              <a:t>përpunim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formë  turshie, të mbushur </a:t>
            </a:r>
            <a:r>
              <a:rPr sz="1100" dirty="0">
                <a:latin typeface="TeXGyreHeros"/>
                <a:cs typeface="TeXGyreHeros"/>
              </a:rPr>
              <a:t>me gjizë,</a:t>
            </a:r>
            <a:r>
              <a:rPr sz="1100" spc="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etj,</a:t>
            </a:r>
            <a:endParaRPr sz="1100">
              <a:latin typeface="TeXGyreHeros"/>
              <a:cs typeface="TeXGyreHeros"/>
            </a:endParaRPr>
          </a:p>
          <a:p>
            <a:pPr marL="12700" algn="just">
              <a:lnSpc>
                <a:spcPct val="100000"/>
              </a:lnSpc>
              <a:spcBef>
                <a:spcPts val="20"/>
              </a:spcBef>
            </a:pPr>
            <a:r>
              <a:rPr sz="1100" spc="-5" dirty="0">
                <a:latin typeface="TeXGyreHeros"/>
                <a:cs typeface="TeXGyreHeros"/>
              </a:rPr>
              <a:t>në familje </a:t>
            </a:r>
            <a:r>
              <a:rPr sz="1100" dirty="0">
                <a:latin typeface="TeXGyreHeros"/>
                <a:cs typeface="TeXGyreHeros"/>
              </a:rPr>
              <a:t>dhe për </a:t>
            </a:r>
            <a:r>
              <a:rPr sz="1100" spc="-5" dirty="0">
                <a:latin typeface="TeXGyreHeros"/>
                <a:cs typeface="TeXGyreHeros"/>
              </a:rPr>
              <a:t>tregun</a:t>
            </a:r>
            <a:r>
              <a:rPr sz="1100" spc="-1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lokal.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950">
              <a:latin typeface="TeXGyreHeros"/>
              <a:cs typeface="TeXGyreHeros"/>
            </a:endParaRPr>
          </a:p>
          <a:p>
            <a:pPr marL="12700" marR="2985770" indent="179705" algn="just">
              <a:lnSpc>
                <a:spcPct val="106100"/>
              </a:lnSpc>
              <a:spcBef>
                <a:spcPts val="5"/>
              </a:spcBef>
            </a:pPr>
            <a:r>
              <a:rPr sz="1100" b="1" spc="-15" dirty="0">
                <a:latin typeface="Arial"/>
                <a:cs typeface="Arial"/>
              </a:rPr>
              <a:t>Risku: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15" dirty="0">
                <a:latin typeface="TeXGyreHeros"/>
                <a:cs typeface="TeXGyreHeros"/>
              </a:rPr>
              <a:t>futjen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15" dirty="0">
                <a:latin typeface="TeXGyreHeros"/>
                <a:cs typeface="TeXGyreHeros"/>
              </a:rPr>
              <a:t>farërave </a:t>
            </a:r>
            <a:r>
              <a:rPr sz="1100" spc="-5" dirty="0">
                <a:latin typeface="TeXGyreHeros"/>
                <a:cs typeface="TeXGyreHeros"/>
              </a:rPr>
              <a:t>të  </a:t>
            </a:r>
            <a:r>
              <a:rPr sz="1100" spc="-15" dirty="0">
                <a:latin typeface="TeXGyreHeros"/>
                <a:cs typeface="TeXGyreHeros"/>
              </a:rPr>
              <a:t>importit </a:t>
            </a:r>
            <a:r>
              <a:rPr sz="1100" spc="-10" dirty="0">
                <a:latin typeface="TeXGyreHeros"/>
                <a:cs typeface="TeXGyreHeros"/>
              </a:rPr>
              <a:t>po </a:t>
            </a:r>
            <a:r>
              <a:rPr sz="1100" spc="-15" dirty="0">
                <a:latin typeface="TeXGyreHeros"/>
                <a:cs typeface="TeXGyreHeros"/>
              </a:rPr>
              <a:t>mbillet gjithnjë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15" dirty="0">
                <a:latin typeface="TeXGyreHeros"/>
                <a:cs typeface="TeXGyreHeros"/>
              </a:rPr>
              <a:t>më </a:t>
            </a:r>
            <a:r>
              <a:rPr sz="1100" spc="275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pak dhe </a:t>
            </a:r>
            <a:r>
              <a:rPr sz="1100" spc="-15" dirty="0">
                <a:latin typeface="TeXGyreHeros"/>
                <a:cs typeface="TeXGyreHeros"/>
              </a:rPr>
              <a:t>vetëm </a:t>
            </a:r>
            <a:r>
              <a:rPr sz="1100" spc="-10" dirty="0">
                <a:latin typeface="TeXGyreHeros"/>
                <a:cs typeface="TeXGyreHeros"/>
              </a:rPr>
              <a:t>në </a:t>
            </a:r>
            <a:r>
              <a:rPr sz="1100" spc="-15" dirty="0">
                <a:latin typeface="TeXGyreHeros"/>
                <a:cs typeface="TeXGyreHeros"/>
              </a:rPr>
              <a:t>kopshtet </a:t>
            </a:r>
            <a:r>
              <a:rPr sz="1100" spc="-10" dirty="0">
                <a:latin typeface="TeXGyreHeros"/>
                <a:cs typeface="TeXGyreHeros"/>
              </a:rPr>
              <a:t>famil-  </a:t>
            </a:r>
            <a:r>
              <a:rPr sz="1100" spc="-15" dirty="0">
                <a:latin typeface="TeXGyreHeros"/>
                <a:cs typeface="TeXGyreHeros"/>
              </a:rPr>
              <a:t>jare;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pra</a:t>
            </a:r>
            <a:r>
              <a:rPr sz="1100" spc="-70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është</a:t>
            </a:r>
            <a:r>
              <a:rPr sz="1100" spc="-70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në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rrezik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zhdukjeje</a:t>
            </a:r>
            <a:endParaRPr sz="1100">
              <a:latin typeface="TeXGyreHeros"/>
              <a:cs typeface="TeXGyreHero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093211" y="8572158"/>
            <a:ext cx="321310" cy="15367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900" dirty="0">
                <a:latin typeface="TeXGyreHeros"/>
                <a:cs typeface="TeXGyreHeros"/>
              </a:rPr>
              <a:t>- </a:t>
            </a:r>
            <a:fld id="{81D60167-4931-47E6-BA6A-407CBD079E47}" type="slidenum">
              <a:rPr sz="900" dirty="0">
                <a:latin typeface="TeXGyreHeros"/>
                <a:cs typeface="TeXGyreHeros"/>
              </a:rPr>
              <a:t>12</a:t>
            </a:fld>
            <a:r>
              <a:rPr sz="900" spc="-75" dirty="0">
                <a:latin typeface="TeXGyreHeros"/>
                <a:cs typeface="TeXGyreHeros"/>
              </a:rPr>
              <a:t> </a:t>
            </a:r>
            <a:r>
              <a:rPr sz="900" dirty="0">
                <a:latin typeface="TeXGyreHeros"/>
                <a:cs typeface="TeXGyreHeros"/>
              </a:rPr>
              <a:t>-</a:t>
            </a:r>
            <a:endParaRPr sz="900">
              <a:latin typeface="TeXGyreHeros"/>
              <a:cs typeface="TeXGyreHeros"/>
            </a:endParaRP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9780" y="679208"/>
            <a:ext cx="3737610" cy="65246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056130">
              <a:lnSpc>
                <a:spcPct val="100000"/>
              </a:lnSpc>
              <a:spcBef>
                <a:spcPts val="90"/>
              </a:spcBef>
            </a:pPr>
            <a:r>
              <a:rPr sz="1350" b="1" spc="-5" dirty="0">
                <a:latin typeface="Arial"/>
                <a:cs typeface="Arial"/>
              </a:rPr>
              <a:t>Ulliri</a:t>
            </a:r>
            <a:r>
              <a:rPr sz="1350" b="1" spc="-20" dirty="0">
                <a:latin typeface="Arial"/>
                <a:cs typeface="Arial"/>
              </a:rPr>
              <a:t> </a:t>
            </a:r>
            <a:r>
              <a:rPr sz="1350" b="1" spc="-5" dirty="0">
                <a:latin typeface="Arial"/>
                <a:cs typeface="Arial"/>
              </a:rPr>
              <a:t>Mixan</a:t>
            </a:r>
            <a:endParaRPr sz="13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Arial"/>
              <a:cs typeface="Arial"/>
            </a:endParaRPr>
          </a:p>
          <a:p>
            <a:pPr marL="12700" marR="5715" indent="179705" algn="just">
              <a:lnSpc>
                <a:spcPct val="136400"/>
              </a:lnSpc>
              <a:spcBef>
                <a:spcPts val="1035"/>
              </a:spcBef>
            </a:pPr>
            <a:r>
              <a:rPr sz="1100" b="1" spc="-5" dirty="0">
                <a:latin typeface="Arial"/>
                <a:cs typeface="Arial"/>
              </a:rPr>
              <a:t>Përhapja: </a:t>
            </a:r>
            <a:r>
              <a:rPr sz="1100" spc="-15" dirty="0">
                <a:latin typeface="TeXGyreHeros"/>
                <a:cs typeface="TeXGyreHeros"/>
              </a:rPr>
              <a:t>Varieteti </a:t>
            </a:r>
            <a:r>
              <a:rPr sz="1100" spc="-5" dirty="0">
                <a:latin typeface="TeXGyreHeros"/>
                <a:cs typeface="TeXGyreHeros"/>
              </a:rPr>
              <a:t>njihet dhe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emërtime </a:t>
            </a:r>
            <a:r>
              <a:rPr sz="1100" dirty="0">
                <a:latin typeface="TeXGyreHeros"/>
                <a:cs typeface="TeXGyreHeros"/>
              </a:rPr>
              <a:t>si: Mixa </a:t>
            </a:r>
            <a:r>
              <a:rPr sz="1100" spc="-5" dirty="0">
                <a:latin typeface="TeXGyreHeros"/>
                <a:cs typeface="TeXGyreHeros"/>
              </a:rPr>
              <a:t>dhe  </a:t>
            </a:r>
            <a:r>
              <a:rPr sz="1100" spc="-20" dirty="0">
                <a:latin typeface="TeXGyreHeros"/>
                <a:cs typeface="TeXGyreHeros"/>
              </a:rPr>
              <a:t>Vajsi </a:t>
            </a:r>
            <a:r>
              <a:rPr sz="1100" dirty="0">
                <a:latin typeface="TeXGyreHeros"/>
                <a:cs typeface="TeXGyreHeros"/>
              </a:rPr>
              <a:t>Peqinit. Eshtë i </a:t>
            </a:r>
            <a:r>
              <a:rPr sz="1100" spc="-5" dirty="0">
                <a:latin typeface="TeXGyreHeros"/>
                <a:cs typeface="TeXGyreHeros"/>
              </a:rPr>
              <a:t>përhapur kryesisht në Shqipërinë </a:t>
            </a:r>
            <a:r>
              <a:rPr sz="1100" dirty="0">
                <a:latin typeface="TeXGyreHeros"/>
                <a:cs typeface="TeXGyreHeros"/>
              </a:rPr>
              <a:t>e  mesme, në zonat </a:t>
            </a:r>
            <a:r>
              <a:rPr sz="1100" spc="-5" dirty="0">
                <a:latin typeface="TeXGyreHeros"/>
                <a:cs typeface="TeXGyreHeros"/>
              </a:rPr>
              <a:t>Peqin, Elbasan </a:t>
            </a:r>
            <a:r>
              <a:rPr sz="1100" dirty="0">
                <a:latin typeface="TeXGyreHeros"/>
                <a:cs typeface="TeXGyreHeros"/>
              </a:rPr>
              <a:t>dhe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Tiranë.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55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Përshkrimi:</a:t>
            </a:r>
            <a:endParaRPr sz="1100">
              <a:latin typeface="Arial"/>
              <a:cs typeface="Arial"/>
            </a:endParaRPr>
          </a:p>
          <a:p>
            <a:pPr marL="12700" marR="5080" indent="179705" algn="just">
              <a:lnSpc>
                <a:spcPct val="136400"/>
              </a:lnSpc>
            </a:pPr>
            <a:r>
              <a:rPr sz="1100" dirty="0">
                <a:latin typeface="TeXGyreHeros"/>
                <a:cs typeface="TeXGyreHeros"/>
              </a:rPr>
              <a:t>Pema ka </a:t>
            </a:r>
            <a:r>
              <a:rPr sz="1100" spc="-5" dirty="0">
                <a:latin typeface="TeXGyreHeros"/>
                <a:cs typeface="TeXGyreHeros"/>
              </a:rPr>
              <a:t>fuqi mesatare, </a:t>
            </a:r>
            <a:r>
              <a:rPr sz="1100" dirty="0">
                <a:latin typeface="TeXGyreHeros"/>
                <a:cs typeface="TeXGyreHeros"/>
              </a:rPr>
              <a:t>kurorë gjysëm </a:t>
            </a:r>
            <a:r>
              <a:rPr sz="1100" spc="-5" dirty="0">
                <a:latin typeface="TeXGyreHeros"/>
                <a:cs typeface="TeXGyreHeros"/>
              </a:rPr>
              <a:t>të </a:t>
            </a:r>
            <a:r>
              <a:rPr sz="1100" spc="-10" dirty="0">
                <a:latin typeface="TeXGyreHeros"/>
                <a:cs typeface="TeXGyreHeros"/>
              </a:rPr>
              <a:t>varur, </a:t>
            </a:r>
            <a:r>
              <a:rPr sz="1100" spc="-5" dirty="0">
                <a:latin typeface="TeXGyreHeros"/>
                <a:cs typeface="TeXGyreHeros"/>
              </a:rPr>
              <a:t>degë  dhe </a:t>
            </a:r>
            <a:r>
              <a:rPr sz="1100" dirty="0">
                <a:latin typeface="TeXGyreHeros"/>
                <a:cs typeface="TeXGyreHeros"/>
              </a:rPr>
              <a:t>degëza </a:t>
            </a:r>
            <a:r>
              <a:rPr sz="1100" spc="-5" dirty="0">
                <a:latin typeface="TeXGyreHeros"/>
                <a:cs typeface="TeXGyreHeros"/>
              </a:rPr>
              <a:t>të mbledhura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të </a:t>
            </a:r>
            <a:r>
              <a:rPr sz="1100" dirty="0">
                <a:latin typeface="TeXGyreHeros"/>
                <a:cs typeface="TeXGyreHeros"/>
              </a:rPr>
              <a:t>dëndura. </a:t>
            </a:r>
            <a:r>
              <a:rPr sz="1100" spc="-5" dirty="0">
                <a:latin typeface="TeXGyreHeros"/>
                <a:cs typeface="TeXGyreHeros"/>
              </a:rPr>
              <a:t>Me ndërnyje të  shkurtëra. Gjethja </a:t>
            </a:r>
            <a:r>
              <a:rPr sz="1100" dirty="0">
                <a:latin typeface="TeXGyreHeros"/>
                <a:cs typeface="TeXGyreHeros"/>
              </a:rPr>
              <a:t>ka </a:t>
            </a:r>
            <a:r>
              <a:rPr sz="1100" spc="-5" dirty="0">
                <a:latin typeface="TeXGyreHeros"/>
                <a:cs typeface="TeXGyreHeros"/>
              </a:rPr>
              <a:t>formë eliptike me gjatësi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dirty="0">
                <a:latin typeface="TeXGyreHeros"/>
                <a:cs typeface="TeXGyreHeros"/>
              </a:rPr>
              <a:t>shkurtër  </a:t>
            </a:r>
            <a:r>
              <a:rPr sz="1100" spc="-5" dirty="0">
                <a:latin typeface="TeXGyreHeros"/>
                <a:cs typeface="TeXGyreHeros"/>
              </a:rPr>
              <a:t>dhe të ngushtë, </a:t>
            </a:r>
            <a:r>
              <a:rPr sz="1100" dirty="0">
                <a:latin typeface="TeXGyreHeros"/>
                <a:cs typeface="TeXGyreHeros"/>
              </a:rPr>
              <a:t>proﬁl të </a:t>
            </a:r>
            <a:r>
              <a:rPr sz="1100" spc="-5" dirty="0">
                <a:latin typeface="TeXGyreHeros"/>
                <a:cs typeface="TeXGyreHeros"/>
              </a:rPr>
              <a:t>rrafshtë </a:t>
            </a:r>
            <a:r>
              <a:rPr sz="1100" dirty="0">
                <a:latin typeface="TeXGyreHeros"/>
                <a:cs typeface="TeXGyreHeros"/>
              </a:rPr>
              <a:t>e ngjyrë </a:t>
            </a:r>
            <a:r>
              <a:rPr sz="1100" spc="-5" dirty="0">
                <a:latin typeface="TeXGyreHeros"/>
                <a:cs typeface="TeXGyreHeros"/>
              </a:rPr>
              <a:t>jeshile të zbehtë.  Sipërfaqe gjethore të</a:t>
            </a:r>
            <a:r>
              <a:rPr sz="1100" spc="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vogël.</a:t>
            </a:r>
            <a:endParaRPr sz="1100">
              <a:latin typeface="TeXGyreHeros"/>
              <a:cs typeface="TeXGyreHeros"/>
            </a:endParaRPr>
          </a:p>
          <a:p>
            <a:pPr marL="12700" marR="5080" indent="179705" algn="just">
              <a:lnSpc>
                <a:spcPct val="136400"/>
              </a:lnSpc>
            </a:pPr>
            <a:r>
              <a:rPr sz="1100" spc="-5" dirty="0">
                <a:latin typeface="TeXGyreHeros"/>
                <a:cs typeface="TeXGyreHeros"/>
              </a:rPr>
              <a:t>Lulëria është kranth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10" dirty="0">
                <a:latin typeface="TeXGyreHeros"/>
                <a:cs typeface="TeXGyreHeros"/>
              </a:rPr>
              <a:t>shkurtër. </a:t>
            </a:r>
            <a:r>
              <a:rPr sz="1100" spc="-5" dirty="0">
                <a:latin typeface="TeXGyreHeros"/>
                <a:cs typeface="TeXGyreHeros"/>
              </a:rPr>
              <a:t>Numuri </a:t>
            </a:r>
            <a:r>
              <a:rPr sz="1100" dirty="0">
                <a:latin typeface="TeXGyreHeros"/>
                <a:cs typeface="TeXGyreHeros"/>
              </a:rPr>
              <a:t>i luleve i ulët, me  </a:t>
            </a:r>
            <a:r>
              <a:rPr sz="1100" spc="-5" dirty="0">
                <a:latin typeface="TeXGyreHeros"/>
                <a:cs typeface="TeXGyreHeros"/>
              </a:rPr>
              <a:t>strukturë kompakte dhe të </a:t>
            </a:r>
            <a:r>
              <a:rPr sz="1100" spc="-10" dirty="0">
                <a:latin typeface="TeXGyreHeros"/>
                <a:cs typeface="TeXGyreHeros"/>
              </a:rPr>
              <a:t>shkurtër. </a:t>
            </a:r>
            <a:r>
              <a:rPr sz="1100" dirty="0">
                <a:latin typeface="TeXGyreHeros"/>
                <a:cs typeface="TeXGyreHeros"/>
              </a:rPr>
              <a:t>Formë </a:t>
            </a:r>
            <a:r>
              <a:rPr sz="1100" spc="-5" dirty="0">
                <a:latin typeface="TeXGyreHeros"/>
                <a:cs typeface="TeXGyreHeros"/>
              </a:rPr>
              <a:t>panikul. Fruti </a:t>
            </a:r>
            <a:r>
              <a:rPr sz="1100" dirty="0">
                <a:latin typeface="TeXGyreHeros"/>
                <a:cs typeface="TeXGyreHeros"/>
              </a:rPr>
              <a:t>ka  ngjyrë </a:t>
            </a:r>
            <a:r>
              <a:rPr sz="1100" spc="-5" dirty="0">
                <a:latin typeface="TeXGyreHeros"/>
                <a:cs typeface="TeXGyreHeros"/>
              </a:rPr>
              <a:t>të kuqe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verës. </a:t>
            </a:r>
            <a:r>
              <a:rPr sz="1100" dirty="0">
                <a:latin typeface="TeXGyreHeros"/>
                <a:cs typeface="TeXGyreHeros"/>
              </a:rPr>
              <a:t>Formë </a:t>
            </a:r>
            <a:r>
              <a:rPr sz="1100" spc="-5" dirty="0">
                <a:latin typeface="TeXGyreHeros"/>
                <a:cs typeface="TeXGyreHeros"/>
              </a:rPr>
              <a:t>ellipsoidal elehtësisht </a:t>
            </a:r>
            <a:r>
              <a:rPr sz="1100" dirty="0">
                <a:latin typeface="TeXGyreHeros"/>
                <a:cs typeface="TeXGyreHeros"/>
              </a:rPr>
              <a:t>asi-  metrik.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55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Kultivimi:</a:t>
            </a:r>
            <a:endParaRPr sz="1100">
              <a:latin typeface="Arial"/>
              <a:cs typeface="Arial"/>
            </a:endParaRPr>
          </a:p>
          <a:p>
            <a:pPr marL="12700" marR="6350" indent="179705" algn="just">
              <a:lnSpc>
                <a:spcPct val="136400"/>
              </a:lnSpc>
            </a:pPr>
            <a:r>
              <a:rPr sz="1100" spc="-5" dirty="0">
                <a:latin typeface="TeXGyreHeros"/>
                <a:cs typeface="TeXGyreHeros"/>
              </a:rPr>
              <a:t>Kultivar </a:t>
            </a:r>
            <a:r>
              <a:rPr sz="1100" dirty="0">
                <a:latin typeface="TeXGyreHeros"/>
                <a:cs typeface="TeXGyreHeros"/>
              </a:rPr>
              <a:t>me rendiment të </a:t>
            </a:r>
            <a:r>
              <a:rPr sz="1100" spc="-5" dirty="0">
                <a:latin typeface="TeXGyreHeros"/>
                <a:cs typeface="TeXGyreHeros"/>
              </a:rPr>
              <a:t>lartë, jep prodhim mesatar-peri-  odik. Paraqetaftësi rrënjezimi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lartë.</a:t>
            </a:r>
            <a:endParaRPr sz="11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  <a:spcBef>
                <a:spcPts val="480"/>
              </a:spcBef>
            </a:pPr>
            <a:r>
              <a:rPr sz="1100" spc="-5" dirty="0">
                <a:latin typeface="TeXGyreHeros"/>
                <a:cs typeface="TeXGyreHeros"/>
              </a:rPr>
              <a:t>Pjekja: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vonët, </a:t>
            </a:r>
            <a:r>
              <a:rPr sz="1100" spc="-10" dirty="0">
                <a:latin typeface="TeXGyreHeros"/>
                <a:cs typeface="TeXGyreHeros"/>
              </a:rPr>
              <a:t>Dhjetor,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5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shkallëzuar.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55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10" dirty="0">
                <a:latin typeface="Arial"/>
                <a:cs typeface="Arial"/>
              </a:rPr>
              <a:t>Veçoritë:</a:t>
            </a:r>
            <a:endParaRPr sz="1100">
              <a:latin typeface="Arial"/>
              <a:cs typeface="Arial"/>
            </a:endParaRPr>
          </a:p>
          <a:p>
            <a:pPr marL="12700" marR="6350" indent="179705" algn="just">
              <a:lnSpc>
                <a:spcPct val="136400"/>
              </a:lnSpc>
            </a:pPr>
            <a:r>
              <a:rPr sz="1100" spc="-15" dirty="0">
                <a:latin typeface="TeXGyreHeros"/>
                <a:cs typeface="TeXGyreHeros"/>
              </a:rPr>
              <a:t>Varieteti </a:t>
            </a:r>
            <a:r>
              <a:rPr sz="1100" dirty="0">
                <a:latin typeface="TeXGyreHeros"/>
                <a:cs typeface="TeXGyreHeros"/>
              </a:rPr>
              <a:t>ka </a:t>
            </a:r>
            <a:r>
              <a:rPr sz="1100" spc="-5" dirty="0">
                <a:latin typeface="TeXGyreHeros"/>
                <a:cs typeface="TeXGyreHeros"/>
              </a:rPr>
              <a:t>rezistencë mesatare ndaj dëmtuesve </a:t>
            </a:r>
            <a:r>
              <a:rPr sz="1100" i="1" spc="-5" dirty="0">
                <a:latin typeface="Arimo"/>
                <a:cs typeface="Arimo"/>
              </a:rPr>
              <a:t>Cyclo-  conium oleaginum </a:t>
            </a:r>
            <a:r>
              <a:rPr sz="1100" dirty="0">
                <a:latin typeface="TeXGyreHeros"/>
                <a:cs typeface="TeXGyreHeros"/>
              </a:rPr>
              <a:t>dhe </a:t>
            </a:r>
            <a:r>
              <a:rPr sz="1100" i="1" spc="-5" dirty="0">
                <a:latin typeface="Arimo"/>
                <a:cs typeface="Arimo"/>
              </a:rPr>
              <a:t>Bractocera oleae</a:t>
            </a:r>
            <a:r>
              <a:rPr sz="1100" spc="-5" dirty="0">
                <a:latin typeface="TeXGyreHeros"/>
                <a:cs typeface="TeXGyreHeros"/>
              </a:rPr>
              <a:t>. Gjithashtu është  rezistent ndaj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ftohtit dhe ndaj</a:t>
            </a:r>
            <a:r>
              <a:rPr sz="1100" spc="2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thatësirës.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55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Përdorimi: </a:t>
            </a:r>
            <a:r>
              <a:rPr sz="1100" spc="-25" dirty="0">
                <a:latin typeface="TeXGyreHeros"/>
                <a:cs typeface="TeXGyreHeros"/>
              </a:rPr>
              <a:t>Vaj, </a:t>
            </a:r>
            <a:r>
              <a:rPr sz="1100" spc="-5" dirty="0">
                <a:latin typeface="TeXGyreHeros"/>
                <a:cs typeface="TeXGyreHeros"/>
              </a:rPr>
              <a:t>përmbajtje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lartë vaji.</a:t>
            </a:r>
            <a:endParaRPr sz="1100">
              <a:latin typeface="TeXGyreHeros"/>
              <a:cs typeface="TeXGyreHero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73523" y="1319784"/>
            <a:ext cx="1222248" cy="51130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061207" y="8572158"/>
            <a:ext cx="384175" cy="15367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900" dirty="0">
                <a:latin typeface="TeXGyreHeros"/>
                <a:cs typeface="TeXGyreHeros"/>
              </a:rPr>
              <a:t>- </a:t>
            </a:r>
            <a:fld id="{81D60167-4931-47E6-BA6A-407CBD079E47}" type="slidenum">
              <a:rPr sz="900" dirty="0">
                <a:latin typeface="TeXGyreHeros"/>
                <a:cs typeface="TeXGyreHeros"/>
              </a:rPr>
              <a:t>120</a:t>
            </a:fld>
            <a:r>
              <a:rPr sz="900" spc="-60" dirty="0">
                <a:latin typeface="TeXGyreHeros"/>
                <a:cs typeface="TeXGyreHeros"/>
              </a:rPr>
              <a:t> </a:t>
            </a:r>
            <a:r>
              <a:rPr sz="900" dirty="0">
                <a:latin typeface="TeXGyreHeros"/>
                <a:cs typeface="TeXGyreHeros"/>
              </a:rPr>
              <a:t>-</a:t>
            </a:r>
            <a:endParaRPr sz="900">
              <a:latin typeface="TeXGyreHeros"/>
              <a:cs typeface="TeXGyreHeros"/>
            </a:endParaRP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52348" y="644156"/>
            <a:ext cx="5030470" cy="779272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0"/>
              </a:spcBef>
            </a:pPr>
            <a:r>
              <a:rPr sz="1350" b="1" spc="-5" dirty="0">
                <a:latin typeface="Arial"/>
                <a:cs typeface="Arial"/>
              </a:rPr>
              <a:t>Ulliri i holl i</a:t>
            </a:r>
            <a:r>
              <a:rPr sz="1350" b="1" dirty="0">
                <a:latin typeface="Arial"/>
                <a:cs typeface="Arial"/>
              </a:rPr>
              <a:t> </a:t>
            </a:r>
            <a:r>
              <a:rPr sz="1350" b="1" spc="-5" dirty="0">
                <a:latin typeface="Arial"/>
                <a:cs typeface="Arial"/>
              </a:rPr>
              <a:t>Himarës</a:t>
            </a:r>
            <a:endParaRPr sz="13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100">
              <a:latin typeface="Arial"/>
              <a:cs typeface="Arial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Përhapja</a:t>
            </a:r>
            <a:endParaRPr sz="1100">
              <a:latin typeface="Arial"/>
              <a:cs typeface="Arial"/>
            </a:endParaRPr>
          </a:p>
          <a:p>
            <a:pPr marL="12700" marR="1607185" indent="179705" algn="just">
              <a:lnSpc>
                <a:spcPct val="136400"/>
              </a:lnSpc>
            </a:pPr>
            <a:r>
              <a:rPr sz="1100" spc="-15" dirty="0">
                <a:latin typeface="TeXGyreHeros"/>
                <a:cs typeface="TeXGyreHeros"/>
              </a:rPr>
              <a:t>Varieteti </a:t>
            </a:r>
            <a:r>
              <a:rPr sz="1100" spc="-5" dirty="0">
                <a:latin typeface="TeXGyreHeros"/>
                <a:cs typeface="TeXGyreHeros"/>
              </a:rPr>
              <a:t>njihet edhe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sinonimet Nisjot, Himara  dhe </a:t>
            </a:r>
            <a:r>
              <a:rPr sz="1100" dirty="0">
                <a:latin typeface="TeXGyreHeros"/>
                <a:cs typeface="TeXGyreHeros"/>
              </a:rPr>
              <a:t>Nisjot </a:t>
            </a:r>
            <a:r>
              <a:rPr sz="1100" spc="-5" dirty="0">
                <a:latin typeface="TeXGyreHeros"/>
                <a:cs typeface="TeXGyreHeros"/>
              </a:rPr>
              <a:t>bregu. Eshtë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përhapur në jug të</a:t>
            </a:r>
            <a:r>
              <a:rPr sz="1100" spc="-19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Shqiperisë,  në zonën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Himarës </a:t>
            </a:r>
            <a:r>
              <a:rPr sz="1100" dirty="0">
                <a:latin typeface="TeXGyreHeros"/>
                <a:cs typeface="TeXGyreHeros"/>
              </a:rPr>
              <a:t>nga merr </a:t>
            </a:r>
            <a:r>
              <a:rPr sz="1100" spc="-10" dirty="0">
                <a:latin typeface="TeXGyreHeros"/>
                <a:cs typeface="TeXGyreHeros"/>
              </a:rPr>
              <a:t>edhe </a:t>
            </a:r>
            <a:r>
              <a:rPr sz="1100" dirty="0">
                <a:latin typeface="TeXGyreHeros"/>
                <a:cs typeface="TeXGyreHeros"/>
              </a:rPr>
              <a:t>emrin. </a:t>
            </a:r>
            <a:r>
              <a:rPr sz="1100" spc="-5" dirty="0">
                <a:latin typeface="TeXGyreHeros"/>
                <a:cs typeface="TeXGyreHeros"/>
              </a:rPr>
              <a:t>Kryesisht  ështe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lokalizuar </a:t>
            </a:r>
            <a:r>
              <a:rPr sz="1100" dirty="0">
                <a:latin typeface="TeXGyreHeros"/>
                <a:cs typeface="TeXGyreHeros"/>
              </a:rPr>
              <a:t>në bregdetin e </a:t>
            </a:r>
            <a:r>
              <a:rPr sz="1100" spc="-5" dirty="0">
                <a:latin typeface="TeXGyreHeros"/>
                <a:cs typeface="TeXGyreHeros"/>
              </a:rPr>
              <a:t>Vlorës (Himarë,</a:t>
            </a:r>
            <a:r>
              <a:rPr sz="1100" spc="-195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Vuno).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55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Përshkrimi</a:t>
            </a:r>
            <a:endParaRPr sz="1100">
              <a:latin typeface="Arial"/>
              <a:cs typeface="Arial"/>
            </a:endParaRPr>
          </a:p>
          <a:p>
            <a:pPr marL="12700" marR="1607185" indent="179705" algn="just">
              <a:lnSpc>
                <a:spcPct val="136400"/>
              </a:lnSpc>
            </a:pPr>
            <a:r>
              <a:rPr sz="1100" dirty="0">
                <a:latin typeface="TeXGyreHeros"/>
                <a:cs typeface="TeXGyreHeros"/>
              </a:rPr>
              <a:t>Pema </a:t>
            </a:r>
            <a:r>
              <a:rPr sz="1100" spc="-5" dirty="0">
                <a:latin typeface="TeXGyreHeros"/>
                <a:cs typeface="TeXGyreHeros"/>
              </a:rPr>
              <a:t>paraqitet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fuqishme, </a:t>
            </a:r>
            <a:r>
              <a:rPr sz="1100" dirty="0">
                <a:latin typeface="TeXGyreHeros"/>
                <a:cs typeface="TeXGyreHeros"/>
              </a:rPr>
              <a:t>ka kurorë me </a:t>
            </a:r>
            <a:r>
              <a:rPr sz="1100" spc="-5" dirty="0">
                <a:latin typeface="TeXGyreHeros"/>
                <a:cs typeface="TeXGyreHeros"/>
              </a:rPr>
              <a:t>degë </a:t>
            </a:r>
            <a:r>
              <a:rPr sz="1100" spc="5" dirty="0">
                <a:latin typeface="TeXGyreHeros"/>
                <a:cs typeface="TeXGyreHeros"/>
              </a:rPr>
              <a:t>të  </a:t>
            </a:r>
            <a:r>
              <a:rPr sz="1100" spc="-5" dirty="0">
                <a:latin typeface="TeXGyreHeros"/>
                <a:cs typeface="TeXGyreHeros"/>
              </a:rPr>
              <a:t>hapura. Degët sekondare dhe degëzat veshëse janë  </a:t>
            </a:r>
            <a:r>
              <a:rPr sz="1100" dirty="0">
                <a:latin typeface="TeXGyreHeros"/>
                <a:cs typeface="TeXGyreHeros"/>
              </a:rPr>
              <a:t>shumë </a:t>
            </a:r>
            <a:r>
              <a:rPr sz="1100" spc="-5" dirty="0">
                <a:latin typeface="TeXGyreHeros"/>
                <a:cs typeface="TeXGyreHeros"/>
              </a:rPr>
              <a:t>të dëndura </a:t>
            </a:r>
            <a:r>
              <a:rPr sz="1100" dirty="0">
                <a:latin typeface="TeXGyreHeros"/>
                <a:cs typeface="TeXGyreHeros"/>
              </a:rPr>
              <a:t>e të </a:t>
            </a:r>
            <a:r>
              <a:rPr sz="1100" spc="-5" dirty="0">
                <a:latin typeface="TeXGyreHeros"/>
                <a:cs typeface="TeXGyreHeros"/>
              </a:rPr>
              <a:t>varura,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ndërnyje mesatare.  Gjethja</a:t>
            </a:r>
            <a:r>
              <a:rPr sz="1100" spc="-9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ka</a:t>
            </a:r>
            <a:r>
              <a:rPr sz="1100" spc="-10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formë</a:t>
            </a:r>
            <a:r>
              <a:rPr sz="1100" spc="-10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eliptike</a:t>
            </a:r>
            <a:r>
              <a:rPr sz="1100" spc="-8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me</a:t>
            </a:r>
            <a:r>
              <a:rPr sz="1100" spc="-10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përkulshmëri,</a:t>
            </a:r>
            <a:r>
              <a:rPr sz="1100" spc="-9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9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përdredhu-  ra. Nervaturë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gjatë-mesatare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gjërënë ngjyrëjeshile-  bronxi. Sipërfaqja gjethore mesatarisht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madhe.</a:t>
            </a:r>
            <a:endParaRPr sz="1100">
              <a:latin typeface="TeXGyreHeros"/>
              <a:cs typeface="TeXGyreHeros"/>
            </a:endParaRPr>
          </a:p>
          <a:p>
            <a:pPr marL="12700" marR="1608455" indent="179705" algn="just">
              <a:lnSpc>
                <a:spcPct val="136400"/>
              </a:lnSpc>
            </a:pPr>
            <a:r>
              <a:rPr sz="1100" spc="-5" dirty="0">
                <a:latin typeface="TeXGyreHeros"/>
                <a:cs typeface="TeXGyreHeros"/>
              </a:rPr>
              <a:t>Lulëria është </a:t>
            </a:r>
            <a:r>
              <a:rPr sz="1100" dirty="0">
                <a:latin typeface="TeXGyreHeros"/>
                <a:cs typeface="TeXGyreHeros"/>
              </a:rPr>
              <a:t>kranth </a:t>
            </a:r>
            <a:r>
              <a:rPr sz="1100" spc="-5" dirty="0">
                <a:latin typeface="TeXGyreHeros"/>
                <a:cs typeface="TeXGyreHeros"/>
              </a:rPr>
              <a:t>mesatar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gjatë. Numuri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lu-  leve në </a:t>
            </a:r>
            <a:r>
              <a:rPr sz="1100" dirty="0">
                <a:latin typeface="TeXGyreHeros"/>
                <a:cs typeface="TeXGyreHeros"/>
              </a:rPr>
              <a:t>kranth </a:t>
            </a:r>
            <a:r>
              <a:rPr sz="1100" spc="-10" dirty="0">
                <a:latin typeface="TeXGyreHeros"/>
                <a:cs typeface="TeXGyreHeros"/>
              </a:rPr>
              <a:t>mesatar, </a:t>
            </a:r>
            <a:r>
              <a:rPr sz="1100" spc="-5" dirty="0">
                <a:latin typeface="TeXGyreHeros"/>
                <a:cs typeface="TeXGyreHeros"/>
              </a:rPr>
              <a:t>mestrukturë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gjatë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të rrallë.  </a:t>
            </a:r>
            <a:r>
              <a:rPr sz="1100" dirty="0">
                <a:latin typeface="TeXGyreHeros"/>
                <a:cs typeface="TeXGyreHeros"/>
              </a:rPr>
              <a:t>Formë </a:t>
            </a:r>
            <a:r>
              <a:rPr sz="1100" spc="-5" dirty="0">
                <a:latin typeface="TeXGyreHeros"/>
                <a:cs typeface="TeXGyreHeros"/>
              </a:rPr>
              <a:t>panikul,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mbi </a:t>
            </a:r>
            <a:r>
              <a:rPr sz="1100" dirty="0">
                <a:latin typeface="TeXGyreHeros"/>
                <a:cs typeface="TeXGyreHeros"/>
              </a:rPr>
              <a:t>3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degëzime.</a:t>
            </a:r>
            <a:endParaRPr sz="1100">
              <a:latin typeface="TeXGyreHeros"/>
              <a:cs typeface="TeXGyreHeros"/>
            </a:endParaRPr>
          </a:p>
          <a:p>
            <a:pPr marL="12700" marR="1609090" indent="179705" algn="just">
              <a:lnSpc>
                <a:spcPct val="136400"/>
              </a:lnSpc>
            </a:pPr>
            <a:r>
              <a:rPr sz="1100" spc="-5" dirty="0">
                <a:latin typeface="TeXGyreHeros"/>
                <a:cs typeface="TeXGyreHeros"/>
              </a:rPr>
              <a:t>Fruti </a:t>
            </a:r>
            <a:r>
              <a:rPr sz="1100" dirty="0">
                <a:latin typeface="TeXGyreHeros"/>
                <a:cs typeface="TeXGyreHeros"/>
              </a:rPr>
              <a:t>ka ngjyrë </a:t>
            </a:r>
            <a:r>
              <a:rPr sz="1100" spc="-5" dirty="0">
                <a:latin typeface="TeXGyreHeros"/>
                <a:cs typeface="TeXGyreHeros"/>
              </a:rPr>
              <a:t>vere-violet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formë elipsiodale, le-  htësisht</a:t>
            </a:r>
            <a:r>
              <a:rPr sz="110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asimetrik.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55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Kultivimi</a:t>
            </a:r>
            <a:endParaRPr sz="1100">
              <a:latin typeface="Arial"/>
              <a:cs typeface="Arial"/>
            </a:endParaRPr>
          </a:p>
          <a:p>
            <a:pPr marL="12700" marR="1607820" indent="179705" algn="just">
              <a:lnSpc>
                <a:spcPct val="136400"/>
              </a:lnSpc>
            </a:pPr>
            <a:r>
              <a:rPr sz="1100" spc="-15" dirty="0">
                <a:latin typeface="TeXGyreHeros"/>
                <a:cs typeface="TeXGyreHeros"/>
              </a:rPr>
              <a:t>Varietet </a:t>
            </a:r>
            <a:r>
              <a:rPr sz="1100" spc="-5" dirty="0">
                <a:latin typeface="TeXGyreHeros"/>
                <a:cs typeface="TeXGyreHeros"/>
              </a:rPr>
              <a:t>me rendiment </a:t>
            </a:r>
            <a:r>
              <a:rPr sz="1100" dirty="0">
                <a:latin typeface="TeXGyreHeros"/>
                <a:cs typeface="TeXGyreHeros"/>
              </a:rPr>
              <a:t>të lartë, prodhim mesatar-  </a:t>
            </a:r>
            <a:r>
              <a:rPr sz="1100" spc="-5" dirty="0">
                <a:latin typeface="TeXGyreHeros"/>
                <a:cs typeface="TeXGyreHeros"/>
              </a:rPr>
              <a:t>konstant. </a:t>
            </a:r>
            <a:r>
              <a:rPr sz="1100" spc="5" dirty="0">
                <a:latin typeface="TeXGyreHeros"/>
                <a:cs typeface="TeXGyreHeros"/>
              </a:rPr>
              <a:t>Ka </a:t>
            </a:r>
            <a:r>
              <a:rPr sz="1100" dirty="0">
                <a:latin typeface="TeXGyreHeros"/>
                <a:cs typeface="TeXGyreHeros"/>
              </a:rPr>
              <a:t>vajtë </a:t>
            </a:r>
            <a:r>
              <a:rPr sz="1100" spc="-5" dirty="0">
                <a:latin typeface="TeXGyreHeros"/>
                <a:cs typeface="TeXGyreHeros"/>
              </a:rPr>
              <a:t>cilësisë </a:t>
            </a:r>
            <a:r>
              <a:rPr sz="1100" dirty="0">
                <a:latin typeface="TeXGyreHeros"/>
                <a:cs typeface="TeXGyreHeros"/>
              </a:rPr>
              <a:t>së </a:t>
            </a:r>
            <a:r>
              <a:rPr sz="1100" spc="-5" dirty="0">
                <a:latin typeface="TeXGyreHeros"/>
                <a:cs typeface="TeXGyreHeros"/>
              </a:rPr>
              <a:t>lartë. Paraqet aftësi rrën-  jezimi tëulët.</a:t>
            </a:r>
            <a:endParaRPr sz="1100">
              <a:latin typeface="TeXGyreHeros"/>
              <a:cs typeface="TeXGyreHeros"/>
            </a:endParaRPr>
          </a:p>
          <a:p>
            <a:pPr marL="12700" marR="1607185" indent="179705" algn="just">
              <a:lnSpc>
                <a:spcPct val="136400"/>
              </a:lnSpc>
            </a:pPr>
            <a:r>
              <a:rPr sz="1100" b="1" spc="-5" dirty="0">
                <a:latin typeface="Arial"/>
                <a:cs typeface="Arial"/>
              </a:rPr>
              <a:t>Pjekja: </a:t>
            </a:r>
            <a:r>
              <a:rPr sz="1100" spc="-10" dirty="0">
                <a:latin typeface="TeXGyreHeros"/>
                <a:cs typeface="TeXGyreHeros"/>
              </a:rPr>
              <a:t>Dhjetor.e </a:t>
            </a:r>
            <a:r>
              <a:rPr sz="1100" dirty="0">
                <a:latin typeface="TeXGyreHeros"/>
                <a:cs typeface="TeXGyreHeros"/>
              </a:rPr>
              <a:t>vonëshme, e </a:t>
            </a:r>
            <a:r>
              <a:rPr sz="1100" spc="-10" dirty="0">
                <a:latin typeface="TeXGyreHeros"/>
                <a:cs typeface="TeXGyreHeros"/>
              </a:rPr>
              <a:t>shkallëzuar. </a:t>
            </a:r>
            <a:r>
              <a:rPr sz="1100" spc="-15" dirty="0">
                <a:latin typeface="TeXGyreHeros"/>
                <a:cs typeface="TeXGyreHeros"/>
              </a:rPr>
              <a:t>Varietet  </a:t>
            </a:r>
            <a:r>
              <a:rPr sz="1100" dirty="0">
                <a:latin typeface="TeXGyreHeros"/>
                <a:cs typeface="TeXGyreHeros"/>
              </a:rPr>
              <a:t>shumë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rentabël.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55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  <a:spcBef>
                <a:spcPts val="5"/>
              </a:spcBef>
            </a:pPr>
            <a:r>
              <a:rPr sz="1100" b="1" spc="-10" dirty="0">
                <a:latin typeface="Arial"/>
                <a:cs typeface="Arial"/>
              </a:rPr>
              <a:t>Veçoritë</a:t>
            </a:r>
            <a:endParaRPr sz="1100">
              <a:latin typeface="Arial"/>
              <a:cs typeface="Arial"/>
            </a:endParaRPr>
          </a:p>
          <a:p>
            <a:pPr marL="192405">
              <a:lnSpc>
                <a:spcPct val="100000"/>
              </a:lnSpc>
              <a:spcBef>
                <a:spcPts val="480"/>
              </a:spcBef>
            </a:pPr>
            <a:r>
              <a:rPr sz="1100" spc="-20" dirty="0">
                <a:latin typeface="TeXGyreHeros"/>
                <a:cs typeface="TeXGyreHeros"/>
              </a:rPr>
              <a:t>Varieteti </a:t>
            </a:r>
            <a:r>
              <a:rPr sz="1100" spc="-15" dirty="0">
                <a:latin typeface="TeXGyreHeros"/>
                <a:cs typeface="TeXGyreHeros"/>
              </a:rPr>
              <a:t>është rezistent ndaj </a:t>
            </a:r>
            <a:r>
              <a:rPr sz="1100" i="1" spc="-15" dirty="0">
                <a:latin typeface="Arimo"/>
                <a:cs typeface="Arimo"/>
              </a:rPr>
              <a:t>Cycloconium</a:t>
            </a:r>
            <a:r>
              <a:rPr sz="1100" i="1" spc="100" dirty="0">
                <a:latin typeface="Arimo"/>
                <a:cs typeface="Arimo"/>
              </a:rPr>
              <a:t> </a:t>
            </a:r>
            <a:r>
              <a:rPr sz="1100" i="1" spc="-15" dirty="0">
                <a:latin typeface="Arimo"/>
                <a:cs typeface="Arimo"/>
              </a:rPr>
              <a:t>oleagi-</a:t>
            </a:r>
            <a:endParaRPr sz="1100">
              <a:latin typeface="Arimo"/>
              <a:cs typeface="Arimo"/>
            </a:endParaRPr>
          </a:p>
          <a:p>
            <a:pPr marL="12065" marR="5080" algn="ctr">
              <a:lnSpc>
                <a:spcPct val="136400"/>
              </a:lnSpc>
            </a:pPr>
            <a:r>
              <a:rPr sz="1100" i="1" spc="-15" dirty="0">
                <a:latin typeface="Arimo"/>
                <a:cs typeface="Arimo"/>
              </a:rPr>
              <a:t>num</a:t>
            </a:r>
            <a:r>
              <a:rPr sz="1100" spc="-15" dirty="0">
                <a:latin typeface="TeXGyreHeros"/>
                <a:cs typeface="TeXGyreHeros"/>
              </a:rPr>
              <a:t>, </a:t>
            </a:r>
            <a:r>
              <a:rPr sz="1100" spc="-10" dirty="0">
                <a:latin typeface="TeXGyreHeros"/>
                <a:cs typeface="TeXGyreHeros"/>
              </a:rPr>
              <a:t>mesatar </a:t>
            </a:r>
            <a:r>
              <a:rPr sz="1100" spc="-15" dirty="0">
                <a:latin typeface="TeXGyreHeros"/>
                <a:cs typeface="TeXGyreHeros"/>
              </a:rPr>
              <a:t>ndaj </a:t>
            </a:r>
            <a:r>
              <a:rPr sz="1100" i="1" spc="-15" dirty="0">
                <a:latin typeface="Arimo"/>
                <a:cs typeface="Arimo"/>
              </a:rPr>
              <a:t>Bractocera oleaes</a:t>
            </a:r>
            <a:r>
              <a:rPr sz="1100" spc="-15" dirty="0">
                <a:latin typeface="TeXGyreHeros"/>
                <a:cs typeface="TeXGyreHeros"/>
              </a:rPr>
              <a:t>. </a:t>
            </a:r>
            <a:r>
              <a:rPr sz="1100" spc="-10" dirty="0">
                <a:latin typeface="TeXGyreHeros"/>
                <a:cs typeface="TeXGyreHeros"/>
              </a:rPr>
              <a:t>Rezistent </a:t>
            </a:r>
            <a:r>
              <a:rPr sz="1100" spc="-15" dirty="0">
                <a:latin typeface="TeXGyreHeros"/>
                <a:cs typeface="TeXGyreHeros"/>
              </a:rPr>
              <a:t>ndaj </a:t>
            </a:r>
            <a:r>
              <a:rPr sz="1100" spc="-10" dirty="0">
                <a:latin typeface="TeXGyreHeros"/>
                <a:cs typeface="TeXGyreHeros"/>
              </a:rPr>
              <a:t>të ftohtit dhe </a:t>
            </a:r>
            <a:r>
              <a:rPr sz="1100" spc="-15" dirty="0">
                <a:latin typeface="TeXGyreHeros"/>
                <a:cs typeface="TeXGyreHeros"/>
              </a:rPr>
              <a:t>ndaj thatësires.  Paraqitet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i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ndjëshem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ndaj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Pseudomonas.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35" dirty="0">
                <a:latin typeface="TeXGyreHeros"/>
                <a:cs typeface="TeXGyreHeros"/>
              </a:rPr>
              <a:t>Vaji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ka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shije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organoleptike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shume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mirë.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55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  <a:spcBef>
                <a:spcPts val="5"/>
              </a:spcBef>
            </a:pPr>
            <a:r>
              <a:rPr sz="1100" b="1" spc="-5" dirty="0">
                <a:latin typeface="Arial"/>
                <a:cs typeface="Arial"/>
              </a:rPr>
              <a:t>Përdorimi: </a:t>
            </a:r>
            <a:r>
              <a:rPr sz="1100" spc="-25" dirty="0">
                <a:latin typeface="TeXGyreHeros"/>
                <a:cs typeface="TeXGyreHeros"/>
              </a:rPr>
              <a:t>Vaj, </a:t>
            </a:r>
            <a:r>
              <a:rPr sz="1100" spc="-5" dirty="0">
                <a:latin typeface="TeXGyreHeros"/>
                <a:cs typeface="TeXGyreHeros"/>
              </a:rPr>
              <a:t>përmbajtje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ulët</a:t>
            </a:r>
            <a:r>
              <a:rPr sz="1100" spc="1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vaji.</a:t>
            </a:r>
            <a:endParaRPr sz="1100">
              <a:latin typeface="TeXGyreHeros"/>
              <a:cs typeface="TeXGyreHero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236720" y="1319784"/>
            <a:ext cx="1534667" cy="60182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061207" y="8572158"/>
            <a:ext cx="384175" cy="15367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900" dirty="0">
                <a:latin typeface="TeXGyreHeros"/>
                <a:cs typeface="TeXGyreHeros"/>
              </a:rPr>
              <a:t>- </a:t>
            </a:r>
            <a:fld id="{81D60167-4931-47E6-BA6A-407CBD079E47}" type="slidenum">
              <a:rPr sz="900" dirty="0">
                <a:latin typeface="TeXGyreHeros"/>
                <a:cs typeface="TeXGyreHeros"/>
              </a:rPr>
              <a:t>121</a:t>
            </a:fld>
            <a:r>
              <a:rPr sz="900" spc="-60" dirty="0">
                <a:latin typeface="TeXGyreHeros"/>
                <a:cs typeface="TeXGyreHeros"/>
              </a:rPr>
              <a:t> </a:t>
            </a:r>
            <a:r>
              <a:rPr sz="900" dirty="0">
                <a:latin typeface="TeXGyreHeros"/>
                <a:cs typeface="TeXGyreHeros"/>
              </a:rPr>
              <a:t>-</a:t>
            </a:r>
            <a:endParaRPr sz="900">
              <a:latin typeface="TeXGyreHeros"/>
              <a:cs typeface="TeXGyreHeros"/>
            </a:endParaRP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9780" y="644156"/>
            <a:ext cx="5030470" cy="766635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0"/>
              </a:spcBef>
            </a:pPr>
            <a:r>
              <a:rPr sz="1350" b="1" spc="-5" dirty="0">
                <a:latin typeface="Arial"/>
                <a:cs typeface="Arial"/>
              </a:rPr>
              <a:t>Pulazeqin</a:t>
            </a:r>
            <a:endParaRPr sz="13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300">
              <a:latin typeface="Arial"/>
              <a:cs typeface="Arial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Përhapja</a:t>
            </a:r>
            <a:endParaRPr sz="1100">
              <a:latin typeface="Arial"/>
              <a:cs typeface="Arial"/>
            </a:endParaRPr>
          </a:p>
          <a:p>
            <a:pPr marL="12700" marR="1333500" indent="179705" algn="just">
              <a:lnSpc>
                <a:spcPct val="136400"/>
              </a:lnSpc>
            </a:pPr>
            <a:r>
              <a:rPr sz="1100" spc="-15" dirty="0">
                <a:latin typeface="TeXGyreHeros"/>
                <a:cs typeface="TeXGyreHeros"/>
              </a:rPr>
              <a:t>Varieteti </a:t>
            </a:r>
            <a:r>
              <a:rPr sz="1100" spc="-5" dirty="0">
                <a:latin typeface="TeXGyreHeros"/>
                <a:cs typeface="TeXGyreHeros"/>
              </a:rPr>
              <a:t>njihet edhe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sinonimet Pulez </a:t>
            </a:r>
            <a:r>
              <a:rPr sz="1100" dirty="0">
                <a:latin typeface="TeXGyreHeros"/>
                <a:cs typeface="TeXGyreHeros"/>
              </a:rPr>
              <a:t>dhe</a:t>
            </a:r>
            <a:r>
              <a:rPr sz="1100" spc="-1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Pulazeqine.  Eshtë </a:t>
            </a:r>
            <a:r>
              <a:rPr sz="1100" dirty="0">
                <a:latin typeface="TeXGyreHeros"/>
                <a:cs typeface="TeXGyreHeros"/>
              </a:rPr>
              <a:t>një </a:t>
            </a:r>
            <a:r>
              <a:rPr sz="1100" spc="-5" dirty="0">
                <a:latin typeface="TeXGyreHeros"/>
                <a:cs typeface="TeXGyreHeros"/>
              </a:rPr>
              <a:t>varietet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10" dirty="0">
                <a:latin typeface="TeXGyreHeros"/>
                <a:cs typeface="TeXGyreHeros"/>
              </a:rPr>
              <a:t>vjetër,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orgjinë në zonën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Vlorës,</a:t>
            </a:r>
            <a:r>
              <a:rPr sz="1100" spc="-1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por   i përhapur </a:t>
            </a:r>
            <a:r>
              <a:rPr sz="1100" spc="-5" dirty="0">
                <a:latin typeface="TeXGyreHeros"/>
                <a:cs typeface="TeXGyreHeros"/>
              </a:rPr>
              <a:t>në zona të </a:t>
            </a:r>
            <a:r>
              <a:rPr sz="1100" dirty="0">
                <a:latin typeface="TeXGyreHeros"/>
                <a:cs typeface="TeXGyreHeros"/>
              </a:rPr>
              <a:t>ndryshme </a:t>
            </a:r>
            <a:r>
              <a:rPr sz="1100" spc="-5" dirty="0">
                <a:latin typeface="TeXGyreHeros"/>
                <a:cs typeface="TeXGyreHeros"/>
              </a:rPr>
              <a:t>si; Vlorë, Himarë, Sarandë,  Delvinë dhe </a:t>
            </a:r>
            <a:r>
              <a:rPr sz="1100" spc="-10" dirty="0">
                <a:latin typeface="TeXGyreHeros"/>
                <a:cs typeface="TeXGyreHeros"/>
              </a:rPr>
              <a:t>Mallakaster. </a:t>
            </a:r>
            <a:r>
              <a:rPr sz="1100" spc="5" dirty="0">
                <a:latin typeface="TeXGyreHeros"/>
                <a:cs typeface="TeXGyreHeros"/>
              </a:rPr>
              <a:t>Ai </a:t>
            </a:r>
            <a:r>
              <a:rPr sz="1100" dirty="0">
                <a:latin typeface="TeXGyreHeros"/>
                <a:cs typeface="TeXGyreHeros"/>
              </a:rPr>
              <a:t>është i përhapur kudo ku </a:t>
            </a:r>
            <a:r>
              <a:rPr sz="1100" spc="-5" dirty="0">
                <a:latin typeface="TeXGyreHeros"/>
                <a:cs typeface="TeXGyreHeros"/>
              </a:rPr>
              <a:t>kulti-  </a:t>
            </a:r>
            <a:r>
              <a:rPr sz="1100" dirty="0">
                <a:latin typeface="TeXGyreHeros"/>
                <a:cs typeface="TeXGyreHeros"/>
              </a:rPr>
              <a:t>vohet </a:t>
            </a:r>
            <a:r>
              <a:rPr sz="1100" spc="-10" dirty="0">
                <a:latin typeface="TeXGyreHeros"/>
                <a:cs typeface="TeXGyreHeros"/>
              </a:rPr>
              <a:t>cv.Kaninjot.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55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Përshkrimi</a:t>
            </a:r>
            <a:endParaRPr sz="1100">
              <a:latin typeface="Arial"/>
              <a:cs typeface="Arial"/>
            </a:endParaRPr>
          </a:p>
          <a:p>
            <a:pPr marL="12700" marR="1332865" indent="179705" algn="just">
              <a:lnSpc>
                <a:spcPct val="136400"/>
              </a:lnSpc>
            </a:pPr>
            <a:r>
              <a:rPr sz="1100" dirty="0">
                <a:latin typeface="TeXGyreHeros"/>
                <a:cs typeface="TeXGyreHeros"/>
              </a:rPr>
              <a:t>Pema </a:t>
            </a:r>
            <a:r>
              <a:rPr sz="1100" spc="-10" dirty="0">
                <a:latin typeface="TeXGyreHeros"/>
                <a:cs typeface="TeXGyreHeros"/>
              </a:rPr>
              <a:t>ka </a:t>
            </a:r>
            <a:r>
              <a:rPr sz="1100" spc="-5" dirty="0">
                <a:latin typeface="TeXGyreHeros"/>
                <a:cs typeface="TeXGyreHeros"/>
              </a:rPr>
              <a:t>zhvillim </a:t>
            </a:r>
            <a:r>
              <a:rPr sz="1100" dirty="0">
                <a:latin typeface="TeXGyreHeros"/>
                <a:cs typeface="TeXGyreHeros"/>
              </a:rPr>
              <a:t>shumë </a:t>
            </a:r>
            <a:r>
              <a:rPr sz="1100" spc="-5" dirty="0">
                <a:latin typeface="TeXGyreHeros"/>
                <a:cs typeface="TeXGyreHeros"/>
              </a:rPr>
              <a:t>të </a:t>
            </a:r>
            <a:r>
              <a:rPr sz="1100" dirty="0">
                <a:latin typeface="TeXGyreHeros"/>
                <a:cs typeface="TeXGyreHeros"/>
              </a:rPr>
              <a:t>fuqishëm. </a:t>
            </a:r>
            <a:r>
              <a:rPr sz="1100" spc="-5" dirty="0">
                <a:latin typeface="TeXGyreHeros"/>
                <a:cs typeface="TeXGyreHeros"/>
              </a:rPr>
              <a:t>Kurorë </a:t>
            </a:r>
            <a:r>
              <a:rPr sz="1100" dirty="0">
                <a:latin typeface="TeXGyreHeros"/>
                <a:cs typeface="TeXGyreHeros"/>
              </a:rPr>
              <a:t>polikonike  me </a:t>
            </a:r>
            <a:r>
              <a:rPr sz="1100" spc="-5" dirty="0">
                <a:latin typeface="TeXGyreHeros"/>
                <a:cs typeface="TeXGyreHeros"/>
              </a:rPr>
              <a:t>degë në kënde të gjëra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degëza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varura gati të den-  dura,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dirty="0">
                <a:latin typeface="TeXGyreHeros"/>
                <a:cs typeface="TeXGyreHeros"/>
              </a:rPr>
              <a:t>dërnyje të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shkurtëra.</a:t>
            </a:r>
            <a:endParaRPr sz="1100">
              <a:latin typeface="TeXGyreHeros"/>
              <a:cs typeface="TeXGyreHeros"/>
            </a:endParaRPr>
          </a:p>
          <a:p>
            <a:pPr marL="12700" marR="1334135" indent="179705" algn="just">
              <a:lnSpc>
                <a:spcPct val="136400"/>
              </a:lnSpc>
            </a:pPr>
            <a:r>
              <a:rPr sz="1100" spc="-5" dirty="0">
                <a:latin typeface="TeXGyreHeros"/>
                <a:cs typeface="TeXGyreHeros"/>
              </a:rPr>
              <a:t>Gjethja eliptike-shtizë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rafshtë, </a:t>
            </a:r>
            <a:r>
              <a:rPr sz="1100" dirty="0">
                <a:latin typeface="TeXGyreHeros"/>
                <a:cs typeface="TeXGyreHeros"/>
              </a:rPr>
              <a:t>ka </a:t>
            </a:r>
            <a:r>
              <a:rPr sz="1100" spc="-5" dirty="0">
                <a:latin typeface="TeXGyreHeros"/>
                <a:cs typeface="TeXGyreHeros"/>
              </a:rPr>
              <a:t>gjatësi dhe gjërësi  mesatare.Nervaturë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gjatësore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rafshtë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me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ngjyrë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jeshile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  fortë. Sipërfaqjaështë pothuaj</a:t>
            </a:r>
            <a:r>
              <a:rPr sz="1100" spc="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mesatare.</a:t>
            </a:r>
            <a:endParaRPr sz="1100">
              <a:latin typeface="TeXGyreHeros"/>
              <a:cs typeface="TeXGyreHeros"/>
            </a:endParaRPr>
          </a:p>
          <a:p>
            <a:pPr marL="12700" marR="1333500" indent="179705" algn="just">
              <a:lnSpc>
                <a:spcPct val="136400"/>
              </a:lnSpc>
            </a:pPr>
            <a:r>
              <a:rPr sz="1100" spc="-5" dirty="0">
                <a:latin typeface="TeXGyreHeros"/>
                <a:cs typeface="TeXGyreHeros"/>
              </a:rPr>
              <a:t>Lulëria është </a:t>
            </a:r>
            <a:r>
              <a:rPr sz="1100" dirty="0">
                <a:latin typeface="TeXGyreHeros"/>
                <a:cs typeface="TeXGyreHeros"/>
              </a:rPr>
              <a:t>kranth </a:t>
            </a:r>
            <a:r>
              <a:rPr sz="1100" spc="-5" dirty="0">
                <a:latin typeface="TeXGyreHeros"/>
                <a:cs typeface="TeXGyreHeros"/>
              </a:rPr>
              <a:t>mesatarisht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gjatë. </a:t>
            </a:r>
            <a:r>
              <a:rPr sz="1100" dirty="0">
                <a:latin typeface="TeXGyreHeros"/>
                <a:cs typeface="TeXGyreHeros"/>
              </a:rPr>
              <a:t>Numur i luleve  </a:t>
            </a:r>
            <a:r>
              <a:rPr sz="1100" spc="-5" dirty="0">
                <a:latin typeface="TeXGyreHeros"/>
                <a:cs typeface="TeXGyreHeros"/>
              </a:rPr>
              <a:t>për kranth </a:t>
            </a:r>
            <a:r>
              <a:rPr sz="1100" dirty="0">
                <a:latin typeface="TeXGyreHeros"/>
                <a:cs typeface="TeXGyreHeros"/>
              </a:rPr>
              <a:t>është </a:t>
            </a:r>
            <a:r>
              <a:rPr sz="1100" spc="-5" dirty="0">
                <a:latin typeface="TeXGyreHeros"/>
                <a:cs typeface="TeXGyreHeros"/>
              </a:rPr>
              <a:t>mesatar dhe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dirty="0">
                <a:latin typeface="TeXGyreHeros"/>
                <a:cs typeface="TeXGyreHeros"/>
              </a:rPr>
              <a:t>srukturë të </a:t>
            </a:r>
            <a:r>
              <a:rPr sz="1100" spc="-5" dirty="0">
                <a:latin typeface="TeXGyreHeros"/>
                <a:cs typeface="TeXGyreHeros"/>
              </a:rPr>
              <a:t>gjatë </a:t>
            </a:r>
            <a:r>
              <a:rPr sz="1100" dirty="0">
                <a:latin typeface="TeXGyreHeros"/>
                <a:cs typeface="TeXGyreHeros"/>
              </a:rPr>
              <a:t>dhe të  rrallë. </a:t>
            </a:r>
            <a:r>
              <a:rPr sz="1100" spc="-5" dirty="0">
                <a:latin typeface="TeXGyreHeros"/>
                <a:cs typeface="TeXGyreHeros"/>
              </a:rPr>
              <a:t>Forma panikul, paraqitet </a:t>
            </a:r>
            <a:r>
              <a:rPr sz="1100" dirty="0">
                <a:latin typeface="TeXGyreHeros"/>
                <a:cs typeface="TeXGyreHeros"/>
              </a:rPr>
              <a:t>me mbi 3</a:t>
            </a:r>
            <a:r>
              <a:rPr sz="1100" spc="-5" dirty="0">
                <a:latin typeface="TeXGyreHeros"/>
                <a:cs typeface="TeXGyreHeros"/>
              </a:rPr>
              <a:t> degëzime.</a:t>
            </a:r>
            <a:endParaRPr sz="1100">
              <a:latin typeface="TeXGyreHeros"/>
              <a:cs typeface="TeXGyreHeros"/>
            </a:endParaRPr>
          </a:p>
          <a:p>
            <a:pPr marL="12700" marR="1333500" indent="179705" algn="just">
              <a:lnSpc>
                <a:spcPct val="136400"/>
              </a:lnSpc>
            </a:pPr>
            <a:r>
              <a:rPr sz="1100" spc="-5" dirty="0">
                <a:latin typeface="TeXGyreHeros"/>
                <a:cs typeface="TeXGyreHeros"/>
              </a:rPr>
              <a:t>Fruti </a:t>
            </a:r>
            <a:r>
              <a:rPr sz="1100" dirty="0">
                <a:latin typeface="TeXGyreHeros"/>
                <a:cs typeface="TeXGyreHeros"/>
              </a:rPr>
              <a:t>ka ngjyrë </a:t>
            </a:r>
            <a:r>
              <a:rPr sz="1100" spc="-5" dirty="0">
                <a:latin typeface="TeXGyreHeros"/>
                <a:cs typeface="TeXGyreHeros"/>
              </a:rPr>
              <a:t>të zezë-violet, </a:t>
            </a:r>
            <a:r>
              <a:rPr sz="1100" dirty="0">
                <a:latin typeface="TeXGyreHeros"/>
                <a:cs typeface="TeXGyreHeros"/>
              </a:rPr>
              <a:t>me formë vezake pak si-  metrik,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dirty="0">
                <a:latin typeface="TeXGyreHeros"/>
                <a:cs typeface="TeXGyreHeros"/>
              </a:rPr>
              <a:t>peshë </a:t>
            </a:r>
            <a:r>
              <a:rPr sz="1100" spc="5" dirty="0">
                <a:latin typeface="TeXGyreHeros"/>
                <a:cs typeface="TeXGyreHeros"/>
              </a:rPr>
              <a:t>të</a:t>
            </a:r>
            <a:r>
              <a:rPr sz="1100" spc="-7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vogël.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55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Kultivimi</a:t>
            </a:r>
            <a:endParaRPr sz="1100">
              <a:latin typeface="Arial"/>
              <a:cs typeface="Arial"/>
            </a:endParaRPr>
          </a:p>
          <a:p>
            <a:pPr marL="12700" marR="1333500" indent="179705" algn="just">
              <a:lnSpc>
                <a:spcPct val="136400"/>
              </a:lnSpc>
            </a:pPr>
            <a:r>
              <a:rPr sz="1100" spc="-15" dirty="0">
                <a:latin typeface="TeXGyreHeros"/>
                <a:cs typeface="TeXGyreHeros"/>
              </a:rPr>
              <a:t>Varietet </a:t>
            </a:r>
            <a:r>
              <a:rPr sz="1100" spc="-5" dirty="0">
                <a:latin typeface="TeXGyreHeros"/>
                <a:cs typeface="TeXGyreHeros"/>
              </a:rPr>
              <a:t>paraqitet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dirty="0">
                <a:latin typeface="TeXGyreHeros"/>
                <a:cs typeface="TeXGyreHeros"/>
              </a:rPr>
              <a:t>prodhimtari të </a:t>
            </a:r>
            <a:r>
              <a:rPr sz="1100" spc="-5" dirty="0">
                <a:latin typeface="TeXGyreHeros"/>
                <a:cs typeface="TeXGyreHeros"/>
              </a:rPr>
              <a:t>lartë </a:t>
            </a:r>
            <a:r>
              <a:rPr sz="1100" dirty="0">
                <a:latin typeface="TeXGyreHeros"/>
                <a:cs typeface="TeXGyreHeros"/>
              </a:rPr>
              <a:t>e me </a:t>
            </a:r>
            <a:r>
              <a:rPr sz="1100" spc="-5" dirty="0">
                <a:latin typeface="TeXGyreHeros"/>
                <a:cs typeface="TeXGyreHeros"/>
              </a:rPr>
              <a:t>prodhim  konstant. </a:t>
            </a:r>
            <a:r>
              <a:rPr sz="1100" dirty="0">
                <a:latin typeface="TeXGyreHeros"/>
                <a:cs typeface="TeXGyreHeros"/>
              </a:rPr>
              <a:t>Ka </a:t>
            </a:r>
            <a:r>
              <a:rPr sz="1100" spc="-5" dirty="0">
                <a:latin typeface="TeXGyreHeros"/>
                <a:cs typeface="TeXGyreHeros"/>
              </a:rPr>
              <a:t>aftësi rrënjëzimi </a:t>
            </a:r>
            <a:r>
              <a:rPr sz="1100" dirty="0">
                <a:latin typeface="TeXGyreHeros"/>
                <a:cs typeface="TeXGyreHeros"/>
              </a:rPr>
              <a:t>të ulët </a:t>
            </a:r>
            <a:r>
              <a:rPr sz="1100" spc="-5" dirty="0">
                <a:latin typeface="TeXGyreHeros"/>
                <a:cs typeface="TeXGyreHeros"/>
              </a:rPr>
              <a:t>dhe futet </a:t>
            </a:r>
            <a:r>
              <a:rPr sz="1100" dirty="0">
                <a:latin typeface="TeXGyreHeros"/>
                <a:cs typeface="TeXGyreHeros"/>
              </a:rPr>
              <a:t>shpejt në  </a:t>
            </a:r>
            <a:r>
              <a:rPr sz="1100" spc="-5" dirty="0">
                <a:latin typeface="TeXGyreHeros"/>
                <a:cs typeface="TeXGyreHeros"/>
              </a:rPr>
              <a:t>prodhim pas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mbjelljes.</a:t>
            </a:r>
            <a:endParaRPr sz="1100">
              <a:latin typeface="TeXGyreHeros"/>
              <a:cs typeface="TeXGyreHeros"/>
            </a:endParaRPr>
          </a:p>
          <a:p>
            <a:pPr marL="192405" algn="just">
              <a:lnSpc>
                <a:spcPct val="100000"/>
              </a:lnSpc>
              <a:spcBef>
                <a:spcPts val="480"/>
              </a:spcBef>
            </a:pPr>
            <a:r>
              <a:rPr sz="1100" b="1" spc="-5" dirty="0">
                <a:latin typeface="Arial"/>
                <a:cs typeface="Arial"/>
              </a:rPr>
              <a:t>Pjekja: </a:t>
            </a:r>
            <a:r>
              <a:rPr sz="1100" spc="-10" dirty="0">
                <a:latin typeface="TeXGyreHeros"/>
                <a:cs typeface="TeXGyreHeros"/>
              </a:rPr>
              <a:t>Dhjetor, </a:t>
            </a:r>
            <a:r>
              <a:rPr sz="1100" dirty="0">
                <a:latin typeface="TeXGyreHeros"/>
                <a:cs typeface="TeXGyreHeros"/>
              </a:rPr>
              <a:t>pjekje e </a:t>
            </a:r>
            <a:r>
              <a:rPr sz="1100" spc="-5" dirty="0">
                <a:latin typeface="TeXGyreHeros"/>
                <a:cs typeface="TeXGyreHeros"/>
              </a:rPr>
              <a:t>njëkohëshme </a:t>
            </a:r>
            <a:r>
              <a:rPr sz="1100" dirty="0">
                <a:latin typeface="TeXGyreHeros"/>
                <a:cs typeface="TeXGyreHeros"/>
              </a:rPr>
              <a:t>dhe e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herëshme.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250">
              <a:latin typeface="TeXGyreHeros"/>
              <a:cs typeface="TeXGyreHeros"/>
            </a:endParaRPr>
          </a:p>
          <a:p>
            <a:pPr marL="12700" marR="5080" indent="179705" algn="just">
              <a:lnSpc>
                <a:spcPct val="136400"/>
              </a:lnSpc>
            </a:pPr>
            <a:r>
              <a:rPr sz="1100" b="1" spc="-10" dirty="0">
                <a:latin typeface="Arial"/>
                <a:cs typeface="Arial"/>
              </a:rPr>
              <a:t>Veçoritë: </a:t>
            </a:r>
            <a:r>
              <a:rPr sz="1100" spc="-5" dirty="0">
                <a:latin typeface="TeXGyreHeros"/>
                <a:cs typeface="TeXGyreHeros"/>
              </a:rPr>
              <a:t>Rezistent </a:t>
            </a:r>
            <a:r>
              <a:rPr sz="1100" spc="-10" dirty="0">
                <a:latin typeface="TeXGyreHeros"/>
                <a:cs typeface="TeXGyreHeros"/>
              </a:rPr>
              <a:t>ndaj </a:t>
            </a:r>
            <a:r>
              <a:rPr sz="1100" i="1" spc="-5" dirty="0">
                <a:latin typeface="Arimo"/>
                <a:cs typeface="Arimo"/>
              </a:rPr>
              <a:t>Cycloconium oleaginum</a:t>
            </a:r>
            <a:r>
              <a:rPr sz="1100" spc="-5" dirty="0">
                <a:latin typeface="TeXGyreHeros"/>
                <a:cs typeface="TeXGyreHeros"/>
              </a:rPr>
              <a:t>, </a:t>
            </a:r>
            <a:r>
              <a:rPr sz="1100" dirty="0">
                <a:latin typeface="TeXGyreHeros"/>
                <a:cs typeface="TeXGyreHeros"/>
              </a:rPr>
              <a:t>por është indjeshëm </a:t>
            </a:r>
            <a:r>
              <a:rPr sz="1100" spc="-5" dirty="0">
                <a:latin typeface="TeXGyreHeros"/>
                <a:cs typeface="TeXGyreHeros"/>
              </a:rPr>
              <a:t>ndaj  </a:t>
            </a:r>
            <a:r>
              <a:rPr sz="1100" i="1" spc="-5" dirty="0">
                <a:latin typeface="Arimo"/>
                <a:cs typeface="Arimo"/>
              </a:rPr>
              <a:t>Pseudomonas </a:t>
            </a:r>
            <a:r>
              <a:rPr sz="1100" dirty="0">
                <a:latin typeface="TeXGyreHeros"/>
                <a:cs typeface="TeXGyreHeros"/>
              </a:rPr>
              <a:t>dhe </a:t>
            </a:r>
            <a:r>
              <a:rPr sz="1100" i="1" spc="-5" dirty="0">
                <a:latin typeface="Arimo"/>
                <a:cs typeface="Arimo"/>
              </a:rPr>
              <a:t>Bractocera oleae</a:t>
            </a:r>
            <a:r>
              <a:rPr sz="1100" spc="-5" dirty="0">
                <a:latin typeface="TeXGyreHeros"/>
                <a:cs typeface="TeXGyreHeros"/>
              </a:rPr>
              <a:t>. Paraqitet rezistent </a:t>
            </a:r>
            <a:r>
              <a:rPr sz="1100" dirty="0">
                <a:latin typeface="TeXGyreHeros"/>
                <a:cs typeface="TeXGyreHeros"/>
              </a:rPr>
              <a:t>ndaj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ftohtit, thatësirës  dhe </a:t>
            </a:r>
            <a:r>
              <a:rPr sz="1100" dirty="0">
                <a:latin typeface="TeXGyreHeros"/>
                <a:cs typeface="TeXGyreHeros"/>
              </a:rPr>
              <a:t>tokave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gëlqerore.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550">
              <a:latin typeface="TeXGyreHeros"/>
              <a:cs typeface="TeXGyreHeros"/>
            </a:endParaRPr>
          </a:p>
          <a:p>
            <a:pPr marL="192405" algn="just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Përdorimi: </a:t>
            </a:r>
            <a:r>
              <a:rPr sz="1100" spc="-25" dirty="0">
                <a:latin typeface="TeXGyreHeros"/>
                <a:cs typeface="TeXGyreHeros"/>
              </a:rPr>
              <a:t>Vaj. </a:t>
            </a:r>
            <a:r>
              <a:rPr sz="1100" dirty="0">
                <a:latin typeface="TeXGyreHeros"/>
                <a:cs typeface="TeXGyreHeros"/>
              </a:rPr>
              <a:t>Ka </a:t>
            </a:r>
            <a:r>
              <a:rPr sz="1100" spc="-5" dirty="0">
                <a:latin typeface="TeXGyreHeros"/>
                <a:cs typeface="TeXGyreHeros"/>
              </a:rPr>
              <a:t>përmbajtje të ulët</a:t>
            </a:r>
            <a:r>
              <a:rPr sz="1100" spc="1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vaji.</a:t>
            </a:r>
            <a:endParaRPr sz="1100">
              <a:latin typeface="TeXGyreHeros"/>
              <a:cs typeface="TeXGyreHero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8471" y="1671828"/>
            <a:ext cx="1258824" cy="50733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061207" y="8572158"/>
            <a:ext cx="384175" cy="15367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900" dirty="0">
                <a:latin typeface="TeXGyreHeros"/>
                <a:cs typeface="TeXGyreHeros"/>
              </a:rPr>
              <a:t>- </a:t>
            </a:r>
            <a:fld id="{81D60167-4931-47E6-BA6A-407CBD079E47}" type="slidenum">
              <a:rPr sz="900" dirty="0">
                <a:latin typeface="TeXGyreHeros"/>
                <a:cs typeface="TeXGyreHeros"/>
              </a:rPr>
              <a:t>122</a:t>
            </a:fld>
            <a:r>
              <a:rPr sz="900" spc="-60" dirty="0">
                <a:latin typeface="TeXGyreHeros"/>
                <a:cs typeface="TeXGyreHeros"/>
              </a:rPr>
              <a:t> </a:t>
            </a:r>
            <a:r>
              <a:rPr sz="900" dirty="0">
                <a:latin typeface="TeXGyreHeros"/>
                <a:cs typeface="TeXGyreHeros"/>
              </a:rPr>
              <a:t>-</a:t>
            </a:r>
            <a:endParaRPr sz="900">
              <a:latin typeface="TeXGyreHeros"/>
              <a:cs typeface="TeXGyreHeros"/>
            </a:endParaRP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43204" y="644156"/>
            <a:ext cx="5029200" cy="779272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0"/>
              </a:spcBef>
            </a:pPr>
            <a:r>
              <a:rPr sz="1350" b="1" spc="-5" dirty="0">
                <a:latin typeface="Arial"/>
                <a:cs typeface="Arial"/>
              </a:rPr>
              <a:t>Kotruvs</a:t>
            </a:r>
            <a:endParaRPr sz="13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300">
              <a:latin typeface="Arial"/>
              <a:cs typeface="Arial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Përhapja</a:t>
            </a:r>
            <a:endParaRPr sz="1100">
              <a:latin typeface="Arial"/>
              <a:cs typeface="Arial"/>
            </a:endParaRPr>
          </a:p>
          <a:p>
            <a:pPr marL="12700" marR="1518285" indent="179705" algn="just">
              <a:lnSpc>
                <a:spcPct val="136400"/>
              </a:lnSpc>
            </a:pPr>
            <a:r>
              <a:rPr sz="1100" spc="-15" dirty="0">
                <a:latin typeface="TeXGyreHeros"/>
                <a:cs typeface="TeXGyreHeros"/>
              </a:rPr>
              <a:t>Varietet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përhapur gjerësishtt në zonën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Beratit, </a:t>
            </a:r>
            <a:r>
              <a:rPr sz="1100" spc="-10" dirty="0">
                <a:latin typeface="TeXGyreHeros"/>
                <a:cs typeface="TeXGyreHeros"/>
              </a:rPr>
              <a:t>por  </a:t>
            </a:r>
            <a:r>
              <a:rPr sz="1100" spc="-5" dirty="0">
                <a:latin typeface="TeXGyreHeros"/>
                <a:cs typeface="TeXGyreHeros"/>
              </a:rPr>
              <a:t>edhe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Patos </a:t>
            </a:r>
            <a:r>
              <a:rPr sz="1100" dirty="0">
                <a:latin typeface="TeXGyreHeros"/>
                <a:cs typeface="TeXGyreHeros"/>
              </a:rPr>
              <a:t>dhe</a:t>
            </a:r>
            <a:r>
              <a:rPr sz="1100" spc="-10" dirty="0">
                <a:latin typeface="TeXGyreHeros"/>
                <a:cs typeface="TeXGyreHeros"/>
              </a:rPr>
              <a:t> Mallakastër.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55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Përshkrimi</a:t>
            </a:r>
            <a:endParaRPr sz="1100">
              <a:latin typeface="Arial"/>
              <a:cs typeface="Arial"/>
            </a:endParaRPr>
          </a:p>
          <a:p>
            <a:pPr marL="12700" marR="1515745" indent="179705" algn="just">
              <a:lnSpc>
                <a:spcPct val="136400"/>
              </a:lnSpc>
            </a:pPr>
            <a:r>
              <a:rPr sz="1100" dirty="0">
                <a:latin typeface="TeXGyreHeros"/>
                <a:cs typeface="TeXGyreHeros"/>
              </a:rPr>
              <a:t>Pemë e </a:t>
            </a:r>
            <a:r>
              <a:rPr sz="1100" spc="-5" dirty="0">
                <a:latin typeface="TeXGyreHeros"/>
                <a:cs typeface="TeXGyreHeros"/>
              </a:rPr>
              <a:t>fuqishme,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kurorë globoze </a:t>
            </a:r>
            <a:r>
              <a:rPr sz="1100" dirty="0">
                <a:latin typeface="TeXGyreHeros"/>
                <a:cs typeface="TeXGyreHeros"/>
              </a:rPr>
              <a:t>e degë </a:t>
            </a:r>
            <a:r>
              <a:rPr sz="1100" spc="-5" dirty="0">
                <a:latin typeface="TeXGyreHeros"/>
                <a:cs typeface="TeXGyreHeros"/>
              </a:rPr>
              <a:t>të shtri-  ra.Ka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degëza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dëndura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dhe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varura,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me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ndërnyje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me-  </a:t>
            </a:r>
            <a:r>
              <a:rPr sz="1100" spc="-5" dirty="0">
                <a:latin typeface="TeXGyreHeros"/>
                <a:cs typeface="TeXGyreHeros"/>
              </a:rPr>
              <a:t>satare.</a:t>
            </a:r>
            <a:endParaRPr sz="1100">
              <a:latin typeface="TeXGyreHeros"/>
              <a:cs typeface="TeXGyreHeros"/>
            </a:endParaRPr>
          </a:p>
          <a:p>
            <a:pPr marL="12700" marR="1515110" indent="179705" algn="just">
              <a:lnSpc>
                <a:spcPct val="136400"/>
              </a:lnSpc>
            </a:pPr>
            <a:r>
              <a:rPr sz="1100" spc="-5" dirty="0">
                <a:latin typeface="TeXGyreHeros"/>
                <a:cs typeface="TeXGyreHeros"/>
              </a:rPr>
              <a:t>Gjethja </a:t>
            </a:r>
            <a:r>
              <a:rPr sz="1100" dirty="0">
                <a:latin typeface="TeXGyreHeros"/>
                <a:cs typeface="TeXGyreHeros"/>
              </a:rPr>
              <a:t>ka formë </a:t>
            </a:r>
            <a:r>
              <a:rPr sz="1100" spc="-5" dirty="0">
                <a:latin typeface="TeXGyreHeros"/>
                <a:cs typeface="TeXGyreHeros"/>
              </a:rPr>
              <a:t>eliptike, </a:t>
            </a:r>
            <a:r>
              <a:rPr sz="1100" dirty="0">
                <a:latin typeface="TeXGyreHeros"/>
                <a:cs typeface="TeXGyreHeros"/>
              </a:rPr>
              <a:t>të përkulur në dy </a:t>
            </a:r>
            <a:r>
              <a:rPr sz="1100" spc="-5" dirty="0">
                <a:latin typeface="TeXGyreHeros"/>
                <a:cs typeface="TeXGyreHeros"/>
              </a:rPr>
              <a:t>anët </a:t>
            </a:r>
            <a:r>
              <a:rPr sz="1100" dirty="0">
                <a:latin typeface="TeXGyreHeros"/>
                <a:cs typeface="TeXGyreHeros"/>
              </a:rPr>
              <a:t>me  </a:t>
            </a:r>
            <a:r>
              <a:rPr sz="1100" spc="-5" dirty="0">
                <a:latin typeface="TeXGyreHeros"/>
                <a:cs typeface="TeXGyreHeros"/>
              </a:rPr>
              <a:t>gjatësi mesatare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të ngushta. Nervatura </a:t>
            </a:r>
            <a:r>
              <a:rPr sz="1100" dirty="0">
                <a:latin typeface="TeXGyreHeros"/>
                <a:cs typeface="TeXGyreHeros"/>
              </a:rPr>
              <a:t>gjatësore e </a:t>
            </a:r>
            <a:r>
              <a:rPr sz="1100" spc="-5" dirty="0">
                <a:latin typeface="TeXGyreHeros"/>
                <a:cs typeface="TeXGyreHeros"/>
              </a:rPr>
              <a:t>raf-  shtë </a:t>
            </a:r>
            <a:r>
              <a:rPr sz="1100" dirty="0">
                <a:latin typeface="TeXGyreHeros"/>
                <a:cs typeface="TeXGyreHeros"/>
              </a:rPr>
              <a:t>me ngjyrë </a:t>
            </a:r>
            <a:r>
              <a:rPr sz="1100" spc="-5" dirty="0">
                <a:latin typeface="TeXGyreHeros"/>
                <a:cs typeface="TeXGyreHeros"/>
              </a:rPr>
              <a:t>jeshile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fortë në faqen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sipërme.</a:t>
            </a:r>
            <a:r>
              <a:rPr sz="1100" spc="-1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Sipër-  faqja </a:t>
            </a:r>
            <a:r>
              <a:rPr sz="1100" dirty="0">
                <a:latin typeface="TeXGyreHeros"/>
                <a:cs typeface="TeXGyreHeros"/>
              </a:rPr>
              <a:t>gjethore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mesatare.</a:t>
            </a:r>
            <a:endParaRPr sz="1100">
              <a:latin typeface="TeXGyreHeros"/>
              <a:cs typeface="TeXGyreHeros"/>
            </a:endParaRPr>
          </a:p>
          <a:p>
            <a:pPr marL="12700" marR="1516380" indent="179705" algn="just">
              <a:lnSpc>
                <a:spcPct val="136400"/>
              </a:lnSpc>
            </a:pPr>
            <a:r>
              <a:rPr sz="1100" spc="-5" dirty="0">
                <a:latin typeface="TeXGyreHeros"/>
                <a:cs typeface="TeXGyreHeros"/>
              </a:rPr>
              <a:t>Lulëria është kranth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gjatësi mesatare. </a:t>
            </a:r>
            <a:r>
              <a:rPr sz="1100" dirty="0">
                <a:latin typeface="TeXGyreHeros"/>
                <a:cs typeface="TeXGyreHeros"/>
              </a:rPr>
              <a:t>Numri i </a:t>
            </a:r>
            <a:r>
              <a:rPr sz="1100" spc="-5" dirty="0">
                <a:latin typeface="TeXGyreHeros"/>
                <a:cs typeface="TeXGyreHeros"/>
              </a:rPr>
              <a:t>lu-  leve/kranth </a:t>
            </a:r>
            <a:r>
              <a:rPr sz="1100" spc="-10" dirty="0">
                <a:latin typeface="TeXGyreHeros"/>
                <a:cs typeface="TeXGyreHeros"/>
              </a:rPr>
              <a:t>ështëmesatar. </a:t>
            </a:r>
            <a:r>
              <a:rPr sz="1100" spc="-5" dirty="0">
                <a:latin typeface="TeXGyreHeros"/>
                <a:cs typeface="TeXGyreHeros"/>
              </a:rPr>
              <a:t>Lulet janëtë </a:t>
            </a:r>
            <a:r>
              <a:rPr sz="1100" dirty="0">
                <a:latin typeface="TeXGyreHeros"/>
                <a:cs typeface="TeXGyreHeros"/>
              </a:rPr>
              <a:t>vogla </a:t>
            </a:r>
            <a:r>
              <a:rPr sz="1100" spc="-5" dirty="0">
                <a:latin typeface="TeXGyreHeros"/>
                <a:cs typeface="TeXGyreHeros"/>
              </a:rPr>
              <a:t>në ngjyrë  të bardha. Kranthi </a:t>
            </a:r>
            <a:r>
              <a:rPr sz="1100" dirty="0">
                <a:latin typeface="TeXGyreHeros"/>
                <a:cs typeface="TeXGyreHeros"/>
              </a:rPr>
              <a:t>ka strukturë </a:t>
            </a:r>
            <a:r>
              <a:rPr sz="1100" spc="-5" dirty="0">
                <a:latin typeface="TeXGyreHeros"/>
                <a:cs typeface="TeXGyreHeros"/>
              </a:rPr>
              <a:t>kompakte dhe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10" dirty="0">
                <a:latin typeface="TeXGyreHeros"/>
                <a:cs typeface="TeXGyreHeros"/>
              </a:rPr>
              <a:t>shkurtër.  </a:t>
            </a:r>
            <a:r>
              <a:rPr sz="1100" spc="-5" dirty="0">
                <a:latin typeface="TeXGyreHeros"/>
                <a:cs typeface="TeXGyreHeros"/>
              </a:rPr>
              <a:t>Paraqitet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formë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panikul.</a:t>
            </a:r>
            <a:endParaRPr sz="1100">
              <a:latin typeface="TeXGyreHeros"/>
              <a:cs typeface="TeXGyreHeros"/>
            </a:endParaRPr>
          </a:p>
          <a:p>
            <a:pPr marL="12700" marR="1515745" indent="179705" algn="just">
              <a:lnSpc>
                <a:spcPct val="136400"/>
              </a:lnSpc>
            </a:pPr>
            <a:r>
              <a:rPr sz="1100" spc="-5" dirty="0">
                <a:latin typeface="TeXGyreHeros"/>
                <a:cs typeface="TeXGyreHeros"/>
              </a:rPr>
              <a:t>Fruti </a:t>
            </a:r>
            <a:r>
              <a:rPr sz="1100" dirty="0">
                <a:latin typeface="TeXGyreHeros"/>
                <a:cs typeface="TeXGyreHeros"/>
              </a:rPr>
              <a:t>ka </a:t>
            </a:r>
            <a:r>
              <a:rPr sz="1100" spc="-5" dirty="0">
                <a:latin typeface="TeXGyreHeros"/>
                <a:cs typeface="TeXGyreHeros"/>
              </a:rPr>
              <a:t>ngjyrë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kuqe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verës. Paraqitet në formë  vezake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majë, subkonik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simetrik </a:t>
            </a:r>
            <a:r>
              <a:rPr sz="1100" dirty="0">
                <a:latin typeface="TeXGyreHeros"/>
                <a:cs typeface="TeXGyreHeros"/>
              </a:rPr>
              <a:t>dhe </a:t>
            </a:r>
            <a:r>
              <a:rPr sz="1100" spc="-5" dirty="0">
                <a:latin typeface="TeXGyreHeros"/>
                <a:cs typeface="TeXGyreHeros"/>
              </a:rPr>
              <a:t>kapeshë </a:t>
            </a:r>
            <a:r>
              <a:rPr sz="1100" dirty="0">
                <a:latin typeface="TeXGyreHeros"/>
                <a:cs typeface="TeXGyreHeros"/>
              </a:rPr>
              <a:t>me-  </a:t>
            </a:r>
            <a:r>
              <a:rPr sz="1100" spc="-5" dirty="0">
                <a:latin typeface="TeXGyreHeros"/>
                <a:cs typeface="TeXGyreHeros"/>
              </a:rPr>
              <a:t>satare.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55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Kultivimi</a:t>
            </a:r>
            <a:endParaRPr sz="1100">
              <a:latin typeface="Arial"/>
              <a:cs typeface="Arial"/>
            </a:endParaRPr>
          </a:p>
          <a:p>
            <a:pPr marL="12700" marR="1516380" indent="179705" algn="just">
              <a:lnSpc>
                <a:spcPct val="136400"/>
              </a:lnSpc>
            </a:pPr>
            <a:r>
              <a:rPr sz="1100" spc="-15" dirty="0">
                <a:latin typeface="TeXGyreHeros"/>
                <a:cs typeface="TeXGyreHeros"/>
              </a:rPr>
              <a:t>Varietet </a:t>
            </a:r>
            <a:r>
              <a:rPr sz="1100" spc="-5" dirty="0">
                <a:latin typeface="TeXGyreHeros"/>
                <a:cs typeface="TeXGyreHeros"/>
              </a:rPr>
              <a:t>me rendiment të </a:t>
            </a:r>
            <a:r>
              <a:rPr sz="1100" dirty="0">
                <a:latin typeface="TeXGyreHeros"/>
                <a:cs typeface="TeXGyreHeros"/>
              </a:rPr>
              <a:t>lartë </a:t>
            </a:r>
            <a:r>
              <a:rPr sz="1100" spc="-5" dirty="0">
                <a:latin typeface="TeXGyreHeros"/>
                <a:cs typeface="TeXGyreHeros"/>
              </a:rPr>
              <a:t>dhe prodhim lehtësisht  konstant. </a:t>
            </a:r>
            <a:r>
              <a:rPr sz="1100" spc="5" dirty="0">
                <a:latin typeface="TeXGyreHeros"/>
                <a:cs typeface="TeXGyreHeros"/>
              </a:rPr>
              <a:t>Ka </a:t>
            </a:r>
            <a:r>
              <a:rPr sz="1100" spc="-5" dirty="0">
                <a:latin typeface="TeXGyreHeros"/>
                <a:cs typeface="TeXGyreHeros"/>
              </a:rPr>
              <a:t>aftësi </a:t>
            </a:r>
            <a:r>
              <a:rPr sz="1100" dirty="0">
                <a:latin typeface="TeXGyreHeros"/>
                <a:cs typeface="TeXGyreHeros"/>
              </a:rPr>
              <a:t>rrënjezimi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mesatare.</a:t>
            </a:r>
            <a:endParaRPr sz="11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  <a:spcBef>
                <a:spcPts val="480"/>
              </a:spcBef>
            </a:pPr>
            <a:r>
              <a:rPr sz="1100" b="1" spc="-5" dirty="0">
                <a:latin typeface="Arial"/>
                <a:cs typeface="Arial"/>
              </a:rPr>
              <a:t>Pjekja:</a:t>
            </a:r>
            <a:r>
              <a:rPr sz="1100" b="1" spc="-10" dirty="0">
                <a:latin typeface="Arial"/>
                <a:cs typeface="Arial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Nëntor-Dhjetor.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55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10" dirty="0">
                <a:latin typeface="Arial"/>
                <a:cs typeface="Arial"/>
              </a:rPr>
              <a:t>Veçoritë</a:t>
            </a:r>
            <a:endParaRPr sz="1100">
              <a:latin typeface="Arial"/>
              <a:cs typeface="Arial"/>
            </a:endParaRPr>
          </a:p>
          <a:p>
            <a:pPr marL="12700" marR="1516380" indent="179705" algn="just">
              <a:lnSpc>
                <a:spcPct val="136400"/>
              </a:lnSpc>
            </a:pPr>
            <a:r>
              <a:rPr sz="1100" spc="-15" dirty="0">
                <a:latin typeface="TeXGyreHeros"/>
                <a:cs typeface="TeXGyreHeros"/>
              </a:rPr>
              <a:t>Varieteti </a:t>
            </a:r>
            <a:r>
              <a:rPr sz="1100" spc="-5" dirty="0">
                <a:latin typeface="TeXGyreHeros"/>
                <a:cs typeface="TeXGyreHeros"/>
              </a:rPr>
              <a:t>paraqitet ndjeshëm ndaj </a:t>
            </a:r>
            <a:r>
              <a:rPr sz="1100" i="1" spc="-5" dirty="0">
                <a:latin typeface="Arimo"/>
                <a:cs typeface="Arimo"/>
              </a:rPr>
              <a:t>Cycloconium </a:t>
            </a:r>
            <a:r>
              <a:rPr sz="1100" i="1" dirty="0">
                <a:latin typeface="Arimo"/>
                <a:cs typeface="Arimo"/>
              </a:rPr>
              <a:t>ole-  </a:t>
            </a:r>
            <a:r>
              <a:rPr sz="1100" i="1" spc="-5" dirty="0">
                <a:latin typeface="Arimo"/>
                <a:cs typeface="Arimo"/>
              </a:rPr>
              <a:t>aginum</a:t>
            </a:r>
            <a:r>
              <a:rPr sz="1100" spc="-5" dirty="0">
                <a:latin typeface="TeXGyreHeros"/>
                <a:cs typeface="TeXGyreHeros"/>
              </a:rPr>
              <a:t>, tolerant ndaj </a:t>
            </a:r>
            <a:r>
              <a:rPr sz="1100" i="1" spc="-5" dirty="0">
                <a:latin typeface="Arimo"/>
                <a:cs typeface="Arimo"/>
              </a:rPr>
              <a:t>Pseudomonas sevastonoi </a:t>
            </a:r>
            <a:r>
              <a:rPr sz="1100" spc="-5" dirty="0">
                <a:latin typeface="TeXGyreHeros"/>
                <a:cs typeface="TeXGyreHeros"/>
              </a:rPr>
              <a:t>dhe</a:t>
            </a:r>
            <a:r>
              <a:rPr sz="1100" spc="19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i</a:t>
            </a:r>
            <a:endParaRPr sz="1100">
              <a:latin typeface="TeXGyreHeros"/>
              <a:cs typeface="TeXGyreHeros"/>
            </a:endParaRPr>
          </a:p>
          <a:p>
            <a:pPr marL="12700" marR="5080">
              <a:lnSpc>
                <a:spcPct val="136400"/>
              </a:lnSpc>
            </a:pPr>
            <a:r>
              <a:rPr sz="1100" spc="-5" dirty="0">
                <a:latin typeface="TeXGyreHeros"/>
                <a:cs typeface="TeXGyreHeros"/>
              </a:rPr>
              <a:t>ndjeshme ndaj </a:t>
            </a:r>
            <a:r>
              <a:rPr sz="1100" i="1" spc="-5" dirty="0">
                <a:latin typeface="Arimo"/>
                <a:cs typeface="Arimo"/>
              </a:rPr>
              <a:t>Bractocera oleae</a:t>
            </a:r>
            <a:r>
              <a:rPr sz="1100" spc="-5" dirty="0">
                <a:latin typeface="TeXGyreHeros"/>
                <a:cs typeface="TeXGyreHeros"/>
              </a:rPr>
              <a:t>. Gjithashtu paraqet rezistencëndaj të ftohtit </a:t>
            </a:r>
            <a:r>
              <a:rPr sz="1100" dirty="0">
                <a:latin typeface="TeXGyreHeros"/>
                <a:cs typeface="TeXGyreHeros"/>
              </a:rPr>
              <a:t>dhe  </a:t>
            </a:r>
            <a:r>
              <a:rPr sz="1100" spc="-5" dirty="0">
                <a:latin typeface="TeXGyreHeros"/>
                <a:cs typeface="TeXGyreHeros"/>
              </a:rPr>
              <a:t>thatësirës.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Përdorimi: </a:t>
            </a:r>
            <a:r>
              <a:rPr sz="1100" spc="-5" dirty="0">
                <a:latin typeface="TeXGyreHeros"/>
                <a:cs typeface="TeXGyreHeros"/>
              </a:rPr>
              <a:t>Për vaj.</a:t>
            </a:r>
            <a:endParaRPr sz="1100">
              <a:latin typeface="TeXGyreHeros"/>
              <a:cs typeface="TeXGyreHero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319015" y="1671828"/>
            <a:ext cx="1441703" cy="57927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061207" y="8572158"/>
            <a:ext cx="384175" cy="15367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900" dirty="0">
                <a:latin typeface="TeXGyreHeros"/>
                <a:cs typeface="TeXGyreHeros"/>
              </a:rPr>
              <a:t>- </a:t>
            </a:r>
            <a:fld id="{81D60167-4931-47E6-BA6A-407CBD079E47}" type="slidenum">
              <a:rPr sz="900" dirty="0">
                <a:latin typeface="TeXGyreHeros"/>
                <a:cs typeface="TeXGyreHeros"/>
              </a:rPr>
              <a:t>123</a:t>
            </a:fld>
            <a:r>
              <a:rPr sz="900" spc="-60" dirty="0">
                <a:latin typeface="TeXGyreHeros"/>
                <a:cs typeface="TeXGyreHeros"/>
              </a:rPr>
              <a:t> </a:t>
            </a:r>
            <a:r>
              <a:rPr sz="900" dirty="0">
                <a:latin typeface="TeXGyreHeros"/>
                <a:cs typeface="TeXGyreHeros"/>
              </a:rPr>
              <a:t>-</a:t>
            </a:r>
            <a:endParaRPr sz="900">
              <a:latin typeface="TeXGyreHeros"/>
              <a:cs typeface="TeXGyreHeros"/>
            </a:endParaRP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9780" y="644156"/>
            <a:ext cx="3391535" cy="766635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903730">
              <a:lnSpc>
                <a:spcPct val="100000"/>
              </a:lnSpc>
              <a:spcBef>
                <a:spcPts val="90"/>
              </a:spcBef>
            </a:pPr>
            <a:r>
              <a:rPr sz="1350" b="1" spc="-5" dirty="0">
                <a:latin typeface="Arial"/>
                <a:cs typeface="Arial"/>
              </a:rPr>
              <a:t>I </a:t>
            </a:r>
            <a:r>
              <a:rPr sz="1350" b="1" dirty="0">
                <a:latin typeface="Arial"/>
                <a:cs typeface="Arial"/>
              </a:rPr>
              <a:t>Bardhi</a:t>
            </a:r>
            <a:r>
              <a:rPr sz="1350" b="1" spc="-40" dirty="0">
                <a:latin typeface="Arial"/>
                <a:cs typeface="Arial"/>
              </a:rPr>
              <a:t> </a:t>
            </a:r>
            <a:r>
              <a:rPr sz="1350" b="1" dirty="0">
                <a:latin typeface="Arial"/>
                <a:cs typeface="Arial"/>
              </a:rPr>
              <a:t>Krujës</a:t>
            </a:r>
            <a:endParaRPr sz="13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300">
              <a:latin typeface="Arial"/>
              <a:cs typeface="Arial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Përhapja</a:t>
            </a:r>
            <a:endParaRPr sz="1100">
              <a:latin typeface="Arial"/>
              <a:cs typeface="Arial"/>
            </a:endParaRPr>
          </a:p>
          <a:p>
            <a:pPr marL="12700" marR="5715" indent="179705" algn="just">
              <a:lnSpc>
                <a:spcPct val="136400"/>
              </a:lnSpc>
            </a:pPr>
            <a:r>
              <a:rPr sz="1100" dirty="0">
                <a:latin typeface="TeXGyreHeros"/>
                <a:cs typeface="TeXGyreHeros"/>
              </a:rPr>
              <a:t>Ulli me orgjinë </a:t>
            </a:r>
            <a:r>
              <a:rPr sz="1100" spc="-5" dirty="0">
                <a:latin typeface="TeXGyreHeros"/>
                <a:cs typeface="TeXGyreHeros"/>
              </a:rPr>
              <a:t>nga zona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Krujës. Popullatë mesa-  tarisht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madhe.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përhapur kryesisht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Krujë </a:t>
            </a:r>
            <a:r>
              <a:rPr sz="1100" dirty="0">
                <a:latin typeface="TeXGyreHeros"/>
                <a:cs typeface="TeXGyreHeros"/>
              </a:rPr>
              <a:t>deri ne  Lezhë.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55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Përshkrimi</a:t>
            </a:r>
            <a:endParaRPr sz="1100">
              <a:latin typeface="Arial"/>
              <a:cs typeface="Arial"/>
            </a:endParaRPr>
          </a:p>
          <a:p>
            <a:pPr marL="12700" marR="5080" indent="179705" algn="just">
              <a:lnSpc>
                <a:spcPct val="136400"/>
              </a:lnSpc>
            </a:pPr>
            <a:r>
              <a:rPr sz="1100" dirty="0">
                <a:latin typeface="TeXGyreHeros"/>
                <a:cs typeface="TeXGyreHeros"/>
              </a:rPr>
              <a:t>Pema </a:t>
            </a:r>
            <a:r>
              <a:rPr sz="1100" spc="-5" dirty="0">
                <a:latin typeface="TeXGyreHeros"/>
                <a:cs typeface="TeXGyreHeros"/>
              </a:rPr>
              <a:t>paraqitet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zhvillim </a:t>
            </a:r>
            <a:r>
              <a:rPr sz="1100" spc="-10" dirty="0">
                <a:latin typeface="TeXGyreHeros"/>
                <a:cs typeface="TeXGyreHeros"/>
              </a:rPr>
              <a:t>mesatar. </a:t>
            </a:r>
            <a:r>
              <a:rPr sz="1100" spc="-5" dirty="0">
                <a:latin typeface="TeXGyreHeros"/>
                <a:cs typeface="TeXGyreHeros"/>
              </a:rPr>
              <a:t>Ka degë skel-  etore në </a:t>
            </a:r>
            <a:r>
              <a:rPr sz="1100" dirty="0">
                <a:latin typeface="TeXGyreHeros"/>
                <a:cs typeface="TeXGyreHeros"/>
              </a:rPr>
              <a:t>kënde </a:t>
            </a:r>
            <a:r>
              <a:rPr sz="1100" spc="-5" dirty="0">
                <a:latin typeface="TeXGyreHeros"/>
                <a:cs typeface="TeXGyreHeros"/>
              </a:rPr>
              <a:t>të gjëra,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degëza të dëndura </a:t>
            </a:r>
            <a:r>
              <a:rPr sz="1100" dirty="0">
                <a:latin typeface="TeXGyreHeros"/>
                <a:cs typeface="TeXGyreHeros"/>
              </a:rPr>
              <a:t>pak </a:t>
            </a:r>
            <a:r>
              <a:rPr sz="1100" spc="-5" dirty="0">
                <a:latin typeface="TeXGyreHeros"/>
                <a:cs typeface="TeXGyreHeros"/>
              </a:rPr>
              <a:t>të  varura </a:t>
            </a:r>
            <a:r>
              <a:rPr sz="1100" dirty="0">
                <a:latin typeface="TeXGyreHeros"/>
                <a:cs typeface="TeXGyreHeros"/>
              </a:rPr>
              <a:t>dhe </a:t>
            </a:r>
            <a:r>
              <a:rPr sz="1100" spc="-5" dirty="0">
                <a:latin typeface="TeXGyreHeros"/>
                <a:cs typeface="TeXGyreHeros"/>
              </a:rPr>
              <a:t>ndërnyje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5" dirty="0">
                <a:latin typeface="TeXGyreHeros"/>
                <a:cs typeface="TeXGyreHeros"/>
              </a:rPr>
              <a:t> shkurtëra.</a:t>
            </a:r>
            <a:endParaRPr sz="1100">
              <a:latin typeface="TeXGyreHeros"/>
              <a:cs typeface="TeXGyreHeros"/>
            </a:endParaRPr>
          </a:p>
          <a:p>
            <a:pPr marL="12700" marR="5080" indent="179705" algn="just">
              <a:lnSpc>
                <a:spcPct val="136400"/>
              </a:lnSpc>
            </a:pPr>
            <a:r>
              <a:rPr sz="1100" spc="-5" dirty="0">
                <a:latin typeface="TeXGyreHeros"/>
                <a:cs typeface="TeXGyreHeros"/>
              </a:rPr>
              <a:t>Gjethjaka formë eliptike, </a:t>
            </a:r>
            <a:r>
              <a:rPr sz="1100" dirty="0">
                <a:latin typeface="TeXGyreHeros"/>
                <a:cs typeface="TeXGyreHeros"/>
              </a:rPr>
              <a:t>mesatare </a:t>
            </a:r>
            <a:r>
              <a:rPr sz="1100" spc="-5" dirty="0">
                <a:latin typeface="TeXGyreHeros"/>
                <a:cs typeface="TeXGyreHeros"/>
              </a:rPr>
              <a:t>nëtë gjata, </a:t>
            </a:r>
            <a:r>
              <a:rPr sz="1100" dirty="0">
                <a:latin typeface="TeXGyreHeros"/>
                <a:cs typeface="TeXGyreHeros"/>
              </a:rPr>
              <a:t>me  </a:t>
            </a:r>
            <a:r>
              <a:rPr sz="1100" spc="-5" dirty="0">
                <a:latin typeface="TeXGyreHeros"/>
                <a:cs typeface="TeXGyreHeros"/>
              </a:rPr>
              <a:t>gjerësi të ngushtë. Nervatura gjatësore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rafshtë, </a:t>
            </a:r>
            <a:r>
              <a:rPr sz="1100" dirty="0">
                <a:latin typeface="TeXGyreHeros"/>
                <a:cs typeface="TeXGyreHeros"/>
              </a:rPr>
              <a:t>në  ngjyrë jeshil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dirty="0">
                <a:latin typeface="TeXGyreHeros"/>
                <a:cs typeface="TeXGyreHeros"/>
              </a:rPr>
              <a:t>hapur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hiri.</a:t>
            </a:r>
            <a:endParaRPr sz="1100">
              <a:latin typeface="TeXGyreHeros"/>
              <a:cs typeface="TeXGyreHeros"/>
            </a:endParaRPr>
          </a:p>
          <a:p>
            <a:pPr marL="12700" marR="6350" indent="179705" algn="just">
              <a:lnSpc>
                <a:spcPct val="136400"/>
              </a:lnSpc>
            </a:pPr>
            <a:r>
              <a:rPr sz="1100" b="1" spc="-5" dirty="0">
                <a:latin typeface="Arial"/>
                <a:cs typeface="Arial"/>
              </a:rPr>
              <a:t>Lulëria: </a:t>
            </a:r>
            <a:r>
              <a:rPr sz="1100" spc="-5" dirty="0">
                <a:latin typeface="TeXGyreHeros"/>
                <a:cs typeface="TeXGyreHeros"/>
              </a:rPr>
              <a:t>Kranthi </a:t>
            </a:r>
            <a:r>
              <a:rPr sz="1100" dirty="0">
                <a:latin typeface="TeXGyreHeros"/>
                <a:cs typeface="TeXGyreHeros"/>
              </a:rPr>
              <a:t>i shkurtër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dirty="0">
                <a:latin typeface="TeXGyreHeros"/>
                <a:cs typeface="TeXGyreHeros"/>
              </a:rPr>
              <a:t>numër </a:t>
            </a:r>
            <a:r>
              <a:rPr sz="1100" spc="-5" dirty="0">
                <a:latin typeface="TeXGyreHeros"/>
                <a:cs typeface="TeXGyreHeros"/>
              </a:rPr>
              <a:t>lulesh </a:t>
            </a:r>
            <a:r>
              <a:rPr sz="1100" dirty="0">
                <a:latin typeface="TeXGyreHeros"/>
                <a:cs typeface="TeXGyreHeros"/>
              </a:rPr>
              <a:t>për  </a:t>
            </a:r>
            <a:r>
              <a:rPr sz="1100" spc="-5" dirty="0">
                <a:latin typeface="TeXGyreHeros"/>
                <a:cs typeface="TeXGyreHeros"/>
              </a:rPr>
              <a:t>kranth të </a:t>
            </a:r>
            <a:r>
              <a:rPr sz="1100" dirty="0">
                <a:latin typeface="TeXGyreHeros"/>
                <a:cs typeface="TeXGyreHeros"/>
              </a:rPr>
              <a:t>ulët. Paraqitet </a:t>
            </a:r>
            <a:r>
              <a:rPr sz="1100" spc="-5" dirty="0">
                <a:latin typeface="TeXGyreHeros"/>
                <a:cs typeface="TeXGyreHeros"/>
              </a:rPr>
              <a:t>kompakt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10" dirty="0">
                <a:latin typeface="TeXGyreHeros"/>
                <a:cs typeface="TeXGyreHeros"/>
              </a:rPr>
              <a:t>shkurtër, </a:t>
            </a:r>
            <a:r>
              <a:rPr sz="1100" spc="-5" dirty="0">
                <a:latin typeface="TeXGyreHeros"/>
                <a:cs typeface="TeXGyreHeros"/>
              </a:rPr>
              <a:t>por në  formë </a:t>
            </a:r>
            <a:r>
              <a:rPr sz="1100" dirty="0">
                <a:latin typeface="TeXGyreHeros"/>
                <a:cs typeface="TeXGyreHeros"/>
              </a:rPr>
              <a:t>vilë e</a:t>
            </a:r>
            <a:r>
              <a:rPr sz="1100" spc="-1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çregullt.</a:t>
            </a:r>
            <a:endParaRPr sz="1100">
              <a:latin typeface="TeXGyreHeros"/>
              <a:cs typeface="TeXGyreHeros"/>
            </a:endParaRPr>
          </a:p>
          <a:p>
            <a:pPr marL="12700" marR="6350" indent="179705" algn="just">
              <a:lnSpc>
                <a:spcPct val="136400"/>
              </a:lnSpc>
            </a:pPr>
            <a:r>
              <a:rPr sz="1100" b="1" dirty="0">
                <a:latin typeface="Arial"/>
                <a:cs typeface="Arial"/>
              </a:rPr>
              <a:t>Fruti:</a:t>
            </a:r>
            <a:r>
              <a:rPr sz="1100" b="1" spc="-50" dirty="0">
                <a:latin typeface="Arial"/>
                <a:cs typeface="Arial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Epikarp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zi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me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tul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bardhë.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Ka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formë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ovale  asimetrike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dirty="0">
                <a:latin typeface="TeXGyreHeros"/>
                <a:cs typeface="TeXGyreHeros"/>
              </a:rPr>
              <a:t>peshë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mesatare.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55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Kultivimi</a:t>
            </a:r>
            <a:endParaRPr sz="1100">
              <a:latin typeface="Arial"/>
              <a:cs typeface="Arial"/>
            </a:endParaRPr>
          </a:p>
          <a:p>
            <a:pPr marL="12700" marR="5080" indent="179705" algn="just">
              <a:lnSpc>
                <a:spcPct val="136400"/>
              </a:lnSpc>
            </a:pPr>
            <a:r>
              <a:rPr sz="1100" spc="-5" dirty="0">
                <a:latin typeface="TeXGyreHeros"/>
                <a:cs typeface="TeXGyreHeros"/>
              </a:rPr>
              <a:t>Paraqitet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rendiment mesatar dhe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prodhim  periodik. Ka cilesi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lartë </a:t>
            </a:r>
            <a:r>
              <a:rPr sz="1100" dirty="0">
                <a:latin typeface="TeXGyreHeros"/>
                <a:cs typeface="TeXGyreHeros"/>
              </a:rPr>
              <a:t>vaji, </a:t>
            </a:r>
            <a:r>
              <a:rPr sz="1100" spc="-10" dirty="0">
                <a:latin typeface="TeXGyreHeros"/>
                <a:cs typeface="TeXGyreHeros"/>
              </a:rPr>
              <a:t>si </a:t>
            </a:r>
            <a:r>
              <a:rPr sz="1100" spc="-5" dirty="0">
                <a:latin typeface="TeXGyreHeros"/>
                <a:cs typeface="TeXGyreHeros"/>
              </a:rPr>
              <a:t>edhe përmbajtje </a:t>
            </a:r>
            <a:r>
              <a:rPr sz="1100" dirty="0">
                <a:latin typeface="TeXGyreHeros"/>
                <a:cs typeface="TeXGyreHeros"/>
              </a:rPr>
              <a:t>të  </a:t>
            </a:r>
            <a:r>
              <a:rPr sz="1100" spc="-5" dirty="0">
                <a:latin typeface="TeXGyreHeros"/>
                <a:cs typeface="TeXGyreHeros"/>
              </a:rPr>
              <a:t>lartë. Rekomandohet </a:t>
            </a:r>
            <a:r>
              <a:rPr sz="1100" spc="-10" dirty="0">
                <a:latin typeface="TeXGyreHeros"/>
                <a:cs typeface="TeXGyreHeros"/>
              </a:rPr>
              <a:t>si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përshtatshem </a:t>
            </a:r>
            <a:r>
              <a:rPr sz="1100" dirty="0">
                <a:latin typeface="TeXGyreHeros"/>
                <a:cs typeface="TeXGyreHeros"/>
              </a:rPr>
              <a:t>për </a:t>
            </a:r>
            <a:r>
              <a:rPr sz="1100" spc="-5" dirty="0">
                <a:latin typeface="TeXGyreHeros"/>
                <a:cs typeface="TeXGyreHeros"/>
              </a:rPr>
              <a:t>dëndësi </a:t>
            </a:r>
            <a:r>
              <a:rPr sz="1100" dirty="0">
                <a:latin typeface="TeXGyreHeros"/>
                <a:cs typeface="TeXGyreHeros"/>
              </a:rPr>
              <a:t>të  </a:t>
            </a:r>
            <a:r>
              <a:rPr sz="1100" spc="-5" dirty="0">
                <a:latin typeface="TeXGyreHeros"/>
                <a:cs typeface="TeXGyreHeros"/>
              </a:rPr>
              <a:t>mëdha bimësh </a:t>
            </a:r>
            <a:r>
              <a:rPr sz="1100" dirty="0">
                <a:latin typeface="TeXGyreHeros"/>
                <a:cs typeface="TeXGyreHeros"/>
              </a:rPr>
              <a:t>dhe ka </a:t>
            </a:r>
            <a:r>
              <a:rPr sz="1100" spc="-5" dirty="0">
                <a:latin typeface="TeXGyreHeros"/>
                <a:cs typeface="TeXGyreHeros"/>
              </a:rPr>
              <a:t>aftësi </a:t>
            </a:r>
            <a:r>
              <a:rPr sz="1100" dirty="0">
                <a:latin typeface="TeXGyreHeros"/>
                <a:cs typeface="TeXGyreHeros"/>
              </a:rPr>
              <a:t>rrenjezimi të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lartë.</a:t>
            </a:r>
            <a:endParaRPr sz="1100">
              <a:latin typeface="TeXGyreHeros"/>
              <a:cs typeface="TeXGyreHeros"/>
            </a:endParaRPr>
          </a:p>
          <a:p>
            <a:pPr marL="192405" algn="just">
              <a:lnSpc>
                <a:spcPct val="100000"/>
              </a:lnSpc>
              <a:spcBef>
                <a:spcPts val="480"/>
              </a:spcBef>
            </a:pPr>
            <a:r>
              <a:rPr sz="1100" b="1" spc="-5" dirty="0">
                <a:latin typeface="Arial"/>
                <a:cs typeface="Arial"/>
              </a:rPr>
              <a:t>Pjekja: </a:t>
            </a:r>
            <a:r>
              <a:rPr sz="1100" dirty="0">
                <a:latin typeface="TeXGyreHeros"/>
                <a:cs typeface="TeXGyreHeros"/>
              </a:rPr>
              <a:t>e vontë,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Dhjetor.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55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10" dirty="0">
                <a:latin typeface="Arial"/>
                <a:cs typeface="Arial"/>
              </a:rPr>
              <a:t>Veçoritë</a:t>
            </a:r>
            <a:endParaRPr sz="1100">
              <a:latin typeface="Arial"/>
              <a:cs typeface="Arial"/>
            </a:endParaRPr>
          </a:p>
          <a:p>
            <a:pPr marL="12700" marR="6350" indent="179705" algn="just">
              <a:lnSpc>
                <a:spcPct val="136400"/>
              </a:lnSpc>
            </a:pPr>
            <a:r>
              <a:rPr sz="1100" spc="-5" dirty="0">
                <a:latin typeface="TeXGyreHeros"/>
                <a:cs typeface="TeXGyreHeros"/>
              </a:rPr>
              <a:t>Paraqitet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ndjeshëm ndaj </a:t>
            </a:r>
            <a:r>
              <a:rPr sz="1100" i="1" spc="-5" dirty="0">
                <a:latin typeface="Arimo"/>
                <a:cs typeface="Arimo"/>
              </a:rPr>
              <a:t>Cycloconium</a:t>
            </a:r>
            <a:r>
              <a:rPr sz="1100" spc="-5" dirty="0">
                <a:latin typeface="TeXGyreHeros"/>
                <a:cs typeface="TeXGyreHeros"/>
              </a:rPr>
              <a:t>, </a:t>
            </a:r>
            <a:r>
              <a:rPr sz="1100" dirty="0">
                <a:latin typeface="TeXGyreHeros"/>
                <a:cs typeface="TeXGyreHeros"/>
              </a:rPr>
              <a:t>por </a:t>
            </a:r>
            <a:r>
              <a:rPr sz="1100" spc="-5" dirty="0">
                <a:latin typeface="TeXGyreHeros"/>
                <a:cs typeface="TeXGyreHeros"/>
              </a:rPr>
              <a:t>tolerant  ndaj </a:t>
            </a:r>
            <a:r>
              <a:rPr sz="1100" i="1" spc="-5" dirty="0">
                <a:latin typeface="Arimo"/>
                <a:cs typeface="Arimo"/>
              </a:rPr>
              <a:t>Bractocera </a:t>
            </a:r>
            <a:r>
              <a:rPr sz="1100" i="1" dirty="0">
                <a:latin typeface="Arimo"/>
                <a:cs typeface="Arimo"/>
              </a:rPr>
              <a:t>oleae</a:t>
            </a:r>
            <a:r>
              <a:rPr sz="1100" dirty="0">
                <a:latin typeface="TeXGyreHeros"/>
                <a:cs typeface="TeXGyreHeros"/>
              </a:rPr>
              <a:t>. </a:t>
            </a:r>
            <a:r>
              <a:rPr sz="1100" spc="-5" dirty="0">
                <a:latin typeface="TeXGyreHeros"/>
                <a:cs typeface="TeXGyreHeros"/>
              </a:rPr>
              <a:t>Rezistent ndaj të </a:t>
            </a:r>
            <a:r>
              <a:rPr sz="1100" dirty="0">
                <a:latin typeface="TeXGyreHeros"/>
                <a:cs typeface="TeXGyreHeros"/>
              </a:rPr>
              <a:t>ftohtit, thatë-  </a:t>
            </a:r>
            <a:r>
              <a:rPr sz="1100" spc="-5" dirty="0">
                <a:latin typeface="TeXGyreHeros"/>
                <a:cs typeface="TeXGyreHeros"/>
              </a:rPr>
              <a:t>sirës dhe</a:t>
            </a:r>
            <a:r>
              <a:rPr sz="1100" spc="-1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gëlqeres.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55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Përdorimi:</a:t>
            </a:r>
            <a:r>
              <a:rPr sz="1100" b="1" spc="-25" dirty="0">
                <a:latin typeface="Arial"/>
                <a:cs typeface="Arial"/>
              </a:rPr>
              <a:t> </a:t>
            </a:r>
            <a:r>
              <a:rPr sz="1100" spc="-20" dirty="0">
                <a:latin typeface="TeXGyreHeros"/>
                <a:cs typeface="TeXGyreHeros"/>
              </a:rPr>
              <a:t>Vaj.</a:t>
            </a:r>
            <a:endParaRPr sz="1100">
              <a:latin typeface="TeXGyreHeros"/>
              <a:cs typeface="TeXGyreHero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227576" y="1655064"/>
            <a:ext cx="1568196" cy="6444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061207" y="8572158"/>
            <a:ext cx="384175" cy="15367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900" dirty="0">
                <a:latin typeface="TeXGyreHeros"/>
                <a:cs typeface="TeXGyreHeros"/>
              </a:rPr>
              <a:t>- </a:t>
            </a:r>
            <a:fld id="{81D60167-4931-47E6-BA6A-407CBD079E47}" type="slidenum">
              <a:rPr sz="900" dirty="0">
                <a:latin typeface="TeXGyreHeros"/>
                <a:cs typeface="TeXGyreHeros"/>
              </a:rPr>
              <a:t>124</a:t>
            </a:fld>
            <a:r>
              <a:rPr sz="900" spc="-60" dirty="0">
                <a:latin typeface="TeXGyreHeros"/>
                <a:cs typeface="TeXGyreHeros"/>
              </a:rPr>
              <a:t> </a:t>
            </a:r>
            <a:r>
              <a:rPr sz="900" dirty="0">
                <a:latin typeface="TeXGyreHeros"/>
                <a:cs typeface="TeXGyreHeros"/>
              </a:rPr>
              <a:t>-</a:t>
            </a:r>
            <a:endParaRPr sz="900">
              <a:latin typeface="TeXGyreHeros"/>
              <a:cs typeface="TeXGyreHeros"/>
            </a:endParaRP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43204" y="644156"/>
            <a:ext cx="3482975" cy="743775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024380">
              <a:lnSpc>
                <a:spcPct val="100000"/>
              </a:lnSpc>
              <a:spcBef>
                <a:spcPts val="90"/>
              </a:spcBef>
            </a:pPr>
            <a:r>
              <a:rPr sz="1350" b="1" spc="-5" dirty="0">
                <a:latin typeface="Arial"/>
                <a:cs typeface="Arial"/>
              </a:rPr>
              <a:t>Kryps Berati</a:t>
            </a:r>
            <a:endParaRPr sz="13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300">
              <a:latin typeface="Arial"/>
              <a:cs typeface="Arial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Përhapja</a:t>
            </a:r>
            <a:endParaRPr sz="1100">
              <a:latin typeface="Arial"/>
              <a:cs typeface="Arial"/>
            </a:endParaRPr>
          </a:p>
          <a:p>
            <a:pPr marL="12700" marR="5080" indent="179705" algn="just">
              <a:lnSpc>
                <a:spcPct val="136400"/>
              </a:lnSpc>
            </a:pPr>
            <a:r>
              <a:rPr sz="1100" spc="-15" dirty="0">
                <a:latin typeface="TeXGyreHeros"/>
                <a:cs typeface="TeXGyreHeros"/>
              </a:rPr>
              <a:t>Varietet </a:t>
            </a:r>
            <a:r>
              <a:rPr sz="1100" spc="-5" dirty="0">
                <a:latin typeface="TeXGyreHeros"/>
                <a:cs typeface="TeXGyreHeros"/>
              </a:rPr>
              <a:t>njihet edhe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sinonime </a:t>
            </a:r>
            <a:r>
              <a:rPr sz="1100" dirty="0">
                <a:latin typeface="TeXGyreHeros"/>
                <a:cs typeface="TeXGyreHeros"/>
              </a:rPr>
              <a:t>si Kokër madh </a:t>
            </a:r>
            <a:r>
              <a:rPr sz="1100" spc="-5" dirty="0">
                <a:latin typeface="TeXGyreHeros"/>
                <a:cs typeface="TeXGyreHeros"/>
              </a:rPr>
              <a:t>Be-  rati, </a:t>
            </a:r>
            <a:r>
              <a:rPr sz="1100" dirty="0">
                <a:latin typeface="TeXGyreHeros"/>
                <a:cs typeface="TeXGyreHeros"/>
              </a:rPr>
              <a:t>por </a:t>
            </a:r>
            <a:r>
              <a:rPr sz="1100" spc="-5" dirty="0">
                <a:latin typeface="TeXGyreHeros"/>
                <a:cs typeface="TeXGyreHeros"/>
              </a:rPr>
              <a:t>dhe </a:t>
            </a:r>
            <a:r>
              <a:rPr sz="1100" dirty="0">
                <a:latin typeface="TeXGyreHeros"/>
                <a:cs typeface="TeXGyreHeros"/>
              </a:rPr>
              <a:t>Kokër </a:t>
            </a:r>
            <a:r>
              <a:rPr sz="1100" spc="-5" dirty="0">
                <a:latin typeface="TeXGyreHeros"/>
                <a:cs typeface="TeXGyreHeros"/>
              </a:rPr>
              <a:t>madhi Vlonjat. Eshtë varietet </a:t>
            </a:r>
            <a:r>
              <a:rPr sz="1100" spc="5" dirty="0">
                <a:latin typeface="TeXGyreHeros"/>
                <a:cs typeface="TeXGyreHeros"/>
              </a:rPr>
              <a:t>me</a:t>
            </a:r>
            <a:r>
              <a:rPr sz="1100" spc="-22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org-  jinë </a:t>
            </a:r>
            <a:r>
              <a:rPr sz="1100" spc="-5" dirty="0">
                <a:latin typeface="TeXGyreHeros"/>
                <a:cs typeface="TeXGyreHeros"/>
              </a:rPr>
              <a:t>prej </a:t>
            </a:r>
            <a:r>
              <a:rPr sz="1100" dirty="0">
                <a:latin typeface="TeXGyreHeros"/>
                <a:cs typeface="TeXGyreHeros"/>
              </a:rPr>
              <a:t>zonës së </a:t>
            </a:r>
            <a:r>
              <a:rPr sz="1100" spc="-5" dirty="0">
                <a:latin typeface="TeXGyreHeros"/>
                <a:cs typeface="TeXGyreHeros"/>
              </a:rPr>
              <a:t>Beratit, por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perhapur dhe në zona të  tjera </a:t>
            </a:r>
            <a:r>
              <a:rPr sz="1100" spc="5" dirty="0">
                <a:latin typeface="TeXGyreHeros"/>
                <a:cs typeface="TeXGyreHeros"/>
              </a:rPr>
              <a:t>si </a:t>
            </a:r>
            <a:r>
              <a:rPr sz="1100" spc="-5" dirty="0">
                <a:latin typeface="TeXGyreHeros"/>
                <a:cs typeface="TeXGyreHeros"/>
              </a:rPr>
              <a:t>në Lushnjë, Patos </a:t>
            </a:r>
            <a:r>
              <a:rPr sz="1100" dirty="0">
                <a:latin typeface="TeXGyreHeros"/>
                <a:cs typeface="TeXGyreHeros"/>
              </a:rPr>
              <a:t>dhe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Mallakastër.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55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Përshkrimi</a:t>
            </a:r>
            <a:endParaRPr sz="1100">
              <a:latin typeface="Arial"/>
              <a:cs typeface="Arial"/>
            </a:endParaRPr>
          </a:p>
          <a:p>
            <a:pPr marL="12700" marR="5080" indent="179705" algn="just">
              <a:lnSpc>
                <a:spcPct val="136400"/>
              </a:lnSpc>
            </a:pPr>
            <a:r>
              <a:rPr sz="1100" dirty="0">
                <a:latin typeface="TeXGyreHeros"/>
                <a:cs typeface="TeXGyreHeros"/>
              </a:rPr>
              <a:t>Pemë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me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zhvillim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fuqishëm,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me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kurorë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me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degë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në  </a:t>
            </a:r>
            <a:r>
              <a:rPr sz="1100" dirty="0">
                <a:latin typeface="TeXGyreHeros"/>
                <a:cs typeface="TeXGyreHeros"/>
              </a:rPr>
              <a:t>kënde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tëhapura.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Zotëron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degëza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tëfuqishme,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dëndura  </a:t>
            </a:r>
            <a:r>
              <a:rPr sz="1100" dirty="0">
                <a:latin typeface="TeXGyreHeros"/>
                <a:cs typeface="TeXGyreHeros"/>
              </a:rPr>
              <a:t>e të </a:t>
            </a:r>
            <a:r>
              <a:rPr sz="1100" spc="-5" dirty="0">
                <a:latin typeface="TeXGyreHeros"/>
                <a:cs typeface="TeXGyreHeros"/>
              </a:rPr>
              <a:t>varura. Kurora </a:t>
            </a:r>
            <a:r>
              <a:rPr sz="1100" dirty="0">
                <a:latin typeface="TeXGyreHeros"/>
                <a:cs typeface="TeXGyreHeros"/>
              </a:rPr>
              <a:t>ka formë kupore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globoze.</a:t>
            </a:r>
            <a:endParaRPr sz="1100">
              <a:latin typeface="TeXGyreHeros"/>
              <a:cs typeface="TeXGyreHeros"/>
            </a:endParaRPr>
          </a:p>
          <a:p>
            <a:pPr marL="12700" marR="5715" indent="179705" algn="just">
              <a:lnSpc>
                <a:spcPct val="136400"/>
              </a:lnSpc>
            </a:pPr>
            <a:r>
              <a:rPr sz="1100" spc="-5" dirty="0">
                <a:latin typeface="TeXGyreHeros"/>
                <a:cs typeface="TeXGyreHeros"/>
              </a:rPr>
              <a:t>Gjethjaka formë eliptike, </a:t>
            </a:r>
            <a:r>
              <a:rPr sz="1100" dirty="0">
                <a:latin typeface="TeXGyreHeros"/>
                <a:cs typeface="TeXGyreHeros"/>
              </a:rPr>
              <a:t>e gjërë </a:t>
            </a:r>
            <a:r>
              <a:rPr sz="1100" spc="-5" dirty="0">
                <a:latin typeface="TeXGyreHeros"/>
                <a:cs typeface="TeXGyreHeros"/>
              </a:rPr>
              <a:t>dhe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përdredhur</a:t>
            </a:r>
            <a:r>
              <a:rPr sz="1100" spc="-204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me  </a:t>
            </a:r>
            <a:r>
              <a:rPr sz="1100" dirty="0">
                <a:latin typeface="TeXGyreHeros"/>
                <a:cs typeface="TeXGyreHeros"/>
              </a:rPr>
              <a:t>ngjyrë jeshile </a:t>
            </a:r>
            <a:r>
              <a:rPr sz="1100" spc="-5" dirty="0">
                <a:latin typeface="TeXGyreHeros"/>
                <a:cs typeface="TeXGyreHeros"/>
              </a:rPr>
              <a:t>tëfortë. Ka sipërfaqe relativisht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madhe.</a:t>
            </a:r>
            <a:endParaRPr sz="1100">
              <a:latin typeface="TeXGyreHeros"/>
              <a:cs typeface="TeXGyreHeros"/>
            </a:endParaRPr>
          </a:p>
          <a:p>
            <a:pPr marL="12700" marR="6350" indent="179705" algn="just">
              <a:lnSpc>
                <a:spcPct val="136400"/>
              </a:lnSpc>
            </a:pPr>
            <a:r>
              <a:rPr sz="1100" b="1" spc="-5" dirty="0">
                <a:latin typeface="Arial"/>
                <a:cs typeface="Arial"/>
              </a:rPr>
              <a:t>Lulëria: </a:t>
            </a:r>
            <a:r>
              <a:rPr sz="1100" spc="-5" dirty="0">
                <a:latin typeface="TeXGyreHeros"/>
                <a:cs typeface="TeXGyreHeros"/>
              </a:rPr>
              <a:t>Kranthi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gjatë Lulet janë të mëdhanë ng-  </a:t>
            </a:r>
            <a:r>
              <a:rPr sz="1100" dirty="0">
                <a:latin typeface="TeXGyreHeros"/>
                <a:cs typeface="TeXGyreHeros"/>
              </a:rPr>
              <a:t>jyrëtë </a:t>
            </a:r>
            <a:r>
              <a:rPr sz="1100" spc="-5" dirty="0">
                <a:latin typeface="TeXGyreHeros"/>
                <a:cs typeface="TeXGyreHeros"/>
              </a:rPr>
              <a:t>verdha në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1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bardhë.</a:t>
            </a:r>
            <a:endParaRPr sz="1100">
              <a:latin typeface="TeXGyreHeros"/>
              <a:cs typeface="TeXGyreHeros"/>
            </a:endParaRPr>
          </a:p>
          <a:p>
            <a:pPr marL="192405" algn="just">
              <a:lnSpc>
                <a:spcPct val="100000"/>
              </a:lnSpc>
              <a:spcBef>
                <a:spcPts val="475"/>
              </a:spcBef>
            </a:pPr>
            <a:r>
              <a:rPr sz="1100" spc="-5" dirty="0">
                <a:latin typeface="TeXGyreHeros"/>
                <a:cs typeface="TeXGyreHeros"/>
              </a:rPr>
              <a:t>Fruti </a:t>
            </a:r>
            <a:r>
              <a:rPr sz="1100" dirty="0">
                <a:latin typeface="TeXGyreHeros"/>
                <a:cs typeface="TeXGyreHeros"/>
              </a:rPr>
              <a:t>është </a:t>
            </a:r>
            <a:r>
              <a:rPr sz="1100" spc="-5" dirty="0">
                <a:latin typeface="TeXGyreHeros"/>
                <a:cs typeface="TeXGyreHeros"/>
              </a:rPr>
              <a:t>me formëovale,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gjatëdhe</a:t>
            </a:r>
            <a:r>
              <a:rPr sz="1100" spc="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simetrik.</a:t>
            </a:r>
            <a:endParaRPr sz="1100">
              <a:latin typeface="TeXGyreHeros"/>
              <a:cs typeface="TeXGyreHeros"/>
            </a:endParaRPr>
          </a:p>
          <a:p>
            <a:pPr marL="12700" marR="5715" indent="179705" algn="just">
              <a:lnSpc>
                <a:spcPct val="136400"/>
              </a:lnSpc>
            </a:pPr>
            <a:r>
              <a:rPr sz="1100" spc="-5" dirty="0">
                <a:latin typeface="TeXGyreHeros"/>
                <a:cs typeface="TeXGyreHeros"/>
              </a:rPr>
              <a:t>Pjekja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hershme dhe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10" dirty="0">
                <a:latin typeface="TeXGyreHeros"/>
                <a:cs typeface="TeXGyreHeros"/>
              </a:rPr>
              <a:t>shkallëzuar. </a:t>
            </a:r>
            <a:r>
              <a:rPr sz="1100" spc="-5" dirty="0">
                <a:latin typeface="TeXGyreHeros"/>
                <a:cs typeface="TeXGyreHeros"/>
              </a:rPr>
              <a:t>Ka </a:t>
            </a:r>
            <a:r>
              <a:rPr sz="1100" dirty="0">
                <a:latin typeface="TeXGyreHeros"/>
                <a:cs typeface="TeXGyreHeros"/>
              </a:rPr>
              <a:t>përmbajtje</a:t>
            </a:r>
            <a:r>
              <a:rPr sz="1100" spc="-17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  </a:t>
            </a:r>
            <a:r>
              <a:rPr sz="1100" spc="-5" dirty="0">
                <a:latin typeface="TeXGyreHeros"/>
                <a:cs typeface="TeXGyreHeros"/>
              </a:rPr>
              <a:t>ulët</a:t>
            </a:r>
            <a:r>
              <a:rPr sz="1100" dirty="0">
                <a:latin typeface="TeXGyreHeros"/>
                <a:cs typeface="TeXGyreHeros"/>
              </a:rPr>
              <a:t> vaji.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55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Kultivimi</a:t>
            </a:r>
            <a:endParaRPr sz="1100">
              <a:latin typeface="Arial"/>
              <a:cs typeface="Arial"/>
            </a:endParaRPr>
          </a:p>
          <a:p>
            <a:pPr marL="12700" marR="5080" indent="179705" algn="just">
              <a:lnSpc>
                <a:spcPct val="136400"/>
              </a:lnSpc>
            </a:pPr>
            <a:r>
              <a:rPr sz="1100" spc="-5" dirty="0">
                <a:latin typeface="TeXGyreHeros"/>
                <a:cs typeface="TeXGyreHeros"/>
              </a:rPr>
              <a:t>Kultivar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prodhimtari </a:t>
            </a:r>
            <a:r>
              <a:rPr sz="1100" dirty="0">
                <a:latin typeface="TeXGyreHeros"/>
                <a:cs typeface="TeXGyreHeros"/>
              </a:rPr>
              <a:t>të lartë </a:t>
            </a:r>
            <a:r>
              <a:rPr sz="1100" spc="-5" dirty="0">
                <a:latin typeface="TeXGyreHeros"/>
                <a:cs typeface="TeXGyreHeros"/>
              </a:rPr>
              <a:t>dhe tëpërvitëshme.  </a:t>
            </a:r>
            <a:r>
              <a:rPr sz="1100" dirty="0">
                <a:latin typeface="TeXGyreHeros"/>
                <a:cs typeface="TeXGyreHeros"/>
              </a:rPr>
              <a:t>Hyn shpejt </a:t>
            </a:r>
            <a:r>
              <a:rPr sz="1100" spc="-5" dirty="0">
                <a:latin typeface="TeXGyreHeros"/>
                <a:cs typeface="TeXGyreHeros"/>
              </a:rPr>
              <a:t>në prodhim </a:t>
            </a:r>
            <a:r>
              <a:rPr sz="1100" dirty="0">
                <a:latin typeface="TeXGyreHeros"/>
                <a:cs typeface="TeXGyreHeros"/>
              </a:rPr>
              <a:t>pas </a:t>
            </a:r>
            <a:r>
              <a:rPr sz="1100" spc="-5" dirty="0">
                <a:latin typeface="TeXGyreHeros"/>
                <a:cs typeface="TeXGyreHeros"/>
              </a:rPr>
              <a:t>mbjelljes, por karakterizohet  nga perqindje </a:t>
            </a:r>
            <a:r>
              <a:rPr sz="1100" dirty="0">
                <a:latin typeface="TeXGyreHeros"/>
                <a:cs typeface="TeXGyreHeros"/>
              </a:rPr>
              <a:t>e ulët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rrënjëzimi.</a:t>
            </a:r>
            <a:endParaRPr sz="1100">
              <a:latin typeface="TeXGyreHeros"/>
              <a:cs typeface="TeXGyreHeros"/>
            </a:endParaRPr>
          </a:p>
          <a:p>
            <a:pPr marL="192405" algn="just">
              <a:lnSpc>
                <a:spcPct val="100000"/>
              </a:lnSpc>
              <a:spcBef>
                <a:spcPts val="480"/>
              </a:spcBef>
            </a:pPr>
            <a:r>
              <a:rPr sz="1100" b="1" spc="-5" dirty="0">
                <a:latin typeface="Arial"/>
                <a:cs typeface="Arial"/>
              </a:rPr>
              <a:t>Pjekja: </a:t>
            </a:r>
            <a:r>
              <a:rPr sz="1100" spc="-5" dirty="0">
                <a:latin typeface="TeXGyreHeros"/>
                <a:cs typeface="TeXGyreHeros"/>
              </a:rPr>
              <a:t>Mesatarisht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hereshme</a:t>
            </a:r>
            <a:r>
              <a:rPr sz="1100" spc="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(Nëntor).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55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10" dirty="0">
                <a:latin typeface="Arial"/>
                <a:cs typeface="Arial"/>
              </a:rPr>
              <a:t>Veçoritë</a:t>
            </a:r>
            <a:endParaRPr sz="1100">
              <a:latin typeface="Arial"/>
              <a:cs typeface="Arial"/>
            </a:endParaRPr>
          </a:p>
          <a:p>
            <a:pPr marL="12700" marR="5080" indent="179705" algn="just">
              <a:lnSpc>
                <a:spcPct val="136400"/>
              </a:lnSpc>
            </a:pPr>
            <a:r>
              <a:rPr sz="1100" spc="-5" dirty="0">
                <a:latin typeface="TeXGyreHeros"/>
                <a:cs typeface="TeXGyreHeros"/>
              </a:rPr>
              <a:t>Kultivar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qëndrueshmëri mesatare ndaj </a:t>
            </a:r>
            <a:r>
              <a:rPr sz="1100" i="1" spc="-5" dirty="0">
                <a:latin typeface="Arimo"/>
                <a:cs typeface="Arimo"/>
              </a:rPr>
              <a:t>Pseudo-  monas</a:t>
            </a:r>
            <a:r>
              <a:rPr sz="1100" spc="-5" dirty="0">
                <a:latin typeface="TeXGyreHeros"/>
                <a:cs typeface="TeXGyreHeros"/>
              </a:rPr>
              <a:t>. Paraqet ndjeshmëri ndaj </a:t>
            </a:r>
            <a:r>
              <a:rPr sz="1100" i="1" spc="-5" dirty="0">
                <a:latin typeface="Arimo"/>
                <a:cs typeface="Arimo"/>
              </a:rPr>
              <a:t>Cycloconium dhe</a:t>
            </a:r>
            <a:r>
              <a:rPr sz="1100" i="1" spc="-215" dirty="0">
                <a:latin typeface="Arimo"/>
                <a:cs typeface="Arimo"/>
              </a:rPr>
              <a:t> </a:t>
            </a:r>
            <a:r>
              <a:rPr sz="1100" i="1" spc="-5" dirty="0">
                <a:latin typeface="Arimo"/>
                <a:cs typeface="Arimo"/>
              </a:rPr>
              <a:t>Brac-  tocera</a:t>
            </a:r>
            <a:r>
              <a:rPr sz="1100" spc="-5" dirty="0">
                <a:latin typeface="TeXGyreHeros"/>
                <a:cs typeface="TeXGyreHeros"/>
              </a:rPr>
              <a:t>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55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Përdorimi:</a:t>
            </a:r>
            <a:r>
              <a:rPr sz="1100" b="1" spc="-10" dirty="0">
                <a:latin typeface="Arial"/>
                <a:cs typeface="Arial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Tryezë.</a:t>
            </a:r>
            <a:endParaRPr sz="1100">
              <a:latin typeface="TeXGyreHeros"/>
              <a:cs typeface="TeXGyreHero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283964" y="1655064"/>
            <a:ext cx="1476755" cy="58613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061207" y="8572158"/>
            <a:ext cx="384175" cy="15367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900" dirty="0">
                <a:latin typeface="TeXGyreHeros"/>
                <a:cs typeface="TeXGyreHeros"/>
              </a:rPr>
              <a:t>- </a:t>
            </a:r>
            <a:fld id="{81D60167-4931-47E6-BA6A-407CBD079E47}" type="slidenum">
              <a:rPr sz="900" dirty="0">
                <a:latin typeface="TeXGyreHeros"/>
                <a:cs typeface="TeXGyreHeros"/>
              </a:rPr>
              <a:t>125</a:t>
            </a:fld>
            <a:r>
              <a:rPr sz="900" spc="-60" dirty="0">
                <a:latin typeface="TeXGyreHeros"/>
                <a:cs typeface="TeXGyreHeros"/>
              </a:rPr>
              <a:t> </a:t>
            </a:r>
            <a:r>
              <a:rPr sz="900" dirty="0">
                <a:latin typeface="TeXGyreHeros"/>
                <a:cs typeface="TeXGyreHeros"/>
              </a:rPr>
              <a:t>-</a:t>
            </a:r>
            <a:endParaRPr sz="900">
              <a:latin typeface="TeXGyreHeros"/>
              <a:cs typeface="TeXGyreHeros"/>
            </a:endParaRP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9780" y="644156"/>
            <a:ext cx="5029200" cy="766635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0"/>
              </a:spcBef>
            </a:pPr>
            <a:r>
              <a:rPr sz="1350" b="1" spc="-5" dirty="0">
                <a:latin typeface="Arial"/>
                <a:cs typeface="Arial"/>
              </a:rPr>
              <a:t>Kryps</a:t>
            </a:r>
            <a:r>
              <a:rPr sz="1350" b="1" dirty="0">
                <a:latin typeface="Arial"/>
                <a:cs typeface="Arial"/>
              </a:rPr>
              <a:t> Elbasani</a:t>
            </a:r>
            <a:endParaRPr sz="13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300">
              <a:latin typeface="Arial"/>
              <a:cs typeface="Arial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Përhapja</a:t>
            </a:r>
            <a:endParaRPr sz="1100">
              <a:latin typeface="Arial"/>
              <a:cs typeface="Arial"/>
            </a:endParaRPr>
          </a:p>
          <a:p>
            <a:pPr marL="12700" marR="1398270" indent="179705" algn="just">
              <a:lnSpc>
                <a:spcPct val="136400"/>
              </a:lnSpc>
            </a:pPr>
            <a:r>
              <a:rPr sz="1100" spc="-5" dirty="0">
                <a:latin typeface="TeXGyreHeros"/>
                <a:cs typeface="TeXGyreHeros"/>
              </a:rPr>
              <a:t>Ky varietet </a:t>
            </a:r>
            <a:r>
              <a:rPr sz="1100" dirty="0">
                <a:latin typeface="TeXGyreHeros"/>
                <a:cs typeface="TeXGyreHeros"/>
              </a:rPr>
              <a:t>njihet </a:t>
            </a:r>
            <a:r>
              <a:rPr sz="1100" spc="-5" dirty="0">
                <a:latin typeface="TeXGyreHeros"/>
                <a:cs typeface="TeXGyreHeros"/>
              </a:rPr>
              <a:t>dhe me sinonimet Kokër madh </a:t>
            </a:r>
            <a:r>
              <a:rPr sz="1100" dirty="0">
                <a:latin typeface="TeXGyreHeros"/>
                <a:cs typeface="TeXGyreHeros"/>
              </a:rPr>
              <a:t>El-  basani </a:t>
            </a:r>
            <a:r>
              <a:rPr sz="1100" spc="-5" dirty="0">
                <a:latin typeface="TeXGyreHeros"/>
                <a:cs typeface="TeXGyreHeros"/>
              </a:rPr>
              <a:t>dhe </a:t>
            </a:r>
            <a:r>
              <a:rPr sz="1100" dirty="0">
                <a:latin typeface="TeXGyreHeros"/>
                <a:cs typeface="TeXGyreHeros"/>
              </a:rPr>
              <a:t>Kryps. Eshtë varietet </a:t>
            </a:r>
            <a:r>
              <a:rPr sz="1100" spc="-5" dirty="0">
                <a:latin typeface="TeXGyreHeros"/>
                <a:cs typeface="TeXGyreHeros"/>
              </a:rPr>
              <a:t>me orgjinë prej </a:t>
            </a:r>
            <a:r>
              <a:rPr sz="1100" dirty="0">
                <a:latin typeface="TeXGyreHeros"/>
                <a:cs typeface="TeXGyreHeros"/>
              </a:rPr>
              <a:t>zonës </a:t>
            </a:r>
            <a:r>
              <a:rPr sz="1100" spc="-10" dirty="0">
                <a:latin typeface="TeXGyreHeros"/>
                <a:cs typeface="TeXGyreHeros"/>
              </a:rPr>
              <a:t>së  </a:t>
            </a:r>
            <a:r>
              <a:rPr sz="1100" spc="-5" dirty="0">
                <a:latin typeface="TeXGyreHeros"/>
                <a:cs typeface="TeXGyreHeros"/>
              </a:rPr>
              <a:t>Elbasanit, por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përhapur </a:t>
            </a:r>
            <a:r>
              <a:rPr sz="1100" dirty="0">
                <a:latin typeface="TeXGyreHeros"/>
                <a:cs typeface="TeXGyreHeros"/>
              </a:rPr>
              <a:t>dhe </a:t>
            </a:r>
            <a:r>
              <a:rPr sz="1100" spc="-5" dirty="0">
                <a:latin typeface="TeXGyreHeros"/>
                <a:cs typeface="TeXGyreHeros"/>
              </a:rPr>
              <a:t>në zona të tjera </a:t>
            </a:r>
            <a:r>
              <a:rPr sz="1100" dirty="0">
                <a:latin typeface="TeXGyreHeros"/>
                <a:cs typeface="TeXGyreHeros"/>
              </a:rPr>
              <a:t>si </a:t>
            </a:r>
            <a:r>
              <a:rPr sz="1100" spc="-5" dirty="0">
                <a:latin typeface="TeXGyreHeros"/>
                <a:cs typeface="TeXGyreHeros"/>
              </a:rPr>
              <a:t>në Peqin,  Elbasan, Librazhd, Gramsh </a:t>
            </a:r>
            <a:r>
              <a:rPr sz="1100" dirty="0">
                <a:latin typeface="TeXGyreHeros"/>
                <a:cs typeface="TeXGyreHeros"/>
              </a:rPr>
              <a:t>dhe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Tiranë.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55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Përshkrimi</a:t>
            </a:r>
            <a:endParaRPr sz="1100">
              <a:latin typeface="Arial"/>
              <a:cs typeface="Arial"/>
            </a:endParaRPr>
          </a:p>
          <a:p>
            <a:pPr marL="12700" marR="1398270" indent="179705" algn="just">
              <a:lnSpc>
                <a:spcPct val="136400"/>
              </a:lnSpc>
            </a:pPr>
            <a:r>
              <a:rPr sz="1100" spc="-5" dirty="0">
                <a:latin typeface="TeXGyreHeros"/>
                <a:cs typeface="TeXGyreHeros"/>
              </a:rPr>
              <a:t>Pemaparaqitet mesatarisht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fuqishme,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kurorëpo-  likonike, degëdhe </a:t>
            </a:r>
            <a:r>
              <a:rPr sz="1100" dirty="0">
                <a:latin typeface="TeXGyreHeros"/>
                <a:cs typeface="TeXGyreHeros"/>
              </a:rPr>
              <a:t>degëza </a:t>
            </a:r>
            <a:r>
              <a:rPr sz="1100" spc="-5" dirty="0">
                <a:latin typeface="TeXGyreHeros"/>
                <a:cs typeface="TeXGyreHeros"/>
              </a:rPr>
              <a:t>mesatarisht tëdendurame pozi-  cion</a:t>
            </a:r>
            <a:r>
              <a:rPr sz="110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vertikal.</a:t>
            </a:r>
            <a:endParaRPr sz="1100">
              <a:latin typeface="TeXGyreHeros"/>
              <a:cs typeface="TeXGyreHeros"/>
            </a:endParaRPr>
          </a:p>
          <a:p>
            <a:pPr marL="12700" marR="1398270" indent="179705" algn="just">
              <a:lnSpc>
                <a:spcPct val="136400"/>
              </a:lnSpc>
            </a:pPr>
            <a:r>
              <a:rPr sz="1100" spc="-5" dirty="0">
                <a:latin typeface="TeXGyreHeros"/>
                <a:cs typeface="TeXGyreHeros"/>
              </a:rPr>
              <a:t>Gjethja </a:t>
            </a:r>
            <a:r>
              <a:rPr sz="1100" dirty="0">
                <a:latin typeface="TeXGyreHeros"/>
                <a:cs typeface="TeXGyreHeros"/>
              </a:rPr>
              <a:t>ka </a:t>
            </a:r>
            <a:r>
              <a:rPr sz="1100" spc="-5" dirty="0">
                <a:latin typeface="TeXGyreHeros"/>
                <a:cs typeface="TeXGyreHeros"/>
              </a:rPr>
              <a:t>formëeliptike,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përkulshmëri në dy anët  dhe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10" dirty="0">
                <a:latin typeface="TeXGyreHeros"/>
                <a:cs typeface="TeXGyreHeros"/>
              </a:rPr>
              <a:t>përdredhur. </a:t>
            </a:r>
            <a:r>
              <a:rPr sz="1100" spc="-5" dirty="0">
                <a:latin typeface="TeXGyreHeros"/>
                <a:cs typeface="TeXGyreHeros"/>
              </a:rPr>
              <a:t>Gjethet janëtëgjata </a:t>
            </a:r>
            <a:r>
              <a:rPr sz="1100" spc="-10" dirty="0">
                <a:latin typeface="TeXGyreHeros"/>
                <a:cs typeface="TeXGyreHeros"/>
              </a:rPr>
              <a:t>dhe </a:t>
            </a:r>
            <a:r>
              <a:rPr sz="1100" spc="-5" dirty="0">
                <a:latin typeface="TeXGyreHeros"/>
                <a:cs typeface="TeXGyreHeros"/>
              </a:rPr>
              <a:t>gjërësi mesa-  tare. Nervatura gjatësore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rrafshtë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perdredhurështë në  </a:t>
            </a:r>
            <a:r>
              <a:rPr sz="1100" dirty="0">
                <a:latin typeface="TeXGyreHeros"/>
                <a:cs typeface="TeXGyreHeros"/>
              </a:rPr>
              <a:t>ngjyrë jeshile të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hirtë.</a:t>
            </a:r>
            <a:endParaRPr sz="1100">
              <a:latin typeface="TeXGyreHeros"/>
              <a:cs typeface="TeXGyreHeros"/>
            </a:endParaRPr>
          </a:p>
          <a:p>
            <a:pPr marL="12700" marR="1397635" indent="179705" algn="just">
              <a:lnSpc>
                <a:spcPct val="136400"/>
              </a:lnSpc>
            </a:pPr>
            <a:r>
              <a:rPr sz="1100" b="1" spc="-5" dirty="0">
                <a:latin typeface="Arial"/>
                <a:cs typeface="Arial"/>
              </a:rPr>
              <a:t>Lulëria: </a:t>
            </a:r>
            <a:r>
              <a:rPr sz="1100" spc="-5" dirty="0">
                <a:latin typeface="TeXGyreHeros"/>
                <a:cs typeface="TeXGyreHeros"/>
              </a:rPr>
              <a:t>Kranthi </a:t>
            </a:r>
            <a:r>
              <a:rPr sz="1100" dirty="0">
                <a:latin typeface="TeXGyreHeros"/>
                <a:cs typeface="TeXGyreHeros"/>
              </a:rPr>
              <a:t>ka </a:t>
            </a:r>
            <a:r>
              <a:rPr sz="1100" spc="-5" dirty="0">
                <a:latin typeface="TeXGyreHeros"/>
                <a:cs typeface="TeXGyreHeros"/>
              </a:rPr>
              <a:t>gjatësi mesatare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numër lulesh  në </a:t>
            </a:r>
            <a:r>
              <a:rPr sz="1100" dirty="0">
                <a:latin typeface="TeXGyreHeros"/>
                <a:cs typeface="TeXGyreHeros"/>
              </a:rPr>
              <a:t>kranth </a:t>
            </a:r>
            <a:r>
              <a:rPr sz="1100" spc="-5" dirty="0">
                <a:latin typeface="TeXGyreHeros"/>
                <a:cs typeface="TeXGyreHeros"/>
              </a:rPr>
              <a:t>mesatar </a:t>
            </a:r>
            <a:r>
              <a:rPr sz="1100" dirty="0">
                <a:latin typeface="TeXGyreHeros"/>
                <a:cs typeface="TeXGyreHeros"/>
              </a:rPr>
              <a:t>deri i madh. </a:t>
            </a:r>
            <a:r>
              <a:rPr sz="1100" spc="-5" dirty="0">
                <a:latin typeface="TeXGyreHeros"/>
                <a:cs typeface="TeXGyreHeros"/>
              </a:rPr>
              <a:t>Paraqitet në </a:t>
            </a:r>
            <a:r>
              <a:rPr sz="1100" dirty="0">
                <a:latin typeface="TeXGyreHeros"/>
                <a:cs typeface="TeXGyreHeros"/>
              </a:rPr>
              <a:t>strukturë</a:t>
            </a:r>
            <a:r>
              <a:rPr sz="1100" spc="-10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kom-  </a:t>
            </a:r>
            <a:r>
              <a:rPr sz="1100" spc="-5" dirty="0">
                <a:latin typeface="TeXGyreHeros"/>
                <a:cs typeface="TeXGyreHeros"/>
              </a:rPr>
              <a:t>pakt,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gjatëdhe </a:t>
            </a:r>
            <a:r>
              <a:rPr sz="1100" dirty="0">
                <a:latin typeface="TeXGyreHeros"/>
                <a:cs typeface="TeXGyreHeros"/>
              </a:rPr>
              <a:t>meformë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penikul.</a:t>
            </a:r>
            <a:endParaRPr sz="1100">
              <a:latin typeface="TeXGyreHeros"/>
              <a:cs typeface="TeXGyreHeros"/>
            </a:endParaRPr>
          </a:p>
          <a:p>
            <a:pPr marL="12700" marR="1398905" indent="179705" algn="just">
              <a:lnSpc>
                <a:spcPct val="136400"/>
              </a:lnSpc>
            </a:pPr>
            <a:r>
              <a:rPr sz="1100" spc="-5" dirty="0">
                <a:latin typeface="TeXGyreHeros"/>
                <a:cs typeface="TeXGyreHeros"/>
              </a:rPr>
              <a:t>Fruti </a:t>
            </a:r>
            <a:r>
              <a:rPr sz="1100" dirty="0">
                <a:latin typeface="TeXGyreHeros"/>
                <a:cs typeface="TeXGyreHeros"/>
              </a:rPr>
              <a:t>paraqitet i </a:t>
            </a:r>
            <a:r>
              <a:rPr sz="1100" spc="-5" dirty="0">
                <a:latin typeface="TeXGyreHeros"/>
                <a:cs typeface="TeXGyreHeros"/>
              </a:rPr>
              <a:t>zi-violet,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formë sferik-oval, simetrik-  dhe </a:t>
            </a:r>
            <a:r>
              <a:rPr sz="1100" dirty="0">
                <a:latin typeface="TeXGyreHeros"/>
                <a:cs typeface="TeXGyreHeros"/>
              </a:rPr>
              <a:t>mepeshë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mesatare.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55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Kultivimi</a:t>
            </a:r>
            <a:endParaRPr sz="1100">
              <a:latin typeface="Arial"/>
              <a:cs typeface="Arial"/>
            </a:endParaRPr>
          </a:p>
          <a:p>
            <a:pPr marL="12700" marR="1398270" indent="179705" algn="just">
              <a:lnSpc>
                <a:spcPct val="136400"/>
              </a:lnSpc>
            </a:pPr>
            <a:r>
              <a:rPr sz="1100" spc="-5" dirty="0">
                <a:latin typeface="TeXGyreHeros"/>
                <a:cs typeface="TeXGyreHeros"/>
              </a:rPr>
              <a:t>Paraqitet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si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kultivar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me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rendiment</a:t>
            </a:r>
            <a:r>
              <a:rPr sz="1100" spc="-7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lartë,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që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ka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prodhim  </a:t>
            </a:r>
            <a:r>
              <a:rPr sz="1100" spc="-5" dirty="0">
                <a:latin typeface="TeXGyreHeros"/>
                <a:cs typeface="TeXGyreHeros"/>
              </a:rPr>
              <a:t>periodik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tregues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ulët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rentabiliteti.</a:t>
            </a:r>
            <a:r>
              <a:rPr sz="1100" spc="-7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Hyn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mesatarisht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vonë  në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prodhim.</a:t>
            </a:r>
            <a:endParaRPr sz="1100">
              <a:latin typeface="TeXGyreHeros"/>
              <a:cs typeface="TeXGyreHeros"/>
            </a:endParaRPr>
          </a:p>
          <a:p>
            <a:pPr marL="192405" algn="just">
              <a:lnSpc>
                <a:spcPct val="100000"/>
              </a:lnSpc>
              <a:spcBef>
                <a:spcPts val="480"/>
              </a:spcBef>
            </a:pPr>
            <a:r>
              <a:rPr sz="1100" b="1" spc="-5" dirty="0">
                <a:latin typeface="Arial"/>
                <a:cs typeface="Arial"/>
              </a:rPr>
              <a:t>Pjekje: </a:t>
            </a:r>
            <a:r>
              <a:rPr sz="1100" spc="-5" dirty="0">
                <a:latin typeface="TeXGyreHeros"/>
                <a:cs typeface="TeXGyreHeros"/>
              </a:rPr>
              <a:t>Mesatare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herëshme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(Nëntor).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55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10" dirty="0">
                <a:latin typeface="Arial"/>
                <a:cs typeface="Arial"/>
              </a:rPr>
              <a:t>Veçoritë</a:t>
            </a:r>
            <a:endParaRPr sz="1100">
              <a:latin typeface="Arial"/>
              <a:cs typeface="Arial"/>
            </a:endParaRPr>
          </a:p>
          <a:p>
            <a:pPr marL="12700" marR="5080" indent="179705">
              <a:lnSpc>
                <a:spcPct val="136400"/>
              </a:lnSpc>
            </a:pPr>
            <a:r>
              <a:rPr sz="1100" dirty="0">
                <a:latin typeface="TeXGyreHeros"/>
                <a:cs typeface="TeXGyreHeros"/>
              </a:rPr>
              <a:t>Shumë i </a:t>
            </a:r>
            <a:r>
              <a:rPr sz="1100" spc="-5" dirty="0">
                <a:latin typeface="TeXGyreHeros"/>
                <a:cs typeface="TeXGyreHeros"/>
              </a:rPr>
              <a:t>ndjeshëm ndaj </a:t>
            </a:r>
            <a:r>
              <a:rPr sz="1100" i="1" spc="-5" dirty="0">
                <a:latin typeface="Arimo"/>
                <a:cs typeface="Arimo"/>
              </a:rPr>
              <a:t>Cycloconium oleaginum </a:t>
            </a:r>
            <a:r>
              <a:rPr sz="1100" dirty="0">
                <a:latin typeface="TeXGyreHeros"/>
                <a:cs typeface="TeXGyreHeros"/>
              </a:rPr>
              <a:t>dhe </a:t>
            </a:r>
            <a:r>
              <a:rPr sz="1100" i="1" spc="-5" dirty="0">
                <a:latin typeface="Arimo"/>
                <a:cs typeface="Arimo"/>
              </a:rPr>
              <a:t>Bractocera oleae</a:t>
            </a:r>
            <a:r>
              <a:rPr sz="1100" spc="-5" dirty="0">
                <a:latin typeface="TeXGyreHeros"/>
                <a:cs typeface="TeXGyreHeros"/>
              </a:rPr>
              <a:t>. </a:t>
            </a:r>
            <a:r>
              <a:rPr sz="1100" dirty="0">
                <a:latin typeface="TeXGyreHeros"/>
                <a:cs typeface="TeXGyreHeros"/>
              </a:rPr>
              <a:t>Rezis-  </a:t>
            </a:r>
            <a:r>
              <a:rPr sz="1100" spc="-5" dirty="0">
                <a:latin typeface="TeXGyreHeros"/>
                <a:cs typeface="TeXGyreHeros"/>
              </a:rPr>
              <a:t>tent ndaj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ftohtit dhe </a:t>
            </a:r>
            <a:r>
              <a:rPr sz="1100" dirty="0">
                <a:latin typeface="TeXGyreHeros"/>
                <a:cs typeface="TeXGyreHeros"/>
              </a:rPr>
              <a:t>ndaj</a:t>
            </a:r>
            <a:r>
              <a:rPr sz="1100" spc="1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gëlqeres.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550">
              <a:latin typeface="TeXGyreHeros"/>
              <a:cs typeface="TeXGyreHeros"/>
            </a:endParaRPr>
          </a:p>
          <a:p>
            <a:pPr marL="192405" algn="just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Përdorim: </a:t>
            </a:r>
            <a:r>
              <a:rPr sz="1100" spc="5" dirty="0">
                <a:latin typeface="TeXGyreHeros"/>
                <a:cs typeface="TeXGyreHeros"/>
              </a:rPr>
              <a:t>Ka </a:t>
            </a:r>
            <a:r>
              <a:rPr sz="1100" spc="-5" dirty="0">
                <a:latin typeface="TeXGyreHeros"/>
                <a:cs typeface="TeXGyreHeros"/>
              </a:rPr>
              <a:t>përdorim </a:t>
            </a:r>
            <a:r>
              <a:rPr sz="1100" spc="5" dirty="0">
                <a:latin typeface="TeXGyreHeros"/>
                <a:cs typeface="TeXGyreHeros"/>
              </a:rPr>
              <a:t>të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dyﬁshtë.</a:t>
            </a:r>
            <a:endParaRPr sz="1100">
              <a:latin typeface="TeXGyreHeros"/>
              <a:cs typeface="TeXGyreHero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472940" y="1530096"/>
            <a:ext cx="1324355" cy="55458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061207" y="8572158"/>
            <a:ext cx="384175" cy="15367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900" dirty="0">
                <a:latin typeface="TeXGyreHeros"/>
                <a:cs typeface="TeXGyreHeros"/>
              </a:rPr>
              <a:t>- </a:t>
            </a:r>
            <a:fld id="{81D60167-4931-47E6-BA6A-407CBD079E47}" type="slidenum">
              <a:rPr sz="900" dirty="0">
                <a:latin typeface="TeXGyreHeros"/>
                <a:cs typeface="TeXGyreHeros"/>
              </a:rPr>
              <a:t>126</a:t>
            </a:fld>
            <a:r>
              <a:rPr sz="900" spc="-60" dirty="0">
                <a:latin typeface="TeXGyreHeros"/>
                <a:cs typeface="TeXGyreHeros"/>
              </a:rPr>
              <a:t> </a:t>
            </a:r>
            <a:r>
              <a:rPr sz="900" dirty="0">
                <a:latin typeface="TeXGyreHeros"/>
                <a:cs typeface="TeXGyreHeros"/>
              </a:rPr>
              <a:t>-</a:t>
            </a:r>
            <a:endParaRPr sz="900">
              <a:latin typeface="TeXGyreHeros"/>
              <a:cs typeface="TeXGyreHeros"/>
            </a:endParaRP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43204" y="644156"/>
            <a:ext cx="5028565" cy="781875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0"/>
              </a:spcBef>
            </a:pPr>
            <a:r>
              <a:rPr sz="1350" b="1" spc="-5" dirty="0">
                <a:latin typeface="Arial"/>
                <a:cs typeface="Arial"/>
              </a:rPr>
              <a:t>Kaninjot</a:t>
            </a:r>
            <a:endParaRPr sz="13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300">
              <a:latin typeface="Arial"/>
              <a:cs typeface="Arial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Përhapja</a:t>
            </a:r>
            <a:endParaRPr sz="1100">
              <a:latin typeface="Arial"/>
              <a:cs typeface="Arial"/>
            </a:endParaRPr>
          </a:p>
          <a:p>
            <a:pPr marL="12700" marR="1859914" indent="179705" algn="just">
              <a:lnSpc>
                <a:spcPct val="136400"/>
              </a:lnSpc>
            </a:pPr>
            <a:r>
              <a:rPr sz="1100" spc="-15" dirty="0">
                <a:latin typeface="TeXGyreHeros"/>
                <a:cs typeface="TeXGyreHeros"/>
              </a:rPr>
              <a:t>Varieteti </a:t>
            </a:r>
            <a:r>
              <a:rPr sz="1100" spc="-5" dirty="0">
                <a:latin typeface="TeXGyreHeros"/>
                <a:cs typeface="TeXGyreHeros"/>
              </a:rPr>
              <a:t>njihet </a:t>
            </a:r>
            <a:r>
              <a:rPr sz="1100" dirty="0">
                <a:latin typeface="TeXGyreHeros"/>
                <a:cs typeface="TeXGyreHeros"/>
              </a:rPr>
              <a:t>edhe </a:t>
            </a:r>
            <a:r>
              <a:rPr sz="1100" spc="-5" dirty="0">
                <a:latin typeface="TeXGyreHeros"/>
                <a:cs typeface="TeXGyreHeros"/>
              </a:rPr>
              <a:t>me sinonimet Kalinjot dhe  </a:t>
            </a:r>
            <a:r>
              <a:rPr sz="1100" dirty="0">
                <a:latin typeface="TeXGyreHeros"/>
                <a:cs typeface="TeXGyreHeros"/>
              </a:rPr>
              <a:t>ulli </a:t>
            </a:r>
            <a:r>
              <a:rPr sz="1100" spc="-5" dirty="0">
                <a:latin typeface="TeXGyreHeros"/>
                <a:cs typeface="TeXGyreHeros"/>
              </a:rPr>
              <a:t>Kanine. Eshtë varietet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orgjinë </a:t>
            </a:r>
            <a:r>
              <a:rPr sz="1100" dirty="0">
                <a:latin typeface="TeXGyreHeros"/>
                <a:cs typeface="TeXGyreHeros"/>
              </a:rPr>
              <a:t>nga </a:t>
            </a:r>
            <a:r>
              <a:rPr sz="1100" spc="-10" dirty="0">
                <a:latin typeface="TeXGyreHeros"/>
                <a:cs typeface="TeXGyreHeros"/>
              </a:rPr>
              <a:t>zona </a:t>
            </a:r>
            <a:r>
              <a:rPr sz="1100" dirty="0">
                <a:latin typeface="TeXGyreHeros"/>
                <a:cs typeface="TeXGyreHeros"/>
              </a:rPr>
              <a:t>e  </a:t>
            </a:r>
            <a:r>
              <a:rPr sz="1100" spc="-5" dirty="0">
                <a:latin typeface="TeXGyreHeros"/>
                <a:cs typeface="TeXGyreHeros"/>
              </a:rPr>
              <a:t>Vlorës, por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përhapur edhe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zona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tjera, </a:t>
            </a:r>
            <a:r>
              <a:rPr sz="1100" spc="-10" dirty="0">
                <a:latin typeface="TeXGyreHeros"/>
                <a:cs typeface="TeXGyreHeros"/>
              </a:rPr>
              <a:t>si </a:t>
            </a:r>
            <a:r>
              <a:rPr sz="1100" spc="-5" dirty="0">
                <a:latin typeface="TeXGyreHeros"/>
                <a:cs typeface="TeXGyreHeros"/>
              </a:rPr>
              <a:t>Sa-  randë, Delvinë, </a:t>
            </a:r>
            <a:r>
              <a:rPr sz="1100" spc="-10" dirty="0">
                <a:latin typeface="TeXGyreHeros"/>
                <a:cs typeface="TeXGyreHeros"/>
              </a:rPr>
              <a:t>Mallakastër, </a:t>
            </a:r>
            <a:r>
              <a:rPr sz="1100" spc="-20" dirty="0">
                <a:latin typeface="TeXGyreHeros"/>
                <a:cs typeface="TeXGyreHeros"/>
              </a:rPr>
              <a:t>Fier, </a:t>
            </a:r>
            <a:r>
              <a:rPr sz="1100" spc="-5" dirty="0">
                <a:latin typeface="TeXGyreHeros"/>
                <a:cs typeface="TeXGyreHeros"/>
              </a:rPr>
              <a:t>Lushnjë,</a:t>
            </a:r>
            <a:r>
              <a:rPr sz="1100" spc="6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etj.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55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Përshkrimi</a:t>
            </a:r>
            <a:endParaRPr sz="1100">
              <a:latin typeface="Arial"/>
              <a:cs typeface="Arial"/>
            </a:endParaRPr>
          </a:p>
          <a:p>
            <a:pPr marL="12700" marR="1859280" indent="179705" algn="just">
              <a:lnSpc>
                <a:spcPct val="136400"/>
              </a:lnSpc>
            </a:pPr>
            <a:r>
              <a:rPr sz="1100" dirty="0">
                <a:latin typeface="TeXGyreHeros"/>
                <a:cs typeface="TeXGyreHeros"/>
              </a:rPr>
              <a:t>Pema ka zhvillim </a:t>
            </a:r>
            <a:r>
              <a:rPr sz="1100" spc="-5" dirty="0">
                <a:latin typeface="TeXGyreHeros"/>
                <a:cs typeface="TeXGyreHeros"/>
              </a:rPr>
              <a:t>të fuqishëm,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dirty="0">
                <a:latin typeface="TeXGyreHeros"/>
                <a:cs typeface="TeXGyreHeros"/>
              </a:rPr>
              <a:t>kurorë me  </a:t>
            </a:r>
            <a:r>
              <a:rPr sz="1100" spc="-5" dirty="0">
                <a:latin typeface="TeXGyreHeros"/>
                <a:cs typeface="TeXGyreHeros"/>
              </a:rPr>
              <a:t>degë të hapura, </a:t>
            </a:r>
            <a:r>
              <a:rPr sz="1100" dirty="0">
                <a:latin typeface="TeXGyreHeros"/>
                <a:cs typeface="TeXGyreHeros"/>
              </a:rPr>
              <a:t>anësore </a:t>
            </a:r>
            <a:r>
              <a:rPr sz="1100" spc="-5" dirty="0">
                <a:latin typeface="TeXGyreHeros"/>
                <a:cs typeface="TeXGyreHeros"/>
              </a:rPr>
              <a:t>dhe vertikale. Degëzat  janëtë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fuqishme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dendura.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Kurora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ka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formë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kon-  </a:t>
            </a:r>
            <a:r>
              <a:rPr sz="1100" dirty="0">
                <a:latin typeface="TeXGyreHeros"/>
                <a:cs typeface="TeXGyreHeros"/>
              </a:rPr>
              <a:t>ike </a:t>
            </a:r>
            <a:r>
              <a:rPr sz="1100" spc="-5" dirty="0">
                <a:latin typeface="TeXGyreHeros"/>
                <a:cs typeface="TeXGyreHeros"/>
              </a:rPr>
              <a:t>në poli konike. </a:t>
            </a:r>
            <a:r>
              <a:rPr sz="1100" dirty="0">
                <a:latin typeface="TeXGyreHeros"/>
                <a:cs typeface="TeXGyreHeros"/>
              </a:rPr>
              <a:t>Disa </a:t>
            </a:r>
            <a:r>
              <a:rPr sz="1100" spc="-5" dirty="0">
                <a:latin typeface="TeXGyreHeros"/>
                <a:cs typeface="TeXGyreHeros"/>
              </a:rPr>
              <a:t>forma kanë tedencë verti-  kale.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Gjethja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ka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formë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eliptike</a:t>
            </a:r>
            <a:r>
              <a:rPr sz="1100" spc="-7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gjata</a:t>
            </a:r>
            <a:r>
              <a:rPr sz="1100" spc="-7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gjëra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dhe  kanë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ngjyrë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jeshile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hapur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në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faqen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sipërme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dhe  të hirtë-argjëndi në faqen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poshtëme. Sipërfaqe  gjethore relativisht</a:t>
            </a:r>
            <a:r>
              <a:rPr sz="1100" spc="-1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mesatare.</a:t>
            </a:r>
            <a:endParaRPr sz="1100">
              <a:latin typeface="TeXGyreHeros"/>
              <a:cs typeface="TeXGyreHeros"/>
            </a:endParaRPr>
          </a:p>
          <a:p>
            <a:pPr marL="12700" marR="1859280" indent="179705" algn="just">
              <a:lnSpc>
                <a:spcPct val="136400"/>
              </a:lnSpc>
            </a:pPr>
            <a:r>
              <a:rPr sz="1100" b="1" spc="-5" dirty="0">
                <a:latin typeface="Arial"/>
                <a:cs typeface="Arial"/>
              </a:rPr>
              <a:t>Lulëria: </a:t>
            </a:r>
            <a:r>
              <a:rPr sz="1100" spc="-5" dirty="0">
                <a:latin typeface="TeXGyreHeros"/>
                <a:cs typeface="TeXGyreHeros"/>
              </a:rPr>
              <a:t>Lulëzimi ështëi bollshëm,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lulet </a:t>
            </a:r>
            <a:r>
              <a:rPr sz="1100" dirty="0">
                <a:latin typeface="TeXGyreHeros"/>
                <a:cs typeface="TeXGyreHeros"/>
              </a:rPr>
              <a:t>që  hapen </a:t>
            </a:r>
            <a:r>
              <a:rPr sz="1100" spc="-5" dirty="0">
                <a:latin typeface="TeXGyreHeros"/>
                <a:cs typeface="TeXGyreHeros"/>
              </a:rPr>
              <a:t>në </a:t>
            </a:r>
            <a:r>
              <a:rPr sz="1100" dirty="0">
                <a:latin typeface="TeXGyreHeros"/>
                <a:cs typeface="TeXGyreHeros"/>
              </a:rPr>
              <a:t>javën e tretë </a:t>
            </a:r>
            <a:r>
              <a:rPr sz="1100" spc="-5" dirty="0">
                <a:latin typeface="TeXGyreHeros"/>
                <a:cs typeface="TeXGyreHeros"/>
              </a:rPr>
              <a:t>të </a:t>
            </a:r>
            <a:r>
              <a:rPr sz="1100" dirty="0">
                <a:latin typeface="TeXGyreHeros"/>
                <a:cs typeface="TeXGyreHeros"/>
              </a:rPr>
              <a:t>muajit </a:t>
            </a:r>
            <a:r>
              <a:rPr sz="1100" spc="-5" dirty="0">
                <a:latin typeface="TeXGyreHeros"/>
                <a:cs typeface="TeXGyreHeros"/>
              </a:rPr>
              <a:t>Maj. Kranthi</a:t>
            </a:r>
            <a:r>
              <a:rPr sz="1100" spc="-114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ështëi  </a:t>
            </a:r>
            <a:r>
              <a:rPr sz="1100" spc="-5" dirty="0">
                <a:latin typeface="TeXGyreHeros"/>
                <a:cs typeface="TeXGyreHeros"/>
              </a:rPr>
              <a:t>gjatëme numër mesatar lulesh. Fruti </a:t>
            </a:r>
            <a:r>
              <a:rPr sz="1100" dirty="0">
                <a:latin typeface="TeXGyreHeros"/>
                <a:cs typeface="TeXGyreHeros"/>
              </a:rPr>
              <a:t>ka </a:t>
            </a:r>
            <a:r>
              <a:rPr sz="1100" spc="-5" dirty="0">
                <a:latin typeface="TeXGyreHeros"/>
                <a:cs typeface="TeXGyreHeros"/>
              </a:rPr>
              <a:t>formë  sferike-lehtësisht oval,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dirty="0">
                <a:latin typeface="TeXGyreHeros"/>
                <a:cs typeface="TeXGyreHeros"/>
              </a:rPr>
              <a:t>gjatësi</a:t>
            </a:r>
            <a:r>
              <a:rPr sz="1100" spc="-1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mesatare.</a:t>
            </a:r>
            <a:endParaRPr sz="1100">
              <a:latin typeface="TeXGyreHeros"/>
              <a:cs typeface="TeXGyreHeros"/>
            </a:endParaRPr>
          </a:p>
          <a:p>
            <a:pPr marL="12700" marR="1861185" indent="179705" algn="just">
              <a:lnSpc>
                <a:spcPct val="136400"/>
              </a:lnSpc>
            </a:pPr>
            <a:r>
              <a:rPr sz="1100" b="1" spc="-5" dirty="0">
                <a:latin typeface="Arial"/>
                <a:cs typeface="Arial"/>
              </a:rPr>
              <a:t>Pjekja: </a:t>
            </a:r>
            <a:r>
              <a:rPr sz="1100" spc="-15" dirty="0">
                <a:latin typeface="TeXGyreHeros"/>
                <a:cs typeface="TeXGyreHeros"/>
              </a:rPr>
              <a:t>Dhjetor, </a:t>
            </a:r>
            <a:r>
              <a:rPr sz="1100" spc="-10" dirty="0">
                <a:latin typeface="TeXGyreHeros"/>
                <a:cs typeface="TeXGyreHeros"/>
              </a:rPr>
              <a:t>ka </a:t>
            </a:r>
            <a:r>
              <a:rPr sz="1100" spc="-5" dirty="0">
                <a:latin typeface="TeXGyreHeros"/>
                <a:cs typeface="TeXGyreHeros"/>
              </a:rPr>
              <a:t>pjekje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vonëshme </a:t>
            </a:r>
            <a:r>
              <a:rPr sz="1100" dirty="0">
                <a:latin typeface="TeXGyreHeros"/>
                <a:cs typeface="TeXGyreHeros"/>
              </a:rPr>
              <a:t>dhe të  </a:t>
            </a:r>
            <a:r>
              <a:rPr sz="1100" spc="-10" dirty="0">
                <a:latin typeface="TeXGyreHeros"/>
                <a:cs typeface="TeXGyreHeros"/>
              </a:rPr>
              <a:t>shkallëzuar.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Kultivimi</a:t>
            </a:r>
            <a:endParaRPr sz="1100">
              <a:latin typeface="Arial"/>
              <a:cs typeface="Arial"/>
            </a:endParaRPr>
          </a:p>
          <a:p>
            <a:pPr marL="12700" marR="1859914" indent="179705" algn="just">
              <a:lnSpc>
                <a:spcPct val="136400"/>
              </a:lnSpc>
            </a:pPr>
            <a:r>
              <a:rPr sz="1100" spc="-15" dirty="0">
                <a:latin typeface="TeXGyreHeros"/>
                <a:cs typeface="TeXGyreHeros"/>
              </a:rPr>
              <a:t>Varieteti </a:t>
            </a:r>
            <a:r>
              <a:rPr sz="1100" spc="-5" dirty="0">
                <a:latin typeface="TeXGyreHeros"/>
                <a:cs typeface="TeXGyreHeros"/>
              </a:rPr>
              <a:t>paraqitet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prodhimperiodik dhe </a:t>
            </a:r>
            <a:r>
              <a:rPr sz="1100" spc="-10" dirty="0">
                <a:latin typeface="TeXGyreHeros"/>
                <a:cs typeface="TeXGyreHeros"/>
              </a:rPr>
              <a:t>af-  </a:t>
            </a:r>
            <a:r>
              <a:rPr sz="1100" spc="-5" dirty="0">
                <a:latin typeface="TeXGyreHeros"/>
                <a:cs typeface="TeXGyreHeros"/>
              </a:rPr>
              <a:t>tësi maksimale rrënjëzimi. Megjithse futet vonë në  prodhim pas mbjelljes, jep rendiment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lartë </a:t>
            </a:r>
            <a:r>
              <a:rPr sz="1100" dirty="0">
                <a:latin typeface="TeXGyreHeros"/>
                <a:cs typeface="TeXGyreHeros"/>
              </a:rPr>
              <a:t>vaji  </a:t>
            </a:r>
            <a:r>
              <a:rPr sz="1100" spc="-5" dirty="0">
                <a:latin typeface="TeXGyreHeros"/>
                <a:cs typeface="TeXGyreHeros"/>
              </a:rPr>
              <a:t>dhe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dirty="0">
                <a:latin typeface="TeXGyreHeros"/>
                <a:cs typeface="TeXGyreHeros"/>
              </a:rPr>
              <a:t>një </a:t>
            </a:r>
            <a:r>
              <a:rPr sz="1100" spc="-5" dirty="0">
                <a:latin typeface="TeXGyreHeros"/>
                <a:cs typeface="TeXGyreHeros"/>
              </a:rPr>
              <a:t>cilësie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maksimale.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10" dirty="0">
                <a:latin typeface="Arial"/>
                <a:cs typeface="Arial"/>
              </a:rPr>
              <a:t>Veçoritë</a:t>
            </a:r>
            <a:endParaRPr sz="1100">
              <a:latin typeface="Arial"/>
              <a:cs typeface="Arial"/>
            </a:endParaRPr>
          </a:p>
          <a:p>
            <a:pPr marL="192405">
              <a:lnSpc>
                <a:spcPct val="100000"/>
              </a:lnSpc>
              <a:spcBef>
                <a:spcPts val="480"/>
              </a:spcBef>
            </a:pPr>
            <a:r>
              <a:rPr sz="1100" spc="-5" dirty="0">
                <a:latin typeface="TeXGyreHeros"/>
                <a:cs typeface="TeXGyreHeros"/>
              </a:rPr>
              <a:t>Kultivar</a:t>
            </a:r>
            <a:r>
              <a:rPr sz="1100" spc="7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me</a:t>
            </a:r>
            <a:r>
              <a:rPr sz="1100" spc="7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qëndrueshmëri</a:t>
            </a:r>
            <a:r>
              <a:rPr sz="1100" spc="8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ndaj</a:t>
            </a:r>
            <a:r>
              <a:rPr sz="1100" spc="8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7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ftohtit,</a:t>
            </a:r>
            <a:r>
              <a:rPr sz="1100" spc="8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por</a:t>
            </a:r>
            <a:r>
              <a:rPr sz="1100" spc="7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i</a:t>
            </a:r>
            <a:r>
              <a:rPr sz="1100" spc="7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ndjeshëm</a:t>
            </a:r>
            <a:r>
              <a:rPr sz="1100" spc="8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ndaj</a:t>
            </a:r>
            <a:r>
              <a:rPr sz="1100" spc="75" dirty="0">
                <a:latin typeface="TeXGyreHeros"/>
                <a:cs typeface="TeXGyreHeros"/>
              </a:rPr>
              <a:t> </a:t>
            </a:r>
            <a:r>
              <a:rPr sz="1100" i="1" spc="-5" dirty="0">
                <a:latin typeface="Arimo"/>
                <a:cs typeface="Arimo"/>
              </a:rPr>
              <a:t>Pseudomonas</a:t>
            </a:r>
            <a:endParaRPr sz="1100">
              <a:latin typeface="Arimo"/>
              <a:cs typeface="Arimo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1100" spc="-5" dirty="0">
                <a:latin typeface="TeXGyreHeros"/>
                <a:cs typeface="TeXGyreHeros"/>
              </a:rPr>
              <a:t>dhe </a:t>
            </a:r>
            <a:r>
              <a:rPr sz="1100" i="1" spc="-5" dirty="0">
                <a:latin typeface="Arimo"/>
                <a:cs typeface="Arimo"/>
              </a:rPr>
              <a:t>Cycloconium</a:t>
            </a:r>
            <a:r>
              <a:rPr sz="1100" spc="-5" dirty="0">
                <a:latin typeface="TeXGyreHeros"/>
                <a:cs typeface="TeXGyreHeros"/>
              </a:rPr>
              <a:t>. </a:t>
            </a:r>
            <a:r>
              <a:rPr sz="1100" dirty="0">
                <a:latin typeface="TeXGyreHeros"/>
                <a:cs typeface="TeXGyreHeros"/>
              </a:rPr>
              <a:t>Gjithashtu ka </a:t>
            </a:r>
            <a:r>
              <a:rPr sz="1100" spc="-5" dirty="0">
                <a:latin typeface="TeXGyreHeros"/>
                <a:cs typeface="TeXGyreHeros"/>
              </a:rPr>
              <a:t>ndjeshmëri mesatare ndaj</a:t>
            </a:r>
            <a:r>
              <a:rPr sz="1100" spc="5" dirty="0">
                <a:latin typeface="TeXGyreHeros"/>
                <a:cs typeface="TeXGyreHeros"/>
              </a:rPr>
              <a:t> </a:t>
            </a:r>
            <a:r>
              <a:rPr sz="1100" i="1" spc="-5" dirty="0">
                <a:latin typeface="Arimo"/>
                <a:cs typeface="Arimo"/>
              </a:rPr>
              <a:t>Bractoceras</a:t>
            </a:r>
            <a:r>
              <a:rPr sz="1100" spc="-5" dirty="0">
                <a:latin typeface="TeXGyreHeros"/>
                <a:cs typeface="TeXGyreHeros"/>
              </a:rPr>
              <a:t>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Përdorimi: </a:t>
            </a:r>
            <a:r>
              <a:rPr sz="1100" dirty="0">
                <a:latin typeface="TeXGyreHeros"/>
                <a:cs typeface="TeXGyreHeros"/>
              </a:rPr>
              <a:t>Përdorim të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dyﬁshtë.</a:t>
            </a:r>
            <a:endParaRPr sz="1100">
              <a:latin typeface="TeXGyreHeros"/>
              <a:cs typeface="TeXGyreHero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974591" y="1530096"/>
            <a:ext cx="1787652" cy="56845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061207" y="8572158"/>
            <a:ext cx="384175" cy="15367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900" dirty="0">
                <a:latin typeface="TeXGyreHeros"/>
                <a:cs typeface="TeXGyreHeros"/>
              </a:rPr>
              <a:t>- </a:t>
            </a:r>
            <a:fld id="{81D60167-4931-47E6-BA6A-407CBD079E47}" type="slidenum">
              <a:rPr sz="900" dirty="0">
                <a:latin typeface="TeXGyreHeros"/>
                <a:cs typeface="TeXGyreHeros"/>
              </a:rPr>
              <a:t>127</a:t>
            </a:fld>
            <a:r>
              <a:rPr sz="900" spc="-60" dirty="0">
                <a:latin typeface="TeXGyreHeros"/>
                <a:cs typeface="TeXGyreHeros"/>
              </a:rPr>
              <a:t> </a:t>
            </a:r>
            <a:r>
              <a:rPr sz="900" dirty="0">
                <a:latin typeface="TeXGyreHeros"/>
                <a:cs typeface="TeXGyreHeros"/>
              </a:rPr>
              <a:t>-</a:t>
            </a:r>
            <a:endParaRPr sz="900">
              <a:latin typeface="TeXGyreHeros"/>
              <a:cs typeface="TeXGyreHeros"/>
            </a:endParaRP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9780" y="644156"/>
            <a:ext cx="5027930" cy="779272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0"/>
              </a:spcBef>
            </a:pPr>
            <a:r>
              <a:rPr sz="1350" b="1" spc="-5" dirty="0">
                <a:latin typeface="Arial"/>
                <a:cs typeface="Arial"/>
              </a:rPr>
              <a:t>I </a:t>
            </a:r>
            <a:r>
              <a:rPr sz="1350" b="1" dirty="0">
                <a:latin typeface="Arial"/>
                <a:cs typeface="Arial"/>
              </a:rPr>
              <a:t>Bardhi</a:t>
            </a:r>
            <a:r>
              <a:rPr sz="1350" b="1" spc="-20" dirty="0">
                <a:latin typeface="Arial"/>
                <a:cs typeface="Arial"/>
              </a:rPr>
              <a:t> </a:t>
            </a:r>
            <a:r>
              <a:rPr sz="1350" b="1" spc="-5" dirty="0">
                <a:latin typeface="Arial"/>
                <a:cs typeface="Arial"/>
              </a:rPr>
              <a:t>Tiranës</a:t>
            </a:r>
            <a:endParaRPr sz="13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300">
              <a:latin typeface="Arial"/>
              <a:cs typeface="Arial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Përhapja</a:t>
            </a:r>
            <a:endParaRPr sz="1100">
              <a:latin typeface="Arial"/>
              <a:cs typeface="Arial"/>
            </a:endParaRPr>
          </a:p>
          <a:p>
            <a:pPr marL="12700" marR="1639570" indent="179705" algn="just">
              <a:lnSpc>
                <a:spcPct val="136400"/>
              </a:lnSpc>
            </a:pPr>
            <a:r>
              <a:rPr sz="1100" spc="-15" dirty="0">
                <a:latin typeface="TeXGyreHeros"/>
                <a:cs typeface="TeXGyreHeros"/>
              </a:rPr>
              <a:t>Varieteti </a:t>
            </a:r>
            <a:r>
              <a:rPr sz="1100" spc="-5" dirty="0">
                <a:latin typeface="TeXGyreHeros"/>
                <a:cs typeface="TeXGyreHeros"/>
              </a:rPr>
              <a:t>njihet edhe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sinonimin Karren </a:t>
            </a:r>
            <a:r>
              <a:rPr sz="1100" dirty="0">
                <a:latin typeface="TeXGyreHeros"/>
                <a:cs typeface="TeXGyreHeros"/>
              </a:rPr>
              <a:t>dhe </a:t>
            </a:r>
            <a:r>
              <a:rPr sz="1100" spc="-5" dirty="0">
                <a:latin typeface="TeXGyreHeros"/>
                <a:cs typeface="TeXGyreHeros"/>
              </a:rPr>
              <a:t>është 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orgjinë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zonën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Tiranës.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55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Përshkrimi</a:t>
            </a:r>
            <a:endParaRPr sz="1100">
              <a:latin typeface="Arial"/>
              <a:cs typeface="Arial"/>
            </a:endParaRPr>
          </a:p>
          <a:p>
            <a:pPr marL="12700" marR="1638300" indent="179705" algn="just">
              <a:lnSpc>
                <a:spcPct val="136400"/>
              </a:lnSpc>
            </a:pPr>
            <a:r>
              <a:rPr sz="1100" dirty="0">
                <a:latin typeface="TeXGyreHeros"/>
                <a:cs typeface="TeXGyreHeros"/>
              </a:rPr>
              <a:t>Pema </a:t>
            </a:r>
            <a:r>
              <a:rPr sz="1100" spc="-10" dirty="0">
                <a:latin typeface="TeXGyreHeros"/>
                <a:cs typeface="TeXGyreHeros"/>
              </a:rPr>
              <a:t>ka </a:t>
            </a:r>
            <a:r>
              <a:rPr sz="1100" spc="-5" dirty="0">
                <a:latin typeface="TeXGyreHeros"/>
                <a:cs typeface="TeXGyreHeros"/>
              </a:rPr>
              <a:t>zhvillim mesatarisht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fuqishëm, dhe  kurorë </a:t>
            </a:r>
            <a:r>
              <a:rPr sz="1100" dirty="0">
                <a:latin typeface="TeXGyreHeros"/>
                <a:cs typeface="TeXGyreHeros"/>
              </a:rPr>
              <a:t>voluminoze, me </a:t>
            </a:r>
            <a:r>
              <a:rPr sz="1100" spc="-5" dirty="0">
                <a:latin typeface="TeXGyreHeros"/>
                <a:cs typeface="TeXGyreHeros"/>
              </a:rPr>
              <a:t>degë </a:t>
            </a:r>
            <a:r>
              <a:rPr sz="1100" dirty="0">
                <a:latin typeface="TeXGyreHeros"/>
                <a:cs typeface="TeXGyreHeros"/>
              </a:rPr>
              <a:t>dhe degëza </a:t>
            </a:r>
            <a:r>
              <a:rPr sz="1100" spc="-5" dirty="0">
                <a:latin typeface="TeXGyreHeros"/>
                <a:cs typeface="TeXGyreHeros"/>
              </a:rPr>
              <a:t>të </a:t>
            </a:r>
            <a:r>
              <a:rPr sz="1100" dirty="0">
                <a:latin typeface="TeXGyreHeros"/>
                <a:cs typeface="TeXGyreHeros"/>
              </a:rPr>
              <a:t>dëndura,  </a:t>
            </a:r>
            <a:r>
              <a:rPr sz="1100" spc="-5" dirty="0">
                <a:latin typeface="TeXGyreHeros"/>
                <a:cs typeface="TeXGyreHeros"/>
              </a:rPr>
              <a:t>gjysëm të </a:t>
            </a:r>
            <a:r>
              <a:rPr sz="1100" dirty="0">
                <a:latin typeface="TeXGyreHeros"/>
                <a:cs typeface="TeXGyreHeros"/>
              </a:rPr>
              <a:t>varura e ndërnyje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shkurtëra.</a:t>
            </a:r>
            <a:endParaRPr sz="1100">
              <a:latin typeface="TeXGyreHeros"/>
              <a:cs typeface="TeXGyreHeros"/>
            </a:endParaRPr>
          </a:p>
          <a:p>
            <a:pPr marL="12700" marR="1638300" indent="179705" algn="just">
              <a:lnSpc>
                <a:spcPct val="136400"/>
              </a:lnSpc>
            </a:pPr>
            <a:r>
              <a:rPr sz="1100" spc="-5" dirty="0">
                <a:latin typeface="TeXGyreHeros"/>
                <a:cs typeface="TeXGyreHeros"/>
              </a:rPr>
              <a:t>Gjethja </a:t>
            </a:r>
            <a:r>
              <a:rPr sz="1100" dirty="0">
                <a:latin typeface="TeXGyreHeros"/>
                <a:cs typeface="TeXGyreHeros"/>
              </a:rPr>
              <a:t>ka formë </a:t>
            </a:r>
            <a:r>
              <a:rPr sz="1100" spc="-5" dirty="0">
                <a:latin typeface="TeXGyreHeros"/>
                <a:cs typeface="TeXGyreHeros"/>
              </a:rPr>
              <a:t>eliptike </a:t>
            </a:r>
            <a:r>
              <a:rPr sz="1100" dirty="0">
                <a:latin typeface="TeXGyreHeros"/>
                <a:cs typeface="TeXGyreHeros"/>
              </a:rPr>
              <a:t>me gjatësi </a:t>
            </a:r>
            <a:r>
              <a:rPr sz="1100" spc="-5" dirty="0">
                <a:latin typeface="TeXGyreHeros"/>
                <a:cs typeface="TeXGyreHeros"/>
              </a:rPr>
              <a:t>tëshkurtër </a:t>
            </a:r>
            <a:r>
              <a:rPr sz="1100" dirty="0">
                <a:latin typeface="TeXGyreHeros"/>
                <a:cs typeface="TeXGyreHeros"/>
              </a:rPr>
              <a:t>e  </a:t>
            </a:r>
            <a:r>
              <a:rPr sz="1100" spc="-5" dirty="0">
                <a:latin typeface="TeXGyreHeros"/>
                <a:cs typeface="TeXGyreHeros"/>
              </a:rPr>
              <a:t>gjërsi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ngushtë. Nervatura </a:t>
            </a:r>
            <a:r>
              <a:rPr sz="1100" dirty="0">
                <a:latin typeface="TeXGyreHeros"/>
                <a:cs typeface="TeXGyreHeros"/>
              </a:rPr>
              <a:t>gjatësore e </a:t>
            </a:r>
            <a:r>
              <a:rPr sz="1100" spc="-5" dirty="0">
                <a:latin typeface="TeXGyreHeros"/>
                <a:cs typeface="TeXGyreHeros"/>
              </a:rPr>
              <a:t>rafshtë në </a:t>
            </a:r>
            <a:r>
              <a:rPr sz="1100" dirty="0">
                <a:latin typeface="TeXGyreHeros"/>
                <a:cs typeface="TeXGyreHeros"/>
              </a:rPr>
              <a:t>ng-  jyrë </a:t>
            </a:r>
            <a:r>
              <a:rPr sz="1100" spc="-5" dirty="0">
                <a:latin typeface="TeXGyreHeros"/>
                <a:cs typeface="TeXGyreHeros"/>
              </a:rPr>
              <a:t>jeshile-hiri </a:t>
            </a:r>
            <a:r>
              <a:rPr sz="1100" dirty="0">
                <a:latin typeface="TeXGyreHeros"/>
                <a:cs typeface="TeXGyreHeros"/>
              </a:rPr>
              <a:t>në faqen e </a:t>
            </a:r>
            <a:r>
              <a:rPr sz="1100" spc="-5" dirty="0">
                <a:latin typeface="TeXGyreHeros"/>
                <a:cs typeface="TeXGyreHeros"/>
              </a:rPr>
              <a:t>sipërme. Gjethja </a:t>
            </a:r>
            <a:r>
              <a:rPr sz="1100" dirty="0">
                <a:latin typeface="TeXGyreHeros"/>
                <a:cs typeface="TeXGyreHeros"/>
              </a:rPr>
              <a:t>ka siper-  </a:t>
            </a:r>
            <a:r>
              <a:rPr sz="1100" spc="-5" dirty="0">
                <a:latin typeface="TeXGyreHeros"/>
                <a:cs typeface="TeXGyreHeros"/>
              </a:rPr>
              <a:t>faqe të</a:t>
            </a:r>
            <a:r>
              <a:rPr sz="1100" dirty="0">
                <a:latin typeface="TeXGyreHeros"/>
                <a:cs typeface="TeXGyreHeros"/>
              </a:rPr>
              <a:t> vogël.</a:t>
            </a:r>
            <a:endParaRPr sz="1100">
              <a:latin typeface="TeXGyreHeros"/>
              <a:cs typeface="TeXGyreHeros"/>
            </a:endParaRPr>
          </a:p>
          <a:p>
            <a:pPr marL="12700" marR="1638935" indent="179705" algn="just">
              <a:lnSpc>
                <a:spcPct val="136400"/>
              </a:lnSpc>
            </a:pPr>
            <a:r>
              <a:rPr sz="1100" b="1" spc="-5" dirty="0">
                <a:latin typeface="Arial"/>
                <a:cs typeface="Arial"/>
              </a:rPr>
              <a:t>Lulëria: </a:t>
            </a:r>
            <a:r>
              <a:rPr sz="1100" spc="-5" dirty="0">
                <a:latin typeface="TeXGyreHeros"/>
                <a:cs typeface="TeXGyreHeros"/>
              </a:rPr>
              <a:t>Kranthi është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shkurtër </a:t>
            </a:r>
            <a:r>
              <a:rPr sz="1100" dirty="0">
                <a:latin typeface="TeXGyreHeros"/>
                <a:cs typeface="TeXGyreHeros"/>
              </a:rPr>
              <a:t>me një </a:t>
            </a:r>
            <a:r>
              <a:rPr sz="1100" spc="-5" dirty="0">
                <a:latin typeface="TeXGyreHeros"/>
                <a:cs typeface="TeXGyreHeros"/>
              </a:rPr>
              <a:t>numër lu-  lesh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ulët.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Ka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strukturë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kompakte,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por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duket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i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shkurtër  </a:t>
            </a:r>
            <a:r>
              <a:rPr sz="1100" dirty="0">
                <a:latin typeface="TeXGyreHeros"/>
                <a:cs typeface="TeXGyreHeros"/>
              </a:rPr>
              <a:t>me formë </a:t>
            </a:r>
            <a:r>
              <a:rPr sz="1100" spc="-5" dirty="0">
                <a:latin typeface="TeXGyreHeros"/>
                <a:cs typeface="TeXGyreHeros"/>
              </a:rPr>
              <a:t>vilë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çregullt.</a:t>
            </a:r>
            <a:endParaRPr sz="1100">
              <a:latin typeface="TeXGyreHeros"/>
              <a:cs typeface="TeXGyreHeros"/>
            </a:endParaRPr>
          </a:p>
          <a:p>
            <a:pPr marL="12700" marR="1638935" indent="179705" algn="just">
              <a:lnSpc>
                <a:spcPct val="136400"/>
              </a:lnSpc>
            </a:pPr>
            <a:r>
              <a:rPr sz="1100" spc="-5" dirty="0">
                <a:latin typeface="TeXGyreHeros"/>
                <a:cs typeface="TeXGyreHeros"/>
              </a:rPr>
              <a:t>Fruti, bërthokël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epikarp të </a:t>
            </a:r>
            <a:r>
              <a:rPr sz="1100" dirty="0">
                <a:latin typeface="TeXGyreHeros"/>
                <a:cs typeface="TeXGyreHeros"/>
              </a:rPr>
              <a:t>zi, me </a:t>
            </a:r>
            <a:r>
              <a:rPr sz="1100" spc="-5" dirty="0">
                <a:latin typeface="TeXGyreHeros"/>
                <a:cs typeface="TeXGyreHeros"/>
              </a:rPr>
              <a:t>tul të bardhë.  Ka formë vezake, </a:t>
            </a:r>
            <a:r>
              <a:rPr sz="1100" dirty="0">
                <a:latin typeface="TeXGyreHeros"/>
                <a:cs typeface="TeXGyreHeros"/>
              </a:rPr>
              <a:t>si </a:t>
            </a:r>
            <a:r>
              <a:rPr sz="1100" spc="-5" dirty="0">
                <a:latin typeface="TeXGyreHeros"/>
                <a:cs typeface="TeXGyreHeros"/>
              </a:rPr>
              <a:t>dardhë, pak asimetrik. </a:t>
            </a:r>
            <a:r>
              <a:rPr sz="1100" dirty="0">
                <a:latin typeface="TeXGyreHeros"/>
                <a:cs typeface="TeXGyreHeros"/>
              </a:rPr>
              <a:t>Ka </a:t>
            </a:r>
            <a:r>
              <a:rPr sz="1100" spc="-5" dirty="0">
                <a:latin typeface="TeXGyreHeros"/>
                <a:cs typeface="TeXGyreHeros"/>
              </a:rPr>
              <a:t>peshë  dhe gjatësi</a:t>
            </a:r>
            <a:r>
              <a:rPr sz="1100" spc="-1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mesatare.</a:t>
            </a:r>
            <a:endParaRPr sz="1100">
              <a:latin typeface="TeXGyreHeros"/>
              <a:cs typeface="TeXGyreHeros"/>
            </a:endParaRPr>
          </a:p>
          <a:p>
            <a:pPr marL="12700" marR="1638300" indent="179705" algn="just">
              <a:lnSpc>
                <a:spcPct val="136400"/>
              </a:lnSpc>
            </a:pPr>
            <a:r>
              <a:rPr sz="1100" b="1" spc="-5" dirty="0">
                <a:latin typeface="Arial"/>
                <a:cs typeface="Arial"/>
              </a:rPr>
              <a:t>Pjekja: </a:t>
            </a:r>
            <a:r>
              <a:rPr sz="1100" spc="-5" dirty="0">
                <a:latin typeface="TeXGyreHeros"/>
                <a:cs typeface="TeXGyreHeros"/>
              </a:rPr>
              <a:t>Paraqitet </a:t>
            </a:r>
            <a:r>
              <a:rPr sz="1100" dirty="0">
                <a:latin typeface="TeXGyreHeros"/>
                <a:cs typeface="TeXGyreHeros"/>
              </a:rPr>
              <a:t>mepjekje </a:t>
            </a:r>
            <a:r>
              <a:rPr sz="1100" spc="-5" dirty="0">
                <a:latin typeface="TeXGyreHeros"/>
                <a:cs typeface="TeXGyreHeros"/>
              </a:rPr>
              <a:t>të vonëshme </a:t>
            </a:r>
            <a:r>
              <a:rPr sz="1100" dirty="0">
                <a:latin typeface="TeXGyreHeros"/>
                <a:cs typeface="TeXGyreHeros"/>
              </a:rPr>
              <a:t>dhe </a:t>
            </a:r>
            <a:r>
              <a:rPr sz="1100" spc="-5" dirty="0">
                <a:latin typeface="TeXGyreHeros"/>
                <a:cs typeface="TeXGyreHeros"/>
              </a:rPr>
              <a:t>të sh-  </a:t>
            </a:r>
            <a:r>
              <a:rPr sz="1100" spc="-10" dirty="0">
                <a:latin typeface="TeXGyreHeros"/>
                <a:cs typeface="TeXGyreHeros"/>
              </a:rPr>
              <a:t>kallëzuar.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55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Kultivimi</a:t>
            </a:r>
            <a:endParaRPr sz="1100">
              <a:latin typeface="Arial"/>
              <a:cs typeface="Arial"/>
            </a:endParaRPr>
          </a:p>
          <a:p>
            <a:pPr marL="12700" marR="1638935" indent="179705" algn="just">
              <a:lnSpc>
                <a:spcPct val="136400"/>
              </a:lnSpc>
            </a:pPr>
            <a:r>
              <a:rPr sz="1100" spc="-15" dirty="0">
                <a:latin typeface="TeXGyreHeros"/>
                <a:cs typeface="TeXGyreHeros"/>
              </a:rPr>
              <a:t>Varietet </a:t>
            </a:r>
            <a:r>
              <a:rPr sz="1100" spc="-5" dirty="0">
                <a:latin typeface="TeXGyreHeros"/>
                <a:cs typeface="TeXGyreHeros"/>
              </a:rPr>
              <a:t>paraqitet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rendiment dhe cilësi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lartë  </a:t>
            </a:r>
            <a:r>
              <a:rPr sz="1100" dirty="0">
                <a:latin typeface="TeXGyreHeros"/>
                <a:cs typeface="TeXGyreHeros"/>
              </a:rPr>
              <a:t>vaji, </a:t>
            </a:r>
            <a:r>
              <a:rPr sz="1100" spc="-5" dirty="0">
                <a:latin typeface="TeXGyreHeros"/>
                <a:cs typeface="TeXGyreHeros"/>
              </a:rPr>
              <a:t>por </a:t>
            </a:r>
            <a:r>
              <a:rPr sz="1100" dirty="0">
                <a:latin typeface="TeXGyreHeros"/>
                <a:cs typeface="TeXGyreHeros"/>
              </a:rPr>
              <a:t>ka </a:t>
            </a:r>
            <a:r>
              <a:rPr sz="1100" spc="-5" dirty="0">
                <a:latin typeface="TeXGyreHeros"/>
                <a:cs typeface="TeXGyreHeros"/>
              </a:rPr>
              <a:t>prodhim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theksuar periodik. Kapacitet  të lartë rrënjëzimi, </a:t>
            </a:r>
            <a:r>
              <a:rPr sz="1100" dirty="0">
                <a:latin typeface="TeXGyreHeros"/>
                <a:cs typeface="TeXGyreHeros"/>
              </a:rPr>
              <a:t>por </a:t>
            </a:r>
            <a:r>
              <a:rPr sz="1100" spc="-5" dirty="0">
                <a:latin typeface="TeXGyreHeros"/>
                <a:cs typeface="TeXGyreHeros"/>
              </a:rPr>
              <a:t>futet vonë </a:t>
            </a:r>
            <a:r>
              <a:rPr sz="1100" dirty="0">
                <a:latin typeface="TeXGyreHeros"/>
                <a:cs typeface="TeXGyreHeros"/>
              </a:rPr>
              <a:t>në prodhim </a:t>
            </a:r>
            <a:r>
              <a:rPr sz="1100" spc="-5" dirty="0">
                <a:latin typeface="TeXGyreHeros"/>
                <a:cs typeface="TeXGyreHeros"/>
              </a:rPr>
              <a:t>pas </a:t>
            </a:r>
            <a:r>
              <a:rPr sz="1100" dirty="0">
                <a:latin typeface="TeXGyreHeros"/>
                <a:cs typeface="TeXGyreHeros"/>
              </a:rPr>
              <a:t>mb-  </a:t>
            </a:r>
            <a:r>
              <a:rPr sz="1100" spc="-5" dirty="0">
                <a:latin typeface="TeXGyreHeros"/>
                <a:cs typeface="TeXGyreHeros"/>
              </a:rPr>
              <a:t>jelljes.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55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10" dirty="0">
                <a:latin typeface="Arial"/>
                <a:cs typeface="Arial"/>
              </a:rPr>
              <a:t>Veçoritë</a:t>
            </a:r>
            <a:endParaRPr sz="1100">
              <a:latin typeface="Arial"/>
              <a:cs typeface="Arial"/>
            </a:endParaRPr>
          </a:p>
          <a:p>
            <a:pPr marL="12700" marR="5080" indent="179705">
              <a:lnSpc>
                <a:spcPct val="136400"/>
              </a:lnSpc>
            </a:pPr>
            <a:r>
              <a:rPr sz="1100" spc="-5" dirty="0">
                <a:latin typeface="TeXGyreHeros"/>
                <a:cs typeface="TeXGyreHeros"/>
              </a:rPr>
              <a:t>Duket varietet </a:t>
            </a:r>
            <a:r>
              <a:rPr sz="1100" dirty="0">
                <a:latin typeface="TeXGyreHeros"/>
                <a:cs typeface="TeXGyreHeros"/>
              </a:rPr>
              <a:t>shumë i </a:t>
            </a:r>
            <a:r>
              <a:rPr sz="1100" spc="-5" dirty="0">
                <a:latin typeface="TeXGyreHeros"/>
                <a:cs typeface="TeXGyreHeros"/>
              </a:rPr>
              <a:t>ndjeshëm </a:t>
            </a:r>
            <a:r>
              <a:rPr sz="1100" spc="-10" dirty="0">
                <a:latin typeface="TeXGyreHeros"/>
                <a:cs typeface="TeXGyreHeros"/>
              </a:rPr>
              <a:t>ndaj </a:t>
            </a:r>
            <a:r>
              <a:rPr sz="1100" i="1" spc="-5" dirty="0">
                <a:latin typeface="Arimo"/>
                <a:cs typeface="Arimo"/>
              </a:rPr>
              <a:t>Cycloconium oleaginum</a:t>
            </a:r>
            <a:r>
              <a:rPr sz="1100" spc="-5" dirty="0">
                <a:latin typeface="TeXGyreHeros"/>
                <a:cs typeface="TeXGyreHeros"/>
              </a:rPr>
              <a:t>, por rezistent  ndaj </a:t>
            </a:r>
            <a:r>
              <a:rPr sz="1100" i="1" spc="-5" dirty="0">
                <a:latin typeface="Arimo"/>
                <a:cs typeface="Arimo"/>
              </a:rPr>
              <a:t>Bractocera oleae</a:t>
            </a:r>
            <a:r>
              <a:rPr sz="1100" spc="-5" dirty="0">
                <a:latin typeface="TeXGyreHeros"/>
                <a:cs typeface="TeXGyreHeros"/>
              </a:rPr>
              <a:t>. </a:t>
            </a:r>
            <a:r>
              <a:rPr sz="1100" dirty="0">
                <a:latin typeface="TeXGyreHeros"/>
                <a:cs typeface="TeXGyreHeros"/>
              </a:rPr>
              <a:t>Rezistent </a:t>
            </a:r>
            <a:r>
              <a:rPr sz="1100" spc="-10" dirty="0">
                <a:latin typeface="TeXGyreHeros"/>
                <a:cs typeface="TeXGyreHeros"/>
              </a:rPr>
              <a:t>ndaj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ftohtit, ndaj thatësirës, </a:t>
            </a:r>
            <a:r>
              <a:rPr sz="1100" dirty="0">
                <a:latin typeface="TeXGyreHeros"/>
                <a:cs typeface="TeXGyreHeros"/>
              </a:rPr>
              <a:t>si </a:t>
            </a:r>
            <a:r>
              <a:rPr sz="1100" spc="-5" dirty="0">
                <a:latin typeface="TeXGyreHeros"/>
                <a:cs typeface="TeXGyreHeros"/>
              </a:rPr>
              <a:t>dhe</a:t>
            </a:r>
            <a:r>
              <a:rPr sz="1100" spc="11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gëlqeres.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Përdorimi: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dyﬁshtë, për vaj </a:t>
            </a:r>
            <a:r>
              <a:rPr sz="1100" dirty="0">
                <a:latin typeface="TeXGyreHeros"/>
                <a:cs typeface="TeXGyreHeros"/>
              </a:rPr>
              <a:t>dhe</a:t>
            </a:r>
            <a:r>
              <a:rPr sz="1100" spc="-5" dirty="0">
                <a:latin typeface="TeXGyreHeros"/>
                <a:cs typeface="TeXGyreHeros"/>
              </a:rPr>
              <a:t> tavolinë.</a:t>
            </a:r>
            <a:endParaRPr sz="1100">
              <a:latin typeface="TeXGyreHeros"/>
              <a:cs typeface="TeXGyreHero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232147" y="1636776"/>
            <a:ext cx="1507235" cy="54848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061207" y="8572158"/>
            <a:ext cx="384175" cy="15367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900" dirty="0">
                <a:latin typeface="TeXGyreHeros"/>
                <a:cs typeface="TeXGyreHeros"/>
              </a:rPr>
              <a:t>- </a:t>
            </a:r>
            <a:fld id="{81D60167-4931-47E6-BA6A-407CBD079E47}" type="slidenum">
              <a:rPr sz="900" dirty="0">
                <a:latin typeface="TeXGyreHeros"/>
                <a:cs typeface="TeXGyreHeros"/>
              </a:rPr>
              <a:t>128</a:t>
            </a:fld>
            <a:r>
              <a:rPr sz="900" spc="-60" dirty="0">
                <a:latin typeface="TeXGyreHeros"/>
                <a:cs typeface="TeXGyreHeros"/>
              </a:rPr>
              <a:t> </a:t>
            </a:r>
            <a:r>
              <a:rPr sz="900" dirty="0">
                <a:latin typeface="TeXGyreHeros"/>
                <a:cs typeface="TeXGyreHeros"/>
              </a:rPr>
              <a:t>-</a:t>
            </a:r>
            <a:endParaRPr sz="900">
              <a:latin typeface="TeXGyreHeros"/>
              <a:cs typeface="TeXGyreHeros"/>
            </a:endParaRP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43204" y="644156"/>
            <a:ext cx="3551554" cy="675195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910080">
              <a:lnSpc>
                <a:spcPct val="100000"/>
              </a:lnSpc>
              <a:spcBef>
                <a:spcPts val="90"/>
              </a:spcBef>
            </a:pPr>
            <a:r>
              <a:rPr sz="1350" b="1" spc="-5" dirty="0">
                <a:latin typeface="Arial"/>
                <a:cs typeface="Arial"/>
              </a:rPr>
              <a:t>Krypsi i</a:t>
            </a:r>
            <a:r>
              <a:rPr sz="1350" b="1" spc="-15" dirty="0">
                <a:latin typeface="Arial"/>
                <a:cs typeface="Arial"/>
              </a:rPr>
              <a:t> </a:t>
            </a:r>
            <a:r>
              <a:rPr sz="1350" b="1" spc="-5" dirty="0">
                <a:latin typeface="Arial"/>
                <a:cs typeface="Arial"/>
              </a:rPr>
              <a:t>Krujës</a:t>
            </a:r>
            <a:endParaRPr sz="13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300">
              <a:latin typeface="Arial"/>
              <a:cs typeface="Arial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Përhapja</a:t>
            </a:r>
            <a:endParaRPr sz="1100">
              <a:latin typeface="Arial"/>
              <a:cs typeface="Arial"/>
            </a:endParaRPr>
          </a:p>
          <a:p>
            <a:pPr marL="192405" algn="just">
              <a:lnSpc>
                <a:spcPct val="100000"/>
              </a:lnSpc>
              <a:spcBef>
                <a:spcPts val="480"/>
              </a:spcBef>
            </a:pPr>
            <a:r>
              <a:rPr sz="1100" spc="-15" dirty="0">
                <a:latin typeface="TeXGyreHeros"/>
                <a:cs typeface="TeXGyreHeros"/>
              </a:rPr>
              <a:t>Varieteti </a:t>
            </a:r>
            <a:r>
              <a:rPr sz="1100" dirty="0">
                <a:latin typeface="TeXGyreHeros"/>
                <a:cs typeface="TeXGyreHeros"/>
              </a:rPr>
              <a:t>është me orgjinë </a:t>
            </a:r>
            <a:r>
              <a:rPr sz="1100" spc="-5" dirty="0">
                <a:latin typeface="TeXGyreHeros"/>
                <a:cs typeface="TeXGyreHeros"/>
              </a:rPr>
              <a:t>në zonën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5" dirty="0">
                <a:latin typeface="TeXGyreHeros"/>
                <a:cs typeface="TeXGyreHeros"/>
              </a:rPr>
              <a:t> Krujës.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55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Përshkrimi</a:t>
            </a:r>
            <a:endParaRPr sz="1100">
              <a:latin typeface="Arial"/>
              <a:cs typeface="Arial"/>
            </a:endParaRPr>
          </a:p>
          <a:p>
            <a:pPr marL="12700" marR="6350" indent="179705" algn="just">
              <a:lnSpc>
                <a:spcPct val="136400"/>
              </a:lnSpc>
            </a:pPr>
            <a:r>
              <a:rPr sz="1100" dirty="0">
                <a:latin typeface="TeXGyreHeros"/>
                <a:cs typeface="TeXGyreHeros"/>
              </a:rPr>
              <a:t>Pema </a:t>
            </a:r>
            <a:r>
              <a:rPr sz="1100" spc="-5" dirty="0">
                <a:latin typeface="TeXGyreHeros"/>
                <a:cs typeface="TeXGyreHeros"/>
              </a:rPr>
              <a:t>paraqitet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dirty="0">
                <a:latin typeface="TeXGyreHeros"/>
                <a:cs typeface="TeXGyreHeros"/>
              </a:rPr>
              <a:t>një fuqi </a:t>
            </a:r>
            <a:r>
              <a:rPr sz="1100" spc="-5" dirty="0">
                <a:latin typeface="TeXGyreHeros"/>
                <a:cs typeface="TeXGyreHeros"/>
              </a:rPr>
              <a:t>mesatare zhvillimi. Ka  kurore polikonike, me degë </a:t>
            </a:r>
            <a:r>
              <a:rPr sz="1100" dirty="0">
                <a:latin typeface="TeXGyreHeros"/>
                <a:cs typeface="TeXGyreHeros"/>
              </a:rPr>
              <a:t>dhe degëza </a:t>
            </a:r>
            <a:r>
              <a:rPr sz="1100" spc="-5" dirty="0">
                <a:latin typeface="TeXGyreHeros"/>
                <a:cs typeface="TeXGyreHeros"/>
              </a:rPr>
              <a:t>të shumta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të  </a:t>
            </a:r>
            <a:r>
              <a:rPr sz="1100" dirty="0">
                <a:latin typeface="TeXGyreHeros"/>
                <a:cs typeface="TeXGyreHeros"/>
              </a:rPr>
              <a:t>rralla. </a:t>
            </a:r>
            <a:r>
              <a:rPr sz="1100" spc="-5" dirty="0">
                <a:latin typeface="TeXGyreHeros"/>
                <a:cs typeface="TeXGyreHeros"/>
              </a:rPr>
              <a:t>Ndërnyjet </a:t>
            </a:r>
            <a:r>
              <a:rPr sz="1100" dirty="0">
                <a:latin typeface="TeXGyreHeros"/>
                <a:cs typeface="TeXGyreHeros"/>
              </a:rPr>
              <a:t>kanë </a:t>
            </a:r>
            <a:r>
              <a:rPr sz="1100" spc="-5" dirty="0">
                <a:latin typeface="TeXGyreHeros"/>
                <a:cs typeface="TeXGyreHeros"/>
              </a:rPr>
              <a:t>përmasa</a:t>
            </a:r>
            <a:r>
              <a:rPr sz="1100" spc="-1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mesatare.</a:t>
            </a:r>
            <a:endParaRPr sz="1100">
              <a:latin typeface="TeXGyreHeros"/>
              <a:cs typeface="TeXGyreHeros"/>
            </a:endParaRPr>
          </a:p>
          <a:p>
            <a:pPr marL="12700" marR="5080" indent="179705" algn="just">
              <a:lnSpc>
                <a:spcPct val="136400"/>
              </a:lnSpc>
            </a:pPr>
            <a:r>
              <a:rPr sz="1100" spc="-5" dirty="0">
                <a:latin typeface="TeXGyreHeros"/>
                <a:cs typeface="TeXGyreHeros"/>
              </a:rPr>
              <a:t>Gjethja </a:t>
            </a:r>
            <a:r>
              <a:rPr sz="1100" dirty="0">
                <a:latin typeface="TeXGyreHeros"/>
                <a:cs typeface="TeXGyreHeros"/>
              </a:rPr>
              <a:t>ka </a:t>
            </a:r>
            <a:r>
              <a:rPr sz="1100" spc="-5" dirty="0">
                <a:latin typeface="TeXGyreHeros"/>
                <a:cs typeface="TeXGyreHeros"/>
              </a:rPr>
              <a:t>formë eliptike, tëzgjatur dhe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gjërë. </a:t>
            </a:r>
            <a:r>
              <a:rPr sz="1100" dirty="0">
                <a:latin typeface="TeXGyreHeros"/>
                <a:cs typeface="TeXGyreHeros"/>
              </a:rPr>
              <a:t>Ner-  </a:t>
            </a:r>
            <a:r>
              <a:rPr sz="1100" spc="-5" dirty="0">
                <a:latin typeface="TeXGyreHeros"/>
                <a:cs typeface="TeXGyreHeros"/>
              </a:rPr>
              <a:t>vatura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gjatësore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ështëe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drejtënë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përdredhur,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me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ngjyre  jeshile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dirty="0">
                <a:latin typeface="TeXGyreHeros"/>
                <a:cs typeface="TeXGyreHeros"/>
              </a:rPr>
              <a:t>forte hiri </a:t>
            </a:r>
            <a:r>
              <a:rPr sz="1100" spc="-5" dirty="0">
                <a:latin typeface="TeXGyreHeros"/>
                <a:cs typeface="TeXGyreHeros"/>
              </a:rPr>
              <a:t>gjithmonë </a:t>
            </a:r>
            <a:r>
              <a:rPr sz="1100" dirty="0">
                <a:latin typeface="TeXGyreHeros"/>
                <a:cs typeface="TeXGyreHeros"/>
              </a:rPr>
              <a:t>në faqen e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sipërme.</a:t>
            </a:r>
            <a:endParaRPr sz="1100">
              <a:latin typeface="TeXGyreHeros"/>
              <a:cs typeface="TeXGyreHeros"/>
            </a:endParaRPr>
          </a:p>
          <a:p>
            <a:pPr marL="12700" marR="5715" indent="179705" algn="just">
              <a:lnSpc>
                <a:spcPct val="136400"/>
              </a:lnSpc>
            </a:pPr>
            <a:r>
              <a:rPr sz="1100" b="1" dirty="0">
                <a:latin typeface="Arial"/>
                <a:cs typeface="Arial"/>
              </a:rPr>
              <a:t>Lulja:</a:t>
            </a:r>
            <a:r>
              <a:rPr sz="1100" b="1" spc="-55" dirty="0">
                <a:latin typeface="Arial"/>
                <a:cs typeface="Arial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Kranthi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që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ka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përmasa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mesatare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është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kompakt  dhe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shkurtër dhe </a:t>
            </a:r>
            <a:r>
              <a:rPr sz="1100" dirty="0">
                <a:latin typeface="TeXGyreHeros"/>
                <a:cs typeface="TeXGyreHeros"/>
              </a:rPr>
              <a:t>ka </a:t>
            </a:r>
            <a:r>
              <a:rPr sz="1100" spc="-5" dirty="0">
                <a:latin typeface="TeXGyreHeros"/>
                <a:cs typeface="TeXGyreHeros"/>
              </a:rPr>
              <a:t>numër të vogël lulesh </a:t>
            </a:r>
            <a:r>
              <a:rPr sz="1100" dirty="0">
                <a:latin typeface="TeXGyreHeros"/>
                <a:cs typeface="TeXGyreHeros"/>
              </a:rPr>
              <a:t>për </a:t>
            </a:r>
            <a:r>
              <a:rPr sz="1100" spc="-5" dirty="0">
                <a:latin typeface="TeXGyreHeros"/>
                <a:cs typeface="TeXGyreHeros"/>
              </a:rPr>
              <a:t>kranth.  </a:t>
            </a:r>
            <a:r>
              <a:rPr sz="1100" dirty="0">
                <a:latin typeface="TeXGyreHeros"/>
                <a:cs typeface="TeXGyreHeros"/>
              </a:rPr>
              <a:t>Formë </a:t>
            </a:r>
            <a:r>
              <a:rPr sz="1100" spc="-5" dirty="0">
                <a:latin typeface="TeXGyreHeros"/>
                <a:cs typeface="TeXGyreHeros"/>
              </a:rPr>
              <a:t>penikul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espiciform.</a:t>
            </a:r>
            <a:endParaRPr sz="1100">
              <a:latin typeface="TeXGyreHeros"/>
              <a:cs typeface="TeXGyreHeros"/>
            </a:endParaRPr>
          </a:p>
          <a:p>
            <a:pPr marL="12700" marR="5715" indent="179705" algn="just">
              <a:lnSpc>
                <a:spcPct val="136400"/>
              </a:lnSpc>
            </a:pPr>
            <a:r>
              <a:rPr sz="1100" b="1" dirty="0">
                <a:latin typeface="Arial"/>
                <a:cs typeface="Arial"/>
              </a:rPr>
              <a:t>Fruti: </a:t>
            </a:r>
            <a:r>
              <a:rPr sz="1100" spc="-5" dirty="0">
                <a:latin typeface="TeXGyreHeros"/>
                <a:cs typeface="TeXGyreHeros"/>
              </a:rPr>
              <a:t>Fruti </a:t>
            </a:r>
            <a:r>
              <a:rPr sz="1100" dirty="0">
                <a:latin typeface="TeXGyreHeros"/>
                <a:cs typeface="TeXGyreHeros"/>
              </a:rPr>
              <a:t>ka </a:t>
            </a:r>
            <a:r>
              <a:rPr sz="1100" spc="-5" dirty="0">
                <a:latin typeface="TeXGyreHeros"/>
                <a:cs typeface="TeXGyreHeros"/>
              </a:rPr>
              <a:t>bërthokël me epikarp të zi-violet dhe </a:t>
            </a:r>
            <a:r>
              <a:rPr sz="1100" spc="-10" dirty="0">
                <a:latin typeface="TeXGyreHeros"/>
                <a:cs typeface="TeXGyreHeros"/>
              </a:rPr>
              <a:t>tul  </a:t>
            </a:r>
            <a:r>
              <a:rPr sz="1100" spc="-5" dirty="0">
                <a:latin typeface="TeXGyreHeros"/>
                <a:cs typeface="TeXGyreHeros"/>
              </a:rPr>
              <a:t>të kuq vere. </a:t>
            </a:r>
            <a:r>
              <a:rPr sz="1100" dirty="0">
                <a:latin typeface="TeXGyreHeros"/>
                <a:cs typeface="TeXGyreHeros"/>
              </a:rPr>
              <a:t>Formë </a:t>
            </a:r>
            <a:r>
              <a:rPr sz="1100" spc="-5" dirty="0">
                <a:latin typeface="TeXGyreHeros"/>
                <a:cs typeface="TeXGyreHeros"/>
              </a:rPr>
              <a:t>vezako-sferik, lehtësisht simetrik. </a:t>
            </a:r>
            <a:r>
              <a:rPr sz="1100" dirty="0">
                <a:latin typeface="TeXGyreHeros"/>
                <a:cs typeface="TeXGyreHeros"/>
              </a:rPr>
              <a:t>Ka  peshë </a:t>
            </a:r>
            <a:r>
              <a:rPr sz="1100" spc="-5" dirty="0">
                <a:latin typeface="TeXGyreHeros"/>
                <a:cs typeface="TeXGyreHeros"/>
              </a:rPr>
              <a:t>mesatare </a:t>
            </a:r>
            <a:r>
              <a:rPr sz="1100" dirty="0">
                <a:latin typeface="TeXGyreHeros"/>
                <a:cs typeface="TeXGyreHeros"/>
              </a:rPr>
              <a:t>dhe </a:t>
            </a:r>
            <a:r>
              <a:rPr sz="1100" spc="-5" dirty="0">
                <a:latin typeface="TeXGyreHeros"/>
                <a:cs typeface="TeXGyreHeros"/>
              </a:rPr>
              <a:t>gjatësi të shkurtër </a:t>
            </a:r>
            <a:r>
              <a:rPr sz="1100" dirty="0">
                <a:latin typeface="TeXGyreHeros"/>
                <a:cs typeface="TeXGyreHeros"/>
              </a:rPr>
              <a:t>deri</a:t>
            </a:r>
            <a:r>
              <a:rPr sz="1100" spc="-10" dirty="0">
                <a:latin typeface="TeXGyreHeros"/>
                <a:cs typeface="TeXGyreHeros"/>
              </a:rPr>
              <a:t> mesatar.</a:t>
            </a:r>
            <a:endParaRPr sz="1100">
              <a:latin typeface="TeXGyreHeros"/>
              <a:cs typeface="TeXGyreHeros"/>
            </a:endParaRPr>
          </a:p>
          <a:p>
            <a:pPr marL="192405" algn="just">
              <a:lnSpc>
                <a:spcPct val="100000"/>
              </a:lnSpc>
              <a:spcBef>
                <a:spcPts val="475"/>
              </a:spcBef>
            </a:pPr>
            <a:r>
              <a:rPr sz="1100" b="1" spc="-5" dirty="0">
                <a:latin typeface="Arial"/>
                <a:cs typeface="Arial"/>
              </a:rPr>
              <a:t>Pjekja: </a:t>
            </a:r>
            <a:r>
              <a:rPr sz="1100" spc="-5" dirty="0">
                <a:latin typeface="TeXGyreHeros"/>
                <a:cs typeface="TeXGyreHeros"/>
              </a:rPr>
              <a:t>Mesatare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5" dirty="0">
                <a:latin typeface="TeXGyreHeros"/>
                <a:cs typeface="TeXGyreHeros"/>
              </a:rPr>
              <a:t> herëshme.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55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  <a:spcBef>
                <a:spcPts val="5"/>
              </a:spcBef>
            </a:pPr>
            <a:r>
              <a:rPr sz="1100" b="1" spc="-5" dirty="0">
                <a:latin typeface="Arial"/>
                <a:cs typeface="Arial"/>
              </a:rPr>
              <a:t>Kultivimi</a:t>
            </a:r>
            <a:endParaRPr sz="1100">
              <a:latin typeface="Arial"/>
              <a:cs typeface="Arial"/>
            </a:endParaRPr>
          </a:p>
          <a:p>
            <a:pPr marL="12700" marR="6350" indent="179705" algn="just">
              <a:lnSpc>
                <a:spcPct val="136400"/>
              </a:lnSpc>
            </a:pPr>
            <a:r>
              <a:rPr sz="1100" spc="-15" dirty="0">
                <a:latin typeface="TeXGyreHeros"/>
                <a:cs typeface="TeXGyreHeros"/>
              </a:rPr>
              <a:t>Varieteti </a:t>
            </a:r>
            <a:r>
              <a:rPr sz="1100" spc="-5" dirty="0">
                <a:latin typeface="TeXGyreHeros"/>
                <a:cs typeface="TeXGyreHeros"/>
              </a:rPr>
              <a:t>paraqitet me prodhim kostant, futet herët </a:t>
            </a:r>
            <a:r>
              <a:rPr sz="1100" dirty="0">
                <a:latin typeface="TeXGyreHeros"/>
                <a:cs typeface="TeXGyreHeros"/>
              </a:rPr>
              <a:t>në  </a:t>
            </a:r>
            <a:r>
              <a:rPr sz="1100" spc="-5" dirty="0">
                <a:latin typeface="TeXGyreHeros"/>
                <a:cs typeface="TeXGyreHeros"/>
              </a:rPr>
              <a:t>prodhim dhe </a:t>
            </a:r>
            <a:r>
              <a:rPr sz="1100" dirty="0">
                <a:latin typeface="TeXGyreHeros"/>
                <a:cs typeface="TeXGyreHeros"/>
              </a:rPr>
              <a:t>ka një </a:t>
            </a:r>
            <a:r>
              <a:rPr sz="1100" spc="-5" dirty="0">
                <a:latin typeface="TeXGyreHeros"/>
                <a:cs typeface="TeXGyreHeros"/>
              </a:rPr>
              <a:t>aftësi rrënjëzimi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mesatare.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55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10" dirty="0">
                <a:latin typeface="Arial"/>
                <a:cs typeface="Arial"/>
              </a:rPr>
              <a:t>Veçoritë</a:t>
            </a:r>
            <a:endParaRPr sz="1100">
              <a:latin typeface="Arial"/>
              <a:cs typeface="Arial"/>
            </a:endParaRPr>
          </a:p>
          <a:p>
            <a:pPr marL="192405">
              <a:lnSpc>
                <a:spcPct val="100000"/>
              </a:lnSpc>
              <a:spcBef>
                <a:spcPts val="480"/>
              </a:spcBef>
            </a:pPr>
            <a:r>
              <a:rPr sz="1100" spc="-5" dirty="0">
                <a:latin typeface="TeXGyreHeros"/>
                <a:cs typeface="TeXGyreHeros"/>
              </a:rPr>
              <a:t>Duket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rezistence </a:t>
            </a:r>
            <a:r>
              <a:rPr sz="1100" dirty="0">
                <a:latin typeface="TeXGyreHeros"/>
                <a:cs typeface="TeXGyreHeros"/>
              </a:rPr>
              <a:t>mesatare </a:t>
            </a:r>
            <a:r>
              <a:rPr sz="1100" spc="-5" dirty="0">
                <a:latin typeface="TeXGyreHeros"/>
                <a:cs typeface="TeXGyreHeros"/>
              </a:rPr>
              <a:t>ndaj </a:t>
            </a:r>
            <a:r>
              <a:rPr sz="1100" i="1" spc="-5" dirty="0">
                <a:latin typeface="Arimo"/>
                <a:cs typeface="Arimo"/>
              </a:rPr>
              <a:t>Cycloconium</a:t>
            </a:r>
            <a:r>
              <a:rPr sz="1100" i="1" spc="20" dirty="0">
                <a:latin typeface="Arimo"/>
                <a:cs typeface="Arimo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dhe</a:t>
            </a:r>
            <a:endParaRPr sz="1100">
              <a:latin typeface="TeXGyreHeros"/>
              <a:cs typeface="TeXGyreHeros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1100" i="1" spc="-5" dirty="0">
                <a:latin typeface="Arimo"/>
                <a:cs typeface="Arimo"/>
              </a:rPr>
              <a:t>Bractocera oleae</a:t>
            </a:r>
            <a:r>
              <a:rPr sz="1100" spc="-5" dirty="0">
                <a:latin typeface="TeXGyreHeros"/>
                <a:cs typeface="TeXGyreHeros"/>
              </a:rPr>
              <a:t>, </a:t>
            </a:r>
            <a:r>
              <a:rPr sz="1100" spc="5" dirty="0">
                <a:latin typeface="TeXGyreHeros"/>
                <a:cs typeface="TeXGyreHeros"/>
              </a:rPr>
              <a:t>si </a:t>
            </a:r>
            <a:r>
              <a:rPr sz="1100" spc="-5" dirty="0">
                <a:latin typeface="TeXGyreHeros"/>
                <a:cs typeface="TeXGyreHeros"/>
              </a:rPr>
              <a:t>dhe është rezistent ndaj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2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ftohtit.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550">
              <a:latin typeface="TeXGyreHeros"/>
              <a:cs typeface="TeXGyreHeros"/>
            </a:endParaRPr>
          </a:p>
          <a:p>
            <a:pPr marL="192405" algn="just">
              <a:lnSpc>
                <a:spcPct val="100000"/>
              </a:lnSpc>
              <a:spcBef>
                <a:spcPts val="5"/>
              </a:spcBef>
            </a:pPr>
            <a:r>
              <a:rPr sz="1100" b="1" spc="-5" dirty="0">
                <a:latin typeface="Arial"/>
                <a:cs typeface="Arial"/>
              </a:rPr>
              <a:t>Përdorimi: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dyﬁshtë, </a:t>
            </a:r>
            <a:r>
              <a:rPr sz="1100" dirty="0">
                <a:latin typeface="TeXGyreHeros"/>
                <a:cs typeface="TeXGyreHeros"/>
              </a:rPr>
              <a:t>tryezë </a:t>
            </a:r>
            <a:r>
              <a:rPr sz="1100" spc="-5" dirty="0">
                <a:latin typeface="TeXGyreHeros"/>
                <a:cs typeface="TeXGyreHeros"/>
              </a:rPr>
              <a:t>dhe</a:t>
            </a:r>
            <a:r>
              <a:rPr sz="1100" spc="-1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vaj.</a:t>
            </a:r>
            <a:endParaRPr sz="1100">
              <a:latin typeface="TeXGyreHeros"/>
              <a:cs typeface="TeXGyreHero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352544" y="1636776"/>
            <a:ext cx="1409700" cy="57058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061207" y="8572158"/>
            <a:ext cx="384175" cy="15367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900" dirty="0">
                <a:latin typeface="TeXGyreHeros"/>
                <a:cs typeface="TeXGyreHeros"/>
              </a:rPr>
              <a:t>- </a:t>
            </a:r>
            <a:fld id="{81D60167-4931-47E6-BA6A-407CBD079E47}" type="slidenum">
              <a:rPr sz="900" dirty="0">
                <a:latin typeface="TeXGyreHeros"/>
                <a:cs typeface="TeXGyreHeros"/>
              </a:rPr>
              <a:t>129</a:t>
            </a:fld>
            <a:r>
              <a:rPr sz="900" spc="-60" dirty="0">
                <a:latin typeface="TeXGyreHeros"/>
                <a:cs typeface="TeXGyreHeros"/>
              </a:rPr>
              <a:t> </a:t>
            </a:r>
            <a:r>
              <a:rPr sz="900" dirty="0">
                <a:latin typeface="TeXGyreHeros"/>
                <a:cs typeface="TeXGyreHeros"/>
              </a:rPr>
              <a:t>-</a:t>
            </a:r>
            <a:endParaRPr sz="900">
              <a:latin typeface="TeXGyreHeros"/>
              <a:cs typeface="TeXGyreHero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380232" y="4212336"/>
            <a:ext cx="2379345" cy="4265930"/>
            <a:chOff x="3380232" y="4212336"/>
            <a:chExt cx="2379345" cy="4265930"/>
          </a:xfrm>
        </p:grpSpPr>
        <p:sp>
          <p:nvSpPr>
            <p:cNvPr id="3" name="object 3"/>
            <p:cNvSpPr/>
            <p:nvPr/>
          </p:nvSpPr>
          <p:spPr>
            <a:xfrm>
              <a:off x="3383280" y="4215384"/>
              <a:ext cx="2375916" cy="235153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383280" y="4215384"/>
              <a:ext cx="2372995" cy="2595880"/>
            </a:xfrm>
            <a:custGeom>
              <a:avLst/>
              <a:gdLst/>
              <a:ahLst/>
              <a:cxnLst/>
              <a:rect l="l" t="t" r="r" b="b"/>
              <a:pathLst>
                <a:path w="2372995" h="2595879">
                  <a:moveTo>
                    <a:pt x="0" y="0"/>
                  </a:moveTo>
                  <a:lnTo>
                    <a:pt x="0" y="2595371"/>
                  </a:lnTo>
                  <a:lnTo>
                    <a:pt x="2372868" y="2595371"/>
                  </a:lnTo>
                  <a:lnTo>
                    <a:pt x="2372868" y="0"/>
                  </a:lnTo>
                  <a:lnTo>
                    <a:pt x="0" y="0"/>
                  </a:lnTo>
                  <a:close/>
                </a:path>
              </a:pathLst>
            </a:custGeom>
            <a:ln w="6096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383280" y="6600444"/>
              <a:ext cx="2375916" cy="187756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383280" y="6600444"/>
              <a:ext cx="2372995" cy="1874520"/>
            </a:xfrm>
            <a:custGeom>
              <a:avLst/>
              <a:gdLst/>
              <a:ahLst/>
              <a:cxnLst/>
              <a:rect l="l" t="t" r="r" b="b"/>
              <a:pathLst>
                <a:path w="2372995" h="1874520">
                  <a:moveTo>
                    <a:pt x="0" y="0"/>
                  </a:moveTo>
                  <a:lnTo>
                    <a:pt x="0" y="1874519"/>
                  </a:lnTo>
                  <a:lnTo>
                    <a:pt x="2372868" y="1874519"/>
                  </a:lnTo>
                  <a:lnTo>
                    <a:pt x="2372868" y="0"/>
                  </a:lnTo>
                  <a:lnTo>
                    <a:pt x="0" y="0"/>
                  </a:lnTo>
                  <a:close/>
                </a:path>
              </a:pathLst>
            </a:custGeom>
            <a:ln w="6096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743204" y="574913"/>
            <a:ext cx="5030470" cy="7819390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25"/>
              </a:spcBef>
            </a:pPr>
            <a:r>
              <a:rPr sz="1400" b="1" dirty="0">
                <a:latin typeface="Arial"/>
                <a:cs typeface="Arial"/>
              </a:rPr>
              <a:t>Speci </a:t>
            </a:r>
            <a:r>
              <a:rPr sz="1400" b="1" spc="-5" dirty="0">
                <a:latin typeface="Arial"/>
                <a:cs typeface="Arial"/>
              </a:rPr>
              <a:t>Peza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459"/>
              </a:spcBef>
            </a:pPr>
            <a:r>
              <a:rPr sz="1250" b="1" spc="-5" dirty="0">
                <a:latin typeface="Arial"/>
                <a:cs typeface="Arial"/>
              </a:rPr>
              <a:t>Specia: </a:t>
            </a:r>
            <a:r>
              <a:rPr sz="1250" i="1" spc="-5" dirty="0">
                <a:latin typeface="Arimo"/>
                <a:cs typeface="Arimo"/>
              </a:rPr>
              <a:t>Capsicum annuum</a:t>
            </a:r>
            <a:r>
              <a:rPr sz="1250" i="1" spc="20" dirty="0">
                <a:latin typeface="Arimo"/>
                <a:cs typeface="Arimo"/>
              </a:rPr>
              <a:t> </a:t>
            </a:r>
            <a:r>
              <a:rPr sz="1250" spc="-5" dirty="0">
                <a:latin typeface="TeXGyreHeros"/>
                <a:cs typeface="TeXGyreHeros"/>
              </a:rPr>
              <a:t>L.</a:t>
            </a:r>
            <a:endParaRPr sz="125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000">
              <a:latin typeface="TeXGyreHeros"/>
              <a:cs typeface="TeXGyreHeros"/>
            </a:endParaRPr>
          </a:p>
          <a:p>
            <a:pPr marL="12700" marR="5080" indent="179705" algn="just">
              <a:lnSpc>
                <a:spcPct val="105900"/>
              </a:lnSpc>
              <a:spcBef>
                <a:spcPts val="5"/>
              </a:spcBef>
            </a:pPr>
            <a:r>
              <a:rPr sz="1100" b="1" spc="-15" dirty="0">
                <a:latin typeface="Arial"/>
                <a:cs typeface="Arial"/>
              </a:rPr>
              <a:t>Përhapja: </a:t>
            </a:r>
            <a:r>
              <a:rPr sz="1100" spc="-5" dirty="0">
                <a:latin typeface="TeXGyreHeros"/>
                <a:cs typeface="TeXGyreHeros"/>
              </a:rPr>
              <a:t>Në </a:t>
            </a:r>
            <a:r>
              <a:rPr sz="1100" spc="-15" dirty="0">
                <a:latin typeface="TeXGyreHeros"/>
                <a:cs typeface="TeXGyreHeros"/>
              </a:rPr>
              <a:t>zonën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15" dirty="0">
                <a:latin typeface="TeXGyreHeros"/>
                <a:cs typeface="TeXGyreHeros"/>
              </a:rPr>
              <a:t>Shqipërisë se mesme, fshatrat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20" dirty="0">
                <a:latin typeface="TeXGyreHeros"/>
                <a:cs typeface="TeXGyreHeros"/>
              </a:rPr>
              <a:t>Tiranës </a:t>
            </a:r>
            <a:r>
              <a:rPr sz="1100" spc="-10" dirty="0">
                <a:latin typeface="TeXGyreHeros"/>
                <a:cs typeface="TeXGyreHeros"/>
              </a:rPr>
              <a:t>dhe </a:t>
            </a:r>
            <a:r>
              <a:rPr sz="1100" spc="-15" dirty="0">
                <a:latin typeface="TeXGyreHeros"/>
                <a:cs typeface="TeXGyreHeros"/>
              </a:rPr>
              <a:t>Durrësit,  njihet dhe kultivohet </a:t>
            </a:r>
            <a:r>
              <a:rPr sz="1100" spc="-10" dirty="0">
                <a:latin typeface="TeXGyreHeros"/>
                <a:cs typeface="TeXGyreHeros"/>
              </a:rPr>
              <a:t>për </a:t>
            </a:r>
            <a:r>
              <a:rPr sz="1100" spc="-15" dirty="0">
                <a:latin typeface="TeXGyreHeros"/>
                <a:cs typeface="TeXGyreHeros"/>
              </a:rPr>
              <a:t>më </a:t>
            </a:r>
            <a:r>
              <a:rPr sz="1100" spc="-10" dirty="0">
                <a:latin typeface="TeXGyreHeros"/>
                <a:cs typeface="TeXGyreHeros"/>
              </a:rPr>
              <a:t>se 60-70 </a:t>
            </a:r>
            <a:r>
              <a:rPr sz="1100" spc="-15" dirty="0">
                <a:latin typeface="TeXGyreHeros"/>
                <a:cs typeface="TeXGyreHeros"/>
              </a:rPr>
              <a:t>vjet. Mendohet </a:t>
            </a:r>
            <a:r>
              <a:rPr sz="1100" spc="-10" dirty="0">
                <a:latin typeface="TeXGyreHeros"/>
                <a:cs typeface="TeXGyreHeros"/>
              </a:rPr>
              <a:t>se </a:t>
            </a:r>
            <a:r>
              <a:rPr sz="1100" spc="-15" dirty="0">
                <a:latin typeface="TeXGyreHeros"/>
                <a:cs typeface="TeXGyreHeros"/>
              </a:rPr>
              <a:t>është </a:t>
            </a:r>
            <a:r>
              <a:rPr sz="1100" spc="-5" dirty="0">
                <a:latin typeface="TeXGyreHeros"/>
                <a:cs typeface="TeXGyreHeros"/>
              </a:rPr>
              <a:t>me </a:t>
            </a:r>
            <a:r>
              <a:rPr sz="1100" spc="-10" dirty="0">
                <a:latin typeface="TeXGyreHeros"/>
                <a:cs typeface="TeXGyreHeros"/>
              </a:rPr>
              <a:t>orgjinë nga Bul-  </a:t>
            </a:r>
            <a:r>
              <a:rPr sz="1100" spc="-15" dirty="0">
                <a:latin typeface="TeXGyreHeros"/>
                <a:cs typeface="TeXGyreHeros"/>
              </a:rPr>
              <a:t>garia. Fara është </a:t>
            </a:r>
            <a:r>
              <a:rPr sz="1100" spc="-20" dirty="0">
                <a:latin typeface="TeXGyreHeros"/>
                <a:cs typeface="TeXGyreHeros"/>
              </a:rPr>
              <a:t>mbajtur, </a:t>
            </a:r>
            <a:r>
              <a:rPr sz="1100" spc="-15" dirty="0">
                <a:latin typeface="TeXGyreHeros"/>
                <a:cs typeface="TeXGyreHeros"/>
              </a:rPr>
              <a:t>ruajtur dhe trashëguar </a:t>
            </a:r>
            <a:r>
              <a:rPr sz="1100" spc="-10" dirty="0">
                <a:latin typeface="TeXGyreHeros"/>
                <a:cs typeface="TeXGyreHeros"/>
              </a:rPr>
              <a:t>nga </a:t>
            </a:r>
            <a:r>
              <a:rPr sz="1100" spc="-15" dirty="0">
                <a:latin typeface="TeXGyreHeros"/>
                <a:cs typeface="TeXGyreHeros"/>
              </a:rPr>
              <a:t>bahçevanët. Aktualisht, </a:t>
            </a:r>
            <a:r>
              <a:rPr sz="1100" spc="-20" dirty="0">
                <a:latin typeface="TeXGyreHeros"/>
                <a:cs typeface="TeXGyreHeros"/>
              </a:rPr>
              <a:t>zë  </a:t>
            </a:r>
            <a:r>
              <a:rPr sz="1100" spc="-5" dirty="0">
                <a:latin typeface="TeXGyreHeros"/>
                <a:cs typeface="TeXGyreHeros"/>
              </a:rPr>
              <a:t>më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pak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se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5%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sipërfaqes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që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mbillet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me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spec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në</a:t>
            </a:r>
            <a:r>
              <a:rPr sz="1100" spc="-15" dirty="0">
                <a:latin typeface="TeXGyreHeros"/>
                <a:cs typeface="TeXGyreHeros"/>
              </a:rPr>
              <a:t> zonë,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duke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qenë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kështu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kultivar  autokton </a:t>
            </a:r>
            <a:r>
              <a:rPr sz="1100" dirty="0">
                <a:latin typeface="TeXGyreHeros"/>
                <a:cs typeface="TeXGyreHeros"/>
              </a:rPr>
              <a:t>i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rrallë.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Përshkrimi:</a:t>
            </a:r>
            <a:endParaRPr sz="1100">
              <a:latin typeface="Arial"/>
              <a:cs typeface="Arial"/>
            </a:endParaRPr>
          </a:p>
          <a:p>
            <a:pPr marL="12700" marR="5715" indent="179705">
              <a:lnSpc>
                <a:spcPts val="1400"/>
              </a:lnSpc>
              <a:spcBef>
                <a:spcPts val="50"/>
              </a:spcBef>
            </a:pPr>
            <a:r>
              <a:rPr sz="1100" dirty="0">
                <a:latin typeface="TeXGyreHeros"/>
                <a:cs typeface="TeXGyreHeros"/>
              </a:rPr>
              <a:t>Bimë të larta </a:t>
            </a:r>
            <a:r>
              <a:rPr sz="1100" spc="-5" dirty="0">
                <a:latin typeface="TeXGyreHeros"/>
                <a:cs typeface="TeXGyreHeros"/>
              </a:rPr>
              <a:t>65-70 </a:t>
            </a:r>
            <a:r>
              <a:rPr sz="1100" dirty="0">
                <a:latin typeface="TeXGyreHeros"/>
                <a:cs typeface="TeXGyreHeros"/>
              </a:rPr>
              <a:t>cm,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kërcell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drejtë, degëzim mesatar dhe ndërnyje  të</a:t>
            </a:r>
            <a:r>
              <a:rPr sz="1100" spc="19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shkurtra.</a:t>
            </a:r>
            <a:r>
              <a:rPr sz="1100" spc="17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Gjethe</a:t>
            </a:r>
            <a:r>
              <a:rPr sz="1100" spc="18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18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dendura.</a:t>
            </a:r>
            <a:r>
              <a:rPr sz="1100" spc="18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Prodhon</a:t>
            </a:r>
            <a:r>
              <a:rPr sz="1100" spc="17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20-25</a:t>
            </a:r>
            <a:r>
              <a:rPr sz="1100" spc="17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fruta</a:t>
            </a:r>
            <a:r>
              <a:rPr sz="1100" spc="17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për</a:t>
            </a:r>
            <a:r>
              <a:rPr sz="1100" spc="18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bimë.</a:t>
            </a:r>
            <a:r>
              <a:rPr sz="1100" spc="114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Ata</a:t>
            </a:r>
            <a:r>
              <a:rPr sz="1100" spc="18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janë</a:t>
            </a:r>
            <a:r>
              <a:rPr sz="1100" spc="18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formë</a:t>
            </a:r>
            <a:endParaRPr sz="1100">
              <a:latin typeface="TeXGyreHeros"/>
              <a:cs typeface="TeXGyreHeros"/>
            </a:endParaRPr>
          </a:p>
          <a:p>
            <a:pPr marL="12700" marR="5080">
              <a:lnSpc>
                <a:spcPts val="1390"/>
              </a:lnSpc>
              <a:spcBef>
                <a:spcPts val="15"/>
              </a:spcBef>
            </a:pPr>
            <a:r>
              <a:rPr sz="1100" spc="-5" dirty="0">
                <a:latin typeface="TeXGyreHeros"/>
                <a:cs typeface="TeXGyreHeros"/>
              </a:rPr>
              <a:t>trekëndëshi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10" dirty="0">
                <a:latin typeface="TeXGyreHeros"/>
                <a:cs typeface="TeXGyreHeros"/>
              </a:rPr>
              <a:t>zgjatur,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dy brazda </a:t>
            </a:r>
            <a:r>
              <a:rPr sz="1100" dirty="0">
                <a:latin typeface="TeXGyreHeros"/>
                <a:cs typeface="TeXGyreHeros"/>
              </a:rPr>
              <a:t>gjatësore </a:t>
            </a:r>
            <a:r>
              <a:rPr sz="1100" spc="-5" dirty="0">
                <a:latin typeface="TeXGyreHeros"/>
                <a:cs typeface="TeXGyreHeros"/>
              </a:rPr>
              <a:t>(depresione </a:t>
            </a:r>
            <a:r>
              <a:rPr sz="1100" dirty="0">
                <a:latin typeface="TeXGyreHeros"/>
                <a:cs typeface="TeXGyreHeros"/>
              </a:rPr>
              <a:t>të dobëta </a:t>
            </a:r>
            <a:r>
              <a:rPr sz="1100" spc="-5" dirty="0">
                <a:latin typeface="TeXGyreHeros"/>
                <a:cs typeface="TeXGyreHeros"/>
              </a:rPr>
              <a:t>mes mesit  dhe</a:t>
            </a:r>
            <a:r>
              <a:rPr sz="1100" spc="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majës),</a:t>
            </a:r>
            <a:r>
              <a:rPr sz="1100" spc="20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me</a:t>
            </a:r>
            <a:r>
              <a:rPr sz="1100" spc="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peshë</a:t>
            </a:r>
            <a:r>
              <a:rPr sz="1100" spc="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mesatare</a:t>
            </a:r>
            <a:r>
              <a:rPr sz="1100" spc="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80-90</a:t>
            </a:r>
            <a:r>
              <a:rPr sz="1100" spc="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g.</a:t>
            </a:r>
            <a:r>
              <a:rPr sz="1100" spc="30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Në</a:t>
            </a:r>
            <a:r>
              <a:rPr sz="1100" spc="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pjekjen</a:t>
            </a:r>
            <a:r>
              <a:rPr sz="1100" spc="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teknike</a:t>
            </a:r>
            <a:r>
              <a:rPr sz="1100" spc="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kanë</a:t>
            </a:r>
            <a:r>
              <a:rPr sz="1100" spc="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ngjyrë</a:t>
            </a:r>
            <a:r>
              <a:rPr sz="1100" spc="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gjel-</a:t>
            </a:r>
            <a:endParaRPr sz="1100">
              <a:latin typeface="TeXGyreHeros"/>
              <a:cs typeface="TeXGyreHeros"/>
            </a:endParaRPr>
          </a:p>
          <a:p>
            <a:pPr marL="12700" marR="5080">
              <a:lnSpc>
                <a:spcPts val="1400"/>
              </a:lnSpc>
              <a:spcBef>
                <a:spcPts val="10"/>
              </a:spcBef>
            </a:pPr>
            <a:r>
              <a:rPr sz="1100" spc="-5" dirty="0">
                <a:latin typeface="TeXGyreHeros"/>
                <a:cs typeface="TeXGyreHeros"/>
              </a:rPr>
              <a:t>bër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errët,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kurse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në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atë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biologjike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kuqe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intensive.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Tuli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është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i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trashë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(4-5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mm),  </a:t>
            </a:r>
            <a:r>
              <a:rPr sz="1100" dirty="0">
                <a:latin typeface="TeXGyreHeros"/>
                <a:cs typeface="TeXGyreHeros"/>
              </a:rPr>
              <a:t> i </a:t>
            </a:r>
            <a:r>
              <a:rPr sz="1100" spc="-5" dirty="0">
                <a:latin typeface="TeXGyreHeros"/>
                <a:cs typeface="TeXGyreHeros"/>
              </a:rPr>
              <a:t>ngjeshur </a:t>
            </a:r>
            <a:r>
              <a:rPr sz="1100" dirty="0">
                <a:latin typeface="TeXGyreHeros"/>
                <a:cs typeface="TeXGyreHeros"/>
              </a:rPr>
              <a:t>dhe i </a:t>
            </a:r>
            <a:r>
              <a:rPr sz="1100" spc="-5" dirty="0">
                <a:latin typeface="TeXGyreHeros"/>
                <a:cs typeface="TeXGyreHeros"/>
              </a:rPr>
              <a:t>lëngshëm. Është </a:t>
            </a:r>
            <a:r>
              <a:rPr sz="1100" dirty="0">
                <a:latin typeface="TeXGyreHeros"/>
                <a:cs typeface="TeXGyreHeros"/>
              </a:rPr>
              <a:t>spec me shije të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mirë.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900">
              <a:latin typeface="TeXGyreHeros"/>
              <a:cs typeface="TeXGyreHeros"/>
            </a:endParaRPr>
          </a:p>
          <a:p>
            <a:pPr marL="12700" marR="5080" indent="179705" algn="just">
              <a:lnSpc>
                <a:spcPct val="105900"/>
              </a:lnSpc>
              <a:spcBef>
                <a:spcPts val="5"/>
              </a:spcBef>
            </a:pPr>
            <a:r>
              <a:rPr sz="1100" b="1" spc="-5" dirty="0">
                <a:latin typeface="Arial"/>
                <a:cs typeface="Arial"/>
              </a:rPr>
              <a:t>Kultivimi:</a:t>
            </a:r>
            <a:r>
              <a:rPr sz="1100" b="1" spc="-45" dirty="0">
                <a:latin typeface="Arial"/>
                <a:cs typeface="Arial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Farat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mbillen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në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farishte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në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gjysmën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dytë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shkurtit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dhe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ﬁdanët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në  </a:t>
            </a:r>
            <a:r>
              <a:rPr sz="1100" spc="-5" dirty="0">
                <a:latin typeface="TeXGyreHeros"/>
                <a:cs typeface="TeXGyreHeros"/>
              </a:rPr>
              <a:t>fushë 10 </a:t>
            </a:r>
            <a:r>
              <a:rPr sz="1100" dirty="0">
                <a:latin typeface="TeXGyreHeros"/>
                <a:cs typeface="TeXGyreHeros"/>
              </a:rPr>
              <a:t>- </a:t>
            </a:r>
            <a:r>
              <a:rPr sz="1100" spc="-5" dirty="0">
                <a:latin typeface="TeXGyreHeros"/>
                <a:cs typeface="TeXGyreHeros"/>
              </a:rPr>
              <a:t>15 maj. Prodhimi </a:t>
            </a:r>
            <a:r>
              <a:rPr sz="1100" dirty="0">
                <a:latin typeface="TeXGyreHeros"/>
                <a:cs typeface="TeXGyreHeros"/>
              </a:rPr>
              <a:t>ﬁllon pas </a:t>
            </a:r>
            <a:r>
              <a:rPr sz="1100" spc="-5" dirty="0">
                <a:latin typeface="TeXGyreHeros"/>
                <a:cs typeface="TeXGyreHeros"/>
              </a:rPr>
              <a:t>8-10 javë, në fund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korrikut dhe vazhdon  deri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ngricat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para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vjeshtës.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Rendimenti:</a:t>
            </a:r>
            <a:endParaRPr sz="1100">
              <a:latin typeface="Arial"/>
              <a:cs typeface="Arial"/>
            </a:endParaRPr>
          </a:p>
          <a:p>
            <a:pPr marL="192405">
              <a:lnSpc>
                <a:spcPct val="100000"/>
              </a:lnSpc>
              <a:spcBef>
                <a:spcPts val="70"/>
              </a:spcBef>
            </a:pPr>
            <a:r>
              <a:rPr sz="1100" spc="-5" dirty="0">
                <a:latin typeface="TeXGyreHeros"/>
                <a:cs typeface="TeXGyreHeros"/>
              </a:rPr>
              <a:t>rreth </a:t>
            </a:r>
            <a:r>
              <a:rPr sz="1100" dirty="0">
                <a:latin typeface="TeXGyreHeros"/>
                <a:cs typeface="TeXGyreHeros"/>
              </a:rPr>
              <a:t>35-40</a:t>
            </a:r>
            <a:r>
              <a:rPr sz="1100" spc="-5" dirty="0">
                <a:latin typeface="TeXGyreHeros"/>
                <a:cs typeface="TeXGyreHeros"/>
              </a:rPr>
              <a:t> kv/dynym.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85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  <a:spcBef>
                <a:spcPts val="5"/>
              </a:spcBef>
            </a:pPr>
            <a:r>
              <a:rPr sz="1100" b="1" spc="-10" dirty="0">
                <a:latin typeface="Arial"/>
                <a:cs typeface="Arial"/>
              </a:rPr>
              <a:t>Veçantitë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200">
              <a:latin typeface="Arial"/>
              <a:cs typeface="Arial"/>
            </a:endParaRPr>
          </a:p>
          <a:p>
            <a:pPr marL="12700" marR="2614930" indent="179705" algn="just">
              <a:lnSpc>
                <a:spcPct val="106100"/>
              </a:lnSpc>
            </a:pPr>
            <a:r>
              <a:rPr sz="1100" b="1" spc="-5" dirty="0">
                <a:latin typeface="Arial"/>
                <a:cs typeface="Arial"/>
              </a:rPr>
              <a:t>Pozitive: </a:t>
            </a:r>
            <a:r>
              <a:rPr sz="1100" dirty="0">
                <a:latin typeface="TeXGyreHeros"/>
                <a:cs typeface="TeXGyreHeros"/>
              </a:rPr>
              <a:t>Ka </a:t>
            </a:r>
            <a:r>
              <a:rPr sz="1100" spc="-5" dirty="0">
                <a:latin typeface="TeXGyreHeros"/>
                <a:cs typeface="TeXGyreHeros"/>
              </a:rPr>
              <a:t>qëndrueshmëri të mirë  ndaj sëmundjeve, temperaturave </a:t>
            </a:r>
            <a:r>
              <a:rPr sz="1100" dirty="0">
                <a:latin typeface="TeXGyreHeros"/>
                <a:cs typeface="TeXGyreHeros"/>
              </a:rPr>
              <a:t>të  </a:t>
            </a:r>
            <a:r>
              <a:rPr sz="1100" spc="-5" dirty="0">
                <a:latin typeface="TeXGyreHeros"/>
                <a:cs typeface="TeXGyreHeros"/>
              </a:rPr>
              <a:t>ulëta dhe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larta. Jep </a:t>
            </a:r>
            <a:r>
              <a:rPr sz="1100" dirty="0">
                <a:latin typeface="TeXGyreHeros"/>
                <a:cs typeface="TeXGyreHeros"/>
              </a:rPr>
              <a:t>prodhim të </a:t>
            </a:r>
            <a:r>
              <a:rPr sz="1100" spc="-5" dirty="0">
                <a:latin typeface="TeXGyreHeros"/>
                <a:cs typeface="TeXGyreHeros"/>
              </a:rPr>
              <a:t>mirë  </a:t>
            </a:r>
            <a:r>
              <a:rPr sz="1100" dirty="0">
                <a:latin typeface="TeXGyreHeros"/>
                <a:cs typeface="TeXGyreHeros"/>
              </a:rPr>
              <a:t>e të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qëndrueshëm.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Negative: </a:t>
            </a:r>
            <a:r>
              <a:rPr sz="1100" spc="-5" dirty="0">
                <a:latin typeface="TeXGyreHeros"/>
                <a:cs typeface="TeXGyreHeros"/>
              </a:rPr>
              <a:t>Nuk</a:t>
            </a:r>
            <a:r>
              <a:rPr sz="1100" spc="-1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ka.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Përdorimi:</a:t>
            </a:r>
            <a:endParaRPr sz="1100">
              <a:latin typeface="Arial"/>
              <a:cs typeface="Arial"/>
            </a:endParaRPr>
          </a:p>
          <a:p>
            <a:pPr marL="12700" marR="2614295" indent="179705">
              <a:lnSpc>
                <a:spcPts val="1400"/>
              </a:lnSpc>
              <a:spcBef>
                <a:spcPts val="50"/>
              </a:spcBef>
            </a:pPr>
            <a:r>
              <a:rPr sz="1100" spc="-5" dirty="0">
                <a:latin typeface="TeXGyreHeros"/>
                <a:cs typeface="TeXGyreHeros"/>
              </a:rPr>
              <a:t>Për konsum të freskët, gatime </a:t>
            </a:r>
            <a:r>
              <a:rPr sz="1100" spc="5" dirty="0">
                <a:latin typeface="TeXGyreHeros"/>
                <a:cs typeface="TeXGyreHeros"/>
              </a:rPr>
              <a:t>të  </a:t>
            </a:r>
            <a:r>
              <a:rPr sz="1100" spc="-5" dirty="0">
                <a:latin typeface="TeXGyreHeros"/>
                <a:cs typeface="TeXGyreHeros"/>
              </a:rPr>
              <a:t>ndryshme </a:t>
            </a:r>
            <a:r>
              <a:rPr sz="1100" dirty="0">
                <a:latin typeface="TeXGyreHeros"/>
                <a:cs typeface="TeXGyreHeros"/>
              </a:rPr>
              <a:t>dhe </a:t>
            </a:r>
            <a:r>
              <a:rPr sz="1100" spc="-5" dirty="0">
                <a:latin typeface="TeXGyreHeros"/>
                <a:cs typeface="TeXGyreHeros"/>
              </a:rPr>
              <a:t>përpunim në</a:t>
            </a:r>
            <a:r>
              <a:rPr sz="1100" spc="204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formë</a:t>
            </a:r>
            <a:endParaRPr sz="1100">
              <a:latin typeface="TeXGyreHeros"/>
              <a:cs typeface="TeXGyreHeros"/>
            </a:endParaRPr>
          </a:p>
          <a:p>
            <a:pPr marL="12700" marR="2615565">
              <a:lnSpc>
                <a:spcPts val="1390"/>
              </a:lnSpc>
              <a:spcBef>
                <a:spcPts val="15"/>
              </a:spcBef>
            </a:pPr>
            <a:r>
              <a:rPr sz="1100" spc="-5" dirty="0">
                <a:latin typeface="TeXGyreHeros"/>
                <a:cs typeface="TeXGyreHeros"/>
              </a:rPr>
              <a:t>turshie,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mbushur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gjizë, </a:t>
            </a:r>
            <a:r>
              <a:rPr sz="1100" dirty="0">
                <a:latin typeface="TeXGyreHeros"/>
                <a:cs typeface="TeXGyreHeros"/>
              </a:rPr>
              <a:t>etj, në  </a:t>
            </a:r>
            <a:r>
              <a:rPr sz="1100" spc="-5" dirty="0">
                <a:latin typeface="TeXGyreHeros"/>
                <a:cs typeface="TeXGyreHeros"/>
              </a:rPr>
              <a:t>familje </a:t>
            </a:r>
            <a:r>
              <a:rPr sz="1100" dirty="0">
                <a:latin typeface="TeXGyreHeros"/>
                <a:cs typeface="TeXGyreHeros"/>
              </a:rPr>
              <a:t>dhe </a:t>
            </a:r>
            <a:r>
              <a:rPr sz="1100" spc="-5" dirty="0">
                <a:latin typeface="TeXGyreHeros"/>
                <a:cs typeface="TeXGyreHeros"/>
              </a:rPr>
              <a:t>për tregun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lokal.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65"/>
              </a:spcBef>
            </a:pPr>
            <a:endParaRPr sz="900">
              <a:latin typeface="TeXGyreHeros"/>
              <a:cs typeface="TeXGyreHeros"/>
            </a:endParaRPr>
          </a:p>
          <a:p>
            <a:pPr marL="12700" marR="2614295" indent="179705" algn="just">
              <a:lnSpc>
                <a:spcPct val="106100"/>
              </a:lnSpc>
            </a:pPr>
            <a:r>
              <a:rPr sz="1100" b="1" dirty="0">
                <a:latin typeface="Arial"/>
                <a:cs typeface="Arial"/>
              </a:rPr>
              <a:t>Risku: </a:t>
            </a:r>
            <a:r>
              <a:rPr sz="1100" dirty="0">
                <a:latin typeface="TeXGyreHeros"/>
                <a:cs typeface="TeXGyreHeros"/>
              </a:rPr>
              <a:t>Me futjen e </a:t>
            </a:r>
            <a:r>
              <a:rPr sz="1100" spc="-5" dirty="0">
                <a:latin typeface="TeXGyreHeros"/>
                <a:cs typeface="TeXGyreHeros"/>
              </a:rPr>
              <a:t>farërave </a:t>
            </a:r>
            <a:r>
              <a:rPr sz="1100" dirty="0">
                <a:latin typeface="TeXGyreHeros"/>
                <a:cs typeface="TeXGyreHeros"/>
              </a:rPr>
              <a:t>të im-  </a:t>
            </a:r>
            <a:r>
              <a:rPr sz="1100" spc="-5" dirty="0">
                <a:latin typeface="TeXGyreHeros"/>
                <a:cs typeface="TeXGyreHeros"/>
              </a:rPr>
              <a:t>portit po mbillet gjithnjë </a:t>
            </a:r>
            <a:r>
              <a:rPr sz="1100" dirty="0">
                <a:latin typeface="TeXGyreHeros"/>
                <a:cs typeface="TeXGyreHeros"/>
              </a:rPr>
              <a:t>e më </a:t>
            </a:r>
            <a:r>
              <a:rPr sz="1100" spc="-5" dirty="0">
                <a:latin typeface="TeXGyreHeros"/>
                <a:cs typeface="TeXGyreHeros"/>
              </a:rPr>
              <a:t>pak </a:t>
            </a:r>
            <a:r>
              <a:rPr sz="1100" dirty="0">
                <a:latin typeface="TeXGyreHeros"/>
                <a:cs typeface="TeXGyreHeros"/>
              </a:rPr>
              <a:t>dhe  </a:t>
            </a:r>
            <a:r>
              <a:rPr sz="1100" spc="-5" dirty="0">
                <a:latin typeface="TeXGyreHeros"/>
                <a:cs typeface="TeXGyreHeros"/>
              </a:rPr>
              <a:t>vetëm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kopshtet familjare; </a:t>
            </a:r>
            <a:r>
              <a:rPr sz="1100" dirty="0">
                <a:latin typeface="TeXGyreHeros"/>
                <a:cs typeface="TeXGyreHeros"/>
              </a:rPr>
              <a:t>pra </a:t>
            </a:r>
            <a:r>
              <a:rPr sz="1100" spc="-5" dirty="0">
                <a:latin typeface="TeXGyreHeros"/>
                <a:cs typeface="TeXGyreHeros"/>
              </a:rPr>
              <a:t>është  në </a:t>
            </a:r>
            <a:r>
              <a:rPr sz="1100" dirty="0">
                <a:latin typeface="TeXGyreHeros"/>
                <a:cs typeface="TeXGyreHeros"/>
              </a:rPr>
              <a:t>rrezik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zhdukjeje</a:t>
            </a:r>
            <a:endParaRPr sz="1100">
              <a:latin typeface="TeXGyreHeros"/>
              <a:cs typeface="TeXGyreHero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093211" y="8572158"/>
            <a:ext cx="321310" cy="15367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900" dirty="0">
                <a:latin typeface="TeXGyreHeros"/>
                <a:cs typeface="TeXGyreHeros"/>
              </a:rPr>
              <a:t>- </a:t>
            </a:r>
            <a:fld id="{81D60167-4931-47E6-BA6A-407CBD079E47}" type="slidenum">
              <a:rPr sz="900" dirty="0">
                <a:latin typeface="TeXGyreHeros"/>
                <a:cs typeface="TeXGyreHeros"/>
              </a:rPr>
              <a:t>13</a:t>
            </a:fld>
            <a:r>
              <a:rPr sz="900" spc="-75" dirty="0">
                <a:latin typeface="TeXGyreHeros"/>
                <a:cs typeface="TeXGyreHeros"/>
              </a:rPr>
              <a:t> </a:t>
            </a:r>
            <a:r>
              <a:rPr sz="900" dirty="0">
                <a:latin typeface="TeXGyreHeros"/>
                <a:cs typeface="TeXGyreHeros"/>
              </a:rPr>
              <a:t>-</a:t>
            </a:r>
            <a:endParaRPr sz="900">
              <a:latin typeface="TeXGyreHeros"/>
              <a:cs typeface="TeXGyreHeros"/>
            </a:endParaRP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9780" y="644156"/>
            <a:ext cx="3500120" cy="720915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136775">
              <a:lnSpc>
                <a:spcPct val="100000"/>
              </a:lnSpc>
              <a:spcBef>
                <a:spcPts val="90"/>
              </a:spcBef>
            </a:pPr>
            <a:r>
              <a:rPr sz="1350" b="1" spc="-5" dirty="0">
                <a:latin typeface="Arial"/>
                <a:cs typeface="Arial"/>
              </a:rPr>
              <a:t>Ulliri</a:t>
            </a:r>
            <a:r>
              <a:rPr sz="1350" b="1" spc="-20" dirty="0">
                <a:latin typeface="Arial"/>
                <a:cs typeface="Arial"/>
              </a:rPr>
              <a:t> </a:t>
            </a:r>
            <a:r>
              <a:rPr sz="1350" b="1" spc="-5" dirty="0">
                <a:latin typeface="Arial"/>
                <a:cs typeface="Arial"/>
              </a:rPr>
              <a:t>Boç</a:t>
            </a:r>
            <a:endParaRPr sz="13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300">
              <a:latin typeface="Arial"/>
              <a:cs typeface="Arial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Përhapja</a:t>
            </a:r>
            <a:endParaRPr sz="1100">
              <a:latin typeface="Arial"/>
              <a:cs typeface="Arial"/>
            </a:endParaRPr>
          </a:p>
          <a:p>
            <a:pPr marL="12700" marR="6985" indent="179705" algn="just">
              <a:lnSpc>
                <a:spcPct val="136400"/>
              </a:lnSpc>
            </a:pPr>
            <a:r>
              <a:rPr sz="1100" spc="-15" dirty="0">
                <a:latin typeface="TeXGyreHeros"/>
                <a:cs typeface="TeXGyreHeros"/>
              </a:rPr>
              <a:t>Varieteti </a:t>
            </a:r>
            <a:r>
              <a:rPr sz="1100" dirty="0">
                <a:latin typeface="TeXGyreHeros"/>
                <a:cs typeface="TeXGyreHeros"/>
              </a:rPr>
              <a:t>është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dirty="0">
                <a:latin typeface="TeXGyreHeros"/>
                <a:cs typeface="TeXGyreHeros"/>
              </a:rPr>
              <a:t>orgjinë në zonën e </a:t>
            </a:r>
            <a:r>
              <a:rPr sz="1100" spc="-10" dirty="0">
                <a:latin typeface="TeXGyreHeros"/>
                <a:cs typeface="TeXGyreHeros"/>
              </a:rPr>
              <a:t>Tiranës; </a:t>
            </a:r>
            <a:r>
              <a:rPr sz="1100" spc="-5" dirty="0">
                <a:latin typeface="TeXGyreHeros"/>
                <a:cs typeface="TeXGyreHeros"/>
              </a:rPr>
              <a:t>përha-  pur kryesisht në pjesën </a:t>
            </a:r>
            <a:r>
              <a:rPr sz="1100" dirty="0">
                <a:latin typeface="TeXGyreHeros"/>
                <a:cs typeface="TeXGyreHeros"/>
              </a:rPr>
              <a:t>lindore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saj.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55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Përshkrimi</a:t>
            </a:r>
            <a:endParaRPr sz="1100">
              <a:latin typeface="Arial"/>
              <a:cs typeface="Arial"/>
            </a:endParaRPr>
          </a:p>
          <a:p>
            <a:pPr marL="12700" marR="5715" indent="179705" algn="just">
              <a:lnSpc>
                <a:spcPct val="136400"/>
              </a:lnSpc>
            </a:pPr>
            <a:r>
              <a:rPr sz="1100" dirty="0">
                <a:latin typeface="TeXGyreHeros"/>
                <a:cs typeface="TeXGyreHeros"/>
              </a:rPr>
              <a:t>Pema</a:t>
            </a:r>
            <a:r>
              <a:rPr sz="1100" spc="-8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paraqitet</a:t>
            </a:r>
            <a:r>
              <a:rPr sz="1100" spc="-8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mesatarisht</a:t>
            </a:r>
            <a:r>
              <a:rPr sz="1100" spc="-8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9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fuqishme</a:t>
            </a:r>
            <a:r>
              <a:rPr sz="1100" spc="-10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në</a:t>
            </a:r>
            <a:r>
              <a:rPr sz="1100" spc="-7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zhvillim.</a:t>
            </a:r>
            <a:r>
              <a:rPr sz="1100" spc="-9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Ka  </a:t>
            </a:r>
            <a:r>
              <a:rPr sz="1100" spc="-5" dirty="0">
                <a:latin typeface="TeXGyreHeros"/>
                <a:cs typeface="TeXGyreHeros"/>
              </a:rPr>
              <a:t>kurore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kupore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mesatare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dhe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degë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skeletore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me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kënde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  ngushta </a:t>
            </a:r>
            <a:r>
              <a:rPr sz="1100" dirty="0">
                <a:latin typeface="TeXGyreHeros"/>
                <a:cs typeface="TeXGyreHeros"/>
              </a:rPr>
              <a:t>dhe </a:t>
            </a:r>
            <a:r>
              <a:rPr sz="1100" spc="-5" dirty="0">
                <a:latin typeface="TeXGyreHeros"/>
                <a:cs typeface="TeXGyreHeros"/>
              </a:rPr>
              <a:t>ndërnyje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mesatare.</a:t>
            </a:r>
            <a:endParaRPr sz="1100">
              <a:latin typeface="TeXGyreHeros"/>
              <a:cs typeface="TeXGyreHeros"/>
            </a:endParaRPr>
          </a:p>
          <a:p>
            <a:pPr marL="12700" marR="5715" indent="179705" algn="r">
              <a:lnSpc>
                <a:spcPct val="136400"/>
              </a:lnSpc>
            </a:pPr>
            <a:r>
              <a:rPr sz="1100" spc="-5" dirty="0">
                <a:latin typeface="TeXGyreHeros"/>
                <a:cs typeface="TeXGyreHeros"/>
              </a:rPr>
              <a:t>Gjethja </a:t>
            </a:r>
            <a:r>
              <a:rPr sz="1100" dirty="0">
                <a:latin typeface="TeXGyreHeros"/>
                <a:cs typeface="TeXGyreHeros"/>
              </a:rPr>
              <a:t>ka formë </a:t>
            </a:r>
            <a:r>
              <a:rPr sz="1100" spc="-5" dirty="0">
                <a:latin typeface="TeXGyreHeros"/>
                <a:cs typeface="TeXGyreHeros"/>
              </a:rPr>
              <a:t>eliptike, </a:t>
            </a:r>
            <a:r>
              <a:rPr sz="1100" dirty="0">
                <a:latin typeface="TeXGyreHeros"/>
                <a:cs typeface="TeXGyreHeros"/>
              </a:rPr>
              <a:t>në formë të zgjatur</a:t>
            </a:r>
            <a:r>
              <a:rPr sz="1100" spc="2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dhe</a:t>
            </a:r>
            <a:r>
              <a:rPr sz="1100" spc="10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  </a:t>
            </a:r>
            <a:r>
              <a:rPr sz="1100" spc="-5" dirty="0">
                <a:latin typeface="TeXGyreHeros"/>
                <a:cs typeface="TeXGyreHeros"/>
              </a:rPr>
              <a:t>gjëra mesatarisht. </a:t>
            </a:r>
            <a:r>
              <a:rPr sz="1100" dirty="0">
                <a:latin typeface="TeXGyreHeros"/>
                <a:cs typeface="TeXGyreHeros"/>
              </a:rPr>
              <a:t>Nervatura </a:t>
            </a:r>
            <a:r>
              <a:rPr sz="1100" spc="-5" dirty="0">
                <a:latin typeface="TeXGyreHeros"/>
                <a:cs typeface="TeXGyreHeros"/>
              </a:rPr>
              <a:t>gjatësore </a:t>
            </a:r>
            <a:r>
              <a:rPr sz="1100" dirty="0">
                <a:latin typeface="TeXGyreHeros"/>
                <a:cs typeface="TeXGyreHeros"/>
              </a:rPr>
              <a:t>është e</a:t>
            </a:r>
            <a:r>
              <a:rPr sz="1100" spc="10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drejtë</a:t>
            </a:r>
            <a:r>
              <a:rPr sz="1100" spc="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në </a:t>
            </a:r>
            <a:r>
              <a:rPr sz="110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 </a:t>
            </a:r>
            <a:r>
              <a:rPr sz="1100" spc="-10" dirty="0">
                <a:latin typeface="TeXGyreHeros"/>
                <a:cs typeface="TeXGyreHeros"/>
              </a:rPr>
              <a:t>përdredhur, </a:t>
            </a:r>
            <a:r>
              <a:rPr sz="1100" dirty="0">
                <a:latin typeface="TeXGyreHeros"/>
                <a:cs typeface="TeXGyreHeros"/>
              </a:rPr>
              <a:t>me ngjyre </a:t>
            </a:r>
            <a:r>
              <a:rPr sz="1100" spc="-5" dirty="0">
                <a:latin typeface="TeXGyreHeros"/>
                <a:cs typeface="TeXGyreHeros"/>
              </a:rPr>
              <a:t>jeshile gri, </a:t>
            </a:r>
            <a:r>
              <a:rPr sz="1100" dirty="0">
                <a:latin typeface="TeXGyreHeros"/>
                <a:cs typeface="TeXGyreHeros"/>
              </a:rPr>
              <a:t>në faqen e</a:t>
            </a:r>
            <a:r>
              <a:rPr sz="1100" spc="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sipërme.</a:t>
            </a:r>
            <a:endParaRPr sz="1100">
              <a:latin typeface="TeXGyreHeros"/>
              <a:cs typeface="TeXGyreHeros"/>
            </a:endParaRPr>
          </a:p>
          <a:p>
            <a:pPr marL="12700" marR="6985" indent="179705" algn="just">
              <a:lnSpc>
                <a:spcPct val="136400"/>
              </a:lnSpc>
            </a:pPr>
            <a:r>
              <a:rPr sz="1100" b="1" dirty="0">
                <a:latin typeface="Arial"/>
                <a:cs typeface="Arial"/>
              </a:rPr>
              <a:t>Lulja: </a:t>
            </a:r>
            <a:r>
              <a:rPr sz="1100" spc="-5" dirty="0">
                <a:latin typeface="TeXGyreHeros"/>
                <a:cs typeface="TeXGyreHeros"/>
              </a:rPr>
              <a:t>Kranthi </a:t>
            </a:r>
            <a:r>
              <a:rPr sz="1100" dirty="0">
                <a:latin typeface="TeXGyreHeros"/>
                <a:cs typeface="TeXGyreHeros"/>
              </a:rPr>
              <a:t>me përmasa </a:t>
            </a:r>
            <a:r>
              <a:rPr sz="1100" spc="-5" dirty="0">
                <a:latin typeface="TeXGyreHeros"/>
                <a:cs typeface="TeXGyreHeros"/>
              </a:rPr>
              <a:t>mesatare; </a:t>
            </a:r>
            <a:r>
              <a:rPr sz="1100" dirty="0">
                <a:latin typeface="TeXGyreHeros"/>
                <a:cs typeface="TeXGyreHeros"/>
              </a:rPr>
              <a:t>ai </a:t>
            </a:r>
            <a:r>
              <a:rPr sz="1100" spc="-5" dirty="0">
                <a:latin typeface="TeXGyreHeros"/>
                <a:cs typeface="TeXGyreHeros"/>
              </a:rPr>
              <a:t>është në  formë </a:t>
            </a:r>
            <a:r>
              <a:rPr sz="1100" dirty="0">
                <a:latin typeface="TeXGyreHeros"/>
                <a:cs typeface="TeXGyreHeros"/>
              </a:rPr>
              <a:t>vile </a:t>
            </a:r>
            <a:r>
              <a:rPr sz="1100" spc="-5" dirty="0">
                <a:latin typeface="TeXGyreHeros"/>
                <a:cs typeface="TeXGyreHeros"/>
              </a:rPr>
              <a:t>të </a:t>
            </a:r>
            <a:r>
              <a:rPr sz="1100" dirty="0">
                <a:latin typeface="TeXGyreHeros"/>
                <a:cs typeface="TeXGyreHeros"/>
              </a:rPr>
              <a:t>çrregullt.</a:t>
            </a:r>
            <a:endParaRPr sz="1100">
              <a:latin typeface="TeXGyreHeros"/>
              <a:cs typeface="TeXGyreHeros"/>
            </a:endParaRPr>
          </a:p>
          <a:p>
            <a:pPr marL="12700" marR="5715" indent="179705" algn="just">
              <a:lnSpc>
                <a:spcPct val="136400"/>
              </a:lnSpc>
            </a:pPr>
            <a:r>
              <a:rPr sz="1100" b="1" dirty="0">
                <a:latin typeface="Arial"/>
                <a:cs typeface="Arial"/>
              </a:rPr>
              <a:t>Fruti: </a:t>
            </a:r>
            <a:r>
              <a:rPr sz="1100" spc="-5" dirty="0">
                <a:latin typeface="TeXGyreHeros"/>
                <a:cs typeface="TeXGyreHeros"/>
              </a:rPr>
              <a:t>Fruti </a:t>
            </a:r>
            <a:r>
              <a:rPr sz="1100" spc="-15" dirty="0">
                <a:latin typeface="TeXGyreHeros"/>
                <a:cs typeface="TeXGyreHeros"/>
              </a:rPr>
              <a:t>ka </a:t>
            </a:r>
            <a:r>
              <a:rPr sz="1100" dirty="0">
                <a:latin typeface="TeXGyreHeros"/>
                <a:cs typeface="TeXGyreHeros"/>
              </a:rPr>
              <a:t>epikarp </a:t>
            </a:r>
            <a:r>
              <a:rPr sz="1100" spc="-5" dirty="0">
                <a:latin typeface="TeXGyreHeros"/>
                <a:cs typeface="TeXGyreHeros"/>
              </a:rPr>
              <a:t>në </a:t>
            </a:r>
            <a:r>
              <a:rPr sz="1100" dirty="0">
                <a:latin typeface="TeXGyreHeros"/>
                <a:cs typeface="TeXGyreHeros"/>
              </a:rPr>
              <a:t>ngjyrë të zi </a:t>
            </a:r>
            <a:r>
              <a:rPr sz="1100" spc="-5" dirty="0">
                <a:latin typeface="TeXGyreHeros"/>
                <a:cs typeface="TeXGyreHeros"/>
              </a:rPr>
              <a:t>dhe </a:t>
            </a:r>
            <a:r>
              <a:rPr sz="1100" dirty="0">
                <a:latin typeface="TeXGyreHeros"/>
                <a:cs typeface="TeXGyreHeros"/>
              </a:rPr>
              <a:t>tul </a:t>
            </a:r>
            <a:r>
              <a:rPr sz="1100" spc="-5" dirty="0">
                <a:latin typeface="TeXGyreHeros"/>
                <a:cs typeface="TeXGyreHeros"/>
              </a:rPr>
              <a:t>vjollcë.  </a:t>
            </a:r>
            <a:r>
              <a:rPr sz="1100" dirty="0">
                <a:latin typeface="TeXGyreHeros"/>
                <a:cs typeface="TeXGyreHeros"/>
              </a:rPr>
              <a:t>Formë </a:t>
            </a:r>
            <a:r>
              <a:rPr sz="1100" spc="-5" dirty="0">
                <a:latin typeface="TeXGyreHeros"/>
                <a:cs typeface="TeXGyreHeros"/>
              </a:rPr>
              <a:t>ovalo-sferik, lehtësisht simetrik. Ka </a:t>
            </a:r>
            <a:r>
              <a:rPr sz="1100" dirty="0">
                <a:latin typeface="TeXGyreHeros"/>
                <a:cs typeface="TeXGyreHeros"/>
              </a:rPr>
              <a:t>peshë </a:t>
            </a:r>
            <a:r>
              <a:rPr sz="1100" spc="-5" dirty="0">
                <a:latin typeface="TeXGyreHeros"/>
                <a:cs typeface="TeXGyreHeros"/>
              </a:rPr>
              <a:t>mesa-  </a:t>
            </a:r>
            <a:r>
              <a:rPr sz="1100" dirty="0">
                <a:latin typeface="TeXGyreHeros"/>
                <a:cs typeface="TeXGyreHeros"/>
              </a:rPr>
              <a:t>tare dhe </a:t>
            </a:r>
            <a:r>
              <a:rPr sz="1100" spc="-5" dirty="0">
                <a:latin typeface="TeXGyreHeros"/>
                <a:cs typeface="TeXGyreHeros"/>
              </a:rPr>
              <a:t>gjatësi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dirty="0">
                <a:latin typeface="TeXGyreHeros"/>
                <a:cs typeface="TeXGyreHeros"/>
              </a:rPr>
              <a:t>shkurtër </a:t>
            </a:r>
            <a:r>
              <a:rPr sz="1100" spc="-5" dirty="0">
                <a:latin typeface="TeXGyreHeros"/>
                <a:cs typeface="TeXGyreHeros"/>
              </a:rPr>
              <a:t>deri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mesatar.</a:t>
            </a:r>
            <a:endParaRPr sz="1100">
              <a:latin typeface="TeXGyreHeros"/>
              <a:cs typeface="TeXGyreHeros"/>
            </a:endParaRPr>
          </a:p>
          <a:p>
            <a:pPr marL="192405" algn="just">
              <a:lnSpc>
                <a:spcPct val="100000"/>
              </a:lnSpc>
              <a:spcBef>
                <a:spcPts val="475"/>
              </a:spcBef>
            </a:pPr>
            <a:r>
              <a:rPr sz="1100" b="1" spc="-5" dirty="0">
                <a:latin typeface="Arial"/>
                <a:cs typeface="Arial"/>
              </a:rPr>
              <a:t>Pjekja: </a:t>
            </a:r>
            <a:r>
              <a:rPr sz="1100" spc="-5" dirty="0">
                <a:latin typeface="TeXGyreHeros"/>
                <a:cs typeface="TeXGyreHeros"/>
              </a:rPr>
              <a:t>Mesatarisht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vonëshme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20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shkallëzuar.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55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Kultivimi</a:t>
            </a:r>
            <a:endParaRPr sz="1100">
              <a:latin typeface="Arial"/>
              <a:cs typeface="Arial"/>
            </a:endParaRPr>
          </a:p>
          <a:p>
            <a:pPr marL="12700" marR="5080" indent="179705" algn="just">
              <a:lnSpc>
                <a:spcPct val="136400"/>
              </a:lnSpc>
            </a:pPr>
            <a:r>
              <a:rPr sz="1100" spc="-15" dirty="0">
                <a:latin typeface="TeXGyreHeros"/>
                <a:cs typeface="TeXGyreHeros"/>
              </a:rPr>
              <a:t>Varieteti </a:t>
            </a:r>
            <a:r>
              <a:rPr sz="1100" dirty="0">
                <a:latin typeface="TeXGyreHeros"/>
                <a:cs typeface="TeXGyreHeros"/>
              </a:rPr>
              <a:t>është shumë </a:t>
            </a:r>
            <a:r>
              <a:rPr sz="1100" spc="-5" dirty="0">
                <a:latin typeface="TeXGyreHeros"/>
                <a:cs typeface="TeXGyreHeros"/>
              </a:rPr>
              <a:t>prodhues, por me prodhim </a:t>
            </a:r>
            <a:r>
              <a:rPr sz="1100" dirty="0">
                <a:latin typeface="TeXGyreHeros"/>
                <a:cs typeface="TeXGyreHeros"/>
              </a:rPr>
              <a:t>pe-  riodik.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Futet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herët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në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prodhim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dhe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ka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një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aftësi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mesatare  rrënjëzimi.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55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10" dirty="0">
                <a:latin typeface="Arial"/>
                <a:cs typeface="Arial"/>
              </a:rPr>
              <a:t>Veçoritë</a:t>
            </a:r>
            <a:endParaRPr sz="1100">
              <a:latin typeface="Arial"/>
              <a:cs typeface="Arial"/>
            </a:endParaRPr>
          </a:p>
          <a:p>
            <a:pPr marL="12700" marR="5715" indent="179705" algn="just">
              <a:lnSpc>
                <a:spcPct val="136400"/>
              </a:lnSpc>
            </a:pPr>
            <a:r>
              <a:rPr sz="1100" spc="-5" dirty="0">
                <a:latin typeface="TeXGyreHeros"/>
                <a:cs typeface="TeXGyreHeros"/>
              </a:rPr>
              <a:t>Eshtë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ndjeshëm ndaj dëmtuesve </a:t>
            </a:r>
            <a:r>
              <a:rPr sz="1100" i="1" spc="-5" dirty="0">
                <a:latin typeface="Arimo"/>
                <a:cs typeface="Arimo"/>
              </a:rPr>
              <a:t>Cycloconium </a:t>
            </a:r>
            <a:r>
              <a:rPr sz="1100" spc="-5" dirty="0">
                <a:latin typeface="TeXGyreHeros"/>
                <a:cs typeface="TeXGyreHeros"/>
              </a:rPr>
              <a:t>dhe  </a:t>
            </a:r>
            <a:r>
              <a:rPr sz="1100" i="1" spc="-5" dirty="0">
                <a:latin typeface="Arimo"/>
                <a:cs typeface="Arimo"/>
              </a:rPr>
              <a:t>Bractoceras</a:t>
            </a:r>
            <a:r>
              <a:rPr sz="1100" spc="-5" dirty="0">
                <a:latin typeface="TeXGyreHeros"/>
                <a:cs typeface="TeXGyreHeros"/>
              </a:rPr>
              <a:t>, </a:t>
            </a:r>
            <a:r>
              <a:rPr sz="1100" dirty="0">
                <a:latin typeface="TeXGyreHeros"/>
                <a:cs typeface="TeXGyreHeros"/>
              </a:rPr>
              <a:t>por </a:t>
            </a:r>
            <a:r>
              <a:rPr sz="1100" spc="-5" dirty="0">
                <a:latin typeface="TeXGyreHeros"/>
                <a:cs typeface="TeXGyreHeros"/>
              </a:rPr>
              <a:t>rezistent ndaj </a:t>
            </a:r>
            <a:r>
              <a:rPr sz="1100" i="1" spc="-5" dirty="0">
                <a:latin typeface="Arimo"/>
                <a:cs typeface="Arimo"/>
              </a:rPr>
              <a:t>Pseudomonas</a:t>
            </a:r>
            <a:r>
              <a:rPr sz="1100" spc="-5" dirty="0">
                <a:latin typeface="TeXGyreHeros"/>
                <a:cs typeface="TeXGyreHeros"/>
              </a:rPr>
              <a:t>, </a:t>
            </a:r>
            <a:r>
              <a:rPr sz="1100" dirty="0">
                <a:latin typeface="TeXGyreHeros"/>
                <a:cs typeface="TeXGyreHeros"/>
              </a:rPr>
              <a:t>si </a:t>
            </a:r>
            <a:r>
              <a:rPr sz="1100" spc="-5" dirty="0">
                <a:latin typeface="TeXGyreHeros"/>
                <a:cs typeface="TeXGyreHeros"/>
              </a:rPr>
              <a:t>dhe  paraqet rezistence ndaj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ftohtit.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550">
              <a:latin typeface="TeXGyreHeros"/>
              <a:cs typeface="TeXGyreHeros"/>
            </a:endParaRPr>
          </a:p>
          <a:p>
            <a:pPr marL="192405" algn="just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Përdorimi: </a:t>
            </a:r>
            <a:r>
              <a:rPr sz="1100" dirty="0">
                <a:latin typeface="TeXGyreHeros"/>
                <a:cs typeface="TeXGyreHeros"/>
              </a:rPr>
              <a:t>I dyﬁshtë, për </a:t>
            </a:r>
            <a:r>
              <a:rPr sz="1100" spc="-5" dirty="0">
                <a:latin typeface="TeXGyreHeros"/>
                <a:cs typeface="TeXGyreHeros"/>
              </a:rPr>
              <a:t>tryezë dhe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vaj.</a:t>
            </a:r>
            <a:endParaRPr sz="1100">
              <a:latin typeface="TeXGyreHeros"/>
              <a:cs typeface="TeXGyreHero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335779" y="1638300"/>
            <a:ext cx="1463039" cy="56875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061207" y="8572158"/>
            <a:ext cx="384175" cy="15367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900" dirty="0">
                <a:latin typeface="TeXGyreHeros"/>
                <a:cs typeface="TeXGyreHeros"/>
              </a:rPr>
              <a:t>- </a:t>
            </a:r>
            <a:fld id="{81D60167-4931-47E6-BA6A-407CBD079E47}" type="slidenum">
              <a:rPr sz="900" dirty="0">
                <a:latin typeface="TeXGyreHeros"/>
                <a:cs typeface="TeXGyreHeros"/>
              </a:rPr>
              <a:t>130</a:t>
            </a:fld>
            <a:r>
              <a:rPr sz="900" spc="-60" dirty="0">
                <a:latin typeface="TeXGyreHeros"/>
                <a:cs typeface="TeXGyreHeros"/>
              </a:rPr>
              <a:t> </a:t>
            </a:r>
            <a:r>
              <a:rPr sz="900" dirty="0">
                <a:latin typeface="TeXGyreHeros"/>
                <a:cs typeface="TeXGyreHeros"/>
              </a:rPr>
              <a:t>-</a:t>
            </a:r>
            <a:endParaRPr sz="900">
              <a:latin typeface="TeXGyreHeros"/>
              <a:cs typeface="TeXGyreHeros"/>
            </a:endParaRP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61491" y="644156"/>
            <a:ext cx="3537585" cy="743775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018030">
              <a:lnSpc>
                <a:spcPct val="100000"/>
              </a:lnSpc>
              <a:spcBef>
                <a:spcPts val="90"/>
              </a:spcBef>
            </a:pPr>
            <a:r>
              <a:rPr sz="1350" b="1" spc="-5" dirty="0">
                <a:latin typeface="Arial"/>
                <a:cs typeface="Arial"/>
              </a:rPr>
              <a:t>Ulliri</a:t>
            </a:r>
            <a:r>
              <a:rPr sz="1350" b="1" spc="-25" dirty="0">
                <a:latin typeface="Arial"/>
                <a:cs typeface="Arial"/>
              </a:rPr>
              <a:t> </a:t>
            </a:r>
            <a:r>
              <a:rPr sz="1350" b="1" dirty="0">
                <a:latin typeface="Arial"/>
                <a:cs typeface="Arial"/>
              </a:rPr>
              <a:t>Bllanic</a:t>
            </a:r>
            <a:endParaRPr sz="13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300">
              <a:latin typeface="Arial"/>
              <a:cs typeface="Arial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Përhapja</a:t>
            </a:r>
            <a:endParaRPr sz="1100">
              <a:latin typeface="Arial"/>
              <a:cs typeface="Arial"/>
            </a:endParaRPr>
          </a:p>
          <a:p>
            <a:pPr marL="12700" marR="6350" indent="179705" algn="just">
              <a:lnSpc>
                <a:spcPct val="136400"/>
              </a:lnSpc>
            </a:pPr>
            <a:r>
              <a:rPr sz="1100" spc="-15" dirty="0">
                <a:latin typeface="TeXGyreHeros"/>
                <a:cs typeface="TeXGyreHeros"/>
              </a:rPr>
              <a:t>Varieteti </a:t>
            </a:r>
            <a:r>
              <a:rPr sz="1100" dirty="0">
                <a:latin typeface="TeXGyreHeros"/>
                <a:cs typeface="TeXGyreHeros"/>
              </a:rPr>
              <a:t>është me </a:t>
            </a:r>
            <a:r>
              <a:rPr sz="1100" spc="-5" dirty="0">
                <a:latin typeface="TeXGyreHeros"/>
                <a:cs typeface="TeXGyreHeros"/>
              </a:rPr>
              <a:t>orgjinë në zonën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Vlorës;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përha-  pur kryesisht në rrethinat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lumit të</a:t>
            </a:r>
            <a:r>
              <a:rPr sz="1100" spc="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Vlorës.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55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Përshkrimi</a:t>
            </a:r>
            <a:endParaRPr sz="1100">
              <a:latin typeface="Arial"/>
              <a:cs typeface="Arial"/>
            </a:endParaRPr>
          </a:p>
          <a:p>
            <a:pPr marL="12700" marR="5080" indent="179705" algn="just">
              <a:lnSpc>
                <a:spcPct val="136400"/>
              </a:lnSpc>
            </a:pPr>
            <a:r>
              <a:rPr sz="1100" dirty="0">
                <a:latin typeface="TeXGyreHeros"/>
                <a:cs typeface="TeXGyreHeros"/>
              </a:rPr>
              <a:t>Pema </a:t>
            </a:r>
            <a:r>
              <a:rPr sz="1100" spc="-5" dirty="0">
                <a:latin typeface="TeXGyreHeros"/>
                <a:cs typeface="TeXGyreHeros"/>
              </a:rPr>
              <a:t>paraqitet me </a:t>
            </a:r>
            <a:r>
              <a:rPr sz="1100" dirty="0">
                <a:latin typeface="TeXGyreHeros"/>
                <a:cs typeface="TeXGyreHeros"/>
              </a:rPr>
              <a:t>një </a:t>
            </a:r>
            <a:r>
              <a:rPr sz="1100" spc="-5" dirty="0">
                <a:latin typeface="TeXGyreHeros"/>
                <a:cs typeface="TeXGyreHeros"/>
              </a:rPr>
              <a:t>fuqi mesatare zhvillimi. </a:t>
            </a:r>
            <a:r>
              <a:rPr sz="1100" dirty="0">
                <a:latin typeface="TeXGyreHeros"/>
                <a:cs typeface="TeXGyreHeros"/>
              </a:rPr>
              <a:t>Ka  </a:t>
            </a:r>
            <a:r>
              <a:rPr sz="1100" spc="-5" dirty="0">
                <a:latin typeface="TeXGyreHeros"/>
                <a:cs typeface="TeXGyreHeros"/>
              </a:rPr>
              <a:t>kurore </a:t>
            </a:r>
            <a:r>
              <a:rPr sz="1100" dirty="0">
                <a:latin typeface="TeXGyreHeros"/>
                <a:cs typeface="TeXGyreHeros"/>
              </a:rPr>
              <a:t>kupore </a:t>
            </a:r>
            <a:r>
              <a:rPr sz="1100" spc="-5" dirty="0">
                <a:latin typeface="TeXGyreHeros"/>
                <a:cs typeface="TeXGyreHeros"/>
              </a:rPr>
              <a:t>globoze të </a:t>
            </a:r>
            <a:r>
              <a:rPr sz="1100" spc="-15" dirty="0">
                <a:latin typeface="TeXGyreHeros"/>
                <a:cs typeface="TeXGyreHeros"/>
              </a:rPr>
              <a:t>dëndur, </a:t>
            </a:r>
            <a:r>
              <a:rPr sz="1100" spc="-5" dirty="0">
                <a:latin typeface="TeXGyreHeros"/>
                <a:cs typeface="TeXGyreHeros"/>
              </a:rPr>
              <a:t>me drunë </a:t>
            </a:r>
            <a:r>
              <a:rPr sz="1100" dirty="0">
                <a:latin typeface="TeXGyreHeros"/>
                <a:cs typeface="TeXGyreHeros"/>
              </a:rPr>
              <a:t>me korde </a:t>
            </a:r>
            <a:r>
              <a:rPr sz="1100" spc="5" dirty="0">
                <a:latin typeface="TeXGyreHeros"/>
                <a:cs typeface="TeXGyreHeros"/>
              </a:rPr>
              <a:t>të  </a:t>
            </a:r>
            <a:r>
              <a:rPr sz="1100" dirty="0">
                <a:latin typeface="TeXGyreHeros"/>
                <a:cs typeface="TeXGyreHeros"/>
              </a:rPr>
              <a:t>shumta e </a:t>
            </a:r>
            <a:r>
              <a:rPr sz="1100" spc="-5" dirty="0">
                <a:latin typeface="TeXGyreHeros"/>
                <a:cs typeface="TeXGyreHeros"/>
              </a:rPr>
              <a:t>degëza të varura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ndërnyje të</a:t>
            </a:r>
            <a:r>
              <a:rPr sz="1100" spc="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shkurtera.</a:t>
            </a:r>
            <a:endParaRPr sz="1100">
              <a:latin typeface="TeXGyreHeros"/>
              <a:cs typeface="TeXGyreHeros"/>
            </a:endParaRPr>
          </a:p>
          <a:p>
            <a:pPr marL="12700" marR="5715" indent="179705" algn="just">
              <a:lnSpc>
                <a:spcPct val="136400"/>
              </a:lnSpc>
            </a:pPr>
            <a:r>
              <a:rPr sz="1100" spc="-5" dirty="0">
                <a:latin typeface="TeXGyreHeros"/>
                <a:cs typeface="TeXGyreHeros"/>
              </a:rPr>
              <a:t>Gjethja </a:t>
            </a:r>
            <a:r>
              <a:rPr sz="1100" dirty="0">
                <a:latin typeface="TeXGyreHeros"/>
                <a:cs typeface="TeXGyreHeros"/>
              </a:rPr>
              <a:t>ka formë </a:t>
            </a:r>
            <a:r>
              <a:rPr sz="1100" spc="-5" dirty="0">
                <a:latin typeface="TeXGyreHeros"/>
                <a:cs typeface="TeXGyreHeros"/>
              </a:rPr>
              <a:t>eliptike shtizë, të gjata </a:t>
            </a:r>
            <a:r>
              <a:rPr sz="1100" dirty="0">
                <a:latin typeface="TeXGyreHeros"/>
                <a:cs typeface="TeXGyreHeros"/>
              </a:rPr>
              <a:t>dhe </a:t>
            </a:r>
            <a:r>
              <a:rPr sz="1100" spc="-5" dirty="0">
                <a:latin typeface="TeXGyreHeros"/>
                <a:cs typeface="TeXGyreHeros"/>
              </a:rPr>
              <a:t>gjerësi </a:t>
            </a:r>
            <a:r>
              <a:rPr sz="1100" dirty="0">
                <a:latin typeface="TeXGyreHeros"/>
                <a:cs typeface="TeXGyreHeros"/>
              </a:rPr>
              <a:t>të  </a:t>
            </a:r>
            <a:r>
              <a:rPr sz="1100" spc="-5" dirty="0">
                <a:latin typeface="TeXGyreHeros"/>
                <a:cs typeface="TeXGyreHeros"/>
              </a:rPr>
              <a:t>ngushtë. Nervatura gjatësore është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drejtë epanistike,  </a:t>
            </a:r>
            <a:r>
              <a:rPr sz="1100" dirty="0">
                <a:latin typeface="TeXGyreHeros"/>
                <a:cs typeface="TeXGyreHeros"/>
              </a:rPr>
              <a:t>me ngjyre jeshile gri </a:t>
            </a:r>
            <a:r>
              <a:rPr sz="1100" spc="-5" dirty="0">
                <a:latin typeface="TeXGyreHeros"/>
                <a:cs typeface="TeXGyreHeros"/>
              </a:rPr>
              <a:t>gjithmonë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faqen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sipërme.</a:t>
            </a:r>
            <a:endParaRPr sz="1100">
              <a:latin typeface="TeXGyreHeros"/>
              <a:cs typeface="TeXGyreHeros"/>
            </a:endParaRPr>
          </a:p>
          <a:p>
            <a:pPr marL="12700" marR="6350" indent="179705" algn="just">
              <a:lnSpc>
                <a:spcPct val="136400"/>
              </a:lnSpc>
            </a:pPr>
            <a:r>
              <a:rPr sz="1100" b="1" dirty="0">
                <a:latin typeface="Arial"/>
                <a:cs typeface="Arial"/>
              </a:rPr>
              <a:t>Lulja: </a:t>
            </a:r>
            <a:r>
              <a:rPr sz="1100" spc="-5" dirty="0">
                <a:latin typeface="TeXGyreHeros"/>
                <a:cs typeface="TeXGyreHeros"/>
              </a:rPr>
              <a:t>Kranthi </a:t>
            </a:r>
            <a:r>
              <a:rPr sz="1100" dirty="0">
                <a:latin typeface="TeXGyreHeros"/>
                <a:cs typeface="TeXGyreHeros"/>
              </a:rPr>
              <a:t>që ka </a:t>
            </a:r>
            <a:r>
              <a:rPr sz="1100" spc="-5" dirty="0">
                <a:latin typeface="TeXGyreHeros"/>
                <a:cs typeface="TeXGyreHeros"/>
              </a:rPr>
              <a:t>përmasa </a:t>
            </a:r>
            <a:r>
              <a:rPr sz="1100" dirty="0">
                <a:latin typeface="TeXGyreHeros"/>
                <a:cs typeface="TeXGyreHeros"/>
              </a:rPr>
              <a:t>mesatare është </a:t>
            </a:r>
            <a:r>
              <a:rPr sz="1100" spc="-5" dirty="0">
                <a:latin typeface="TeXGyreHeros"/>
                <a:cs typeface="TeXGyreHeros"/>
              </a:rPr>
              <a:t>kompa-  kt; </a:t>
            </a:r>
            <a:r>
              <a:rPr sz="1100" dirty="0">
                <a:latin typeface="TeXGyreHeros"/>
                <a:cs typeface="TeXGyreHeros"/>
              </a:rPr>
              <a:t>ka </a:t>
            </a:r>
            <a:r>
              <a:rPr sz="1100" spc="-5" dirty="0">
                <a:latin typeface="TeXGyreHeros"/>
                <a:cs typeface="TeXGyreHeros"/>
              </a:rPr>
              <a:t>numër mesatar lulesh </a:t>
            </a:r>
            <a:r>
              <a:rPr sz="1100" dirty="0">
                <a:latin typeface="TeXGyreHeros"/>
                <a:cs typeface="TeXGyreHeros"/>
              </a:rPr>
              <a:t>për kranth. </a:t>
            </a:r>
            <a:r>
              <a:rPr sz="1100" spc="-5" dirty="0">
                <a:latin typeface="TeXGyreHeros"/>
                <a:cs typeface="TeXGyreHeros"/>
              </a:rPr>
              <a:t>Forma </a:t>
            </a:r>
            <a:r>
              <a:rPr sz="1100" dirty="0">
                <a:latin typeface="TeXGyreHeros"/>
                <a:cs typeface="TeXGyreHeros"/>
              </a:rPr>
              <a:t>e tij </a:t>
            </a:r>
            <a:r>
              <a:rPr sz="1100" spc="-5" dirty="0">
                <a:latin typeface="TeXGyreHeros"/>
                <a:cs typeface="TeXGyreHeros"/>
              </a:rPr>
              <a:t>duket  penikul.</a:t>
            </a:r>
            <a:endParaRPr sz="1100">
              <a:latin typeface="TeXGyreHeros"/>
              <a:cs typeface="TeXGyreHeros"/>
            </a:endParaRPr>
          </a:p>
          <a:p>
            <a:pPr marL="12700" marR="5080" indent="179705" algn="just">
              <a:lnSpc>
                <a:spcPct val="136400"/>
              </a:lnSpc>
            </a:pPr>
            <a:r>
              <a:rPr sz="1100" b="1" dirty="0">
                <a:latin typeface="Arial"/>
                <a:cs typeface="Arial"/>
              </a:rPr>
              <a:t>Fruti: </a:t>
            </a:r>
            <a:r>
              <a:rPr sz="1100" spc="-5" dirty="0">
                <a:latin typeface="TeXGyreHeros"/>
                <a:cs typeface="TeXGyreHeros"/>
              </a:rPr>
              <a:t>Fruti </a:t>
            </a:r>
            <a:r>
              <a:rPr sz="1100" dirty="0">
                <a:latin typeface="TeXGyreHeros"/>
                <a:cs typeface="TeXGyreHeros"/>
              </a:rPr>
              <a:t>është </a:t>
            </a:r>
            <a:r>
              <a:rPr sz="1100" spc="-5" dirty="0">
                <a:latin typeface="TeXGyreHeros"/>
                <a:cs typeface="TeXGyreHeros"/>
              </a:rPr>
              <a:t>gati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gjatëme ngjyrë </a:t>
            </a:r>
            <a:r>
              <a:rPr sz="1100" dirty="0">
                <a:latin typeface="TeXGyreHeros"/>
                <a:cs typeface="TeXGyreHeros"/>
              </a:rPr>
              <a:t>lejla në vjoll-  </a:t>
            </a:r>
            <a:r>
              <a:rPr sz="1100" spc="-5" dirty="0">
                <a:latin typeface="TeXGyreHeros"/>
                <a:cs typeface="TeXGyreHeros"/>
              </a:rPr>
              <a:t>cë. </a:t>
            </a:r>
            <a:r>
              <a:rPr sz="1100" dirty="0">
                <a:latin typeface="TeXGyreHeros"/>
                <a:cs typeface="TeXGyreHeros"/>
              </a:rPr>
              <a:t>Ka </a:t>
            </a:r>
            <a:r>
              <a:rPr sz="1100" spc="-5" dirty="0">
                <a:latin typeface="TeXGyreHeros"/>
                <a:cs typeface="TeXGyreHeros"/>
              </a:rPr>
              <a:t>bërthokël </a:t>
            </a:r>
            <a:r>
              <a:rPr sz="1100" dirty="0">
                <a:latin typeface="TeXGyreHeros"/>
                <a:cs typeface="TeXGyreHeros"/>
              </a:rPr>
              <a:t>me epikarp me </a:t>
            </a:r>
            <a:r>
              <a:rPr sz="1100" spc="-10" dirty="0">
                <a:latin typeface="TeXGyreHeros"/>
                <a:cs typeface="TeXGyreHeros"/>
              </a:rPr>
              <a:t>tul </a:t>
            </a:r>
            <a:r>
              <a:rPr sz="1100" spc="-5" dirty="0">
                <a:latin typeface="TeXGyreHeros"/>
                <a:cs typeface="TeXGyreHeros"/>
              </a:rPr>
              <a:t>ngjyrë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kuqe vere.  </a:t>
            </a:r>
            <a:r>
              <a:rPr sz="1100" dirty="0">
                <a:latin typeface="TeXGyreHeros"/>
                <a:cs typeface="TeXGyreHeros"/>
              </a:rPr>
              <a:t>Formë </a:t>
            </a:r>
            <a:r>
              <a:rPr sz="1100" spc="-5" dirty="0">
                <a:latin typeface="TeXGyreHeros"/>
                <a:cs typeface="TeXGyreHeros"/>
              </a:rPr>
              <a:t>oval,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dirty="0">
                <a:latin typeface="TeXGyreHeros"/>
                <a:cs typeface="TeXGyreHeros"/>
              </a:rPr>
              <a:t>majë </a:t>
            </a:r>
            <a:r>
              <a:rPr sz="1100" spc="-5" dirty="0">
                <a:latin typeface="TeXGyreHeros"/>
                <a:cs typeface="TeXGyreHeros"/>
              </a:rPr>
              <a:t>konike, lehtësisht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simetrik.</a:t>
            </a:r>
            <a:endParaRPr sz="1100">
              <a:latin typeface="TeXGyreHeros"/>
              <a:cs typeface="TeXGyreHeros"/>
            </a:endParaRPr>
          </a:p>
          <a:p>
            <a:pPr marL="192405" algn="just">
              <a:lnSpc>
                <a:spcPct val="100000"/>
              </a:lnSpc>
              <a:spcBef>
                <a:spcPts val="475"/>
              </a:spcBef>
            </a:pPr>
            <a:r>
              <a:rPr sz="1100" b="1" spc="-5" dirty="0">
                <a:latin typeface="Arial"/>
                <a:cs typeface="Arial"/>
              </a:rPr>
              <a:t>Pjekja: </a:t>
            </a:r>
            <a:r>
              <a:rPr sz="1100" dirty="0">
                <a:latin typeface="TeXGyreHeros"/>
                <a:cs typeface="TeXGyreHeros"/>
              </a:rPr>
              <a:t>Shumë e </a:t>
            </a:r>
            <a:r>
              <a:rPr sz="1100" spc="-5" dirty="0">
                <a:latin typeface="TeXGyreHeros"/>
                <a:cs typeface="TeXGyreHeros"/>
              </a:rPr>
              <a:t>herëshme,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njëkohëshme.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55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Kultivimi</a:t>
            </a:r>
            <a:endParaRPr sz="1100">
              <a:latin typeface="Arial"/>
              <a:cs typeface="Arial"/>
            </a:endParaRPr>
          </a:p>
          <a:p>
            <a:pPr marL="12700" marR="5715" indent="179705" algn="just">
              <a:lnSpc>
                <a:spcPct val="136400"/>
              </a:lnSpc>
            </a:pPr>
            <a:r>
              <a:rPr sz="1100" spc="-15" dirty="0">
                <a:latin typeface="TeXGyreHeros"/>
                <a:cs typeface="TeXGyreHeros"/>
              </a:rPr>
              <a:t>Varieteti </a:t>
            </a:r>
            <a:r>
              <a:rPr sz="1100" dirty="0">
                <a:latin typeface="TeXGyreHeros"/>
                <a:cs typeface="TeXGyreHeros"/>
              </a:rPr>
              <a:t>është </a:t>
            </a:r>
            <a:r>
              <a:rPr sz="1100" spc="-5" dirty="0">
                <a:latin typeface="TeXGyreHeros"/>
                <a:cs typeface="TeXGyreHeros"/>
              </a:rPr>
              <a:t>mjaft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përshtatur </a:t>
            </a:r>
            <a:r>
              <a:rPr sz="1100" dirty="0">
                <a:latin typeface="TeXGyreHeros"/>
                <a:cs typeface="TeXGyreHeros"/>
              </a:rPr>
              <a:t>për </a:t>
            </a:r>
            <a:r>
              <a:rPr sz="1100" spc="-5" dirty="0">
                <a:latin typeface="TeXGyreHeros"/>
                <a:cs typeface="TeXGyreHeros"/>
              </a:rPr>
              <a:t>ullishte intensive.  </a:t>
            </a:r>
            <a:r>
              <a:rPr sz="1100" dirty="0">
                <a:latin typeface="TeXGyreHeros"/>
                <a:cs typeface="TeXGyreHeros"/>
              </a:rPr>
              <a:t>Hyn </a:t>
            </a:r>
            <a:r>
              <a:rPr sz="1100" spc="-5" dirty="0">
                <a:latin typeface="TeXGyreHeros"/>
                <a:cs typeface="TeXGyreHeros"/>
              </a:rPr>
              <a:t>menjëherë në </a:t>
            </a:r>
            <a:r>
              <a:rPr sz="1100" dirty="0">
                <a:latin typeface="TeXGyreHeros"/>
                <a:cs typeface="TeXGyreHeros"/>
              </a:rPr>
              <a:t>prodhim. </a:t>
            </a:r>
            <a:r>
              <a:rPr sz="1100" spc="-5" dirty="0">
                <a:latin typeface="TeXGyreHeros"/>
                <a:cs typeface="TeXGyreHeros"/>
              </a:rPr>
              <a:t>Paraqitet me </a:t>
            </a:r>
            <a:r>
              <a:rPr sz="1100" dirty="0">
                <a:latin typeface="TeXGyreHeros"/>
                <a:cs typeface="TeXGyreHeros"/>
              </a:rPr>
              <a:t>prodhim kon-  </a:t>
            </a:r>
            <a:r>
              <a:rPr sz="1100" spc="-5" dirty="0">
                <a:latin typeface="TeXGyreHeros"/>
                <a:cs typeface="TeXGyreHeros"/>
              </a:rPr>
              <a:t>stant dhe kapacitet rrënjëzimi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ulët.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55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10" dirty="0">
                <a:latin typeface="Arial"/>
                <a:cs typeface="Arial"/>
              </a:rPr>
              <a:t>Veçoritë</a:t>
            </a:r>
            <a:endParaRPr sz="1100">
              <a:latin typeface="Arial"/>
              <a:cs typeface="Arial"/>
            </a:endParaRPr>
          </a:p>
          <a:p>
            <a:pPr marL="12700" marR="5080" indent="179705" algn="just">
              <a:lnSpc>
                <a:spcPct val="136400"/>
              </a:lnSpc>
            </a:pPr>
            <a:r>
              <a:rPr sz="1100" spc="-5" dirty="0">
                <a:latin typeface="TeXGyreHeros"/>
                <a:cs typeface="TeXGyreHeros"/>
              </a:rPr>
              <a:t>Duket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ndjeshëm ndaj dëmtuesve </a:t>
            </a:r>
            <a:r>
              <a:rPr sz="1100" i="1" spc="-5" dirty="0">
                <a:latin typeface="Arimo"/>
                <a:cs typeface="Arimo"/>
              </a:rPr>
              <a:t>Cycloconium </a:t>
            </a:r>
            <a:r>
              <a:rPr sz="1100" dirty="0">
                <a:latin typeface="TeXGyreHeros"/>
                <a:cs typeface="TeXGyreHeros"/>
              </a:rPr>
              <a:t>dhe  </a:t>
            </a:r>
            <a:r>
              <a:rPr sz="1100" i="1" spc="-5" dirty="0">
                <a:latin typeface="Arimo"/>
                <a:cs typeface="Arimo"/>
              </a:rPr>
              <a:t>Bractoceras</a:t>
            </a:r>
            <a:r>
              <a:rPr sz="1100" spc="-5" dirty="0">
                <a:latin typeface="TeXGyreHeros"/>
                <a:cs typeface="TeXGyreHeros"/>
              </a:rPr>
              <a:t>, </a:t>
            </a:r>
            <a:r>
              <a:rPr sz="1100" spc="-10" dirty="0">
                <a:latin typeface="TeXGyreHeros"/>
                <a:cs typeface="TeXGyreHeros"/>
              </a:rPr>
              <a:t>por </a:t>
            </a:r>
            <a:r>
              <a:rPr sz="1100" spc="-5" dirty="0">
                <a:latin typeface="TeXGyreHeros"/>
                <a:cs typeface="TeXGyreHeros"/>
              </a:rPr>
              <a:t>rezistent </a:t>
            </a:r>
            <a:r>
              <a:rPr sz="1100" spc="-10" dirty="0">
                <a:latin typeface="TeXGyreHeros"/>
                <a:cs typeface="TeXGyreHeros"/>
              </a:rPr>
              <a:t>ndaj </a:t>
            </a:r>
            <a:r>
              <a:rPr sz="1100" i="1" spc="-5" dirty="0">
                <a:latin typeface="Arimo"/>
                <a:cs typeface="Arimo"/>
              </a:rPr>
              <a:t>Pseudomonas</a:t>
            </a:r>
            <a:r>
              <a:rPr sz="1100" spc="-5" dirty="0">
                <a:latin typeface="TeXGyreHeros"/>
                <a:cs typeface="TeXGyreHeros"/>
              </a:rPr>
              <a:t>, </a:t>
            </a:r>
            <a:r>
              <a:rPr sz="1100" spc="-10" dirty="0">
                <a:latin typeface="TeXGyreHeros"/>
                <a:cs typeface="TeXGyreHeros"/>
              </a:rPr>
              <a:t>si </a:t>
            </a:r>
            <a:r>
              <a:rPr sz="1100" spc="-5" dirty="0">
                <a:latin typeface="TeXGyreHeros"/>
                <a:cs typeface="TeXGyreHeros"/>
              </a:rPr>
              <a:t>dhe  paraqet rezistence ndaj</a:t>
            </a:r>
            <a:r>
              <a:rPr sz="1100" dirty="0">
                <a:latin typeface="TeXGyreHeros"/>
                <a:cs typeface="TeXGyreHeros"/>
              </a:rPr>
              <a:t> thatësirës.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550">
              <a:latin typeface="TeXGyreHeros"/>
              <a:cs typeface="TeXGyreHeros"/>
            </a:endParaRPr>
          </a:p>
          <a:p>
            <a:pPr marL="192405" algn="just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Përdorimi: </a:t>
            </a:r>
            <a:r>
              <a:rPr sz="1100" dirty="0">
                <a:latin typeface="TeXGyreHeros"/>
                <a:cs typeface="TeXGyreHeros"/>
              </a:rPr>
              <a:t>I përshtatshëm </a:t>
            </a:r>
            <a:r>
              <a:rPr sz="1100" spc="-5" dirty="0">
                <a:latin typeface="TeXGyreHeros"/>
                <a:cs typeface="TeXGyreHeros"/>
              </a:rPr>
              <a:t>për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vaj.</a:t>
            </a:r>
            <a:endParaRPr sz="1100">
              <a:latin typeface="TeXGyreHeros"/>
              <a:cs typeface="TeXGyreHero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355591" y="1638300"/>
            <a:ext cx="1424939" cy="57790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061207" y="8572158"/>
            <a:ext cx="384175" cy="15367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900" dirty="0">
                <a:latin typeface="TeXGyreHeros"/>
                <a:cs typeface="TeXGyreHeros"/>
              </a:rPr>
              <a:t>- </a:t>
            </a:r>
            <a:fld id="{81D60167-4931-47E6-BA6A-407CBD079E47}" type="slidenum">
              <a:rPr sz="900" dirty="0">
                <a:latin typeface="TeXGyreHeros"/>
                <a:cs typeface="TeXGyreHeros"/>
              </a:rPr>
              <a:t>131</a:t>
            </a:fld>
            <a:r>
              <a:rPr sz="900" spc="-60" dirty="0">
                <a:latin typeface="TeXGyreHeros"/>
                <a:cs typeface="TeXGyreHeros"/>
              </a:rPr>
              <a:t> </a:t>
            </a:r>
            <a:r>
              <a:rPr sz="900" dirty="0">
                <a:latin typeface="TeXGyreHeros"/>
                <a:cs typeface="TeXGyreHeros"/>
              </a:rPr>
              <a:t>-</a:t>
            </a:r>
            <a:endParaRPr sz="900">
              <a:latin typeface="TeXGyreHeros"/>
              <a:cs typeface="TeXGyreHeros"/>
            </a:endParaRP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9780" y="644156"/>
            <a:ext cx="5029200" cy="779272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0"/>
              </a:spcBef>
            </a:pPr>
            <a:r>
              <a:rPr sz="1350" b="1" spc="-5" dirty="0">
                <a:latin typeface="Arial"/>
                <a:cs typeface="Arial"/>
              </a:rPr>
              <a:t>Ulliri</a:t>
            </a:r>
            <a:r>
              <a:rPr sz="1350" b="1" spc="-20" dirty="0">
                <a:latin typeface="Arial"/>
                <a:cs typeface="Arial"/>
              </a:rPr>
              <a:t> </a:t>
            </a:r>
            <a:r>
              <a:rPr sz="1350" b="1" spc="-5" dirty="0">
                <a:latin typeface="Arial"/>
                <a:cs typeface="Arial"/>
              </a:rPr>
              <a:t>Cerje</a:t>
            </a:r>
            <a:endParaRPr sz="13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300">
              <a:latin typeface="Arial"/>
              <a:cs typeface="Arial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Përhapja</a:t>
            </a:r>
            <a:endParaRPr sz="1100">
              <a:latin typeface="Arial"/>
              <a:cs typeface="Arial"/>
            </a:endParaRPr>
          </a:p>
          <a:p>
            <a:pPr marL="12700" marR="1630680" indent="179705" algn="just">
              <a:lnSpc>
                <a:spcPct val="136400"/>
              </a:lnSpc>
            </a:pPr>
            <a:r>
              <a:rPr sz="1100" spc="-15" dirty="0">
                <a:latin typeface="TeXGyreHeros"/>
                <a:cs typeface="TeXGyreHeros"/>
              </a:rPr>
              <a:t>Varieteti </a:t>
            </a:r>
            <a:r>
              <a:rPr sz="1100" spc="-5" dirty="0">
                <a:latin typeface="TeXGyreHeros"/>
                <a:cs typeface="TeXGyreHeros"/>
              </a:rPr>
              <a:t>njihet gjithashtu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dirty="0">
                <a:latin typeface="TeXGyreHeros"/>
                <a:cs typeface="TeXGyreHeros"/>
              </a:rPr>
              <a:t>emrin Vërdhac dhe  </a:t>
            </a:r>
            <a:r>
              <a:rPr sz="1100" spc="-5" dirty="0">
                <a:latin typeface="TeXGyreHeros"/>
                <a:cs typeface="TeXGyreHeros"/>
              </a:rPr>
              <a:t>është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orgjinë </a:t>
            </a:r>
            <a:r>
              <a:rPr sz="1100" dirty="0">
                <a:latin typeface="TeXGyreHeros"/>
                <a:cs typeface="TeXGyreHeros"/>
              </a:rPr>
              <a:t>në zonën e </a:t>
            </a:r>
            <a:r>
              <a:rPr sz="1100" spc="-5" dirty="0">
                <a:latin typeface="TeXGyreHeros"/>
                <a:cs typeface="TeXGyreHeros"/>
              </a:rPr>
              <a:t>Vlorës; </a:t>
            </a:r>
            <a:r>
              <a:rPr sz="1100" dirty="0">
                <a:latin typeface="TeXGyreHeros"/>
                <a:cs typeface="TeXGyreHeros"/>
              </a:rPr>
              <a:t>i përhapur </a:t>
            </a:r>
            <a:r>
              <a:rPr sz="1100" spc="-5" dirty="0">
                <a:latin typeface="TeXGyreHeros"/>
                <a:cs typeface="TeXGyreHeros"/>
              </a:rPr>
              <a:t>krye-  sisht </a:t>
            </a:r>
            <a:r>
              <a:rPr sz="1100" dirty="0">
                <a:latin typeface="TeXGyreHeros"/>
                <a:cs typeface="TeXGyreHeros"/>
              </a:rPr>
              <a:t>buzë </a:t>
            </a:r>
            <a:r>
              <a:rPr sz="1100" spc="-5" dirty="0">
                <a:latin typeface="TeXGyreHeros"/>
                <a:cs typeface="TeXGyreHeros"/>
              </a:rPr>
              <a:t>lumit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Vlorës.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55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Përshkrimi</a:t>
            </a:r>
            <a:endParaRPr sz="1100">
              <a:latin typeface="Arial"/>
              <a:cs typeface="Arial"/>
            </a:endParaRPr>
          </a:p>
          <a:p>
            <a:pPr marL="12700" marR="1630680" indent="179705" algn="r">
              <a:lnSpc>
                <a:spcPct val="136400"/>
              </a:lnSpc>
            </a:pPr>
            <a:r>
              <a:rPr sz="1100" dirty="0">
                <a:latin typeface="TeXGyreHeros"/>
                <a:cs typeface="TeXGyreHeros"/>
              </a:rPr>
              <a:t>Pema</a:t>
            </a:r>
            <a:r>
              <a:rPr sz="1100" spc="9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paraqitet</a:t>
            </a:r>
            <a:r>
              <a:rPr sz="1100" spc="9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9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fuqishme,</a:t>
            </a:r>
            <a:r>
              <a:rPr sz="1100" spc="9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me</a:t>
            </a:r>
            <a:r>
              <a:rPr sz="1100" spc="9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kurorë</a:t>
            </a:r>
            <a:r>
              <a:rPr sz="1100" spc="8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kupore</a:t>
            </a:r>
            <a:r>
              <a:rPr sz="1100" spc="9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glo- </a:t>
            </a:r>
            <a:r>
              <a:rPr sz="110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boze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rrallë, </a:t>
            </a:r>
            <a:r>
              <a:rPr sz="1100" dirty="0">
                <a:latin typeface="TeXGyreHeros"/>
                <a:cs typeface="TeXGyreHeros"/>
              </a:rPr>
              <a:t>degë skeletore </a:t>
            </a:r>
            <a:r>
              <a:rPr sz="1100" spc="-5" dirty="0">
                <a:latin typeface="TeXGyreHeros"/>
                <a:cs typeface="TeXGyreHeros"/>
              </a:rPr>
              <a:t>dhe veshëse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1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dëndura. </a:t>
            </a:r>
            <a:r>
              <a:rPr sz="110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Ndernyje</a:t>
            </a:r>
            <a:r>
              <a:rPr sz="1100" spc="-8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mesatare-gjata</a:t>
            </a:r>
            <a:r>
              <a:rPr sz="1100" spc="-7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me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një</a:t>
            </a:r>
            <a:r>
              <a:rPr sz="1100" spc="-8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fuqi</a:t>
            </a:r>
            <a:r>
              <a:rPr sz="1100" spc="-7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mesatare</a:t>
            </a:r>
            <a:r>
              <a:rPr sz="1100" spc="-9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zhvillimi. </a:t>
            </a:r>
            <a:r>
              <a:rPr sz="110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Gjethja</a:t>
            </a:r>
            <a:r>
              <a:rPr sz="1100" spc="-9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ka</a:t>
            </a:r>
            <a:r>
              <a:rPr sz="1100" spc="-9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formë</a:t>
            </a:r>
            <a:r>
              <a:rPr sz="1100" spc="-10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eliptike,</a:t>
            </a:r>
            <a:r>
              <a:rPr sz="1100" spc="-95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me</a:t>
            </a:r>
            <a:r>
              <a:rPr sz="1100" spc="-10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majë</a:t>
            </a:r>
            <a:r>
              <a:rPr sz="1100" spc="-10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dhe</a:t>
            </a:r>
            <a:r>
              <a:rPr sz="1100" spc="-10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bazë</a:t>
            </a:r>
            <a:r>
              <a:rPr sz="1100" spc="-9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rrethore, </a:t>
            </a:r>
            <a:r>
              <a:rPr sz="110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pjesërisht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përdredhur dhe me gjatësi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7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gjerësi</a:t>
            </a:r>
            <a:r>
              <a:rPr sz="1100" spc="1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mesa- </a:t>
            </a:r>
            <a:r>
              <a:rPr sz="110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tare.</a:t>
            </a:r>
            <a:r>
              <a:rPr sz="1100" spc="7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Nervatura</a:t>
            </a:r>
            <a:r>
              <a:rPr sz="1100" spc="7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gjatësore</a:t>
            </a:r>
            <a:r>
              <a:rPr sz="1100" spc="7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është</a:t>
            </a:r>
            <a:r>
              <a:rPr sz="1100" spc="8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7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drejtë,</a:t>
            </a:r>
            <a:r>
              <a:rPr sz="1100" spc="8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7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përdredhur</a:t>
            </a:r>
            <a:endParaRPr sz="1100">
              <a:latin typeface="TeXGyreHeros"/>
              <a:cs typeface="TeXGyreHeros"/>
            </a:endParaRPr>
          </a:p>
          <a:p>
            <a:pPr marL="12700" algn="just">
              <a:lnSpc>
                <a:spcPct val="100000"/>
              </a:lnSpc>
              <a:spcBef>
                <a:spcPts val="480"/>
              </a:spcBef>
            </a:pPr>
            <a:r>
              <a:rPr sz="1100" dirty="0">
                <a:latin typeface="TeXGyreHeros"/>
                <a:cs typeface="TeXGyreHeros"/>
              </a:rPr>
              <a:t>me ngjyrë jeshile të </a:t>
            </a:r>
            <a:r>
              <a:rPr sz="1100" spc="-5" dirty="0">
                <a:latin typeface="TeXGyreHeros"/>
                <a:cs typeface="TeXGyreHeros"/>
              </a:rPr>
              <a:t>shndritshme në </a:t>
            </a:r>
            <a:r>
              <a:rPr sz="1100" dirty="0">
                <a:latin typeface="TeXGyreHeros"/>
                <a:cs typeface="TeXGyreHeros"/>
              </a:rPr>
              <a:t>faqen e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sipërme.</a:t>
            </a:r>
            <a:endParaRPr sz="1100">
              <a:latin typeface="TeXGyreHeros"/>
              <a:cs typeface="TeXGyreHeros"/>
            </a:endParaRPr>
          </a:p>
          <a:p>
            <a:pPr marL="12700" marR="1629410" indent="179705" algn="just">
              <a:lnSpc>
                <a:spcPct val="136400"/>
              </a:lnSpc>
            </a:pPr>
            <a:r>
              <a:rPr sz="1100" b="1" dirty="0">
                <a:latin typeface="Arial"/>
                <a:cs typeface="Arial"/>
              </a:rPr>
              <a:t>Lulja: </a:t>
            </a:r>
            <a:r>
              <a:rPr sz="1100" spc="-5" dirty="0">
                <a:latin typeface="TeXGyreHeros"/>
                <a:cs typeface="TeXGyreHeros"/>
              </a:rPr>
              <a:t>Kranthi </a:t>
            </a:r>
            <a:r>
              <a:rPr sz="1100" dirty="0">
                <a:latin typeface="TeXGyreHeros"/>
                <a:cs typeface="TeXGyreHeros"/>
              </a:rPr>
              <a:t>ka </a:t>
            </a:r>
            <a:r>
              <a:rPr sz="1100" spc="-5" dirty="0">
                <a:latin typeface="TeXGyreHeros"/>
                <a:cs typeface="TeXGyreHeros"/>
              </a:rPr>
              <a:t>strukturë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rrallë,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gjatë dhe </a:t>
            </a:r>
            <a:r>
              <a:rPr sz="1100" dirty="0">
                <a:latin typeface="TeXGyreHeros"/>
                <a:cs typeface="TeXGyreHeros"/>
              </a:rPr>
              <a:t>me  </a:t>
            </a:r>
            <a:r>
              <a:rPr sz="1100" spc="-5" dirty="0">
                <a:latin typeface="TeXGyreHeros"/>
                <a:cs typeface="TeXGyreHeros"/>
              </a:rPr>
              <a:t>numër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vogël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deri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mesatar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lulesh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për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kranth.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Forma  e tij duket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penikul.</a:t>
            </a:r>
            <a:endParaRPr sz="1100">
              <a:latin typeface="TeXGyreHeros"/>
              <a:cs typeface="TeXGyreHeros"/>
            </a:endParaRPr>
          </a:p>
          <a:p>
            <a:pPr marL="12700" marR="1630680" indent="179705" algn="just">
              <a:lnSpc>
                <a:spcPct val="136400"/>
              </a:lnSpc>
            </a:pPr>
            <a:r>
              <a:rPr sz="1100" b="1" dirty="0">
                <a:latin typeface="Arial"/>
                <a:cs typeface="Arial"/>
              </a:rPr>
              <a:t>Fruti: </a:t>
            </a:r>
            <a:r>
              <a:rPr sz="1100" spc="-5" dirty="0">
                <a:latin typeface="TeXGyreHeros"/>
                <a:cs typeface="TeXGyreHeros"/>
              </a:rPr>
              <a:t>Fruti mesatarisht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gjatë, </a:t>
            </a:r>
            <a:r>
              <a:rPr sz="1100" dirty="0">
                <a:latin typeface="TeXGyreHeros"/>
                <a:cs typeface="TeXGyreHeros"/>
              </a:rPr>
              <a:t>ka </a:t>
            </a:r>
            <a:r>
              <a:rPr sz="1100" spc="-5" dirty="0">
                <a:latin typeface="TeXGyreHeros"/>
                <a:cs typeface="TeXGyreHeros"/>
              </a:rPr>
              <a:t>bërthokël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epi-  karp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kuq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verdhë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dhe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pulpë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rozë.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Forma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është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ova-  </a:t>
            </a:r>
            <a:r>
              <a:rPr sz="1100" dirty="0">
                <a:latin typeface="TeXGyreHeros"/>
                <a:cs typeface="TeXGyreHeros"/>
              </a:rPr>
              <a:t>le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simetrike.</a:t>
            </a:r>
            <a:endParaRPr sz="1100">
              <a:latin typeface="TeXGyreHeros"/>
              <a:cs typeface="TeXGyreHeros"/>
            </a:endParaRPr>
          </a:p>
          <a:p>
            <a:pPr marL="192405" algn="just">
              <a:lnSpc>
                <a:spcPct val="100000"/>
              </a:lnSpc>
              <a:spcBef>
                <a:spcPts val="475"/>
              </a:spcBef>
            </a:pPr>
            <a:r>
              <a:rPr sz="1100" b="1" spc="-5" dirty="0">
                <a:latin typeface="Arial"/>
                <a:cs typeface="Arial"/>
              </a:rPr>
              <a:t>Pjekja: </a:t>
            </a:r>
            <a:r>
              <a:rPr sz="1100" spc="-5" dirty="0">
                <a:latin typeface="TeXGyreHeros"/>
                <a:cs typeface="TeXGyreHeros"/>
              </a:rPr>
              <a:t>Mesatarisht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herëshme,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1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njëkohëshme.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55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  <a:spcBef>
                <a:spcPts val="5"/>
              </a:spcBef>
            </a:pPr>
            <a:r>
              <a:rPr sz="1100" b="1" spc="-5" dirty="0">
                <a:latin typeface="Arial"/>
                <a:cs typeface="Arial"/>
              </a:rPr>
              <a:t>Kultivimi</a:t>
            </a:r>
            <a:endParaRPr sz="1100">
              <a:latin typeface="Arial"/>
              <a:cs typeface="Arial"/>
            </a:endParaRPr>
          </a:p>
          <a:p>
            <a:pPr marL="12700" marR="1630680" indent="179705" algn="just">
              <a:lnSpc>
                <a:spcPct val="136400"/>
              </a:lnSpc>
            </a:pPr>
            <a:r>
              <a:rPr sz="1100" spc="-35" dirty="0">
                <a:latin typeface="TeXGyreHeros"/>
                <a:cs typeface="TeXGyreHeros"/>
              </a:rPr>
              <a:t>Varieteti</a:t>
            </a:r>
            <a:r>
              <a:rPr sz="1100" spc="-100" dirty="0">
                <a:latin typeface="TeXGyreHeros"/>
                <a:cs typeface="TeXGyreHeros"/>
              </a:rPr>
              <a:t> </a:t>
            </a:r>
            <a:r>
              <a:rPr sz="1100" spc="-25" dirty="0">
                <a:latin typeface="TeXGyreHeros"/>
                <a:cs typeface="TeXGyreHeros"/>
              </a:rPr>
              <a:t>paraqitet</a:t>
            </a:r>
            <a:r>
              <a:rPr sz="1100" spc="-110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me</a:t>
            </a:r>
            <a:r>
              <a:rPr sz="1100" spc="-100" dirty="0">
                <a:latin typeface="TeXGyreHeros"/>
                <a:cs typeface="TeXGyreHeros"/>
              </a:rPr>
              <a:t> </a:t>
            </a:r>
            <a:r>
              <a:rPr sz="1100" spc="-20" dirty="0">
                <a:latin typeface="TeXGyreHeros"/>
                <a:cs typeface="TeXGyreHeros"/>
              </a:rPr>
              <a:t>prodhim</a:t>
            </a:r>
            <a:r>
              <a:rPr sz="1100" spc="-114" dirty="0">
                <a:latin typeface="TeXGyreHeros"/>
                <a:cs typeface="TeXGyreHeros"/>
              </a:rPr>
              <a:t> </a:t>
            </a:r>
            <a:r>
              <a:rPr sz="1100" spc="-25" dirty="0">
                <a:latin typeface="TeXGyreHeros"/>
                <a:cs typeface="TeXGyreHeros"/>
              </a:rPr>
              <a:t>lehtesisht</a:t>
            </a:r>
            <a:r>
              <a:rPr sz="1100" spc="-110" dirty="0">
                <a:latin typeface="TeXGyreHeros"/>
                <a:cs typeface="TeXGyreHeros"/>
              </a:rPr>
              <a:t> </a:t>
            </a:r>
            <a:r>
              <a:rPr sz="1100" spc="-25" dirty="0">
                <a:latin typeface="TeXGyreHeros"/>
                <a:cs typeface="TeXGyreHeros"/>
              </a:rPr>
              <a:t>konstant;</a:t>
            </a:r>
            <a:r>
              <a:rPr sz="1100" spc="-105" dirty="0">
                <a:latin typeface="TeXGyreHeros"/>
                <a:cs typeface="TeXGyreHeros"/>
              </a:rPr>
              <a:t> </a:t>
            </a:r>
            <a:r>
              <a:rPr sz="1100" spc="-20" dirty="0">
                <a:latin typeface="TeXGyreHeros"/>
                <a:cs typeface="TeXGyreHeros"/>
              </a:rPr>
              <a:t>futet  </a:t>
            </a:r>
            <a:r>
              <a:rPr sz="1100" spc="-25" dirty="0">
                <a:latin typeface="TeXGyreHeros"/>
                <a:cs typeface="TeXGyreHeros"/>
              </a:rPr>
              <a:t>herët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në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spc="-20" dirty="0">
                <a:latin typeface="TeXGyreHeros"/>
                <a:cs typeface="TeXGyreHeros"/>
              </a:rPr>
              <a:t>prodhim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dhe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ka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një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25" dirty="0">
                <a:latin typeface="TeXGyreHeros"/>
                <a:cs typeface="TeXGyreHeros"/>
              </a:rPr>
              <a:t>aftësi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20" dirty="0">
                <a:latin typeface="TeXGyreHeros"/>
                <a:cs typeface="TeXGyreHeros"/>
              </a:rPr>
              <a:t>mesatare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spc="-25" dirty="0">
                <a:latin typeface="TeXGyreHeros"/>
                <a:cs typeface="TeXGyreHeros"/>
              </a:rPr>
              <a:t>rrënjëzimi.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55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10" dirty="0">
                <a:latin typeface="Arial"/>
                <a:cs typeface="Arial"/>
              </a:rPr>
              <a:t>Veçoritë</a:t>
            </a:r>
            <a:endParaRPr sz="1100">
              <a:latin typeface="Arial"/>
              <a:cs typeface="Arial"/>
            </a:endParaRPr>
          </a:p>
          <a:p>
            <a:pPr marL="12700" marR="1630680" indent="179705" algn="just">
              <a:lnSpc>
                <a:spcPct val="136400"/>
              </a:lnSpc>
            </a:pPr>
            <a:r>
              <a:rPr sz="1100" spc="-5" dirty="0">
                <a:latin typeface="TeXGyreHeros"/>
                <a:cs typeface="TeXGyreHeros"/>
              </a:rPr>
              <a:t>Duket </a:t>
            </a:r>
            <a:r>
              <a:rPr sz="1100" dirty="0">
                <a:latin typeface="TeXGyreHeros"/>
                <a:cs typeface="TeXGyreHeros"/>
              </a:rPr>
              <a:t>i ndjeshëm </a:t>
            </a:r>
            <a:r>
              <a:rPr sz="1100" spc="-5" dirty="0">
                <a:latin typeface="TeXGyreHeros"/>
                <a:cs typeface="TeXGyreHeros"/>
              </a:rPr>
              <a:t>ndaj </a:t>
            </a:r>
            <a:r>
              <a:rPr sz="1100" i="1" spc="-5" dirty="0">
                <a:latin typeface="Arimo"/>
                <a:cs typeface="Arimo"/>
              </a:rPr>
              <a:t>Cycloconium</a:t>
            </a:r>
            <a:r>
              <a:rPr sz="1100" spc="-5" dirty="0">
                <a:latin typeface="TeXGyreHeros"/>
                <a:cs typeface="TeXGyreHeros"/>
              </a:rPr>
              <a:t>, deri në shumë  </a:t>
            </a:r>
            <a:r>
              <a:rPr sz="1100" dirty="0">
                <a:latin typeface="TeXGyreHeros"/>
                <a:cs typeface="TeXGyreHeros"/>
              </a:rPr>
              <a:t> i </a:t>
            </a:r>
            <a:r>
              <a:rPr sz="1100" spc="-5" dirty="0">
                <a:latin typeface="TeXGyreHeros"/>
                <a:cs typeface="TeXGyreHeros"/>
              </a:rPr>
              <a:t>ndjeshëm ndaj </a:t>
            </a:r>
            <a:r>
              <a:rPr sz="1100" i="1" spc="-5" dirty="0">
                <a:latin typeface="Arimo"/>
                <a:cs typeface="Arimo"/>
              </a:rPr>
              <a:t>Bractoceras </a:t>
            </a:r>
            <a:r>
              <a:rPr sz="1100" dirty="0">
                <a:latin typeface="TeXGyreHeros"/>
                <a:cs typeface="TeXGyreHeros"/>
              </a:rPr>
              <a:t>dhe </a:t>
            </a:r>
            <a:r>
              <a:rPr sz="1100" i="1" spc="-5" dirty="0">
                <a:latin typeface="Arimo"/>
                <a:cs typeface="Arimo"/>
              </a:rPr>
              <a:t>Sevastanoit</a:t>
            </a:r>
            <a:r>
              <a:rPr sz="1100" spc="-5" dirty="0">
                <a:latin typeface="TeXGyreHeros"/>
                <a:cs typeface="TeXGyreHeros"/>
              </a:rPr>
              <a:t>. Paraqet  rezistencë ndaj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ftohtit.</a:t>
            </a:r>
            <a:endParaRPr sz="1100">
              <a:latin typeface="TeXGyreHeros"/>
              <a:cs typeface="TeXGyreHeros"/>
            </a:endParaRPr>
          </a:p>
          <a:p>
            <a:pPr marL="12700" marR="5080" indent="179705">
              <a:lnSpc>
                <a:spcPct val="136400"/>
              </a:lnSpc>
              <a:spcBef>
                <a:spcPts val="1000"/>
              </a:spcBef>
            </a:pPr>
            <a:r>
              <a:rPr sz="1100" b="1" spc="-5" dirty="0">
                <a:latin typeface="Arial"/>
                <a:cs typeface="Arial"/>
              </a:rPr>
              <a:t>Përdorimi: </a:t>
            </a:r>
            <a:r>
              <a:rPr sz="1100" spc="-5" dirty="0">
                <a:latin typeface="TeXGyreHeros"/>
                <a:cs typeface="TeXGyreHeros"/>
              </a:rPr>
              <a:t>Ka përdorim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dyﬁshtë, </a:t>
            </a:r>
            <a:r>
              <a:rPr sz="1100" dirty="0">
                <a:latin typeface="TeXGyreHeros"/>
                <a:cs typeface="TeXGyreHeros"/>
              </a:rPr>
              <a:t>tryezë </a:t>
            </a:r>
            <a:r>
              <a:rPr sz="1100" spc="-5" dirty="0">
                <a:latin typeface="TeXGyreHeros"/>
                <a:cs typeface="TeXGyreHeros"/>
              </a:rPr>
              <a:t>dhe </a:t>
            </a:r>
            <a:r>
              <a:rPr sz="1100" dirty="0">
                <a:latin typeface="TeXGyreHeros"/>
                <a:cs typeface="TeXGyreHeros"/>
              </a:rPr>
              <a:t>vaj. </a:t>
            </a:r>
            <a:r>
              <a:rPr sz="1100" spc="-5" dirty="0">
                <a:latin typeface="TeXGyreHeros"/>
                <a:cs typeface="TeXGyreHeros"/>
              </a:rPr>
              <a:t>Përmbajta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vajit në frut  është</a:t>
            </a:r>
            <a:r>
              <a:rPr sz="1100" spc="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mesatare.</a:t>
            </a:r>
            <a:endParaRPr sz="1100">
              <a:latin typeface="TeXGyreHeros"/>
              <a:cs typeface="TeXGyreHero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241291" y="1620012"/>
            <a:ext cx="1502664" cy="57805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061207" y="8572158"/>
            <a:ext cx="384175" cy="15367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900" dirty="0">
                <a:latin typeface="TeXGyreHeros"/>
                <a:cs typeface="TeXGyreHeros"/>
              </a:rPr>
              <a:t>- </a:t>
            </a:r>
            <a:fld id="{81D60167-4931-47E6-BA6A-407CBD079E47}" type="slidenum">
              <a:rPr sz="900" dirty="0">
                <a:latin typeface="TeXGyreHeros"/>
                <a:cs typeface="TeXGyreHeros"/>
              </a:rPr>
              <a:t>132</a:t>
            </a:fld>
            <a:r>
              <a:rPr sz="900" spc="-60" dirty="0">
                <a:latin typeface="TeXGyreHeros"/>
                <a:cs typeface="TeXGyreHeros"/>
              </a:rPr>
              <a:t> </a:t>
            </a:r>
            <a:r>
              <a:rPr sz="900" dirty="0">
                <a:latin typeface="TeXGyreHeros"/>
                <a:cs typeface="TeXGyreHeros"/>
              </a:rPr>
              <a:t>-</a:t>
            </a:r>
            <a:endParaRPr sz="900">
              <a:latin typeface="TeXGyreHeros"/>
              <a:cs typeface="TeXGyreHeros"/>
            </a:endParaRP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61491" y="644156"/>
            <a:ext cx="5029200" cy="766635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0"/>
              </a:spcBef>
            </a:pPr>
            <a:r>
              <a:rPr sz="1350" b="1" spc="-5" dirty="0">
                <a:latin typeface="Arial"/>
                <a:cs typeface="Arial"/>
              </a:rPr>
              <a:t>Ulliri</a:t>
            </a:r>
            <a:r>
              <a:rPr sz="1350" b="1" spc="-20" dirty="0">
                <a:latin typeface="Arial"/>
                <a:cs typeface="Arial"/>
              </a:rPr>
              <a:t> </a:t>
            </a:r>
            <a:r>
              <a:rPr sz="1350" b="1" spc="-5" dirty="0">
                <a:latin typeface="Arial"/>
                <a:cs typeface="Arial"/>
              </a:rPr>
              <a:t>Kçarr</a:t>
            </a:r>
            <a:endParaRPr sz="13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300">
              <a:latin typeface="Arial"/>
              <a:cs typeface="Arial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Përhapja</a:t>
            </a:r>
            <a:endParaRPr sz="1100">
              <a:latin typeface="Arial"/>
              <a:cs typeface="Arial"/>
            </a:endParaRPr>
          </a:p>
          <a:p>
            <a:pPr marL="12700" marR="1569720" indent="179705" algn="just">
              <a:lnSpc>
                <a:spcPct val="136400"/>
              </a:lnSpc>
            </a:pPr>
            <a:r>
              <a:rPr sz="1100" spc="-5" dirty="0">
                <a:latin typeface="TeXGyreHeros"/>
                <a:cs typeface="TeXGyreHeros"/>
              </a:rPr>
              <a:t>Eshtë me orgjinë </a:t>
            </a:r>
            <a:r>
              <a:rPr sz="1100" dirty="0">
                <a:latin typeface="TeXGyreHeros"/>
                <a:cs typeface="TeXGyreHeros"/>
              </a:rPr>
              <a:t>nga </a:t>
            </a:r>
            <a:r>
              <a:rPr sz="1100" spc="-5" dirty="0">
                <a:latin typeface="TeXGyreHeros"/>
                <a:cs typeface="TeXGyreHeros"/>
              </a:rPr>
              <a:t>fshatrat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Malësisë </a:t>
            </a:r>
            <a:r>
              <a:rPr sz="1100" spc="-10" dirty="0">
                <a:latin typeface="TeXGyreHeros"/>
                <a:cs typeface="TeXGyreHeros"/>
              </a:rPr>
              <a:t>së </a:t>
            </a:r>
            <a:r>
              <a:rPr sz="1100" spc="-5" dirty="0">
                <a:latin typeface="TeXGyreHeros"/>
                <a:cs typeface="TeXGyreHeros"/>
              </a:rPr>
              <a:t>Madhe,  kryesisht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përhapur në </a:t>
            </a:r>
            <a:r>
              <a:rPr sz="1100" dirty="0">
                <a:latin typeface="TeXGyreHeros"/>
                <a:cs typeface="TeXGyreHeros"/>
              </a:rPr>
              <a:t>zonat e</a:t>
            </a:r>
            <a:r>
              <a:rPr sz="1100" spc="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malit.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55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Përshkrimi</a:t>
            </a:r>
            <a:endParaRPr sz="1100">
              <a:latin typeface="Arial"/>
              <a:cs typeface="Arial"/>
            </a:endParaRPr>
          </a:p>
          <a:p>
            <a:pPr marL="12700" marR="1569085" indent="179705" algn="just">
              <a:lnSpc>
                <a:spcPct val="136400"/>
              </a:lnSpc>
            </a:pPr>
            <a:r>
              <a:rPr sz="1100" dirty="0">
                <a:latin typeface="TeXGyreHeros"/>
                <a:cs typeface="TeXGyreHeros"/>
              </a:rPr>
              <a:t>Pema </a:t>
            </a:r>
            <a:r>
              <a:rPr sz="1100" spc="-5" dirty="0">
                <a:latin typeface="TeXGyreHeros"/>
                <a:cs typeface="TeXGyreHeros"/>
              </a:rPr>
              <a:t>paraqitet shumë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fuqishme,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kurorë po-  </a:t>
            </a:r>
            <a:r>
              <a:rPr sz="1100" dirty="0">
                <a:latin typeface="TeXGyreHeros"/>
                <a:cs typeface="TeXGyreHeros"/>
              </a:rPr>
              <a:t>likonike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voluminoze,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degë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skeletore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me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kënde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gjëra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  ndërnyje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mesatare.</a:t>
            </a:r>
            <a:endParaRPr sz="1100">
              <a:latin typeface="TeXGyreHeros"/>
              <a:cs typeface="TeXGyreHeros"/>
            </a:endParaRPr>
          </a:p>
          <a:p>
            <a:pPr marL="12700" marR="1568450" indent="179705" algn="just">
              <a:lnSpc>
                <a:spcPct val="136400"/>
              </a:lnSpc>
            </a:pPr>
            <a:r>
              <a:rPr sz="1100" spc="-5" dirty="0">
                <a:latin typeface="TeXGyreHeros"/>
                <a:cs typeface="TeXGyreHeros"/>
              </a:rPr>
              <a:t>Gjethja </a:t>
            </a:r>
            <a:r>
              <a:rPr sz="1100" dirty="0">
                <a:latin typeface="TeXGyreHeros"/>
                <a:cs typeface="TeXGyreHeros"/>
              </a:rPr>
              <a:t>kaformë </a:t>
            </a:r>
            <a:r>
              <a:rPr sz="1100" spc="-5" dirty="0">
                <a:latin typeface="TeXGyreHeros"/>
                <a:cs typeface="TeXGyreHeros"/>
              </a:rPr>
              <a:t>eliptike,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gjatësi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gjerësi mesa-  tare. Nervatura </a:t>
            </a:r>
            <a:r>
              <a:rPr sz="1100" dirty="0">
                <a:latin typeface="TeXGyreHeros"/>
                <a:cs typeface="TeXGyreHeros"/>
              </a:rPr>
              <a:t>gjatësore </a:t>
            </a:r>
            <a:r>
              <a:rPr sz="1100" spc="-5" dirty="0">
                <a:latin typeface="TeXGyreHeros"/>
                <a:cs typeface="TeXGyreHeros"/>
              </a:rPr>
              <a:t>është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rrafshët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dirty="0">
                <a:latin typeface="TeXGyreHeros"/>
                <a:cs typeface="TeXGyreHeros"/>
              </a:rPr>
              <a:t>ngjyrë  </a:t>
            </a:r>
            <a:r>
              <a:rPr sz="1100" spc="-5" dirty="0">
                <a:latin typeface="TeXGyreHeros"/>
                <a:cs typeface="TeXGyreHeros"/>
              </a:rPr>
              <a:t>jeshile </a:t>
            </a:r>
            <a:r>
              <a:rPr sz="1100" dirty="0">
                <a:latin typeface="TeXGyreHeros"/>
                <a:cs typeface="TeXGyreHeros"/>
              </a:rPr>
              <a:t>në gri në faqen e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sipërme.</a:t>
            </a:r>
            <a:endParaRPr sz="1100">
              <a:latin typeface="TeXGyreHeros"/>
              <a:cs typeface="TeXGyreHeros"/>
            </a:endParaRPr>
          </a:p>
          <a:p>
            <a:pPr marL="12700" marR="1568450" indent="179705" algn="just">
              <a:lnSpc>
                <a:spcPct val="136400"/>
              </a:lnSpc>
            </a:pPr>
            <a:r>
              <a:rPr sz="1100" b="1" dirty="0">
                <a:latin typeface="Arial"/>
                <a:cs typeface="Arial"/>
              </a:rPr>
              <a:t>Lulja: </a:t>
            </a:r>
            <a:r>
              <a:rPr sz="1100" spc="-5" dirty="0">
                <a:latin typeface="TeXGyreHeros"/>
                <a:cs typeface="TeXGyreHeros"/>
              </a:rPr>
              <a:t>Kranthi </a:t>
            </a:r>
            <a:r>
              <a:rPr sz="1100" dirty="0">
                <a:latin typeface="TeXGyreHeros"/>
                <a:cs typeface="TeXGyreHeros"/>
              </a:rPr>
              <a:t>ka strukturë të </a:t>
            </a:r>
            <a:r>
              <a:rPr sz="1100" spc="-5" dirty="0">
                <a:latin typeface="TeXGyreHeros"/>
                <a:cs typeface="TeXGyreHeros"/>
              </a:rPr>
              <a:t>rrallë,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gjatë dhe </a:t>
            </a:r>
            <a:r>
              <a:rPr sz="1100" spc="5" dirty="0">
                <a:latin typeface="TeXGyreHeros"/>
                <a:cs typeface="TeXGyreHeros"/>
              </a:rPr>
              <a:t>me  </a:t>
            </a:r>
            <a:r>
              <a:rPr sz="1100" spc="-5" dirty="0">
                <a:latin typeface="TeXGyreHeros"/>
                <a:cs typeface="TeXGyreHeros"/>
              </a:rPr>
              <a:t>numër të </a:t>
            </a:r>
            <a:r>
              <a:rPr sz="1100" dirty="0">
                <a:latin typeface="TeXGyreHeros"/>
                <a:cs typeface="TeXGyreHeros"/>
              </a:rPr>
              <a:t>vogël lulesh </a:t>
            </a:r>
            <a:r>
              <a:rPr sz="1100" spc="-5" dirty="0">
                <a:latin typeface="TeXGyreHeros"/>
                <a:cs typeface="TeXGyreHeros"/>
              </a:rPr>
              <a:t>për </a:t>
            </a:r>
            <a:r>
              <a:rPr sz="1100" dirty="0">
                <a:latin typeface="TeXGyreHeros"/>
                <a:cs typeface="TeXGyreHeros"/>
              </a:rPr>
              <a:t>kranth. Forma e tij duket pan-  ikul.</a:t>
            </a:r>
            <a:endParaRPr sz="1100">
              <a:latin typeface="TeXGyreHeros"/>
              <a:cs typeface="TeXGyreHeros"/>
            </a:endParaRPr>
          </a:p>
          <a:p>
            <a:pPr marL="12700" marR="1569085" indent="179705" algn="just">
              <a:lnSpc>
                <a:spcPct val="136400"/>
              </a:lnSpc>
            </a:pPr>
            <a:r>
              <a:rPr sz="1100" b="1" dirty="0">
                <a:latin typeface="Arial"/>
                <a:cs typeface="Arial"/>
              </a:rPr>
              <a:t>Fruti: </a:t>
            </a:r>
            <a:r>
              <a:rPr sz="1100" spc="-5" dirty="0">
                <a:latin typeface="TeXGyreHeros"/>
                <a:cs typeface="TeXGyreHeros"/>
              </a:rPr>
              <a:t>Fruti </a:t>
            </a:r>
            <a:r>
              <a:rPr sz="1100" spc="-10" dirty="0">
                <a:latin typeface="TeXGyreHeros"/>
                <a:cs typeface="TeXGyreHeros"/>
              </a:rPr>
              <a:t>mesatar, </a:t>
            </a:r>
            <a:r>
              <a:rPr sz="1100" spc="-5" dirty="0">
                <a:latin typeface="TeXGyreHeros"/>
                <a:cs typeface="TeXGyreHeros"/>
              </a:rPr>
              <a:t>bërthokël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epikarp të </a:t>
            </a:r>
            <a:r>
              <a:rPr sz="1100" dirty="0">
                <a:latin typeface="TeXGyreHeros"/>
                <a:cs typeface="TeXGyreHeros"/>
              </a:rPr>
              <a:t>kuq  </a:t>
            </a:r>
            <a:r>
              <a:rPr sz="1100" spc="-5" dirty="0">
                <a:latin typeface="TeXGyreHeros"/>
                <a:cs typeface="TeXGyreHeros"/>
              </a:rPr>
              <a:t>uthulle </a:t>
            </a:r>
            <a:r>
              <a:rPr sz="1100" dirty="0">
                <a:latin typeface="TeXGyreHeros"/>
                <a:cs typeface="TeXGyreHeros"/>
              </a:rPr>
              <a:t>dhe </a:t>
            </a:r>
            <a:r>
              <a:rPr sz="1100" spc="-5" dirty="0">
                <a:latin typeface="TeXGyreHeros"/>
                <a:cs typeface="TeXGyreHeros"/>
              </a:rPr>
              <a:t>pulpë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bardhë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rozë. Forma </a:t>
            </a:r>
            <a:r>
              <a:rPr sz="1100" dirty="0">
                <a:latin typeface="TeXGyreHeros"/>
                <a:cs typeface="TeXGyreHeros"/>
              </a:rPr>
              <a:t>është </a:t>
            </a:r>
            <a:r>
              <a:rPr sz="1100" spc="-5" dirty="0">
                <a:latin typeface="TeXGyreHeros"/>
                <a:cs typeface="TeXGyreHeros"/>
              </a:rPr>
              <a:t>ovale  </a:t>
            </a:r>
            <a:r>
              <a:rPr sz="1100" dirty="0">
                <a:latin typeface="TeXGyreHeros"/>
                <a:cs typeface="TeXGyreHeros"/>
              </a:rPr>
              <a:t>shumë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simetrike.</a:t>
            </a:r>
            <a:endParaRPr sz="1100">
              <a:latin typeface="TeXGyreHeros"/>
              <a:cs typeface="TeXGyreHeros"/>
            </a:endParaRPr>
          </a:p>
          <a:p>
            <a:pPr marL="192405" algn="just">
              <a:lnSpc>
                <a:spcPct val="100000"/>
              </a:lnSpc>
              <a:spcBef>
                <a:spcPts val="475"/>
              </a:spcBef>
            </a:pPr>
            <a:r>
              <a:rPr sz="1100" b="1" spc="-5" dirty="0">
                <a:latin typeface="Arial"/>
                <a:cs typeface="Arial"/>
              </a:rPr>
              <a:t>Pjekja: </a:t>
            </a:r>
            <a:r>
              <a:rPr sz="1100" spc="-5" dirty="0">
                <a:latin typeface="TeXGyreHeros"/>
                <a:cs typeface="TeXGyreHeros"/>
              </a:rPr>
              <a:t>Mesatarisht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herëshme,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1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njëkohëshme.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55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Kultivimi</a:t>
            </a:r>
            <a:endParaRPr sz="1100">
              <a:latin typeface="Arial"/>
              <a:cs typeface="Arial"/>
            </a:endParaRPr>
          </a:p>
          <a:p>
            <a:pPr marL="12700" marR="1569085" indent="179705" algn="just">
              <a:lnSpc>
                <a:spcPct val="136400"/>
              </a:lnSpc>
            </a:pPr>
            <a:r>
              <a:rPr sz="1100" spc="-15" dirty="0">
                <a:latin typeface="TeXGyreHeros"/>
                <a:cs typeface="TeXGyreHeros"/>
              </a:rPr>
              <a:t>Varietet </a:t>
            </a:r>
            <a:r>
              <a:rPr sz="1100" dirty="0">
                <a:latin typeface="TeXGyreHeros"/>
                <a:cs typeface="TeXGyreHeros"/>
              </a:rPr>
              <a:t>shumë </a:t>
            </a:r>
            <a:r>
              <a:rPr sz="1100" spc="-5" dirty="0">
                <a:latin typeface="TeXGyreHeros"/>
                <a:cs typeface="TeXGyreHeros"/>
              </a:rPr>
              <a:t>cilësor </a:t>
            </a:r>
            <a:r>
              <a:rPr sz="1100" dirty="0">
                <a:latin typeface="TeXGyreHeros"/>
                <a:cs typeface="TeXGyreHeros"/>
              </a:rPr>
              <a:t>paraqitet me prodhim </a:t>
            </a:r>
            <a:r>
              <a:rPr sz="1100" spc="-5" dirty="0">
                <a:latin typeface="TeXGyreHeros"/>
                <a:cs typeface="TeXGyreHeros"/>
              </a:rPr>
              <a:t>kostant  dhe </a:t>
            </a:r>
            <a:r>
              <a:rPr sz="1100" dirty="0">
                <a:latin typeface="TeXGyreHeros"/>
                <a:cs typeface="TeXGyreHeros"/>
              </a:rPr>
              <a:t>ka </a:t>
            </a:r>
            <a:r>
              <a:rPr sz="1100" spc="-5" dirty="0">
                <a:latin typeface="TeXGyreHeros"/>
                <a:cs typeface="TeXGyreHeros"/>
              </a:rPr>
              <a:t>një aftësi rrënjëzimi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lartë. </a:t>
            </a:r>
            <a:r>
              <a:rPr sz="1100" dirty="0">
                <a:latin typeface="TeXGyreHeros"/>
                <a:cs typeface="TeXGyreHeros"/>
              </a:rPr>
              <a:t>Hyn shpejt </a:t>
            </a:r>
            <a:r>
              <a:rPr sz="1100" spc="-5" dirty="0">
                <a:latin typeface="TeXGyreHeros"/>
                <a:cs typeface="TeXGyreHeros"/>
              </a:rPr>
              <a:t>në  prodhim;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interes për </a:t>
            </a:r>
            <a:r>
              <a:rPr sz="1100" spc="5" dirty="0">
                <a:latin typeface="TeXGyreHeros"/>
                <a:cs typeface="TeXGyreHeros"/>
              </a:rPr>
              <a:t>të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ardhmen.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55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10" dirty="0">
                <a:latin typeface="Arial"/>
                <a:cs typeface="Arial"/>
              </a:rPr>
              <a:t>Veçoritë</a:t>
            </a:r>
            <a:endParaRPr sz="1100">
              <a:latin typeface="Arial"/>
              <a:cs typeface="Arial"/>
            </a:endParaRPr>
          </a:p>
          <a:p>
            <a:pPr marL="12700" marR="1203960" indent="179705">
              <a:lnSpc>
                <a:spcPct val="136400"/>
              </a:lnSpc>
            </a:pP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drejtim të dëmtuesve </a:t>
            </a:r>
            <a:r>
              <a:rPr sz="1100" dirty="0">
                <a:latin typeface="TeXGyreHeros"/>
                <a:cs typeface="TeXGyreHeros"/>
              </a:rPr>
              <a:t>duket i </a:t>
            </a:r>
            <a:r>
              <a:rPr sz="1100" spc="-5" dirty="0">
                <a:latin typeface="TeXGyreHeros"/>
                <a:cs typeface="TeXGyreHeros"/>
              </a:rPr>
              <a:t>ndjeshëm </a:t>
            </a:r>
            <a:r>
              <a:rPr sz="1100" dirty="0">
                <a:latin typeface="TeXGyreHeros"/>
                <a:cs typeface="TeXGyreHeros"/>
              </a:rPr>
              <a:t>vetën </a:t>
            </a:r>
            <a:r>
              <a:rPr sz="1100" spc="-5" dirty="0">
                <a:latin typeface="TeXGyreHeros"/>
                <a:cs typeface="TeXGyreHeros"/>
              </a:rPr>
              <a:t>ndaj  </a:t>
            </a:r>
            <a:r>
              <a:rPr sz="1100" i="1" spc="-5" dirty="0">
                <a:latin typeface="Arimo"/>
                <a:cs typeface="Arimo"/>
              </a:rPr>
              <a:t>Bractoceras</a:t>
            </a:r>
            <a:r>
              <a:rPr sz="1100" spc="-5" dirty="0">
                <a:latin typeface="TeXGyreHeros"/>
                <a:cs typeface="TeXGyreHeros"/>
              </a:rPr>
              <a:t>, </a:t>
            </a:r>
            <a:r>
              <a:rPr sz="1100" dirty="0">
                <a:latin typeface="TeXGyreHeros"/>
                <a:cs typeface="TeXGyreHeros"/>
              </a:rPr>
              <a:t>pra </a:t>
            </a:r>
            <a:r>
              <a:rPr sz="1100" spc="-5" dirty="0">
                <a:latin typeface="TeXGyreHeros"/>
                <a:cs typeface="TeXGyreHeros"/>
              </a:rPr>
              <a:t>rezistent ndaj </a:t>
            </a:r>
            <a:r>
              <a:rPr sz="1100" i="1" spc="-5" dirty="0">
                <a:latin typeface="Arimo"/>
                <a:cs typeface="Arimo"/>
              </a:rPr>
              <a:t>Cycloconium </a:t>
            </a:r>
            <a:r>
              <a:rPr sz="1100" spc="-5" dirty="0">
                <a:latin typeface="TeXGyreHeros"/>
                <a:cs typeface="TeXGyreHeros"/>
              </a:rPr>
              <a:t>dhe </a:t>
            </a:r>
            <a:r>
              <a:rPr sz="1100" i="1" dirty="0">
                <a:latin typeface="Arimo"/>
                <a:cs typeface="Arimo"/>
              </a:rPr>
              <a:t>Pseu-  </a:t>
            </a:r>
            <a:r>
              <a:rPr sz="1100" i="1" spc="-5" dirty="0">
                <a:latin typeface="Arimo"/>
                <a:cs typeface="Arimo"/>
              </a:rPr>
              <a:t>domonas</a:t>
            </a:r>
            <a:r>
              <a:rPr sz="1100" spc="-5" dirty="0">
                <a:latin typeface="TeXGyreHeros"/>
                <a:cs typeface="TeXGyreHeros"/>
              </a:rPr>
              <a:t>. Paraqet rezistencë </a:t>
            </a:r>
            <a:r>
              <a:rPr sz="1100" dirty="0">
                <a:latin typeface="TeXGyreHeros"/>
                <a:cs typeface="TeXGyreHeros"/>
              </a:rPr>
              <a:t>edhe </a:t>
            </a:r>
            <a:r>
              <a:rPr sz="1100" spc="-5" dirty="0">
                <a:latin typeface="TeXGyreHeros"/>
                <a:cs typeface="TeXGyreHeros"/>
              </a:rPr>
              <a:t>ndaj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ftohtit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7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thatësirës.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250">
              <a:latin typeface="TeXGyreHeros"/>
              <a:cs typeface="TeXGyreHeros"/>
            </a:endParaRPr>
          </a:p>
          <a:p>
            <a:pPr marL="12700" marR="5080" indent="179705">
              <a:lnSpc>
                <a:spcPct val="136400"/>
              </a:lnSpc>
            </a:pPr>
            <a:r>
              <a:rPr sz="1100" b="1" spc="-5" dirty="0">
                <a:latin typeface="Arial"/>
                <a:cs typeface="Arial"/>
              </a:rPr>
              <a:t>Përdorimi:</a:t>
            </a:r>
            <a:r>
              <a:rPr sz="1100" b="1" spc="-60" dirty="0">
                <a:latin typeface="Arial"/>
                <a:cs typeface="Arial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Ka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përdorim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dyﬁshtë,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për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tryezë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dhe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vaj.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Përmbajta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vajit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në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frut  është</a:t>
            </a:r>
            <a:r>
              <a:rPr sz="1100" spc="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mesatare.</a:t>
            </a:r>
            <a:endParaRPr sz="1100">
              <a:latin typeface="TeXGyreHeros"/>
              <a:cs typeface="TeXGyreHero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283964" y="1620012"/>
            <a:ext cx="1495044" cy="5591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061207" y="8572158"/>
            <a:ext cx="384175" cy="15367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900" dirty="0">
                <a:latin typeface="TeXGyreHeros"/>
                <a:cs typeface="TeXGyreHeros"/>
              </a:rPr>
              <a:t>- </a:t>
            </a:r>
            <a:fld id="{81D60167-4931-47E6-BA6A-407CBD079E47}" type="slidenum">
              <a:rPr sz="900" dirty="0">
                <a:latin typeface="TeXGyreHeros"/>
                <a:cs typeface="TeXGyreHeros"/>
              </a:rPr>
              <a:t>133</a:t>
            </a:fld>
            <a:r>
              <a:rPr sz="900" spc="-60" dirty="0">
                <a:latin typeface="TeXGyreHeros"/>
                <a:cs typeface="TeXGyreHeros"/>
              </a:rPr>
              <a:t> </a:t>
            </a:r>
            <a:r>
              <a:rPr sz="900" dirty="0">
                <a:latin typeface="TeXGyreHeros"/>
                <a:cs typeface="TeXGyreHeros"/>
              </a:rPr>
              <a:t>-</a:t>
            </a:r>
            <a:endParaRPr sz="900">
              <a:latin typeface="TeXGyreHeros"/>
              <a:cs typeface="TeXGyreHeros"/>
            </a:endParaRP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667505" y="4993386"/>
            <a:ext cx="2129155" cy="3199130"/>
            <a:chOff x="3667505" y="4993386"/>
            <a:chExt cx="2129155" cy="3199130"/>
          </a:xfrm>
        </p:grpSpPr>
        <p:sp>
          <p:nvSpPr>
            <p:cNvPr id="3" name="object 3"/>
            <p:cNvSpPr/>
            <p:nvPr/>
          </p:nvSpPr>
          <p:spPr>
            <a:xfrm>
              <a:off x="3669791" y="4995672"/>
              <a:ext cx="2124456" cy="319582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671315" y="4997196"/>
              <a:ext cx="2121535" cy="3191510"/>
            </a:xfrm>
            <a:custGeom>
              <a:avLst/>
              <a:gdLst/>
              <a:ahLst/>
              <a:cxnLst/>
              <a:rect l="l" t="t" r="r" b="b"/>
              <a:pathLst>
                <a:path w="2121535" h="3191509">
                  <a:moveTo>
                    <a:pt x="0" y="0"/>
                  </a:moveTo>
                  <a:lnTo>
                    <a:pt x="2121408" y="0"/>
                  </a:lnTo>
                  <a:lnTo>
                    <a:pt x="2121408" y="3191255"/>
                  </a:lnTo>
                  <a:lnTo>
                    <a:pt x="0" y="3191255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3676650" y="2443734"/>
            <a:ext cx="2120265" cy="2171700"/>
            <a:chOff x="3676650" y="2443734"/>
            <a:chExt cx="2120265" cy="2171700"/>
          </a:xfrm>
        </p:grpSpPr>
        <p:sp>
          <p:nvSpPr>
            <p:cNvPr id="6" name="object 6"/>
            <p:cNvSpPr/>
            <p:nvPr/>
          </p:nvSpPr>
          <p:spPr>
            <a:xfrm>
              <a:off x="3678936" y="2446020"/>
              <a:ext cx="2115312" cy="216712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680460" y="2447544"/>
              <a:ext cx="2112645" cy="2164080"/>
            </a:xfrm>
            <a:custGeom>
              <a:avLst/>
              <a:gdLst/>
              <a:ahLst/>
              <a:cxnLst/>
              <a:rect l="l" t="t" r="r" b="b"/>
              <a:pathLst>
                <a:path w="2112645" h="2164079">
                  <a:moveTo>
                    <a:pt x="0" y="0"/>
                  </a:moveTo>
                  <a:lnTo>
                    <a:pt x="2112264" y="0"/>
                  </a:lnTo>
                  <a:lnTo>
                    <a:pt x="2112264" y="2164079"/>
                  </a:lnTo>
                  <a:lnTo>
                    <a:pt x="0" y="2164079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779780" y="556434"/>
            <a:ext cx="5029835" cy="6421755"/>
          </a:xfrm>
          <a:prstGeom prst="rect">
            <a:avLst/>
          </a:prstGeom>
        </p:spPr>
        <p:txBody>
          <a:bodyPr vert="horz" wrap="square" lIns="0" tIns="8064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35"/>
              </a:spcBef>
            </a:pPr>
            <a:r>
              <a:rPr sz="1400" b="1" spc="-5" dirty="0">
                <a:latin typeface="Arial"/>
                <a:cs typeface="Arial"/>
              </a:rPr>
              <a:t>Sherbela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475"/>
              </a:spcBef>
            </a:pPr>
            <a:r>
              <a:rPr sz="1250" i="1" dirty="0">
                <a:latin typeface="Arimo"/>
                <a:cs typeface="Arimo"/>
              </a:rPr>
              <a:t>Salvia </a:t>
            </a:r>
            <a:r>
              <a:rPr sz="1250" i="1" spc="-5" dirty="0">
                <a:latin typeface="Arimo"/>
                <a:cs typeface="Arimo"/>
              </a:rPr>
              <a:t>oﬃcinalis</a:t>
            </a:r>
            <a:r>
              <a:rPr sz="1250" i="1" spc="-50" dirty="0">
                <a:latin typeface="Arimo"/>
                <a:cs typeface="Arimo"/>
              </a:rPr>
              <a:t> </a:t>
            </a:r>
            <a:r>
              <a:rPr sz="1100" b="1" dirty="0">
                <a:latin typeface="Arial"/>
                <a:cs typeface="Arial"/>
              </a:rPr>
              <a:t>L.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150">
              <a:latin typeface="Arial"/>
              <a:cs typeface="Arial"/>
            </a:endParaRPr>
          </a:p>
          <a:p>
            <a:pPr marL="12700" marR="5080" indent="179705" algn="just">
              <a:lnSpc>
                <a:spcPct val="106100"/>
              </a:lnSpc>
            </a:pPr>
            <a:r>
              <a:rPr sz="1100" b="1" spc="-5" dirty="0">
                <a:latin typeface="Arial"/>
                <a:cs typeface="Arial"/>
              </a:rPr>
              <a:t>Përhapja: </a:t>
            </a:r>
            <a:r>
              <a:rPr sz="1100" spc="-5" dirty="0">
                <a:latin typeface="TeXGyreHeros"/>
                <a:cs typeface="TeXGyreHeros"/>
              </a:rPr>
              <a:t>Ka origjinë </a:t>
            </a:r>
            <a:r>
              <a:rPr sz="1100" dirty="0">
                <a:latin typeface="TeXGyreHeros"/>
                <a:cs typeface="TeXGyreHeros"/>
              </a:rPr>
              <a:t>nga </a:t>
            </a:r>
            <a:r>
              <a:rPr sz="1100" spc="-5" dirty="0">
                <a:latin typeface="TeXGyreHeros"/>
                <a:cs typeface="TeXGyreHeros"/>
              </a:rPr>
              <a:t>Mesdheu lindor </a:t>
            </a:r>
            <a:r>
              <a:rPr sz="1100" dirty="0">
                <a:latin typeface="TeXGyreHeros"/>
                <a:cs typeface="TeXGyreHeros"/>
              </a:rPr>
              <a:t>dhe </a:t>
            </a:r>
            <a:r>
              <a:rPr sz="1100" spc="-5" dirty="0">
                <a:latin typeface="TeXGyreHeros"/>
                <a:cs typeface="TeXGyreHeros"/>
              </a:rPr>
              <a:t>është përhapur në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gjithë  Mesdheun; në </a:t>
            </a:r>
            <a:r>
              <a:rPr sz="1100" dirty="0">
                <a:latin typeface="TeXGyreHeros"/>
                <a:cs typeface="TeXGyreHeros"/>
              </a:rPr>
              <a:t>Shqipëri </a:t>
            </a:r>
            <a:r>
              <a:rPr sz="1100" spc="-5" dirty="0">
                <a:latin typeface="TeXGyreHeros"/>
                <a:cs typeface="TeXGyreHeros"/>
              </a:rPr>
              <a:t>gjendet </a:t>
            </a:r>
            <a:r>
              <a:rPr sz="1100" dirty="0">
                <a:latin typeface="TeXGyreHeros"/>
                <a:cs typeface="TeXGyreHeros"/>
              </a:rPr>
              <a:t>me shumicë në të gjithë </a:t>
            </a:r>
            <a:r>
              <a:rPr sz="1100" spc="-5" dirty="0">
                <a:latin typeface="TeXGyreHeros"/>
                <a:cs typeface="TeXGyreHeros"/>
              </a:rPr>
              <a:t>zonën </a:t>
            </a:r>
            <a:r>
              <a:rPr sz="1100" dirty="0">
                <a:latin typeface="TeXGyreHeros"/>
                <a:cs typeface="TeXGyreHeros"/>
              </a:rPr>
              <a:t>kodrinore </a:t>
            </a:r>
            <a:r>
              <a:rPr sz="1100" spc="-5" dirty="0">
                <a:latin typeface="TeXGyreHeros"/>
                <a:cs typeface="TeXGyreHeros"/>
              </a:rPr>
              <a:t>breg-  detare dhe </a:t>
            </a:r>
            <a:r>
              <a:rPr sz="1100" spc="5" dirty="0">
                <a:latin typeface="TeXGyreHeros"/>
                <a:cs typeface="TeXGyreHeros"/>
              </a:rPr>
              <a:t>më </a:t>
            </a:r>
            <a:r>
              <a:rPr sz="1100" spc="-5" dirty="0">
                <a:latin typeface="TeXGyreHeros"/>
                <a:cs typeface="TeXGyreHeros"/>
              </a:rPr>
              <a:t>thellë (Malësi </a:t>
            </a:r>
            <a:r>
              <a:rPr sz="1100" dirty="0">
                <a:latin typeface="TeXGyreHeros"/>
                <a:cs typeface="TeXGyreHeros"/>
              </a:rPr>
              <a:t>e Madhe kryesisht </a:t>
            </a:r>
            <a:r>
              <a:rPr sz="1100" spc="-5" dirty="0">
                <a:latin typeface="TeXGyreHeros"/>
                <a:cs typeface="TeXGyreHeros"/>
              </a:rPr>
              <a:t>në Koplik, Lezhë, Mat, Rrëshen,  Krujë </a:t>
            </a:r>
            <a:r>
              <a:rPr sz="1100" dirty="0">
                <a:latin typeface="TeXGyreHeros"/>
                <a:cs typeface="TeXGyreHeros"/>
              </a:rPr>
              <a:t>etj). Shkon deri në </a:t>
            </a:r>
            <a:r>
              <a:rPr sz="1100" spc="-5" dirty="0">
                <a:latin typeface="TeXGyreHeros"/>
                <a:cs typeface="TeXGyreHeros"/>
              </a:rPr>
              <a:t>lartësinë </a:t>
            </a:r>
            <a:r>
              <a:rPr sz="1100" dirty="0">
                <a:latin typeface="TeXGyreHeros"/>
                <a:cs typeface="TeXGyreHeros"/>
              </a:rPr>
              <a:t>1000m </a:t>
            </a:r>
            <a:r>
              <a:rPr sz="1100" spc="-5" dirty="0">
                <a:latin typeface="TeXGyreHeros"/>
                <a:cs typeface="TeXGyreHeros"/>
              </a:rPr>
              <a:t>mbi nivelin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detit.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950">
              <a:latin typeface="TeXGyreHeros"/>
              <a:cs typeface="TeXGyreHeros"/>
            </a:endParaRPr>
          </a:p>
          <a:p>
            <a:pPr marL="12700" marR="5080" indent="179705" algn="just">
              <a:lnSpc>
                <a:spcPct val="106400"/>
              </a:lnSpc>
            </a:pPr>
            <a:r>
              <a:rPr sz="1100" b="1" spc="-5" dirty="0">
                <a:latin typeface="Arial"/>
                <a:cs typeface="Arial"/>
              </a:rPr>
              <a:t>Përshkrimi: </a:t>
            </a:r>
            <a:r>
              <a:rPr sz="1100" dirty="0">
                <a:latin typeface="TeXGyreHeros"/>
                <a:cs typeface="TeXGyreHeros"/>
              </a:rPr>
              <a:t>Është </a:t>
            </a:r>
            <a:r>
              <a:rPr sz="1100" spc="-5" dirty="0">
                <a:latin typeface="TeXGyreHeros"/>
                <a:cs typeface="TeXGyreHeros"/>
              </a:rPr>
              <a:t>me kërcell katërkëndor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degëzuar </a:t>
            </a:r>
            <a:r>
              <a:rPr sz="1100" dirty="0">
                <a:latin typeface="TeXGyreHeros"/>
                <a:cs typeface="TeXGyreHeros"/>
              </a:rPr>
              <a:t>deri </a:t>
            </a:r>
            <a:r>
              <a:rPr sz="1100" spc="-5" dirty="0">
                <a:latin typeface="TeXGyreHeros"/>
                <a:cs typeface="TeXGyreHeros"/>
              </a:rPr>
              <a:t>rreth 80-100cm  të</a:t>
            </a:r>
            <a:r>
              <a:rPr sz="1100" spc="6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lartë.</a:t>
            </a:r>
            <a:r>
              <a:rPr sz="1100" spc="6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Gjethet</a:t>
            </a:r>
            <a:r>
              <a:rPr sz="1100" spc="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janë</a:t>
            </a:r>
            <a:r>
              <a:rPr sz="1100" spc="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forta</a:t>
            </a:r>
            <a:r>
              <a:rPr sz="1100" spc="5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me</a:t>
            </a:r>
            <a:r>
              <a:rPr sz="1100" spc="6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një</a:t>
            </a:r>
            <a:r>
              <a:rPr sz="1100" spc="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veshje</a:t>
            </a:r>
            <a:endParaRPr sz="1100">
              <a:latin typeface="TeXGyreHeros"/>
              <a:cs typeface="TeXGyreHeros"/>
            </a:endParaRPr>
          </a:p>
          <a:p>
            <a:pPr marL="12700" marR="2194560" algn="just">
              <a:lnSpc>
                <a:spcPct val="106100"/>
              </a:lnSpc>
              <a:spcBef>
                <a:spcPts val="5"/>
              </a:spcBef>
            </a:pPr>
            <a:r>
              <a:rPr sz="1100" dirty="0">
                <a:latin typeface="TeXGyreHeros"/>
                <a:cs typeface="TeXGyreHeros"/>
              </a:rPr>
              <a:t>pushore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bardhë,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me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formë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vezake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gjatoshe  dhe vendosje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përkundërt. Lulet,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ngjyrë  blu në manushaqe, ndonjëherë </a:t>
            </a:r>
            <a:r>
              <a:rPr sz="1100" dirty="0">
                <a:latin typeface="TeXGyreHeros"/>
                <a:cs typeface="TeXGyreHeros"/>
              </a:rPr>
              <a:t>në trëndaﬁli,  </a:t>
            </a:r>
            <a:r>
              <a:rPr sz="1100" spc="-5" dirty="0">
                <a:latin typeface="TeXGyreHeros"/>
                <a:cs typeface="TeXGyreHeros"/>
              </a:rPr>
              <a:t>formojnë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kallinj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fundorë;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kupa,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si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kambanë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dy-  buzore, </a:t>
            </a:r>
            <a:r>
              <a:rPr sz="1100" dirty="0">
                <a:latin typeface="TeXGyreHeros"/>
                <a:cs typeface="TeXGyreHeros"/>
              </a:rPr>
              <a:t>është leshtore e me </a:t>
            </a:r>
            <a:r>
              <a:rPr sz="1100" spc="-5" dirty="0">
                <a:latin typeface="TeXGyreHeros"/>
                <a:cs typeface="TeXGyreHeros"/>
              </a:rPr>
              <a:t>nervura të</a:t>
            </a:r>
            <a:r>
              <a:rPr sz="1100" spc="-1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shum-  </a:t>
            </a:r>
            <a:r>
              <a:rPr sz="1100" spc="-5" dirty="0">
                <a:latin typeface="TeXGyreHeros"/>
                <a:cs typeface="TeXGyreHeros"/>
              </a:rPr>
              <a:t>ta. Bima </a:t>
            </a:r>
            <a:r>
              <a:rPr sz="1100" dirty="0">
                <a:latin typeface="TeXGyreHeros"/>
                <a:cs typeface="TeXGyreHeros"/>
              </a:rPr>
              <a:t>ka </a:t>
            </a:r>
            <a:r>
              <a:rPr sz="1100" spc="-5" dirty="0">
                <a:latin typeface="TeXGyreHeros"/>
                <a:cs typeface="TeXGyreHeros"/>
              </a:rPr>
              <a:t>aromë </a:t>
            </a:r>
            <a:r>
              <a:rPr sz="1100" dirty="0">
                <a:latin typeface="TeXGyreHeros"/>
                <a:cs typeface="TeXGyreHeros"/>
              </a:rPr>
              <a:t>të këndshme </a:t>
            </a:r>
            <a:r>
              <a:rPr sz="1100" spc="-5" dirty="0">
                <a:latin typeface="TeXGyreHeros"/>
                <a:cs typeface="TeXGyreHeros"/>
              </a:rPr>
              <a:t>dhe </a:t>
            </a:r>
            <a:r>
              <a:rPr sz="1100" dirty="0">
                <a:latin typeface="TeXGyreHeros"/>
                <a:cs typeface="TeXGyreHeros"/>
              </a:rPr>
              <a:t>shije </a:t>
            </a:r>
            <a:r>
              <a:rPr sz="1100" spc="-5" dirty="0">
                <a:latin typeface="TeXGyreHeros"/>
                <a:cs typeface="TeXGyreHeros"/>
              </a:rPr>
              <a:t>të  hidhur aromatike.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950">
              <a:latin typeface="TeXGyreHeros"/>
              <a:cs typeface="TeXGyreHeros"/>
            </a:endParaRPr>
          </a:p>
          <a:p>
            <a:pPr marL="12700" marR="2195195" indent="179705" algn="just">
              <a:lnSpc>
                <a:spcPct val="105900"/>
              </a:lnSpc>
            </a:pPr>
            <a:r>
              <a:rPr sz="1100" b="1" spc="-5" dirty="0">
                <a:latin typeface="Arial"/>
                <a:cs typeface="Arial"/>
              </a:rPr>
              <a:t>Shtimi: </a:t>
            </a:r>
            <a:r>
              <a:rPr sz="1100" dirty="0">
                <a:latin typeface="TeXGyreHeros"/>
                <a:cs typeface="TeXGyreHeros"/>
              </a:rPr>
              <a:t>Kryhet </a:t>
            </a:r>
            <a:r>
              <a:rPr sz="1100" spc="-5" dirty="0">
                <a:latin typeface="TeXGyreHeros"/>
                <a:cs typeface="TeXGyreHeros"/>
              </a:rPr>
              <a:t>me </a:t>
            </a:r>
            <a:r>
              <a:rPr sz="1100" dirty="0">
                <a:latin typeface="TeXGyreHeros"/>
                <a:cs typeface="TeXGyreHeros"/>
              </a:rPr>
              <a:t>farë si dhe </a:t>
            </a:r>
            <a:r>
              <a:rPr sz="1100" spc="-5" dirty="0">
                <a:latin typeface="TeXGyreHeros"/>
                <a:cs typeface="TeXGyreHeros"/>
              </a:rPr>
              <a:t>nëpërmjet  </a:t>
            </a:r>
            <a:r>
              <a:rPr sz="1100" dirty="0">
                <a:latin typeface="TeXGyreHeros"/>
                <a:cs typeface="TeXGyreHeros"/>
              </a:rPr>
              <a:t>copave </a:t>
            </a:r>
            <a:r>
              <a:rPr sz="1100" spc="-5" dirty="0">
                <a:latin typeface="TeXGyreHeros"/>
                <a:cs typeface="TeXGyreHeros"/>
              </a:rPr>
              <a:t>rrënjore ose duke mbjellë </a:t>
            </a:r>
            <a:r>
              <a:rPr sz="1100" dirty="0">
                <a:latin typeface="TeXGyreHeros"/>
                <a:cs typeface="TeXGyreHeros"/>
              </a:rPr>
              <a:t>copat e  </a:t>
            </a:r>
            <a:r>
              <a:rPr sz="1100" spc="-5" dirty="0">
                <a:latin typeface="TeXGyreHeros"/>
                <a:cs typeface="TeXGyreHeros"/>
              </a:rPr>
              <a:t>bimës.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100">
              <a:latin typeface="TeXGyreHeros"/>
              <a:cs typeface="TeXGyreHeros"/>
            </a:endParaRPr>
          </a:p>
          <a:p>
            <a:pPr marL="192405" algn="just">
              <a:lnSpc>
                <a:spcPts val="1310"/>
              </a:lnSpc>
            </a:pPr>
            <a:r>
              <a:rPr sz="1650" b="1" spc="-7" baseline="5050" dirty="0">
                <a:latin typeface="Arial"/>
                <a:cs typeface="Arial"/>
              </a:rPr>
              <a:t>Përdorimi: </a:t>
            </a:r>
            <a:r>
              <a:rPr sz="1650" baseline="5050" dirty="0">
                <a:latin typeface="TeXGyreHeros"/>
                <a:cs typeface="TeXGyreHeros"/>
              </a:rPr>
              <a:t>Droga </a:t>
            </a:r>
            <a:r>
              <a:rPr sz="1650" spc="-7" baseline="5050" dirty="0">
                <a:latin typeface="TeXGyreHeros"/>
                <a:cs typeface="TeXGyreHeros"/>
              </a:rPr>
              <a:t>mjekësore </a:t>
            </a:r>
            <a:r>
              <a:rPr sz="1650" baseline="5050" dirty="0">
                <a:latin typeface="TeXGyreHeros"/>
                <a:cs typeface="TeXGyreHeros"/>
              </a:rPr>
              <a:t>përbëhet </a:t>
            </a:r>
            <a:r>
              <a:rPr sz="1000" b="1" spc="-5" dirty="0">
                <a:latin typeface="Arial"/>
                <a:cs typeface="Arial"/>
              </a:rPr>
              <a:t>Foto: </a:t>
            </a:r>
            <a:r>
              <a:rPr sz="1000" spc="-5" dirty="0">
                <a:latin typeface="TeXGyreHeros"/>
                <a:cs typeface="TeXGyreHeros"/>
              </a:rPr>
              <a:t>D.Xhulaj </a:t>
            </a:r>
            <a:r>
              <a:rPr sz="900" spc="-5" dirty="0">
                <a:latin typeface="TeXGyreHeros"/>
                <a:cs typeface="TeXGyreHeros"/>
              </a:rPr>
              <a:t>(Koplik, Malësi </a:t>
            </a:r>
            <a:r>
              <a:rPr sz="900" dirty="0">
                <a:latin typeface="TeXGyreHeros"/>
                <a:cs typeface="TeXGyreHeros"/>
              </a:rPr>
              <a:t>e</a:t>
            </a:r>
            <a:r>
              <a:rPr sz="900" spc="30" dirty="0">
                <a:latin typeface="TeXGyreHeros"/>
                <a:cs typeface="TeXGyreHeros"/>
              </a:rPr>
              <a:t> </a:t>
            </a:r>
            <a:r>
              <a:rPr sz="900" spc="-5" dirty="0">
                <a:latin typeface="TeXGyreHeros"/>
                <a:cs typeface="TeXGyreHeros"/>
              </a:rPr>
              <a:t>Madhe)</a:t>
            </a:r>
            <a:endParaRPr sz="900">
              <a:latin typeface="TeXGyreHeros"/>
              <a:cs typeface="TeXGyreHeros"/>
            </a:endParaRPr>
          </a:p>
          <a:p>
            <a:pPr marL="12700" algn="just">
              <a:lnSpc>
                <a:spcPts val="1310"/>
              </a:lnSpc>
            </a:pPr>
            <a:r>
              <a:rPr sz="1100" spc="-5" dirty="0">
                <a:latin typeface="TeXGyreHeros"/>
                <a:cs typeface="TeXGyreHeros"/>
              </a:rPr>
              <a:t>nga gjethet,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cilat përveç qimeve mbuluese,</a:t>
            </a:r>
            <a:endParaRPr sz="1100">
              <a:latin typeface="TeXGyreHeros"/>
              <a:cs typeface="TeXGyreHeros"/>
            </a:endParaRPr>
          </a:p>
          <a:p>
            <a:pPr marL="12700" marR="2204720" algn="just">
              <a:lnSpc>
                <a:spcPct val="106100"/>
              </a:lnSpc>
              <a:spcBef>
                <a:spcPts val="5"/>
              </a:spcBef>
            </a:pPr>
            <a:r>
              <a:rPr sz="1100" spc="-5" dirty="0">
                <a:latin typeface="TeXGyreHeros"/>
                <a:cs typeface="TeXGyreHeros"/>
              </a:rPr>
              <a:t>kanë </a:t>
            </a:r>
            <a:r>
              <a:rPr sz="1100" dirty="0">
                <a:latin typeface="TeXGyreHeros"/>
                <a:cs typeface="TeXGyreHeros"/>
              </a:rPr>
              <a:t>dhe qime të </a:t>
            </a:r>
            <a:r>
              <a:rPr sz="1100" spc="-5" dirty="0">
                <a:latin typeface="TeXGyreHeros"/>
                <a:cs typeface="TeXGyreHeros"/>
              </a:rPr>
              <a:t>tipit </a:t>
            </a:r>
            <a:r>
              <a:rPr sz="1100" dirty="0">
                <a:latin typeface="TeXGyreHeros"/>
                <a:cs typeface="TeXGyreHeros"/>
              </a:rPr>
              <a:t>klasik </a:t>
            </a:r>
            <a:r>
              <a:rPr sz="1100" spc="-5" dirty="0">
                <a:latin typeface="TeXGyreHeros"/>
                <a:cs typeface="TeXGyreHeros"/>
              </a:rPr>
              <a:t>të </a:t>
            </a:r>
            <a:r>
              <a:rPr sz="1100" i="1" spc="-5" dirty="0">
                <a:latin typeface="Arimo"/>
                <a:cs typeface="Arimo"/>
              </a:rPr>
              <a:t>Labiateve</a:t>
            </a:r>
            <a:r>
              <a:rPr sz="1100" spc="-5" dirty="0">
                <a:latin typeface="TeXGyreHeros"/>
                <a:cs typeface="TeXGyreHeros"/>
              </a:rPr>
              <a:t>. Ac-  idet </a:t>
            </a:r>
            <a:r>
              <a:rPr sz="1100" dirty="0">
                <a:latin typeface="TeXGyreHeros"/>
                <a:cs typeface="TeXGyreHeros"/>
              </a:rPr>
              <a:t>yndyrore </a:t>
            </a:r>
            <a:r>
              <a:rPr sz="1100" spc="-5" dirty="0">
                <a:latin typeface="TeXGyreHeros"/>
                <a:cs typeface="TeXGyreHeros"/>
              </a:rPr>
              <a:t>që gjenden tek </a:t>
            </a:r>
            <a:r>
              <a:rPr sz="1100" dirty="0">
                <a:latin typeface="TeXGyreHeros"/>
                <a:cs typeface="TeXGyreHeros"/>
              </a:rPr>
              <a:t>sherbela kanë  </a:t>
            </a:r>
            <a:r>
              <a:rPr sz="1100" spc="-5" dirty="0">
                <a:latin typeface="TeXGyreHeros"/>
                <a:cs typeface="TeXGyreHeros"/>
              </a:rPr>
              <a:t>veti antiseptike, antivirale, antimykotike, an-  tioksiduese </a:t>
            </a:r>
            <a:r>
              <a:rPr sz="1100" dirty="0">
                <a:latin typeface="TeXGyreHeros"/>
                <a:cs typeface="TeXGyreHeros"/>
              </a:rPr>
              <a:t>dhe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anti-inﬂamatore.</a:t>
            </a:r>
            <a:endParaRPr sz="1100">
              <a:latin typeface="TeXGyreHeros"/>
              <a:cs typeface="TeXGyreHeros"/>
            </a:endParaRPr>
          </a:p>
          <a:p>
            <a:pPr marL="12700" marR="2203450" indent="179705" algn="just">
              <a:lnSpc>
                <a:spcPct val="106100"/>
              </a:lnSpc>
            </a:pPr>
            <a:r>
              <a:rPr sz="1100" dirty="0">
                <a:latin typeface="TeXGyreHeros"/>
                <a:cs typeface="TeXGyreHeros"/>
              </a:rPr>
              <a:t>Sherbela përdoret si </a:t>
            </a:r>
            <a:r>
              <a:rPr sz="1100" spc="-5" dirty="0">
                <a:latin typeface="TeXGyreHeros"/>
                <a:cs typeface="TeXGyreHeros"/>
              </a:rPr>
              <a:t>stimulant, në ulcerat,  </a:t>
            </a:r>
            <a:r>
              <a:rPr sz="1100" dirty="0">
                <a:latin typeface="TeXGyreHeros"/>
                <a:cs typeface="TeXGyreHeros"/>
              </a:rPr>
              <a:t>kundër </a:t>
            </a:r>
            <a:r>
              <a:rPr sz="1100" spc="-5" dirty="0">
                <a:latin typeface="TeXGyreHeros"/>
                <a:cs typeface="TeXGyreHeros"/>
              </a:rPr>
              <a:t>deprsionit, marramendjes etj. Për-  doret kundër kollës, ftohjeve dhimbjes </a:t>
            </a:r>
            <a:r>
              <a:rPr sz="1100" spc="-10" dirty="0">
                <a:latin typeface="TeXGyreHeros"/>
                <a:cs typeface="TeXGyreHeros"/>
              </a:rPr>
              <a:t>së </a:t>
            </a:r>
            <a:r>
              <a:rPr sz="1100" spc="-5" dirty="0">
                <a:latin typeface="TeXGyreHeros"/>
                <a:cs typeface="TeXGyreHeros"/>
              </a:rPr>
              <a:t>gry-  kës dhe bronkitit. </a:t>
            </a:r>
            <a:r>
              <a:rPr sz="1100" spc="5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kozmetik </a:t>
            </a:r>
            <a:r>
              <a:rPr sz="1100" dirty="0">
                <a:latin typeface="TeXGyreHeros"/>
                <a:cs typeface="TeXGyreHeros"/>
              </a:rPr>
              <a:t>vaji </a:t>
            </a:r>
            <a:r>
              <a:rPr sz="1100" spc="-5" dirty="0">
                <a:latin typeface="TeXGyreHeros"/>
                <a:cs typeface="TeXGyreHeros"/>
              </a:rPr>
              <a:t>esencial </a:t>
            </a:r>
            <a:r>
              <a:rPr sz="1100" dirty="0">
                <a:latin typeface="TeXGyreHeros"/>
                <a:cs typeface="TeXGyreHeros"/>
              </a:rPr>
              <a:t>i  </a:t>
            </a:r>
            <a:r>
              <a:rPr sz="1100" spc="-5" dirty="0">
                <a:latin typeface="TeXGyreHeros"/>
                <a:cs typeface="TeXGyreHeros"/>
              </a:rPr>
              <a:t>sherbelës përdoret </a:t>
            </a:r>
            <a:r>
              <a:rPr sz="1100" dirty="0">
                <a:latin typeface="TeXGyreHeros"/>
                <a:cs typeface="TeXGyreHeros"/>
              </a:rPr>
              <a:t>si </a:t>
            </a:r>
            <a:r>
              <a:rPr sz="1100" spc="-5" dirty="0">
                <a:latin typeface="TeXGyreHeros"/>
                <a:cs typeface="TeXGyreHeros"/>
              </a:rPr>
              <a:t>përbërës aromatik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10" dirty="0">
                <a:latin typeface="TeXGyreHeros"/>
                <a:cs typeface="TeXGyreHeros"/>
              </a:rPr>
              <a:t>sa-  </a:t>
            </a:r>
            <a:r>
              <a:rPr sz="1100" spc="-5" dirty="0">
                <a:latin typeface="TeXGyreHeros"/>
                <a:cs typeface="TeXGyreHeros"/>
              </a:rPr>
              <a:t>punëve, pluhurave dhe lëngjeve larës, krem-  rave,</a:t>
            </a:r>
            <a:r>
              <a:rPr sz="110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parfumeve.</a:t>
            </a:r>
            <a:endParaRPr sz="1100">
              <a:latin typeface="TeXGyreHeros"/>
              <a:cs typeface="TeXGyreHero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884167" y="8266989"/>
            <a:ext cx="1737995" cy="167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b="1" spc="-5" dirty="0">
                <a:latin typeface="Arial"/>
                <a:cs typeface="Arial"/>
              </a:rPr>
              <a:t>Foto: </a:t>
            </a:r>
            <a:r>
              <a:rPr sz="1000" spc="-5" dirty="0">
                <a:latin typeface="TeXGyreHeros"/>
                <a:cs typeface="TeXGyreHeros"/>
              </a:rPr>
              <a:t>D.Xhulaj </a:t>
            </a:r>
            <a:r>
              <a:rPr sz="1000" spc="-10" dirty="0">
                <a:latin typeface="TeXGyreHeros"/>
                <a:cs typeface="TeXGyreHeros"/>
              </a:rPr>
              <a:t>(Valias,</a:t>
            </a:r>
            <a:r>
              <a:rPr sz="1000" spc="-45" dirty="0">
                <a:latin typeface="TeXGyreHeros"/>
                <a:cs typeface="TeXGyreHeros"/>
              </a:rPr>
              <a:t> </a:t>
            </a:r>
            <a:r>
              <a:rPr sz="1000" spc="-10" dirty="0">
                <a:latin typeface="TeXGyreHeros"/>
                <a:cs typeface="TeXGyreHeros"/>
              </a:rPr>
              <a:t>Tiranë)</a:t>
            </a:r>
            <a:endParaRPr sz="1000">
              <a:latin typeface="TeXGyreHeros"/>
              <a:cs typeface="TeXGyreHero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061207" y="8572158"/>
            <a:ext cx="384175" cy="15367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900" dirty="0">
                <a:latin typeface="TeXGyreHeros"/>
                <a:cs typeface="TeXGyreHeros"/>
              </a:rPr>
              <a:t>- </a:t>
            </a:r>
            <a:fld id="{81D60167-4931-47E6-BA6A-407CBD079E47}" type="slidenum">
              <a:rPr sz="900" dirty="0">
                <a:latin typeface="TeXGyreHeros"/>
                <a:cs typeface="TeXGyreHeros"/>
              </a:rPr>
              <a:t>134</a:t>
            </a:fld>
            <a:r>
              <a:rPr sz="900" spc="-60" dirty="0">
                <a:latin typeface="TeXGyreHeros"/>
                <a:cs typeface="TeXGyreHeros"/>
              </a:rPr>
              <a:t> </a:t>
            </a:r>
            <a:r>
              <a:rPr sz="900" dirty="0">
                <a:latin typeface="TeXGyreHeros"/>
                <a:cs typeface="TeXGyreHeros"/>
              </a:rPr>
              <a:t>-</a:t>
            </a:r>
            <a:endParaRPr sz="900">
              <a:latin typeface="TeXGyreHeros"/>
              <a:cs typeface="TeXGyreHeros"/>
            </a:endParaRP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647694" y="2443734"/>
            <a:ext cx="2021205" cy="3575685"/>
            <a:chOff x="3647694" y="2443734"/>
            <a:chExt cx="2021205" cy="3575685"/>
          </a:xfrm>
        </p:grpSpPr>
        <p:sp>
          <p:nvSpPr>
            <p:cNvPr id="3" name="object 3"/>
            <p:cNvSpPr/>
            <p:nvPr/>
          </p:nvSpPr>
          <p:spPr>
            <a:xfrm>
              <a:off x="3649980" y="2446020"/>
              <a:ext cx="2016252" cy="357073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651504" y="2447544"/>
              <a:ext cx="2013585" cy="3568065"/>
            </a:xfrm>
            <a:custGeom>
              <a:avLst/>
              <a:gdLst/>
              <a:ahLst/>
              <a:cxnLst/>
              <a:rect l="l" t="t" r="r" b="b"/>
              <a:pathLst>
                <a:path w="2013585" h="3568065">
                  <a:moveTo>
                    <a:pt x="0" y="0"/>
                  </a:moveTo>
                  <a:lnTo>
                    <a:pt x="2013204" y="0"/>
                  </a:lnTo>
                  <a:lnTo>
                    <a:pt x="2013204" y="3567683"/>
                  </a:lnTo>
                  <a:lnTo>
                    <a:pt x="0" y="3567683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743204" y="574913"/>
            <a:ext cx="5029835" cy="3575050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25"/>
              </a:spcBef>
            </a:pPr>
            <a:r>
              <a:rPr sz="1400" b="1" spc="-5" dirty="0">
                <a:latin typeface="Arial"/>
                <a:cs typeface="Arial"/>
              </a:rPr>
              <a:t>Lavanda</a:t>
            </a:r>
            <a:endParaRPr sz="1400">
              <a:latin typeface="Arial"/>
              <a:cs typeface="Arial"/>
            </a:endParaRPr>
          </a:p>
          <a:p>
            <a:pPr marL="635" algn="ctr">
              <a:lnSpc>
                <a:spcPct val="100000"/>
              </a:lnSpc>
              <a:spcBef>
                <a:spcPts val="459"/>
              </a:spcBef>
            </a:pPr>
            <a:r>
              <a:rPr sz="1250" i="1" dirty="0">
                <a:latin typeface="Arimo"/>
                <a:cs typeface="Arimo"/>
              </a:rPr>
              <a:t>Lavandula </a:t>
            </a:r>
            <a:r>
              <a:rPr sz="1250" i="1" spc="-5" dirty="0">
                <a:latin typeface="Arimo"/>
                <a:cs typeface="Arimo"/>
              </a:rPr>
              <a:t>oﬃcinalis</a:t>
            </a:r>
            <a:r>
              <a:rPr sz="1250" i="1" spc="-15" dirty="0">
                <a:latin typeface="Arimo"/>
                <a:cs typeface="Arimo"/>
              </a:rPr>
              <a:t> </a:t>
            </a:r>
            <a:r>
              <a:rPr sz="1250" b="1" dirty="0">
                <a:latin typeface="Arial"/>
                <a:cs typeface="Arial"/>
              </a:rPr>
              <a:t>L.</a:t>
            </a:r>
            <a:endParaRPr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150">
              <a:latin typeface="Arial"/>
              <a:cs typeface="Arial"/>
            </a:endParaRPr>
          </a:p>
          <a:p>
            <a:pPr marL="12700" marR="5080" indent="179705" algn="just">
              <a:lnSpc>
                <a:spcPct val="106100"/>
              </a:lnSpc>
            </a:pPr>
            <a:r>
              <a:rPr sz="1100" b="1" spc="-5" dirty="0">
                <a:latin typeface="Arial"/>
                <a:cs typeface="Arial"/>
              </a:rPr>
              <a:t>Përhapja: </a:t>
            </a:r>
            <a:r>
              <a:rPr sz="1100" spc="-5" dirty="0">
                <a:latin typeface="TeXGyreHeros"/>
                <a:cs typeface="TeXGyreHeros"/>
              </a:rPr>
              <a:t>Është </a:t>
            </a:r>
            <a:r>
              <a:rPr sz="1100" dirty="0">
                <a:latin typeface="TeXGyreHeros"/>
                <a:cs typeface="TeXGyreHeros"/>
              </a:rPr>
              <a:t>bimë </a:t>
            </a:r>
            <a:r>
              <a:rPr sz="1100" spc="-5" dirty="0">
                <a:latin typeface="TeXGyreHeros"/>
                <a:cs typeface="TeXGyreHeros"/>
              </a:rPr>
              <a:t>spontane në vendet mesdhetare, </a:t>
            </a:r>
            <a:r>
              <a:rPr sz="1100" dirty="0">
                <a:latin typeface="TeXGyreHeros"/>
                <a:cs typeface="TeXGyreHeros"/>
              </a:rPr>
              <a:t>por </a:t>
            </a:r>
            <a:r>
              <a:rPr sz="1100" spc="-5" dirty="0">
                <a:latin typeface="TeXGyreHeros"/>
                <a:cs typeface="TeXGyreHeros"/>
              </a:rPr>
              <a:t>dhe kultivohet  mjaft për </a:t>
            </a:r>
            <a:r>
              <a:rPr sz="1100" dirty="0">
                <a:latin typeface="TeXGyreHeros"/>
                <a:cs typeface="TeXGyreHeros"/>
              </a:rPr>
              <a:t>esencën e </a:t>
            </a:r>
            <a:r>
              <a:rPr sz="1100" spc="-5" dirty="0">
                <a:latin typeface="TeXGyreHeros"/>
                <a:cs typeface="TeXGyreHeros"/>
              </a:rPr>
              <a:t>saj mjaft të </a:t>
            </a:r>
            <a:r>
              <a:rPr sz="1100" spc="-10" dirty="0">
                <a:latin typeface="TeXGyreHeros"/>
                <a:cs typeface="TeXGyreHeros"/>
              </a:rPr>
              <a:t>kërkuar. </a:t>
            </a:r>
            <a:r>
              <a:rPr sz="1100" spc="-5" dirty="0">
                <a:latin typeface="TeXGyreHeros"/>
                <a:cs typeface="TeXGyreHeros"/>
              </a:rPr>
              <a:t>Rritet në toka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drenazhuara, </a:t>
            </a:r>
            <a:r>
              <a:rPr sz="1100" dirty="0">
                <a:latin typeface="TeXGyreHeros"/>
                <a:cs typeface="TeXGyreHeros"/>
              </a:rPr>
              <a:t>jo shumë  </a:t>
            </a:r>
            <a:r>
              <a:rPr sz="1100" spc="-5" dirty="0">
                <a:latin typeface="TeXGyreHeros"/>
                <a:cs typeface="TeXGyreHeros"/>
              </a:rPr>
              <a:t>të </a:t>
            </a:r>
            <a:r>
              <a:rPr sz="1100" dirty="0">
                <a:latin typeface="TeXGyreHeros"/>
                <a:cs typeface="TeXGyreHeros"/>
              </a:rPr>
              <a:t>pasura me </a:t>
            </a:r>
            <a:r>
              <a:rPr sz="1100" spc="-5" dirty="0">
                <a:latin typeface="TeXGyreHeros"/>
                <a:cs typeface="TeXGyreHeros"/>
              </a:rPr>
              <a:t>humus dhe pak alkaline. Kërkon diell dhe plehërim të rrallë. </a:t>
            </a:r>
            <a:r>
              <a:rPr sz="1100" dirty="0">
                <a:latin typeface="TeXGyreHeros"/>
                <a:cs typeface="TeXGyreHeros"/>
              </a:rPr>
              <a:t>Në  </a:t>
            </a:r>
            <a:r>
              <a:rPr sz="1100" spc="-5" dirty="0">
                <a:latin typeface="TeXGyreHeros"/>
                <a:cs typeface="TeXGyreHeros"/>
              </a:rPr>
              <a:t>Shqipëri kultivohet </a:t>
            </a:r>
            <a:r>
              <a:rPr sz="1100" spc="-1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zonën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Malësisë </a:t>
            </a:r>
            <a:r>
              <a:rPr sz="1100" dirty="0">
                <a:latin typeface="TeXGyreHeros"/>
                <a:cs typeface="TeXGyreHeros"/>
              </a:rPr>
              <a:t>së</a:t>
            </a:r>
            <a:r>
              <a:rPr sz="1100" spc="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Madhe.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950">
              <a:latin typeface="TeXGyreHeros"/>
              <a:cs typeface="TeXGyreHeros"/>
            </a:endParaRPr>
          </a:p>
          <a:p>
            <a:pPr marL="12700" marR="2296795" indent="179705" algn="just">
              <a:lnSpc>
                <a:spcPct val="106100"/>
              </a:lnSpc>
            </a:pPr>
            <a:r>
              <a:rPr sz="1100" b="1" spc="-5" dirty="0">
                <a:latin typeface="Arial"/>
                <a:cs typeface="Arial"/>
              </a:rPr>
              <a:t>Përshkrimi: </a:t>
            </a:r>
            <a:r>
              <a:rPr sz="1100" spc="-5" dirty="0">
                <a:latin typeface="TeXGyreHeros"/>
                <a:cs typeface="TeXGyreHeros"/>
              </a:rPr>
              <a:t>Bimë aromatike, dendësisht  shkurrore,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degë </a:t>
            </a:r>
            <a:r>
              <a:rPr sz="1100" dirty="0">
                <a:latin typeface="TeXGyreHeros"/>
                <a:cs typeface="TeXGyreHeros"/>
              </a:rPr>
              <a:t>të reja </a:t>
            </a:r>
            <a:r>
              <a:rPr sz="1100" spc="-5" dirty="0">
                <a:latin typeface="TeXGyreHeros"/>
                <a:cs typeface="TeXGyreHeros"/>
              </a:rPr>
              <a:t>barishtore katër  këndore;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gjethet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janë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gati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verdha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bojë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hiri,  gjatoshe të holla,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buzë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përveshura </a:t>
            </a:r>
            <a:r>
              <a:rPr sz="1100" dirty="0">
                <a:latin typeface="TeXGyreHeros"/>
                <a:cs typeface="TeXGyreHeros"/>
              </a:rPr>
              <a:t>e  me </a:t>
            </a:r>
            <a:r>
              <a:rPr sz="1100" spc="-5" dirty="0">
                <a:latin typeface="TeXGyreHeros"/>
                <a:cs typeface="TeXGyreHeros"/>
              </a:rPr>
              <a:t>vendosje </a:t>
            </a:r>
            <a:r>
              <a:rPr sz="1100" dirty="0">
                <a:latin typeface="TeXGyreHeros"/>
                <a:cs typeface="TeXGyreHeros"/>
              </a:rPr>
              <a:t>të përkundërt. </a:t>
            </a:r>
            <a:r>
              <a:rPr sz="1100" spc="-5" dirty="0">
                <a:latin typeface="TeXGyreHeros"/>
                <a:cs typeface="TeXGyreHeros"/>
              </a:rPr>
              <a:t>Kërcejtë lulorë  nuk kanë gjethe poshtë luleve, </a:t>
            </a:r>
            <a:r>
              <a:rPr sz="1100" dirty="0">
                <a:latin typeface="TeXGyreHeros"/>
                <a:cs typeface="TeXGyreHeros"/>
              </a:rPr>
              <a:t>por </a:t>
            </a:r>
            <a:r>
              <a:rPr sz="1100" spc="-5" dirty="0">
                <a:latin typeface="TeXGyreHeros"/>
                <a:cs typeface="TeXGyreHeros"/>
              </a:rPr>
              <a:t>kanë  kallinj të gjatë lulorë nga </a:t>
            </a:r>
            <a:r>
              <a:rPr sz="1100" dirty="0">
                <a:latin typeface="TeXGyreHeros"/>
                <a:cs typeface="TeXGyreHeros"/>
              </a:rPr>
              <a:t>qershori në</a:t>
            </a:r>
            <a:r>
              <a:rPr sz="1100" spc="-170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shtator.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950">
              <a:latin typeface="TeXGyreHeros"/>
              <a:cs typeface="TeXGyreHeros"/>
            </a:endParaRPr>
          </a:p>
          <a:p>
            <a:pPr marL="12700" marR="2296160" indent="179705" algn="just">
              <a:lnSpc>
                <a:spcPct val="106400"/>
              </a:lnSpc>
            </a:pPr>
            <a:r>
              <a:rPr sz="1100" b="1" spc="-5" dirty="0">
                <a:latin typeface="Arial"/>
                <a:cs typeface="Arial"/>
              </a:rPr>
              <a:t>Shtimi: </a:t>
            </a:r>
            <a:r>
              <a:rPr sz="1100" spc="-5" dirty="0">
                <a:latin typeface="TeXGyreHeros"/>
                <a:cs typeface="TeXGyreHeros"/>
              </a:rPr>
              <a:t>Kryhet </a:t>
            </a:r>
            <a:r>
              <a:rPr sz="1100" dirty="0">
                <a:latin typeface="TeXGyreHeros"/>
                <a:cs typeface="TeXGyreHeros"/>
              </a:rPr>
              <a:t>me farë si dhe nëpërm-  </a:t>
            </a:r>
            <a:r>
              <a:rPr sz="1100" spc="-5" dirty="0">
                <a:latin typeface="TeXGyreHeros"/>
                <a:cs typeface="TeXGyreHeros"/>
              </a:rPr>
              <a:t>jet copave rrënjore </a:t>
            </a:r>
            <a:r>
              <a:rPr sz="1100" dirty="0">
                <a:latin typeface="TeXGyreHeros"/>
                <a:cs typeface="TeXGyreHeros"/>
              </a:rPr>
              <a:t>ose </a:t>
            </a:r>
            <a:r>
              <a:rPr sz="1100" spc="-5" dirty="0">
                <a:latin typeface="TeXGyreHeros"/>
                <a:cs typeface="TeXGyreHeros"/>
              </a:rPr>
              <a:t>duke mbjellë </a:t>
            </a:r>
            <a:r>
              <a:rPr sz="1100" dirty="0">
                <a:latin typeface="TeXGyreHeros"/>
                <a:cs typeface="TeXGyreHeros"/>
              </a:rPr>
              <a:t>copat  e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bimës.</a:t>
            </a:r>
            <a:endParaRPr sz="1100">
              <a:latin typeface="TeXGyreHeros"/>
              <a:cs typeface="TeXGyreHero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43204" y="4300827"/>
            <a:ext cx="2797810" cy="25158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79705">
              <a:lnSpc>
                <a:spcPct val="106100"/>
              </a:lnSpc>
              <a:spcBef>
                <a:spcPts val="100"/>
              </a:spcBef>
            </a:pPr>
            <a:r>
              <a:rPr sz="1100" b="1" spc="-5" dirty="0">
                <a:latin typeface="Arial"/>
                <a:cs typeface="Arial"/>
              </a:rPr>
              <a:t>Përdorimi: </a:t>
            </a:r>
            <a:r>
              <a:rPr sz="1100" dirty="0">
                <a:latin typeface="TeXGyreHeros"/>
                <a:cs typeface="TeXGyreHeros"/>
              </a:rPr>
              <a:t>Droga </a:t>
            </a:r>
            <a:r>
              <a:rPr sz="1100" spc="-5" dirty="0">
                <a:latin typeface="TeXGyreHeros"/>
                <a:cs typeface="TeXGyreHeros"/>
              </a:rPr>
              <a:t>mjekësore përbëhet  nga lulesat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copa ose në </a:t>
            </a:r>
            <a:r>
              <a:rPr sz="1100" dirty="0">
                <a:latin typeface="TeXGyreHeros"/>
                <a:cs typeface="TeXGyreHeros"/>
              </a:rPr>
              <a:t>lule; </a:t>
            </a:r>
            <a:r>
              <a:rPr sz="1100" spc="-5" dirty="0">
                <a:latin typeface="TeXGyreHeros"/>
                <a:cs typeface="TeXGyreHeros"/>
              </a:rPr>
              <a:t>me distilim  ekstraktohet esenca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bimës,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aromë  të </a:t>
            </a:r>
            <a:r>
              <a:rPr sz="1100" dirty="0">
                <a:latin typeface="TeXGyreHeros"/>
                <a:cs typeface="TeXGyreHeros"/>
              </a:rPr>
              <a:t>këndshme. Ka </a:t>
            </a:r>
            <a:r>
              <a:rPr sz="1100" spc="-5" dirty="0">
                <a:latin typeface="TeXGyreHeros"/>
                <a:cs typeface="TeXGyreHeros"/>
              </a:rPr>
              <a:t>veti </a:t>
            </a:r>
            <a:r>
              <a:rPr sz="1100" dirty="0">
                <a:latin typeface="TeXGyreHeros"/>
                <a:cs typeface="TeXGyreHeros"/>
              </a:rPr>
              <a:t>qetësuese, </a:t>
            </a:r>
            <a:r>
              <a:rPr sz="1100" spc="-5" dirty="0">
                <a:latin typeface="TeXGyreHeros"/>
                <a:cs typeface="TeXGyreHeros"/>
              </a:rPr>
              <a:t>tonik për  </a:t>
            </a:r>
            <a:r>
              <a:rPr sz="1100" dirty="0">
                <a:latin typeface="TeXGyreHeros"/>
                <a:cs typeface="TeXGyreHeros"/>
              </a:rPr>
              <a:t>sistemin </a:t>
            </a:r>
            <a:r>
              <a:rPr sz="1100" spc="-10" dirty="0">
                <a:latin typeface="TeXGyreHeros"/>
                <a:cs typeface="TeXGyreHeros"/>
              </a:rPr>
              <a:t>nervor, </a:t>
            </a:r>
            <a:r>
              <a:rPr sz="1100" dirty="0">
                <a:latin typeface="TeXGyreHeros"/>
                <a:cs typeface="TeXGyreHeros"/>
              </a:rPr>
              <a:t>stimulon </a:t>
            </a:r>
            <a:r>
              <a:rPr sz="1100" spc="-5" dirty="0">
                <a:latin typeface="TeXGyreHeros"/>
                <a:cs typeface="TeXGyreHeros"/>
              </a:rPr>
              <a:t>qarkullimin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gja-  kut, antibakterial, antiseptik. Esenca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la-  vandulës, </a:t>
            </a:r>
            <a:r>
              <a:rPr sz="1100" dirty="0">
                <a:latin typeface="TeXGyreHeros"/>
                <a:cs typeface="TeXGyreHeros"/>
              </a:rPr>
              <a:t>që </a:t>
            </a:r>
            <a:r>
              <a:rPr sz="1100" spc="-5" dirty="0">
                <a:latin typeface="TeXGyreHeros"/>
                <a:cs typeface="TeXGyreHeros"/>
              </a:rPr>
              <a:t>është </a:t>
            </a:r>
            <a:r>
              <a:rPr sz="1100" dirty="0">
                <a:latin typeface="TeXGyreHeros"/>
                <a:cs typeface="TeXGyreHeros"/>
              </a:rPr>
              <a:t>shumë e </a:t>
            </a:r>
            <a:r>
              <a:rPr sz="1100" spc="-5" dirty="0">
                <a:latin typeface="TeXGyreHeros"/>
                <a:cs typeface="TeXGyreHeros"/>
              </a:rPr>
              <a:t>përdorur në  parfumeri, </a:t>
            </a:r>
            <a:r>
              <a:rPr sz="1100" dirty="0">
                <a:latin typeface="TeXGyreHeros"/>
                <a:cs typeface="TeXGyreHeros"/>
              </a:rPr>
              <a:t>është </a:t>
            </a:r>
            <a:r>
              <a:rPr sz="1100" spc="-5" dirty="0">
                <a:latin typeface="TeXGyreHeros"/>
                <a:cs typeface="TeXGyreHeros"/>
              </a:rPr>
              <a:t>qetësuese </a:t>
            </a:r>
            <a:r>
              <a:rPr sz="1100" dirty="0">
                <a:latin typeface="TeXGyreHeros"/>
                <a:cs typeface="TeXGyreHeros"/>
              </a:rPr>
              <a:t>dhe </a:t>
            </a:r>
            <a:r>
              <a:rPr sz="1100" spc="-5" dirty="0">
                <a:latin typeface="TeXGyreHeros"/>
                <a:cs typeface="TeXGyreHeros"/>
              </a:rPr>
              <a:t>antispazma-  tike. Përdoret dhe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veterinari. Hibridet </a:t>
            </a:r>
            <a:r>
              <a:rPr sz="1100" dirty="0">
                <a:latin typeface="TeXGyreHeros"/>
                <a:cs typeface="TeXGyreHeros"/>
              </a:rPr>
              <a:t>e  llojeve të përmendura </a:t>
            </a:r>
            <a:r>
              <a:rPr sz="1100" spc="-5" dirty="0">
                <a:latin typeface="TeXGyreHeros"/>
                <a:cs typeface="TeXGyreHeros"/>
              </a:rPr>
              <a:t>që </a:t>
            </a:r>
            <a:r>
              <a:rPr sz="1100" dirty="0">
                <a:latin typeface="TeXGyreHeros"/>
                <a:cs typeface="TeXGyreHeros"/>
              </a:rPr>
              <a:t>quhen </a:t>
            </a:r>
            <a:r>
              <a:rPr sz="1100" spc="-5" dirty="0">
                <a:latin typeface="TeXGyreHeros"/>
                <a:cs typeface="TeXGyreHeros"/>
              </a:rPr>
              <a:t>lavandula,  mund të gjenden dhe </a:t>
            </a:r>
            <a:r>
              <a:rPr sz="1100" dirty="0">
                <a:latin typeface="TeXGyreHeros"/>
                <a:cs typeface="TeXGyreHeros"/>
              </a:rPr>
              <a:t>në kushte </a:t>
            </a:r>
            <a:r>
              <a:rPr sz="1100" spc="-5" dirty="0">
                <a:latin typeface="TeXGyreHeros"/>
                <a:cs typeface="TeXGyreHeros"/>
              </a:rPr>
              <a:t>natyrore </a:t>
            </a:r>
            <a:r>
              <a:rPr sz="1100" dirty="0">
                <a:latin typeface="TeXGyreHeros"/>
                <a:cs typeface="TeXGyreHeros"/>
              </a:rPr>
              <a:t>e  </a:t>
            </a:r>
            <a:r>
              <a:rPr sz="1100" spc="-5" dirty="0">
                <a:latin typeface="TeXGyreHeros"/>
                <a:cs typeface="TeXGyreHeros"/>
              </a:rPr>
              <a:t>të përdoren për esenca. </a:t>
            </a:r>
            <a:r>
              <a:rPr sz="1100" dirty="0">
                <a:latin typeface="TeXGyreHeros"/>
                <a:cs typeface="TeXGyreHeros"/>
              </a:rPr>
              <a:t>Përveç </a:t>
            </a:r>
            <a:r>
              <a:rPr sz="1100" spc="-5" dirty="0">
                <a:latin typeface="TeXGyreHeros"/>
                <a:cs typeface="TeXGyreHeros"/>
              </a:rPr>
              <a:t>produkteve  kozmetike dhe vajit lavanda njihet dhe për  </a:t>
            </a:r>
            <a:r>
              <a:rPr sz="1100" dirty="0">
                <a:latin typeface="TeXGyreHeros"/>
                <a:cs typeface="TeXGyreHeros"/>
              </a:rPr>
              <a:t>mjaltin që shquhet për </a:t>
            </a:r>
            <a:r>
              <a:rPr sz="1100" spc="-5" dirty="0">
                <a:latin typeface="TeXGyreHeros"/>
                <a:cs typeface="TeXGyreHeros"/>
              </a:rPr>
              <a:t>vlerat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ushqyese.</a:t>
            </a:r>
            <a:endParaRPr sz="1100">
              <a:latin typeface="TeXGyreHeros"/>
              <a:cs typeface="TeXGyreHeros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635502" y="6497574"/>
            <a:ext cx="2173605" cy="1659889"/>
            <a:chOff x="3635502" y="6497574"/>
            <a:chExt cx="2173605" cy="1659889"/>
          </a:xfrm>
        </p:grpSpPr>
        <p:sp>
          <p:nvSpPr>
            <p:cNvPr id="8" name="object 8"/>
            <p:cNvSpPr/>
            <p:nvPr/>
          </p:nvSpPr>
          <p:spPr>
            <a:xfrm>
              <a:off x="3637788" y="6499860"/>
              <a:ext cx="2168652" cy="165506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639312" y="6501384"/>
              <a:ext cx="2165985" cy="1652270"/>
            </a:xfrm>
            <a:custGeom>
              <a:avLst/>
              <a:gdLst/>
              <a:ahLst/>
              <a:cxnLst/>
              <a:rect l="l" t="t" r="r" b="b"/>
              <a:pathLst>
                <a:path w="2165985" h="1652270">
                  <a:moveTo>
                    <a:pt x="0" y="0"/>
                  </a:moveTo>
                  <a:lnTo>
                    <a:pt x="2165604" y="0"/>
                  </a:lnTo>
                  <a:lnTo>
                    <a:pt x="2165604" y="1652016"/>
                  </a:lnTo>
                  <a:lnTo>
                    <a:pt x="0" y="1652016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3638803" y="6151888"/>
            <a:ext cx="173799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5" dirty="0">
                <a:latin typeface="Arial"/>
                <a:cs typeface="Arial"/>
              </a:rPr>
              <a:t>Foto: </a:t>
            </a:r>
            <a:r>
              <a:rPr sz="1000" spc="-5" dirty="0">
                <a:latin typeface="TeXGyreHeros"/>
                <a:cs typeface="TeXGyreHeros"/>
              </a:rPr>
              <a:t>D.Xhulaj </a:t>
            </a:r>
            <a:r>
              <a:rPr sz="1000" spc="-10" dirty="0">
                <a:latin typeface="TeXGyreHeros"/>
                <a:cs typeface="TeXGyreHeros"/>
              </a:rPr>
              <a:t>(Valias,</a:t>
            </a:r>
            <a:r>
              <a:rPr sz="1000" spc="-45" dirty="0">
                <a:latin typeface="TeXGyreHeros"/>
                <a:cs typeface="TeXGyreHeros"/>
              </a:rPr>
              <a:t> </a:t>
            </a:r>
            <a:r>
              <a:rPr sz="1000" spc="-10" dirty="0">
                <a:latin typeface="TeXGyreHeros"/>
                <a:cs typeface="TeXGyreHeros"/>
              </a:rPr>
              <a:t>Tiranë)</a:t>
            </a:r>
            <a:endParaRPr sz="1000">
              <a:latin typeface="TeXGyreHeros"/>
              <a:cs typeface="TeXGyreHero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884167" y="8266989"/>
            <a:ext cx="1737995" cy="167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b="1" spc="-5" dirty="0">
                <a:latin typeface="Arial"/>
                <a:cs typeface="Arial"/>
              </a:rPr>
              <a:t>Foto: </a:t>
            </a:r>
            <a:r>
              <a:rPr sz="1000" spc="-5" dirty="0">
                <a:latin typeface="TeXGyreHeros"/>
                <a:cs typeface="TeXGyreHeros"/>
              </a:rPr>
              <a:t>D.Xhulaj </a:t>
            </a:r>
            <a:r>
              <a:rPr sz="1000" spc="-10" dirty="0">
                <a:latin typeface="TeXGyreHeros"/>
                <a:cs typeface="TeXGyreHeros"/>
              </a:rPr>
              <a:t>(Valias,</a:t>
            </a:r>
            <a:r>
              <a:rPr sz="1000" spc="-45" dirty="0">
                <a:latin typeface="TeXGyreHeros"/>
                <a:cs typeface="TeXGyreHeros"/>
              </a:rPr>
              <a:t> </a:t>
            </a:r>
            <a:r>
              <a:rPr sz="1000" spc="-10" dirty="0">
                <a:latin typeface="TeXGyreHeros"/>
                <a:cs typeface="TeXGyreHeros"/>
              </a:rPr>
              <a:t>Tiranë)</a:t>
            </a:r>
            <a:endParaRPr sz="1000">
              <a:latin typeface="TeXGyreHeros"/>
              <a:cs typeface="TeXGyreHero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061207" y="8572158"/>
            <a:ext cx="384175" cy="15367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900" dirty="0">
                <a:latin typeface="TeXGyreHeros"/>
                <a:cs typeface="TeXGyreHeros"/>
              </a:rPr>
              <a:t>- </a:t>
            </a:r>
            <a:fld id="{81D60167-4931-47E6-BA6A-407CBD079E47}" type="slidenum">
              <a:rPr sz="900" dirty="0">
                <a:latin typeface="TeXGyreHeros"/>
                <a:cs typeface="TeXGyreHeros"/>
              </a:rPr>
              <a:t>135</a:t>
            </a:fld>
            <a:r>
              <a:rPr sz="900" spc="-60" dirty="0">
                <a:latin typeface="TeXGyreHeros"/>
                <a:cs typeface="TeXGyreHeros"/>
              </a:rPr>
              <a:t> </a:t>
            </a:r>
            <a:r>
              <a:rPr sz="900" dirty="0">
                <a:latin typeface="TeXGyreHeros"/>
                <a:cs typeface="TeXGyreHeros"/>
              </a:rPr>
              <a:t>-</a:t>
            </a:r>
            <a:endParaRPr sz="900">
              <a:latin typeface="TeXGyreHeros"/>
              <a:cs typeface="TeXGyreHeros"/>
            </a:endParaRP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452621" y="2509266"/>
            <a:ext cx="2344420" cy="3244850"/>
            <a:chOff x="3452621" y="2509266"/>
            <a:chExt cx="2344420" cy="3244850"/>
          </a:xfrm>
        </p:grpSpPr>
        <p:sp>
          <p:nvSpPr>
            <p:cNvPr id="3" name="object 3"/>
            <p:cNvSpPr/>
            <p:nvPr/>
          </p:nvSpPr>
          <p:spPr>
            <a:xfrm>
              <a:off x="3454907" y="2513076"/>
              <a:ext cx="2331719" cy="324002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456431" y="2513076"/>
              <a:ext cx="2336800" cy="3237230"/>
            </a:xfrm>
            <a:custGeom>
              <a:avLst/>
              <a:gdLst/>
              <a:ahLst/>
              <a:cxnLst/>
              <a:rect l="l" t="t" r="r" b="b"/>
              <a:pathLst>
                <a:path w="2336800" h="3237229">
                  <a:moveTo>
                    <a:pt x="0" y="0"/>
                  </a:moveTo>
                  <a:lnTo>
                    <a:pt x="2336292" y="0"/>
                  </a:lnTo>
                  <a:lnTo>
                    <a:pt x="2336292" y="3236976"/>
                  </a:lnTo>
                  <a:lnTo>
                    <a:pt x="0" y="3236976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3449573" y="6130290"/>
            <a:ext cx="2350135" cy="2103120"/>
            <a:chOff x="3449573" y="6130290"/>
            <a:chExt cx="2350135" cy="2103120"/>
          </a:xfrm>
        </p:grpSpPr>
        <p:sp>
          <p:nvSpPr>
            <p:cNvPr id="6" name="object 6"/>
            <p:cNvSpPr/>
            <p:nvPr/>
          </p:nvSpPr>
          <p:spPr>
            <a:xfrm>
              <a:off x="3451859" y="6134100"/>
              <a:ext cx="2346960" cy="209854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453383" y="6134100"/>
              <a:ext cx="2342515" cy="2095500"/>
            </a:xfrm>
            <a:custGeom>
              <a:avLst/>
              <a:gdLst/>
              <a:ahLst/>
              <a:cxnLst/>
              <a:rect l="l" t="t" r="r" b="b"/>
              <a:pathLst>
                <a:path w="2342515" h="2095500">
                  <a:moveTo>
                    <a:pt x="0" y="0"/>
                  </a:moveTo>
                  <a:lnTo>
                    <a:pt x="2342388" y="0"/>
                  </a:lnTo>
                  <a:lnTo>
                    <a:pt x="2342388" y="2095500"/>
                  </a:lnTo>
                  <a:lnTo>
                    <a:pt x="0" y="2095500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732027" y="608251"/>
            <a:ext cx="5106035" cy="6955155"/>
          </a:xfrm>
          <a:prstGeom prst="rect">
            <a:avLst/>
          </a:prstGeom>
        </p:spPr>
        <p:txBody>
          <a:bodyPr vert="horz" wrap="square" lIns="0" tIns="80645" rIns="0" bIns="0" rtlCol="0">
            <a:spAutoFit/>
          </a:bodyPr>
          <a:lstStyle/>
          <a:p>
            <a:pPr marL="22860" algn="ctr">
              <a:lnSpc>
                <a:spcPct val="100000"/>
              </a:lnSpc>
              <a:spcBef>
                <a:spcPts val="635"/>
              </a:spcBef>
            </a:pPr>
            <a:r>
              <a:rPr sz="1400" b="1" dirty="0">
                <a:latin typeface="Arial"/>
                <a:cs typeface="Arial"/>
              </a:rPr>
              <a:t>Nenexhiku,</a:t>
            </a:r>
            <a:r>
              <a:rPr sz="1400" b="1" spc="-1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mendra</a:t>
            </a:r>
            <a:endParaRPr sz="1400">
              <a:latin typeface="Arial"/>
              <a:cs typeface="Arial"/>
            </a:endParaRPr>
          </a:p>
          <a:p>
            <a:pPr marL="26670" algn="ctr">
              <a:lnSpc>
                <a:spcPct val="100000"/>
              </a:lnSpc>
              <a:spcBef>
                <a:spcPts val="475"/>
              </a:spcBef>
            </a:pPr>
            <a:r>
              <a:rPr sz="1250" i="1" spc="-5" dirty="0">
                <a:latin typeface="Arimo"/>
                <a:cs typeface="Arimo"/>
              </a:rPr>
              <a:t>Mentha piperita</a:t>
            </a:r>
            <a:r>
              <a:rPr sz="1250" i="1" dirty="0">
                <a:latin typeface="Arimo"/>
                <a:cs typeface="Arimo"/>
              </a:rPr>
              <a:t> </a:t>
            </a:r>
            <a:r>
              <a:rPr sz="1250" b="1" dirty="0">
                <a:latin typeface="Arial"/>
                <a:cs typeface="Arial"/>
              </a:rPr>
              <a:t>L.</a:t>
            </a:r>
            <a:endParaRPr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150">
              <a:latin typeface="Arial"/>
              <a:cs typeface="Arial"/>
            </a:endParaRPr>
          </a:p>
          <a:p>
            <a:pPr marL="63500" marR="30480" indent="179705" algn="just">
              <a:lnSpc>
                <a:spcPct val="106400"/>
              </a:lnSpc>
            </a:pPr>
            <a:r>
              <a:rPr sz="1100" b="1" spc="-5" dirty="0">
                <a:latin typeface="Arial"/>
                <a:cs typeface="Arial"/>
              </a:rPr>
              <a:t>Përhapja: </a:t>
            </a:r>
            <a:r>
              <a:rPr sz="1100" dirty="0">
                <a:latin typeface="TeXGyreHeros"/>
                <a:cs typeface="TeXGyreHeros"/>
              </a:rPr>
              <a:t>Bimë me </a:t>
            </a:r>
            <a:r>
              <a:rPr sz="1100" spc="-5" dirty="0">
                <a:latin typeface="TeXGyreHeros"/>
                <a:cs typeface="TeXGyreHeros"/>
              </a:rPr>
              <a:t>origjinë nga Evropa dhe Azia, prkatikisht </a:t>
            </a:r>
            <a:r>
              <a:rPr sz="1100" dirty="0">
                <a:latin typeface="TeXGyreHeros"/>
                <a:cs typeface="TeXGyreHeros"/>
              </a:rPr>
              <a:t>mund </a:t>
            </a:r>
            <a:r>
              <a:rPr sz="1100" spc="-5" dirty="0">
                <a:latin typeface="TeXGyreHeros"/>
                <a:cs typeface="TeXGyreHeros"/>
              </a:rPr>
              <a:t>të rritet  gjithkund, </a:t>
            </a:r>
            <a:r>
              <a:rPr sz="1100" dirty="0">
                <a:latin typeface="TeXGyreHeros"/>
                <a:cs typeface="TeXGyreHeros"/>
              </a:rPr>
              <a:t>e që </a:t>
            </a:r>
            <a:r>
              <a:rPr sz="1100" spc="-5" dirty="0">
                <a:latin typeface="TeXGyreHeros"/>
                <a:cs typeface="TeXGyreHeros"/>
              </a:rPr>
              <a:t>përhapet gjerësisht dhe në vendin </a:t>
            </a:r>
            <a:r>
              <a:rPr sz="1100" dirty="0">
                <a:latin typeface="TeXGyreHeros"/>
                <a:cs typeface="TeXGyreHeros"/>
              </a:rPr>
              <a:t>tonë në </a:t>
            </a:r>
            <a:r>
              <a:rPr sz="1100" spc="-5" dirty="0">
                <a:latin typeface="TeXGyreHeros"/>
                <a:cs typeface="TeXGyreHeros"/>
              </a:rPr>
              <a:t>pyje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kullota.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950">
              <a:latin typeface="TeXGyreHeros"/>
              <a:cs typeface="TeXGyreHeros"/>
            </a:endParaRPr>
          </a:p>
          <a:p>
            <a:pPr marL="63500" marR="30480" indent="179705" algn="just">
              <a:lnSpc>
                <a:spcPct val="106100"/>
              </a:lnSpc>
            </a:pPr>
            <a:r>
              <a:rPr sz="1100" b="1" spc="-5" dirty="0">
                <a:latin typeface="Arial"/>
                <a:cs typeface="Arial"/>
              </a:rPr>
              <a:t>Përshkrimi: </a:t>
            </a:r>
            <a:r>
              <a:rPr sz="1100" spc="-5" dirty="0">
                <a:latin typeface="TeXGyreHeros"/>
                <a:cs typeface="TeXGyreHeros"/>
              </a:rPr>
              <a:t>Kjo është </a:t>
            </a:r>
            <a:r>
              <a:rPr sz="1100" dirty="0">
                <a:latin typeface="TeXGyreHeros"/>
                <a:cs typeface="TeXGyreHeros"/>
              </a:rPr>
              <a:t>një </a:t>
            </a:r>
            <a:r>
              <a:rPr sz="1100" spc="-5" dirty="0">
                <a:latin typeface="TeXGyreHeros"/>
                <a:cs typeface="TeXGyreHeros"/>
              </a:rPr>
              <a:t>bimë barishtore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stolone, kërcell </a:t>
            </a:r>
            <a:r>
              <a:rPr sz="1100" dirty="0">
                <a:latin typeface="TeXGyreHeros"/>
                <a:cs typeface="TeXGyreHeros"/>
              </a:rPr>
              <a:t>të drejtë e me  ngjyrë </a:t>
            </a:r>
            <a:r>
              <a:rPr sz="1100" spc="-5" dirty="0">
                <a:latin typeface="TeXGyreHeros"/>
                <a:cs typeface="TeXGyreHeros"/>
              </a:rPr>
              <a:t>të kuqe në manushaqe </a:t>
            </a:r>
            <a:r>
              <a:rPr sz="1100" dirty="0">
                <a:latin typeface="TeXGyreHeros"/>
                <a:cs typeface="TeXGyreHeros"/>
              </a:rPr>
              <a:t>(nenexhiku i zi), </a:t>
            </a:r>
            <a:r>
              <a:rPr sz="1100" spc="-5" dirty="0">
                <a:latin typeface="TeXGyreHeros"/>
                <a:cs typeface="TeXGyreHeros"/>
              </a:rPr>
              <a:t>ose të gjelbër </a:t>
            </a:r>
            <a:r>
              <a:rPr sz="1100" dirty="0">
                <a:latin typeface="TeXGyreHeros"/>
                <a:cs typeface="TeXGyreHeros"/>
              </a:rPr>
              <a:t>(nenexhiku i bard-  </a:t>
            </a:r>
            <a:r>
              <a:rPr sz="1100" spc="-5" dirty="0">
                <a:latin typeface="TeXGyreHeros"/>
                <a:cs typeface="TeXGyreHeros"/>
              </a:rPr>
              <a:t>hë), katër këndor </a:t>
            </a:r>
            <a:r>
              <a:rPr sz="1100" dirty="0">
                <a:latin typeface="TeXGyreHeros"/>
                <a:cs typeface="TeXGyreHeros"/>
              </a:rPr>
              <a:t>e i </a:t>
            </a:r>
            <a:r>
              <a:rPr sz="1100" spc="-10" dirty="0">
                <a:latin typeface="TeXGyreHeros"/>
                <a:cs typeface="TeXGyreHeros"/>
              </a:rPr>
              <a:t>degëzuar. </a:t>
            </a:r>
            <a:r>
              <a:rPr sz="1100" spc="5" dirty="0">
                <a:latin typeface="TeXGyreHeros"/>
                <a:cs typeface="TeXGyreHeros"/>
              </a:rPr>
              <a:t>Ka </a:t>
            </a:r>
            <a:r>
              <a:rPr sz="1100" dirty="0">
                <a:latin typeface="TeXGyreHeros"/>
                <a:cs typeface="TeXGyreHeros"/>
              </a:rPr>
              <a:t>gjethe </a:t>
            </a:r>
            <a:r>
              <a:rPr sz="1100" spc="-5" dirty="0">
                <a:latin typeface="TeXGyreHeros"/>
                <a:cs typeface="TeXGyreHeros"/>
              </a:rPr>
              <a:t>të përkundërta, </a:t>
            </a:r>
            <a:r>
              <a:rPr sz="1100" dirty="0">
                <a:latin typeface="TeXGyreHeros"/>
                <a:cs typeface="TeXGyreHeros"/>
              </a:rPr>
              <a:t>vezake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majë, </a:t>
            </a:r>
            <a:r>
              <a:rPr sz="1100" dirty="0">
                <a:latin typeface="TeXGyreHeros"/>
                <a:cs typeface="TeXGyreHeros"/>
              </a:rPr>
              <a:t>me  </a:t>
            </a:r>
            <a:r>
              <a:rPr sz="1100" spc="-5" dirty="0">
                <a:latin typeface="TeXGyreHeros"/>
                <a:cs typeface="TeXGyreHeros"/>
              </a:rPr>
              <a:t>dhëmbëzime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parregullta,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shogëta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me</a:t>
            </a:r>
            <a:endParaRPr sz="1100">
              <a:latin typeface="TeXGyreHeros"/>
              <a:cs typeface="TeXGyreHeros"/>
            </a:endParaRPr>
          </a:p>
          <a:p>
            <a:pPr marL="63500" marR="2448560" algn="just">
              <a:lnSpc>
                <a:spcPct val="106000"/>
              </a:lnSpc>
              <a:spcBef>
                <a:spcPts val="5"/>
              </a:spcBef>
            </a:pPr>
            <a:r>
              <a:rPr sz="1100" dirty="0">
                <a:latin typeface="TeXGyreHeros"/>
                <a:cs typeface="TeXGyreHeros"/>
              </a:rPr>
              <a:t>ngjyrë të </a:t>
            </a:r>
            <a:r>
              <a:rPr sz="1100" spc="-5" dirty="0">
                <a:latin typeface="TeXGyreHeros"/>
                <a:cs typeface="TeXGyreHeros"/>
              </a:rPr>
              <a:t>blertë të errët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me pak gjëndra.  Lulet formojnë kallinj fundorë, kanë kupë  të qëndrueshme, </a:t>
            </a:r>
            <a:r>
              <a:rPr sz="1100" dirty="0">
                <a:latin typeface="TeXGyreHeros"/>
                <a:cs typeface="TeXGyreHeros"/>
              </a:rPr>
              <a:t>kurorë </a:t>
            </a:r>
            <a:r>
              <a:rPr sz="1100" spc="-5" dirty="0">
                <a:latin typeface="TeXGyreHeros"/>
                <a:cs typeface="TeXGyreHeros"/>
              </a:rPr>
              <a:t>gati të rregullt </a:t>
            </a:r>
            <a:r>
              <a:rPr sz="1100" dirty="0">
                <a:latin typeface="TeXGyreHeros"/>
                <a:cs typeface="TeXGyreHeros"/>
              </a:rPr>
              <a:t>si  </a:t>
            </a:r>
            <a:r>
              <a:rPr sz="1100" spc="-5" dirty="0">
                <a:latin typeface="TeXGyreHeros"/>
                <a:cs typeface="TeXGyreHeros"/>
              </a:rPr>
              <a:t>kambanë,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katër </a:t>
            </a:r>
            <a:r>
              <a:rPr sz="1100" dirty="0">
                <a:latin typeface="TeXGyreHeros"/>
                <a:cs typeface="TeXGyreHeros"/>
              </a:rPr>
              <a:t>pjesë </a:t>
            </a:r>
            <a:r>
              <a:rPr sz="1100" spc="-5" dirty="0">
                <a:latin typeface="TeXGyreHeros"/>
                <a:cs typeface="TeXGyreHeros"/>
              </a:rPr>
              <a:t>pothuaj të njëj-  ta, </a:t>
            </a:r>
            <a:r>
              <a:rPr sz="1100" dirty="0">
                <a:latin typeface="TeXGyreHeros"/>
                <a:cs typeface="TeXGyreHeros"/>
              </a:rPr>
              <a:t>në ngjyrë </a:t>
            </a:r>
            <a:r>
              <a:rPr sz="1100" spc="-5" dirty="0">
                <a:latin typeface="TeXGyreHeros"/>
                <a:cs typeface="TeXGyreHeros"/>
              </a:rPr>
              <a:t>manushaqe ose bardhoshe.  Meqenëse </a:t>
            </a:r>
            <a:r>
              <a:rPr sz="1100" dirty="0">
                <a:latin typeface="TeXGyreHeros"/>
                <a:cs typeface="TeXGyreHeros"/>
              </a:rPr>
              <a:t>është </a:t>
            </a:r>
            <a:r>
              <a:rPr sz="1100" spc="-5" dirty="0">
                <a:latin typeface="TeXGyreHeros"/>
                <a:cs typeface="TeXGyreHeros"/>
              </a:rPr>
              <a:t>një </a:t>
            </a:r>
            <a:r>
              <a:rPr sz="1100" dirty="0">
                <a:latin typeface="TeXGyreHeros"/>
                <a:cs typeface="TeXGyreHeros"/>
              </a:rPr>
              <a:t>hibrid steril, </a:t>
            </a:r>
            <a:r>
              <a:rPr sz="1100" spc="-5" dirty="0">
                <a:latin typeface="TeXGyreHeros"/>
                <a:cs typeface="TeXGyreHeros"/>
              </a:rPr>
              <a:t>shumo-  het </a:t>
            </a:r>
            <a:r>
              <a:rPr sz="1100" dirty="0">
                <a:latin typeface="TeXGyreHeros"/>
                <a:cs typeface="TeXGyreHeros"/>
              </a:rPr>
              <a:t>vetëm me pjesë </a:t>
            </a:r>
            <a:r>
              <a:rPr sz="1100" spc="-5" dirty="0">
                <a:latin typeface="TeXGyreHeros"/>
                <a:cs typeface="TeXGyreHeros"/>
              </a:rPr>
              <a:t>vegjetative. </a:t>
            </a:r>
            <a:r>
              <a:rPr sz="1100" dirty="0">
                <a:latin typeface="TeXGyreHeros"/>
                <a:cs typeface="TeXGyreHeros"/>
              </a:rPr>
              <a:t>Është  </a:t>
            </a:r>
            <a:r>
              <a:rPr sz="1100" spc="-5" dirty="0">
                <a:latin typeface="TeXGyreHeros"/>
                <a:cs typeface="TeXGyreHeros"/>
              </a:rPr>
              <a:t>një </a:t>
            </a:r>
            <a:r>
              <a:rPr sz="1100" dirty="0">
                <a:latin typeface="TeXGyreHeros"/>
                <a:cs typeface="TeXGyreHeros"/>
              </a:rPr>
              <a:t>specie shumë polimorfe e </a:t>
            </a:r>
            <a:r>
              <a:rPr sz="1100" spc="-5" dirty="0">
                <a:latin typeface="TeXGyreHeros"/>
                <a:cs typeface="TeXGyreHeros"/>
              </a:rPr>
              <a:t>kultivuar  gjithandej edhe </a:t>
            </a:r>
            <a:r>
              <a:rPr sz="1100" dirty="0">
                <a:latin typeface="TeXGyreHeros"/>
                <a:cs typeface="TeXGyreHeros"/>
              </a:rPr>
              <a:t>në</a:t>
            </a:r>
            <a:r>
              <a:rPr sz="1100" spc="-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Shqipëri.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950">
              <a:latin typeface="TeXGyreHeros"/>
              <a:cs typeface="TeXGyreHeros"/>
            </a:endParaRPr>
          </a:p>
          <a:p>
            <a:pPr marL="63500" marR="2447925" indent="179705" algn="just">
              <a:lnSpc>
                <a:spcPct val="106100"/>
              </a:lnSpc>
            </a:pPr>
            <a:r>
              <a:rPr sz="1100" b="1" spc="-5" dirty="0">
                <a:latin typeface="Arial"/>
                <a:cs typeface="Arial"/>
              </a:rPr>
              <a:t>Shtimi: </a:t>
            </a:r>
            <a:r>
              <a:rPr sz="1100" dirty="0">
                <a:latin typeface="TeXGyreHeros"/>
                <a:cs typeface="TeXGyreHeros"/>
              </a:rPr>
              <a:t>Shtohet </a:t>
            </a:r>
            <a:r>
              <a:rPr sz="1100" spc="-5" dirty="0">
                <a:latin typeface="TeXGyreHeros"/>
                <a:cs typeface="TeXGyreHeros"/>
              </a:rPr>
              <a:t>duke përdorur</a:t>
            </a:r>
            <a:r>
              <a:rPr sz="1100" spc="-23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stolonet  me </a:t>
            </a:r>
            <a:r>
              <a:rPr sz="1100" spc="-5" dirty="0">
                <a:latin typeface="TeXGyreHeros"/>
                <a:cs typeface="TeXGyreHeros"/>
              </a:rPr>
              <a:t>gjatësi </a:t>
            </a:r>
            <a:r>
              <a:rPr sz="1100" dirty="0">
                <a:latin typeface="TeXGyreHeros"/>
                <a:cs typeface="TeXGyreHeros"/>
              </a:rPr>
              <a:t>jo </a:t>
            </a:r>
            <a:r>
              <a:rPr sz="1100" spc="5" dirty="0">
                <a:latin typeface="TeXGyreHeros"/>
                <a:cs typeface="TeXGyreHeros"/>
              </a:rPr>
              <a:t>më </a:t>
            </a:r>
            <a:r>
              <a:rPr sz="1100" spc="-5" dirty="0">
                <a:latin typeface="TeXGyreHeros"/>
                <a:cs typeface="TeXGyreHeros"/>
              </a:rPr>
              <a:t>pak </a:t>
            </a:r>
            <a:r>
              <a:rPr sz="1100" spc="-10" dirty="0">
                <a:latin typeface="TeXGyreHeros"/>
                <a:cs typeface="TeXGyreHeros"/>
              </a:rPr>
              <a:t>se </a:t>
            </a:r>
            <a:r>
              <a:rPr sz="1100" spc="-5" dirty="0">
                <a:latin typeface="TeXGyreHeros"/>
                <a:cs typeface="TeXGyreHeros"/>
              </a:rPr>
              <a:t>15 </a:t>
            </a:r>
            <a:r>
              <a:rPr sz="1100" dirty="0">
                <a:latin typeface="TeXGyreHeros"/>
                <a:cs typeface="TeXGyreHeros"/>
              </a:rPr>
              <a:t>cm </a:t>
            </a:r>
            <a:r>
              <a:rPr sz="1100" spc="-5" dirty="0">
                <a:latin typeface="TeXGyreHeros"/>
                <a:cs typeface="TeXGyreHeros"/>
              </a:rPr>
              <a:t>në </a:t>
            </a:r>
            <a:r>
              <a:rPr sz="1100" dirty="0">
                <a:latin typeface="TeXGyreHeros"/>
                <a:cs typeface="TeXGyreHeros"/>
              </a:rPr>
              <a:t>vjeshtë  </a:t>
            </a:r>
            <a:r>
              <a:rPr sz="1100" spc="-5" dirty="0">
                <a:latin typeface="TeXGyreHeros"/>
                <a:cs typeface="TeXGyreHeros"/>
              </a:rPr>
              <a:t>ose ﬁllim pranvere </a:t>
            </a:r>
            <a:r>
              <a:rPr sz="1100" dirty="0">
                <a:latin typeface="TeXGyreHeros"/>
                <a:cs typeface="TeXGyreHeros"/>
              </a:rPr>
              <a:t>por dhe </a:t>
            </a:r>
            <a:r>
              <a:rPr sz="1100" spc="-5" dirty="0">
                <a:latin typeface="TeXGyreHeros"/>
                <a:cs typeface="TeXGyreHeros"/>
              </a:rPr>
              <a:t>me </a:t>
            </a:r>
            <a:r>
              <a:rPr sz="1100" dirty="0">
                <a:latin typeface="TeXGyreHeros"/>
                <a:cs typeface="TeXGyreHeros"/>
              </a:rPr>
              <a:t>fara që  </a:t>
            </a:r>
            <a:r>
              <a:rPr sz="1100" spc="-5" dirty="0">
                <a:latin typeface="TeXGyreHeros"/>
                <a:cs typeface="TeXGyreHeros"/>
              </a:rPr>
              <a:t>mblidhen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fund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verës.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950">
              <a:latin typeface="TeXGyreHeros"/>
              <a:cs typeface="TeXGyreHeros"/>
            </a:endParaRPr>
          </a:p>
          <a:p>
            <a:pPr marL="63500" marR="2447925" indent="179705" algn="just">
              <a:lnSpc>
                <a:spcPct val="105900"/>
              </a:lnSpc>
            </a:pPr>
            <a:r>
              <a:rPr sz="1100" b="1" spc="-5" dirty="0">
                <a:latin typeface="Arial"/>
                <a:cs typeface="Arial"/>
              </a:rPr>
              <a:t>Përdorimi: </a:t>
            </a:r>
            <a:r>
              <a:rPr sz="1100" spc="-5" dirty="0">
                <a:latin typeface="TeXGyreHeros"/>
                <a:cs typeface="TeXGyreHeros"/>
              </a:rPr>
              <a:t>Nga pjesa vegjetative </a:t>
            </a:r>
            <a:r>
              <a:rPr sz="1100" dirty="0">
                <a:latin typeface="TeXGyreHeros"/>
                <a:cs typeface="TeXGyreHeros"/>
              </a:rPr>
              <a:t>e  </a:t>
            </a:r>
            <a:r>
              <a:rPr sz="1100" spc="-5" dirty="0">
                <a:latin typeface="TeXGyreHeros"/>
                <a:cs typeface="TeXGyreHeros"/>
              </a:rPr>
              <a:t>sapo mbledhur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i="1" dirty="0">
                <a:latin typeface="Arimo"/>
                <a:cs typeface="Arimo"/>
              </a:rPr>
              <a:t>M. </a:t>
            </a:r>
            <a:r>
              <a:rPr sz="1100" i="1" spc="-5" dirty="0">
                <a:latin typeface="Arimo"/>
                <a:cs typeface="Arimo"/>
              </a:rPr>
              <a:t>piperita </a:t>
            </a:r>
            <a:r>
              <a:rPr sz="1100" spc="-5" dirty="0">
                <a:latin typeface="TeXGyreHeros"/>
                <a:cs typeface="TeXGyreHeros"/>
              </a:rPr>
              <a:t>nxirret vaj</a:t>
            </a:r>
            <a:r>
              <a:rPr sz="1100" spc="-1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es-  encial.</a:t>
            </a:r>
            <a:r>
              <a:rPr sz="1100" spc="6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Menta</a:t>
            </a:r>
            <a:r>
              <a:rPr sz="1100" spc="7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me</a:t>
            </a:r>
            <a:r>
              <a:rPr sz="1100" spc="7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aromë</a:t>
            </a:r>
            <a:r>
              <a:rPr sz="1100" spc="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6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fortë,</a:t>
            </a:r>
            <a:r>
              <a:rPr sz="1100" spc="6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shije</a:t>
            </a:r>
            <a:r>
              <a:rPr sz="1100" spc="6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pi-</a:t>
            </a:r>
            <a:endParaRPr sz="1100">
              <a:latin typeface="TeXGyreHeros"/>
              <a:cs typeface="TeXGyreHeros"/>
            </a:endParaRPr>
          </a:p>
          <a:p>
            <a:pPr marL="63500" algn="just">
              <a:lnSpc>
                <a:spcPct val="100000"/>
              </a:lnSpc>
              <a:spcBef>
                <a:spcPts val="85"/>
              </a:spcBef>
            </a:pPr>
            <a:r>
              <a:rPr sz="1100" spc="-5" dirty="0">
                <a:latin typeface="TeXGyreHeros"/>
                <a:cs typeface="TeXGyreHeros"/>
              </a:rPr>
              <a:t>kante </a:t>
            </a:r>
            <a:r>
              <a:rPr sz="1100" dirty="0">
                <a:latin typeface="TeXGyreHeros"/>
                <a:cs typeface="TeXGyreHeros"/>
              </a:rPr>
              <a:t>e që lëshon </a:t>
            </a:r>
            <a:r>
              <a:rPr sz="1100" spc="-5" dirty="0">
                <a:latin typeface="TeXGyreHeros"/>
                <a:cs typeface="TeXGyreHeros"/>
              </a:rPr>
              <a:t>një </a:t>
            </a:r>
            <a:r>
              <a:rPr sz="1100" dirty="0">
                <a:latin typeface="TeXGyreHeros"/>
                <a:cs typeface="TeXGyreHeros"/>
              </a:rPr>
              <a:t>freski </a:t>
            </a:r>
            <a:r>
              <a:rPr sz="1100" spc="-5" dirty="0">
                <a:latin typeface="TeXGyreHeros"/>
                <a:cs typeface="TeXGyreHeros"/>
              </a:rPr>
              <a:t>të </a:t>
            </a:r>
            <a:r>
              <a:rPr sz="1100" dirty="0">
                <a:latin typeface="TeXGyreHeros"/>
                <a:cs typeface="TeXGyreHeros"/>
              </a:rPr>
              <a:t>këndshme, </a:t>
            </a:r>
            <a:r>
              <a:rPr sz="1500" b="1" spc="-7" baseline="-8333" dirty="0">
                <a:latin typeface="Arial"/>
                <a:cs typeface="Arial"/>
              </a:rPr>
              <a:t>Foto: </a:t>
            </a:r>
            <a:r>
              <a:rPr sz="1500" spc="-7" baseline="-8333" dirty="0">
                <a:latin typeface="TeXGyreHeros"/>
                <a:cs typeface="TeXGyreHeros"/>
              </a:rPr>
              <a:t>D. Xhulaj (Koplik, Malësi e</a:t>
            </a:r>
            <a:r>
              <a:rPr sz="1500" spc="135" baseline="-8333" dirty="0">
                <a:latin typeface="TeXGyreHeros"/>
                <a:cs typeface="TeXGyreHeros"/>
              </a:rPr>
              <a:t> </a:t>
            </a:r>
            <a:r>
              <a:rPr sz="1500" spc="-7" baseline="-8333" dirty="0">
                <a:latin typeface="TeXGyreHeros"/>
                <a:cs typeface="TeXGyreHeros"/>
              </a:rPr>
              <a:t>Madhe)</a:t>
            </a:r>
            <a:endParaRPr sz="1500" baseline="-8333">
              <a:latin typeface="TeXGyreHeros"/>
              <a:cs typeface="TeXGyreHeros"/>
            </a:endParaRPr>
          </a:p>
          <a:p>
            <a:pPr marL="63500" marR="2487295" algn="just">
              <a:lnSpc>
                <a:spcPct val="106000"/>
              </a:lnSpc>
              <a:spcBef>
                <a:spcPts val="5"/>
              </a:spcBef>
            </a:pPr>
            <a:r>
              <a:rPr sz="1100" spc="-5" dirty="0">
                <a:latin typeface="TeXGyreHeros"/>
                <a:cs typeface="TeXGyreHeros"/>
              </a:rPr>
              <a:t>përdoret</a:t>
            </a:r>
            <a:r>
              <a:rPr sz="1100" spc="-10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si</a:t>
            </a:r>
            <a:r>
              <a:rPr sz="1100" spc="-10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stimulant,</a:t>
            </a:r>
            <a:r>
              <a:rPr sz="1100" spc="-10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tonik,</a:t>
            </a:r>
            <a:r>
              <a:rPr sz="1100" spc="-10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antispazmatik,  stomakik, karminativ për rastet </a:t>
            </a:r>
            <a:r>
              <a:rPr sz="1100" dirty="0">
                <a:latin typeface="TeXGyreHeros"/>
                <a:cs typeface="TeXGyreHeros"/>
              </a:rPr>
              <a:t>e atonisë  </a:t>
            </a:r>
            <a:r>
              <a:rPr sz="1100" spc="-5" dirty="0">
                <a:latin typeface="TeXGyreHeros"/>
                <a:cs typeface="TeXGyreHeros"/>
              </a:rPr>
              <a:t>gastrike, kolike, hepatike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nefritike.</a:t>
            </a:r>
            <a:r>
              <a:rPr sz="1100" spc="-1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Futet  </a:t>
            </a:r>
            <a:r>
              <a:rPr sz="1100" dirty="0">
                <a:latin typeface="TeXGyreHeros"/>
                <a:cs typeface="TeXGyreHeros"/>
              </a:rPr>
              <a:t>si </a:t>
            </a:r>
            <a:r>
              <a:rPr sz="1100" spc="-5" dirty="0">
                <a:latin typeface="TeXGyreHeros"/>
                <a:cs typeface="TeXGyreHeros"/>
              </a:rPr>
              <a:t>rregullues shijesh në çamçakëza,</a:t>
            </a:r>
            <a:r>
              <a:rPr sz="1100" spc="-10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kara-  mele, likerna etj. Mentoli hyn në përbërje  të lëndëve balsamike </a:t>
            </a:r>
            <a:r>
              <a:rPr sz="1100" dirty="0">
                <a:latin typeface="TeXGyreHeros"/>
                <a:cs typeface="TeXGyreHeros"/>
              </a:rPr>
              <a:t>bashkë me </a:t>
            </a:r>
            <a:r>
              <a:rPr sz="1100" spc="-5" dirty="0">
                <a:latin typeface="TeXGyreHeros"/>
                <a:cs typeface="TeXGyreHeros"/>
              </a:rPr>
              <a:t>euka-  liptolin, </a:t>
            </a:r>
            <a:r>
              <a:rPr sz="1100" dirty="0">
                <a:latin typeface="TeXGyreHeros"/>
                <a:cs typeface="TeXGyreHeros"/>
              </a:rPr>
              <a:t>kamforin, </a:t>
            </a:r>
            <a:r>
              <a:rPr sz="1100" spc="-5" dirty="0">
                <a:latin typeface="TeXGyreHeros"/>
                <a:cs typeface="TeXGyreHeros"/>
              </a:rPr>
              <a:t>esencën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trementinës.  Ndihmon kundër bllokimeve të frymëmar-  rjes, sinozitit </a:t>
            </a:r>
            <a:r>
              <a:rPr sz="1100" dirty="0">
                <a:latin typeface="TeXGyreHeros"/>
                <a:cs typeface="TeXGyreHeros"/>
              </a:rPr>
              <a:t>dhe </a:t>
            </a:r>
            <a:r>
              <a:rPr sz="1100" spc="-5" dirty="0">
                <a:latin typeface="TeXGyreHeros"/>
                <a:cs typeface="TeXGyreHeros"/>
              </a:rPr>
              <a:t>bllokimeve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8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kraharorit.</a:t>
            </a:r>
            <a:endParaRPr sz="1100">
              <a:latin typeface="TeXGyreHeros"/>
              <a:cs typeface="TeXGyreHero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105621" y="8572158"/>
            <a:ext cx="385445" cy="15367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41275">
              <a:lnSpc>
                <a:spcPct val="100000"/>
              </a:lnSpc>
              <a:spcBef>
                <a:spcPts val="15"/>
              </a:spcBef>
            </a:pPr>
            <a:r>
              <a:rPr sz="900" dirty="0">
                <a:latin typeface="TeXGyreHeros"/>
                <a:cs typeface="TeXGyreHeros"/>
              </a:rPr>
              <a:t>- </a:t>
            </a:r>
            <a:fld id="{81D60167-4931-47E6-BA6A-407CBD079E47}" type="slidenum">
              <a:rPr sz="900" dirty="0">
                <a:latin typeface="TeXGyreHeros"/>
                <a:cs typeface="TeXGyreHeros"/>
              </a:rPr>
              <a:t>136</a:t>
            </a:fld>
            <a:r>
              <a:rPr sz="900" spc="-80" dirty="0">
                <a:latin typeface="TeXGyreHeros"/>
                <a:cs typeface="TeXGyreHeros"/>
              </a:rPr>
              <a:t> </a:t>
            </a:r>
            <a:r>
              <a:rPr sz="900" dirty="0">
                <a:latin typeface="TeXGyreHeros"/>
                <a:cs typeface="TeXGyreHeros"/>
              </a:rPr>
              <a:t>-</a:t>
            </a:r>
            <a:endParaRPr sz="900">
              <a:latin typeface="TeXGyreHeros"/>
              <a:cs typeface="TeXGyreHero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440684" y="8294632"/>
            <a:ext cx="173799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5" dirty="0">
                <a:latin typeface="Arial"/>
                <a:cs typeface="Arial"/>
              </a:rPr>
              <a:t>Foto: </a:t>
            </a:r>
            <a:r>
              <a:rPr sz="1000" spc="-5" dirty="0">
                <a:latin typeface="TeXGyreHeros"/>
                <a:cs typeface="TeXGyreHeros"/>
              </a:rPr>
              <a:t>D.Xhulaj </a:t>
            </a:r>
            <a:r>
              <a:rPr sz="1000" spc="-10" dirty="0">
                <a:latin typeface="TeXGyreHeros"/>
                <a:cs typeface="TeXGyreHeros"/>
              </a:rPr>
              <a:t>(Valias,</a:t>
            </a:r>
            <a:r>
              <a:rPr sz="1000" spc="-45" dirty="0">
                <a:latin typeface="TeXGyreHeros"/>
                <a:cs typeface="TeXGyreHeros"/>
              </a:rPr>
              <a:t> </a:t>
            </a:r>
            <a:r>
              <a:rPr sz="1000" spc="-10" dirty="0">
                <a:latin typeface="TeXGyreHeros"/>
                <a:cs typeface="TeXGyreHeros"/>
              </a:rPr>
              <a:t>Tiranë)</a:t>
            </a:r>
            <a:endParaRPr sz="1000">
              <a:latin typeface="TeXGyreHeros"/>
              <a:cs typeface="TeXGyreHeros"/>
            </a:endParaRP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195066" y="2593086"/>
            <a:ext cx="2543810" cy="3906520"/>
            <a:chOff x="3195066" y="2593086"/>
            <a:chExt cx="2543810" cy="3906520"/>
          </a:xfrm>
        </p:grpSpPr>
        <p:sp>
          <p:nvSpPr>
            <p:cNvPr id="3" name="object 3"/>
            <p:cNvSpPr/>
            <p:nvPr/>
          </p:nvSpPr>
          <p:spPr>
            <a:xfrm>
              <a:off x="3198876" y="2595372"/>
              <a:ext cx="2538983" cy="390144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198876" y="2596896"/>
              <a:ext cx="2536190" cy="3898900"/>
            </a:xfrm>
            <a:custGeom>
              <a:avLst/>
              <a:gdLst/>
              <a:ahLst/>
              <a:cxnLst/>
              <a:rect l="l" t="t" r="r" b="b"/>
              <a:pathLst>
                <a:path w="2536190" h="3898900">
                  <a:moveTo>
                    <a:pt x="0" y="0"/>
                  </a:moveTo>
                  <a:lnTo>
                    <a:pt x="2535936" y="0"/>
                  </a:lnTo>
                  <a:lnTo>
                    <a:pt x="2535936" y="3898391"/>
                  </a:lnTo>
                  <a:lnTo>
                    <a:pt x="0" y="3898391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761491" y="608251"/>
            <a:ext cx="5012055" cy="6201410"/>
          </a:xfrm>
          <a:prstGeom prst="rect">
            <a:avLst/>
          </a:prstGeom>
        </p:spPr>
        <p:txBody>
          <a:bodyPr vert="horz" wrap="square" lIns="0" tIns="80645" rIns="0" bIns="0" rtlCol="0">
            <a:spAutoFit/>
          </a:bodyPr>
          <a:lstStyle/>
          <a:p>
            <a:pPr marL="34290" algn="ctr">
              <a:lnSpc>
                <a:spcPct val="100000"/>
              </a:lnSpc>
              <a:spcBef>
                <a:spcPts val="635"/>
              </a:spcBef>
            </a:pPr>
            <a:r>
              <a:rPr sz="1400" b="1" spc="-5" dirty="0">
                <a:latin typeface="Arial"/>
                <a:cs typeface="Arial"/>
              </a:rPr>
              <a:t>Rozmarina</a:t>
            </a:r>
            <a:endParaRPr sz="1400">
              <a:latin typeface="Arial"/>
              <a:cs typeface="Arial"/>
            </a:endParaRPr>
          </a:p>
          <a:p>
            <a:pPr marL="635" algn="ctr">
              <a:lnSpc>
                <a:spcPct val="100000"/>
              </a:lnSpc>
              <a:spcBef>
                <a:spcPts val="475"/>
              </a:spcBef>
            </a:pPr>
            <a:r>
              <a:rPr sz="1250" i="1" spc="-5" dirty="0">
                <a:latin typeface="Arimo"/>
                <a:cs typeface="Arimo"/>
              </a:rPr>
              <a:t>Rosmarinus oﬃcinalis</a:t>
            </a:r>
            <a:r>
              <a:rPr sz="1250" i="1" dirty="0">
                <a:latin typeface="Arimo"/>
                <a:cs typeface="Arimo"/>
              </a:rPr>
              <a:t> </a:t>
            </a:r>
            <a:r>
              <a:rPr sz="1250" b="1" dirty="0">
                <a:latin typeface="Arial"/>
                <a:cs typeface="Arial"/>
              </a:rPr>
              <a:t>L.</a:t>
            </a:r>
            <a:endParaRPr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150">
              <a:latin typeface="Arial"/>
              <a:cs typeface="Arial"/>
            </a:endParaRPr>
          </a:p>
          <a:p>
            <a:pPr marL="12700" marR="5080" indent="179705" algn="just">
              <a:lnSpc>
                <a:spcPct val="106400"/>
              </a:lnSpc>
            </a:pPr>
            <a:r>
              <a:rPr sz="1100" b="1" spc="-5" dirty="0">
                <a:latin typeface="Arial"/>
                <a:cs typeface="Arial"/>
              </a:rPr>
              <a:t>Përhapja: </a:t>
            </a:r>
            <a:r>
              <a:rPr sz="1100" spc="-5" dirty="0">
                <a:latin typeface="TeXGyreHeros"/>
                <a:cs typeface="TeXGyreHeros"/>
              </a:rPr>
              <a:t>Gjendet spontane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bregdetin mesdhetar; tek </a:t>
            </a:r>
            <a:r>
              <a:rPr sz="1100" dirty="0">
                <a:latin typeface="TeXGyreHeros"/>
                <a:cs typeface="TeXGyreHeros"/>
              </a:rPr>
              <a:t>ne </a:t>
            </a:r>
            <a:r>
              <a:rPr sz="1100" spc="-5" dirty="0">
                <a:latin typeface="TeXGyreHeros"/>
                <a:cs typeface="TeXGyreHeros"/>
              </a:rPr>
              <a:t>gjendet dhe </a:t>
            </a:r>
            <a:r>
              <a:rPr sz="1100" dirty="0">
                <a:latin typeface="TeXGyreHeros"/>
                <a:cs typeface="TeXGyreHeros"/>
              </a:rPr>
              <a:t>e  </a:t>
            </a:r>
            <a:r>
              <a:rPr sz="1100" spc="-5" dirty="0">
                <a:latin typeface="TeXGyreHeros"/>
                <a:cs typeface="TeXGyreHeros"/>
              </a:rPr>
              <a:t>kultivuar sidomos </a:t>
            </a:r>
            <a:r>
              <a:rPr sz="1100" dirty="0">
                <a:latin typeface="TeXGyreHeros"/>
                <a:cs typeface="TeXGyreHeros"/>
              </a:rPr>
              <a:t>në zonën e </a:t>
            </a:r>
            <a:r>
              <a:rPr sz="1100" spc="-5" dirty="0">
                <a:latin typeface="TeXGyreHeros"/>
                <a:cs typeface="TeXGyreHeros"/>
              </a:rPr>
              <a:t>Malësisë </a:t>
            </a:r>
            <a:r>
              <a:rPr sz="1100" dirty="0">
                <a:latin typeface="TeXGyreHeros"/>
                <a:cs typeface="TeXGyreHeros"/>
              </a:rPr>
              <a:t>së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Madhe.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950">
              <a:latin typeface="TeXGyreHeros"/>
              <a:cs typeface="TeXGyreHeros"/>
            </a:endParaRPr>
          </a:p>
          <a:p>
            <a:pPr marL="12700" marR="5080" indent="179705" algn="just">
              <a:lnSpc>
                <a:spcPct val="106100"/>
              </a:lnSpc>
            </a:pPr>
            <a:r>
              <a:rPr sz="1100" b="1" spc="-5" dirty="0">
                <a:latin typeface="Arial"/>
                <a:cs typeface="Arial"/>
              </a:rPr>
              <a:t>Përshkrimi</a:t>
            </a:r>
            <a:r>
              <a:rPr sz="1100" b="1" spc="-50" dirty="0">
                <a:latin typeface="Arial"/>
                <a:cs typeface="Arial"/>
              </a:rPr>
              <a:t> </a:t>
            </a:r>
            <a:r>
              <a:rPr sz="1100" dirty="0">
                <a:latin typeface="TeXGyreHeros"/>
                <a:cs typeface="TeXGyreHeros"/>
              </a:rPr>
              <a:t>: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Është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një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bimë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gjithmonë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blertë,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degëzuar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deri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në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2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lartë,  </a:t>
            </a:r>
            <a:r>
              <a:rPr sz="1100" dirty="0">
                <a:latin typeface="TeXGyreHeros"/>
                <a:cs typeface="TeXGyreHeros"/>
              </a:rPr>
              <a:t>me gjethe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holla,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ngushta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lëkurore, </a:t>
            </a:r>
            <a:r>
              <a:rPr sz="1100" dirty="0">
                <a:latin typeface="TeXGyreHeros"/>
                <a:cs typeface="TeXGyreHeros"/>
              </a:rPr>
              <a:t>të gjelbëra të errëta sipër e bardhoshe  </a:t>
            </a:r>
            <a:r>
              <a:rPr sz="1100" spc="-5" dirty="0">
                <a:latin typeface="TeXGyreHeros"/>
                <a:cs typeface="TeXGyreHeros"/>
              </a:rPr>
              <a:t>nga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poshtë.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Lulet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bojë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qielli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ose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lejla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rrallë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bardha,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vendosen</a:t>
            </a:r>
            <a:r>
              <a:rPr sz="1100" spc="-1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në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afërsi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ma-  jave të</a:t>
            </a:r>
            <a:r>
              <a:rPr sz="1100" spc="1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degëve.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950">
              <a:latin typeface="TeXGyreHeros"/>
              <a:cs typeface="TeXGyreHeros"/>
            </a:endParaRPr>
          </a:p>
          <a:p>
            <a:pPr marL="12700" marR="2748915" indent="179705" algn="just">
              <a:lnSpc>
                <a:spcPct val="106100"/>
              </a:lnSpc>
            </a:pPr>
            <a:r>
              <a:rPr sz="1100" b="1" spc="-5" dirty="0">
                <a:latin typeface="Arial"/>
                <a:cs typeface="Arial"/>
              </a:rPr>
              <a:t>Shtimi: </a:t>
            </a:r>
            <a:r>
              <a:rPr sz="1100" spc="-5" dirty="0">
                <a:latin typeface="TeXGyreHeros"/>
                <a:cs typeface="TeXGyreHeros"/>
              </a:rPr>
              <a:t>Mund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shtohet </a:t>
            </a:r>
            <a:r>
              <a:rPr sz="1100" dirty="0">
                <a:latin typeface="TeXGyreHeros"/>
                <a:cs typeface="TeXGyreHeros"/>
              </a:rPr>
              <a:t>me  farë në </a:t>
            </a:r>
            <a:r>
              <a:rPr sz="1100" spc="-5" dirty="0">
                <a:latin typeface="TeXGyreHeros"/>
                <a:cs typeface="TeXGyreHeros"/>
              </a:rPr>
              <a:t>pranverë por mbirja </a:t>
            </a:r>
            <a:r>
              <a:rPr sz="1100" dirty="0">
                <a:latin typeface="TeXGyreHeros"/>
                <a:cs typeface="TeXGyreHeros"/>
              </a:rPr>
              <a:t>është  e </a:t>
            </a:r>
            <a:r>
              <a:rPr sz="1100" spc="-5" dirty="0">
                <a:latin typeface="TeXGyreHeros"/>
                <a:cs typeface="TeXGyreHeros"/>
              </a:rPr>
              <a:t>ngadaltë, ndaj preferohet shtimi </a:t>
            </a:r>
            <a:r>
              <a:rPr sz="1100" dirty="0">
                <a:latin typeface="TeXGyreHeros"/>
                <a:cs typeface="TeXGyreHeros"/>
              </a:rPr>
              <a:t>i  </a:t>
            </a:r>
            <a:r>
              <a:rPr sz="1100" spc="-5" dirty="0">
                <a:latin typeface="TeXGyreHeros"/>
                <a:cs typeface="TeXGyreHeros"/>
              </a:rPr>
              <a:t>bimës </a:t>
            </a:r>
            <a:r>
              <a:rPr sz="1100" dirty="0">
                <a:latin typeface="TeXGyreHeros"/>
                <a:cs typeface="TeXGyreHeros"/>
              </a:rPr>
              <a:t>me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copa.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950">
              <a:latin typeface="TeXGyreHeros"/>
              <a:cs typeface="TeXGyreHeros"/>
            </a:endParaRPr>
          </a:p>
          <a:p>
            <a:pPr marL="12700" marR="2748280" indent="179705" algn="just">
              <a:lnSpc>
                <a:spcPct val="106000"/>
              </a:lnSpc>
            </a:pPr>
            <a:r>
              <a:rPr sz="1100" b="1" spc="-5" dirty="0">
                <a:latin typeface="Arial"/>
                <a:cs typeface="Arial"/>
              </a:rPr>
              <a:t>Përdorimi: </a:t>
            </a:r>
            <a:r>
              <a:rPr sz="1100" spc="-5" dirty="0">
                <a:latin typeface="TeXGyreHeros"/>
                <a:cs typeface="TeXGyreHeros"/>
              </a:rPr>
              <a:t>Ka veti stimuluese,  antispazmatike dhe përdoret </a:t>
            </a:r>
            <a:r>
              <a:rPr sz="1100" dirty="0">
                <a:latin typeface="TeXGyreHeros"/>
                <a:cs typeface="TeXGyreHeros"/>
              </a:rPr>
              <a:t>në  </a:t>
            </a:r>
            <a:r>
              <a:rPr sz="1100" spc="-5" dirty="0">
                <a:latin typeface="TeXGyreHeros"/>
                <a:cs typeface="TeXGyreHeros"/>
              </a:rPr>
              <a:t>mjekësi për </a:t>
            </a:r>
            <a:r>
              <a:rPr sz="1100" dirty="0">
                <a:latin typeface="TeXGyreHeros"/>
                <a:cs typeface="TeXGyreHeros"/>
              </a:rPr>
              <a:t>relaksimin e </a:t>
            </a:r>
            <a:r>
              <a:rPr sz="1100" spc="-5" dirty="0">
                <a:latin typeface="TeXGyreHeros"/>
                <a:cs typeface="TeXGyreHeros"/>
              </a:rPr>
              <a:t>muskujeve  të aparatit tretës. </a:t>
            </a:r>
            <a:r>
              <a:rPr sz="1100" dirty="0">
                <a:latin typeface="TeXGyreHeros"/>
                <a:cs typeface="TeXGyreHeros"/>
              </a:rPr>
              <a:t>Çaji i </a:t>
            </a:r>
            <a:r>
              <a:rPr sz="1100" spc="-5" dirty="0">
                <a:latin typeface="TeXGyreHeros"/>
                <a:cs typeface="TeXGyreHeros"/>
              </a:rPr>
              <a:t>rozamrinës  mund të përdoret për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përmirësu-  ar </a:t>
            </a:r>
            <a:r>
              <a:rPr sz="1100" dirty="0">
                <a:latin typeface="TeXGyreHeros"/>
                <a:cs typeface="TeXGyreHeros"/>
              </a:rPr>
              <a:t>shëndetin e të </a:t>
            </a:r>
            <a:r>
              <a:rPr sz="1100" spc="-5" dirty="0">
                <a:latin typeface="TeXGyreHeros"/>
                <a:cs typeface="TeXGyreHeros"/>
              </a:rPr>
              <a:t>gjithë </a:t>
            </a:r>
            <a:r>
              <a:rPr sz="1100" dirty="0">
                <a:latin typeface="TeXGyreHeros"/>
                <a:cs typeface="TeXGyreHeros"/>
              </a:rPr>
              <a:t>trupit. </a:t>
            </a:r>
            <a:r>
              <a:rPr sz="1100" spc="-5" dirty="0">
                <a:latin typeface="TeXGyreHeros"/>
                <a:cs typeface="TeXGyreHeros"/>
              </a:rPr>
              <a:t>Ka një  efekt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fuqishëm antioksidues, anti-  </a:t>
            </a:r>
            <a:r>
              <a:rPr sz="1100" spc="-10" dirty="0">
                <a:latin typeface="TeXGyreHeros"/>
                <a:cs typeface="TeXGyreHeros"/>
              </a:rPr>
              <a:t>inﬂamator, </a:t>
            </a:r>
            <a:r>
              <a:rPr sz="1100" spc="-5" dirty="0">
                <a:latin typeface="TeXGyreHeros"/>
                <a:cs typeface="TeXGyreHeros"/>
              </a:rPr>
              <a:t>antibakterial dhe antisep-  </a:t>
            </a:r>
            <a:r>
              <a:rPr sz="1100" dirty="0">
                <a:latin typeface="TeXGyreHeros"/>
                <a:cs typeface="TeXGyreHeros"/>
              </a:rPr>
              <a:t>tik. Përdoret </a:t>
            </a:r>
            <a:r>
              <a:rPr sz="1100" spc="-5" dirty="0">
                <a:latin typeface="TeXGyreHeros"/>
                <a:cs typeface="TeXGyreHeros"/>
              </a:rPr>
              <a:t>në parandalimin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kan-  </a:t>
            </a:r>
            <a:r>
              <a:rPr sz="1100" dirty="0">
                <a:latin typeface="TeXGyreHeros"/>
                <a:cs typeface="TeXGyreHeros"/>
              </a:rPr>
              <a:t>cerit </a:t>
            </a:r>
            <a:r>
              <a:rPr sz="1100" spc="-10" dirty="0">
                <a:latin typeface="TeXGyreHeros"/>
                <a:cs typeface="TeXGyreHeros"/>
              </a:rPr>
              <a:t>duke </a:t>
            </a:r>
            <a:r>
              <a:rPr sz="1100" spc="-5" dirty="0">
                <a:latin typeface="TeXGyreHeros"/>
                <a:cs typeface="TeXGyreHeros"/>
              </a:rPr>
              <a:t>ulur nivelin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radikaleve  të lira në trup. Lehtëson simptomat 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ftohjes dhe </a:t>
            </a:r>
            <a:r>
              <a:rPr sz="1100" dirty="0">
                <a:latin typeface="TeXGyreHeros"/>
                <a:cs typeface="TeXGyreHeros"/>
              </a:rPr>
              <a:t>gripit, </a:t>
            </a:r>
            <a:r>
              <a:rPr sz="1100" spc="-5" dirty="0">
                <a:latin typeface="TeXGyreHeros"/>
                <a:cs typeface="TeXGyreHeros"/>
              </a:rPr>
              <a:t>qetëson irritimet 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lëkurës </a:t>
            </a:r>
            <a:r>
              <a:rPr sz="1100" dirty="0">
                <a:latin typeface="TeXGyreHeros"/>
                <a:cs typeface="TeXGyreHeros"/>
              </a:rPr>
              <a:t>si </a:t>
            </a:r>
            <a:r>
              <a:rPr sz="1100" spc="-5" dirty="0">
                <a:latin typeface="TeXGyreHeros"/>
                <a:cs typeface="TeXGyreHeros"/>
              </a:rPr>
              <a:t>dhe redukton nivelin </a:t>
            </a:r>
            <a:r>
              <a:rPr sz="1100" dirty="0">
                <a:latin typeface="TeXGyreHeros"/>
                <a:cs typeface="TeXGyreHeros"/>
              </a:rPr>
              <a:t>e  </a:t>
            </a:r>
            <a:r>
              <a:rPr sz="1100" spc="-5" dirty="0">
                <a:latin typeface="TeXGyreHeros"/>
                <a:cs typeface="TeXGyreHeros"/>
              </a:rPr>
              <a:t>stresit. Gjethet </a:t>
            </a:r>
            <a:r>
              <a:rPr sz="1100" dirty="0">
                <a:latin typeface="TeXGyreHeros"/>
                <a:cs typeface="TeXGyreHeros"/>
              </a:rPr>
              <a:t>mund </a:t>
            </a:r>
            <a:r>
              <a:rPr sz="1100" spc="-5" dirty="0">
                <a:latin typeface="TeXGyreHeros"/>
                <a:cs typeface="TeXGyreHeros"/>
              </a:rPr>
              <a:t>të përdoren </a:t>
            </a:r>
            <a:r>
              <a:rPr sz="1100" dirty="0">
                <a:latin typeface="TeXGyreHeros"/>
                <a:cs typeface="TeXGyreHeros"/>
              </a:rPr>
              <a:t>si  </a:t>
            </a:r>
            <a:r>
              <a:rPr sz="1100" spc="-5" dirty="0">
                <a:latin typeface="TeXGyreHeros"/>
                <a:cs typeface="TeXGyreHeros"/>
              </a:rPr>
              <a:t>erëza.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</a:pPr>
            <a:endParaRPr sz="1200">
              <a:latin typeface="TeXGyreHeros"/>
              <a:cs typeface="TeXGyreHeros"/>
            </a:endParaRPr>
          </a:p>
          <a:p>
            <a:pPr marL="2433955">
              <a:lnSpc>
                <a:spcPct val="100000"/>
              </a:lnSpc>
              <a:spcBef>
                <a:spcPts val="950"/>
              </a:spcBef>
            </a:pPr>
            <a:r>
              <a:rPr sz="1000" b="1" spc="-5" dirty="0">
                <a:latin typeface="Arial"/>
                <a:cs typeface="Arial"/>
              </a:rPr>
              <a:t>Foto: </a:t>
            </a:r>
            <a:r>
              <a:rPr sz="1000" spc="-5" dirty="0">
                <a:latin typeface="TeXGyreHeros"/>
                <a:cs typeface="TeXGyreHeros"/>
              </a:rPr>
              <a:t>D.Xhulaj </a:t>
            </a:r>
            <a:r>
              <a:rPr sz="1000" spc="-10" dirty="0">
                <a:latin typeface="TeXGyreHeros"/>
                <a:cs typeface="TeXGyreHeros"/>
              </a:rPr>
              <a:t>(Valias,</a:t>
            </a:r>
            <a:r>
              <a:rPr sz="1000" spc="-20" dirty="0">
                <a:latin typeface="TeXGyreHeros"/>
                <a:cs typeface="TeXGyreHeros"/>
              </a:rPr>
              <a:t> </a:t>
            </a:r>
            <a:r>
              <a:rPr sz="1000" spc="-10" dirty="0">
                <a:latin typeface="TeXGyreHeros"/>
                <a:cs typeface="TeXGyreHeros"/>
              </a:rPr>
              <a:t>Tiranë)</a:t>
            </a:r>
            <a:endParaRPr sz="1000">
              <a:latin typeface="TeXGyreHeros"/>
              <a:cs typeface="TeXGyreHero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105621" y="8572158"/>
            <a:ext cx="385445" cy="15367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41275">
              <a:lnSpc>
                <a:spcPct val="100000"/>
              </a:lnSpc>
              <a:spcBef>
                <a:spcPts val="15"/>
              </a:spcBef>
            </a:pPr>
            <a:r>
              <a:rPr sz="900" dirty="0">
                <a:latin typeface="TeXGyreHeros"/>
                <a:cs typeface="TeXGyreHeros"/>
              </a:rPr>
              <a:t>- </a:t>
            </a:r>
            <a:fld id="{81D60167-4931-47E6-BA6A-407CBD079E47}" type="slidenum">
              <a:rPr sz="900" dirty="0">
                <a:latin typeface="TeXGyreHeros"/>
                <a:cs typeface="TeXGyreHeros"/>
              </a:rPr>
              <a:t>137</a:t>
            </a:fld>
            <a:r>
              <a:rPr sz="900" spc="-80" dirty="0">
                <a:latin typeface="TeXGyreHeros"/>
                <a:cs typeface="TeXGyreHeros"/>
              </a:rPr>
              <a:t> </a:t>
            </a:r>
            <a:r>
              <a:rPr sz="900" dirty="0">
                <a:latin typeface="TeXGyreHeros"/>
                <a:cs typeface="TeXGyreHeros"/>
              </a:rPr>
              <a:t>-</a:t>
            </a:r>
            <a:endParaRPr sz="900">
              <a:latin typeface="TeXGyreHeros"/>
              <a:cs typeface="TeXGyreHeros"/>
            </a:endParaRP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2827" y="574913"/>
            <a:ext cx="5029835" cy="1796414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25"/>
              </a:spcBef>
            </a:pPr>
            <a:r>
              <a:rPr sz="1400" b="1" dirty="0">
                <a:latin typeface="Arial"/>
                <a:cs typeface="Arial"/>
              </a:rPr>
              <a:t>Makthi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459"/>
              </a:spcBef>
            </a:pPr>
            <a:r>
              <a:rPr sz="1250" i="1" spc="-5" dirty="0">
                <a:latin typeface="Arimo"/>
                <a:cs typeface="Arimo"/>
              </a:rPr>
              <a:t>Helichrysium arenarium</a:t>
            </a:r>
            <a:r>
              <a:rPr sz="1250" i="1" spc="10" dirty="0">
                <a:latin typeface="Arimo"/>
                <a:cs typeface="Arimo"/>
              </a:rPr>
              <a:t> </a:t>
            </a:r>
            <a:r>
              <a:rPr sz="1250" i="1" dirty="0">
                <a:latin typeface="Arimo"/>
                <a:cs typeface="Arimo"/>
              </a:rPr>
              <a:t>Mill</a:t>
            </a:r>
            <a:endParaRPr sz="1250">
              <a:latin typeface="Arimo"/>
              <a:cs typeface="Arimo"/>
            </a:endParaRPr>
          </a:p>
          <a:p>
            <a:pPr>
              <a:lnSpc>
                <a:spcPct val="100000"/>
              </a:lnSpc>
            </a:pPr>
            <a:endParaRPr sz="1200">
              <a:latin typeface="Arimo"/>
              <a:cs typeface="Arimo"/>
            </a:endParaRPr>
          </a:p>
          <a:p>
            <a:pPr marL="12700" marR="5080" indent="179705" algn="just">
              <a:lnSpc>
                <a:spcPct val="105900"/>
              </a:lnSpc>
            </a:pPr>
            <a:r>
              <a:rPr sz="1100" b="1" spc="-5" dirty="0">
                <a:latin typeface="Arial"/>
                <a:cs typeface="Arial"/>
              </a:rPr>
              <a:t>Përhapja: </a:t>
            </a:r>
            <a:r>
              <a:rPr sz="1100" spc="-5" dirty="0">
                <a:latin typeface="TeXGyreHeros"/>
                <a:cs typeface="TeXGyreHeros"/>
              </a:rPr>
              <a:t>Rritet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vende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dirty="0">
                <a:latin typeface="TeXGyreHeros"/>
                <a:cs typeface="TeXGyreHeros"/>
              </a:rPr>
              <a:t>thata dhe të </a:t>
            </a:r>
            <a:r>
              <a:rPr sz="1100" spc="-5" dirty="0">
                <a:latin typeface="TeXGyreHeros"/>
                <a:cs typeface="TeXGyreHeros"/>
              </a:rPr>
              <a:t>zbuluara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cilat rrihen </a:t>
            </a:r>
            <a:r>
              <a:rPr sz="1100" dirty="0">
                <a:latin typeface="TeXGyreHeros"/>
                <a:cs typeface="TeXGyreHeros"/>
              </a:rPr>
              <a:t>nga </a:t>
            </a:r>
            <a:r>
              <a:rPr sz="1100" spc="-5" dirty="0">
                <a:latin typeface="TeXGyreHeros"/>
                <a:cs typeface="TeXGyreHeros"/>
              </a:rPr>
              <a:t>dielli. </a:t>
            </a:r>
            <a:r>
              <a:rPr sz="1100" dirty="0">
                <a:latin typeface="TeXGyreHeros"/>
                <a:cs typeface="TeXGyreHeros"/>
              </a:rPr>
              <a:t>Në  vendin </a:t>
            </a:r>
            <a:r>
              <a:rPr sz="1100" spc="-5" dirty="0">
                <a:latin typeface="TeXGyreHeros"/>
                <a:cs typeface="TeXGyreHeros"/>
              </a:rPr>
              <a:t>tonë takohet </a:t>
            </a:r>
            <a:r>
              <a:rPr sz="1100" dirty="0">
                <a:latin typeface="TeXGyreHeros"/>
                <a:cs typeface="TeXGyreHeros"/>
              </a:rPr>
              <a:t>si në </a:t>
            </a:r>
            <a:r>
              <a:rPr sz="1100" spc="-5" dirty="0">
                <a:latin typeface="TeXGyreHeros"/>
                <a:cs typeface="TeXGyreHeros"/>
              </a:rPr>
              <a:t>pjesën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Malësisë </a:t>
            </a:r>
            <a:r>
              <a:rPr sz="1100" dirty="0">
                <a:latin typeface="TeXGyreHeros"/>
                <a:cs typeface="TeXGyreHeros"/>
              </a:rPr>
              <a:t>së </a:t>
            </a:r>
            <a:r>
              <a:rPr sz="1100" spc="-5" dirty="0">
                <a:latin typeface="TeXGyreHeros"/>
                <a:cs typeface="TeXGyreHeros"/>
              </a:rPr>
              <a:t>Madhe por </a:t>
            </a:r>
            <a:r>
              <a:rPr sz="1100" dirty="0">
                <a:latin typeface="TeXGyreHeros"/>
                <a:cs typeface="TeXGyreHeros"/>
              </a:rPr>
              <a:t>dhe </a:t>
            </a:r>
            <a:r>
              <a:rPr sz="1100" spc="-5" dirty="0">
                <a:latin typeface="TeXGyreHeros"/>
                <a:cs typeface="TeXGyreHeros"/>
              </a:rPr>
              <a:t>në Përmet, </a:t>
            </a:r>
            <a:r>
              <a:rPr sz="1100" dirty="0">
                <a:latin typeface="TeXGyreHeros"/>
                <a:cs typeface="TeXGyreHeros"/>
              </a:rPr>
              <a:t>Kël-  </a:t>
            </a:r>
            <a:r>
              <a:rPr sz="1100" spc="-5" dirty="0">
                <a:latin typeface="TeXGyreHeros"/>
                <a:cs typeface="TeXGyreHeros"/>
              </a:rPr>
              <a:t>cyrë, Gjirokastër</a:t>
            </a:r>
            <a:r>
              <a:rPr sz="1100" spc="-1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etj.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950">
              <a:latin typeface="TeXGyreHeros"/>
              <a:cs typeface="TeXGyreHeros"/>
            </a:endParaRPr>
          </a:p>
          <a:p>
            <a:pPr marL="12700" marR="6350" indent="179705" algn="just">
              <a:lnSpc>
                <a:spcPct val="106400"/>
              </a:lnSpc>
            </a:pPr>
            <a:r>
              <a:rPr sz="1100" b="1" spc="-5" dirty="0">
                <a:latin typeface="Arial"/>
                <a:cs typeface="Arial"/>
              </a:rPr>
              <a:t>Përshkrimi: </a:t>
            </a:r>
            <a:r>
              <a:rPr sz="1100" dirty="0">
                <a:latin typeface="TeXGyreHeros"/>
                <a:cs typeface="TeXGyreHeros"/>
              </a:rPr>
              <a:t>Bimë </a:t>
            </a:r>
            <a:r>
              <a:rPr sz="1100" spc="-5" dirty="0">
                <a:latin typeface="TeXGyreHeros"/>
                <a:cs typeface="TeXGyreHeros"/>
              </a:rPr>
              <a:t>njëvjeçare </a:t>
            </a:r>
            <a:r>
              <a:rPr sz="1100" dirty="0">
                <a:latin typeface="TeXGyreHeros"/>
                <a:cs typeface="TeXGyreHeros"/>
              </a:rPr>
              <a:t>që arrin </a:t>
            </a:r>
            <a:r>
              <a:rPr sz="1100" spc="-5" dirty="0">
                <a:latin typeface="TeXGyreHeros"/>
                <a:cs typeface="TeXGyreHeros"/>
              </a:rPr>
              <a:t>lartësinë </a:t>
            </a:r>
            <a:r>
              <a:rPr sz="1100" dirty="0">
                <a:latin typeface="TeXGyreHeros"/>
                <a:cs typeface="TeXGyreHeros"/>
              </a:rPr>
              <a:t>nga </a:t>
            </a:r>
            <a:r>
              <a:rPr sz="1100" spc="-5" dirty="0">
                <a:latin typeface="TeXGyreHeros"/>
                <a:cs typeface="TeXGyreHeros"/>
              </a:rPr>
              <a:t>30 </a:t>
            </a:r>
            <a:r>
              <a:rPr sz="1100" dirty="0">
                <a:latin typeface="TeXGyreHeros"/>
                <a:cs typeface="TeXGyreHeros"/>
              </a:rPr>
              <a:t>deri </a:t>
            </a:r>
            <a:r>
              <a:rPr sz="1100" spc="-5" dirty="0">
                <a:latin typeface="TeXGyreHeros"/>
                <a:cs typeface="TeXGyreHeros"/>
              </a:rPr>
              <a:t>në </a:t>
            </a:r>
            <a:r>
              <a:rPr sz="1100" dirty="0">
                <a:latin typeface="TeXGyreHeros"/>
                <a:cs typeface="TeXGyreHeros"/>
              </a:rPr>
              <a:t>40 </a:t>
            </a:r>
            <a:r>
              <a:rPr sz="1100" spc="-5" dirty="0">
                <a:latin typeface="TeXGyreHeros"/>
                <a:cs typeface="TeXGyreHeros"/>
              </a:rPr>
              <a:t>cm. Lulëzon  në </a:t>
            </a:r>
            <a:r>
              <a:rPr sz="1100" dirty="0">
                <a:latin typeface="TeXGyreHeros"/>
                <a:cs typeface="TeXGyreHeros"/>
              </a:rPr>
              <a:t>qershor </a:t>
            </a:r>
            <a:r>
              <a:rPr sz="1100" spc="-5" dirty="0">
                <a:latin typeface="TeXGyreHeros"/>
                <a:cs typeface="TeXGyreHeros"/>
              </a:rPr>
              <a:t>dhe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korrik, fryt </a:t>
            </a:r>
            <a:r>
              <a:rPr sz="1100" dirty="0">
                <a:latin typeface="TeXGyreHeros"/>
                <a:cs typeface="TeXGyreHeros"/>
              </a:rPr>
              <a:t>jep në </a:t>
            </a:r>
            <a:r>
              <a:rPr sz="1100" spc="-5" dirty="0">
                <a:latin typeface="TeXGyreHeros"/>
                <a:cs typeface="TeXGyreHeros"/>
              </a:rPr>
              <a:t>gusht.</a:t>
            </a:r>
            <a:endParaRPr sz="1100">
              <a:latin typeface="TeXGyreHeros"/>
              <a:cs typeface="TeXGyreHero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82827" y="2522319"/>
            <a:ext cx="2303145" cy="39376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7145" indent="179705" algn="just">
              <a:lnSpc>
                <a:spcPct val="106400"/>
              </a:lnSpc>
              <a:spcBef>
                <a:spcPts val="95"/>
              </a:spcBef>
            </a:pPr>
            <a:r>
              <a:rPr sz="1100" b="1" spc="-5" dirty="0">
                <a:latin typeface="Arial"/>
                <a:cs typeface="Arial"/>
              </a:rPr>
              <a:t>Shtimi: </a:t>
            </a:r>
            <a:r>
              <a:rPr sz="1100" spc="-5" dirty="0">
                <a:latin typeface="TeXGyreHeros"/>
                <a:cs typeface="TeXGyreHeros"/>
              </a:rPr>
              <a:t>Zakonisht në pranverë 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anën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copave, </a:t>
            </a:r>
            <a:r>
              <a:rPr sz="1100" dirty="0">
                <a:latin typeface="TeXGyreHeros"/>
                <a:cs typeface="TeXGyreHeros"/>
              </a:rPr>
              <a:t>mund </a:t>
            </a:r>
            <a:r>
              <a:rPr sz="1100" spc="-5" dirty="0">
                <a:latin typeface="TeXGyreHeros"/>
                <a:cs typeface="TeXGyreHeros"/>
              </a:rPr>
              <a:t>të bëhet  dhe </a:t>
            </a:r>
            <a:r>
              <a:rPr sz="1100" spc="5" dirty="0">
                <a:latin typeface="TeXGyreHeros"/>
                <a:cs typeface="TeXGyreHeros"/>
              </a:rPr>
              <a:t>me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farë.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950">
              <a:latin typeface="TeXGyreHeros"/>
              <a:cs typeface="TeXGyreHeros"/>
            </a:endParaRPr>
          </a:p>
          <a:p>
            <a:pPr marL="12700" marR="16510" indent="179705" algn="just">
              <a:lnSpc>
                <a:spcPct val="106000"/>
              </a:lnSpc>
            </a:pPr>
            <a:r>
              <a:rPr sz="1100" b="1" spc="-5" dirty="0">
                <a:latin typeface="Arial"/>
                <a:cs typeface="Arial"/>
              </a:rPr>
              <a:t>Përdorimi: </a:t>
            </a:r>
            <a:r>
              <a:rPr sz="1100" spc="-5" dirty="0">
                <a:latin typeface="TeXGyreHeros"/>
                <a:cs typeface="TeXGyreHeros"/>
              </a:rPr>
              <a:t>Lulet kanë veti  bakterostatike, të nxisin urinimin,  prodhimin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10" dirty="0">
                <a:latin typeface="TeXGyreHeros"/>
                <a:cs typeface="TeXGyreHeros"/>
              </a:rPr>
              <a:t>tëmthir, </a:t>
            </a:r>
            <a:r>
              <a:rPr sz="1100" spc="-5" dirty="0">
                <a:latin typeface="TeXGyreHeros"/>
                <a:cs typeface="TeXGyreHeros"/>
              </a:rPr>
              <a:t>veti spazmoli-  </a:t>
            </a:r>
            <a:r>
              <a:rPr sz="1100" dirty="0">
                <a:latin typeface="TeXGyreHeros"/>
                <a:cs typeface="TeXGyreHeros"/>
              </a:rPr>
              <a:t>tike etj. </a:t>
            </a:r>
            <a:r>
              <a:rPr sz="1100" spc="-5" dirty="0">
                <a:latin typeface="TeXGyreHeros"/>
                <a:cs typeface="TeXGyreHeros"/>
              </a:rPr>
              <a:t>Droga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kombinuar </a:t>
            </a:r>
            <a:r>
              <a:rPr sz="1100" dirty="0">
                <a:latin typeface="TeXGyreHeros"/>
                <a:cs typeface="TeXGyreHeros"/>
              </a:rPr>
              <a:t>dhe me  </a:t>
            </a:r>
            <a:r>
              <a:rPr sz="1100" spc="-5" dirty="0">
                <a:latin typeface="TeXGyreHeros"/>
                <a:cs typeface="TeXGyreHeros"/>
              </a:rPr>
              <a:t>pelinin përdoret </a:t>
            </a:r>
            <a:r>
              <a:rPr sz="1100" dirty="0">
                <a:latin typeface="TeXGyreHeros"/>
                <a:cs typeface="TeXGyreHeros"/>
              </a:rPr>
              <a:t>kundër </a:t>
            </a:r>
            <a:r>
              <a:rPr sz="1100" spc="-5" dirty="0">
                <a:latin typeface="TeXGyreHeros"/>
                <a:cs typeface="TeXGyreHeros"/>
              </a:rPr>
              <a:t>parazitëve të  zorrëve.</a:t>
            </a:r>
            <a:endParaRPr sz="1100">
              <a:latin typeface="TeXGyreHeros"/>
              <a:cs typeface="TeXGyreHeros"/>
            </a:endParaRPr>
          </a:p>
          <a:p>
            <a:pPr marL="12700" marR="5080" indent="179705" algn="just">
              <a:lnSpc>
                <a:spcPct val="106000"/>
              </a:lnSpc>
              <a:spcBef>
                <a:spcPts val="5"/>
              </a:spcBef>
            </a:pPr>
            <a:r>
              <a:rPr sz="1100" spc="-5" dirty="0">
                <a:latin typeface="TeXGyreHeros"/>
                <a:cs typeface="TeXGyreHeros"/>
              </a:rPr>
              <a:t>Ka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një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vaj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esencial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shumë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unik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në  </a:t>
            </a:r>
            <a:r>
              <a:rPr sz="1100" spc="-5" dirty="0">
                <a:latin typeface="TeXGyreHeros"/>
                <a:cs typeface="TeXGyreHeros"/>
              </a:rPr>
              <a:t>komponentët </a:t>
            </a:r>
            <a:r>
              <a:rPr sz="1100" dirty="0">
                <a:latin typeface="TeXGyreHeros"/>
                <a:cs typeface="TeXGyreHeros"/>
              </a:rPr>
              <a:t>e tij </a:t>
            </a:r>
            <a:r>
              <a:rPr sz="1100" spc="-5" dirty="0">
                <a:latin typeface="TeXGyreHeros"/>
                <a:cs typeface="TeXGyreHeros"/>
              </a:rPr>
              <a:t>molekularë. Është  vaji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i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vetëm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që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përmban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ashtuqua-  </a:t>
            </a:r>
            <a:r>
              <a:rPr sz="1100" spc="-5" dirty="0">
                <a:latin typeface="TeXGyreHeros"/>
                <a:cs typeface="TeXGyreHeros"/>
              </a:rPr>
              <a:t>jturat de-kitone përbërësit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10" dirty="0">
                <a:latin typeface="TeXGyreHeros"/>
                <a:cs typeface="TeXGyreHeros"/>
              </a:rPr>
              <a:t>së </a:t>
            </a:r>
            <a:r>
              <a:rPr sz="1100" spc="-5" dirty="0">
                <a:latin typeface="TeXGyreHeros"/>
                <a:cs typeface="TeXGyreHeros"/>
              </a:rPr>
              <a:t>cilës  njihen </a:t>
            </a:r>
            <a:r>
              <a:rPr sz="1100" dirty="0">
                <a:latin typeface="TeXGyreHeros"/>
                <a:cs typeface="TeXGyreHeros"/>
              </a:rPr>
              <a:t>për </a:t>
            </a:r>
            <a:r>
              <a:rPr sz="1100" spc="-5" dirty="0">
                <a:latin typeface="TeXGyreHeros"/>
                <a:cs typeface="TeXGyreHeros"/>
              </a:rPr>
              <a:t>vetitë anti-inﬂamatore por  gjithashtu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ka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veti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shkëlqyera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relak-  </a:t>
            </a:r>
            <a:r>
              <a:rPr sz="1100" dirty="0">
                <a:latin typeface="TeXGyreHeros"/>
                <a:cs typeface="TeXGyreHeros"/>
              </a:rPr>
              <a:t>suese. </a:t>
            </a:r>
            <a:r>
              <a:rPr sz="1100" spc="-30" dirty="0">
                <a:latin typeface="TeXGyreHeros"/>
                <a:cs typeface="TeXGyreHeros"/>
              </a:rPr>
              <a:t>Vaj </a:t>
            </a:r>
            <a:r>
              <a:rPr sz="1100" spc="-5" dirty="0">
                <a:latin typeface="TeXGyreHeros"/>
                <a:cs typeface="TeXGyreHeros"/>
              </a:rPr>
              <a:t>terapeutik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veti reg-  jeneruese, anti </a:t>
            </a:r>
            <a:r>
              <a:rPr sz="1100" spc="-10" dirty="0">
                <a:latin typeface="TeXGyreHeros"/>
                <a:cs typeface="TeXGyreHeros"/>
              </a:rPr>
              <a:t>inﬂamator, </a:t>
            </a:r>
            <a:r>
              <a:rPr sz="1100" spc="-5" dirty="0">
                <a:latin typeface="TeXGyreHeros"/>
                <a:cs typeface="TeXGyreHeros"/>
              </a:rPr>
              <a:t>qetësues.  Aroma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i="1" spc="-5" dirty="0">
                <a:latin typeface="Arimo"/>
                <a:cs typeface="Arimo"/>
              </a:rPr>
              <a:t>Helichrysum </a:t>
            </a:r>
            <a:r>
              <a:rPr sz="1100" spc="-5" dirty="0">
                <a:latin typeface="TeXGyreHeros"/>
                <a:cs typeface="TeXGyreHeros"/>
              </a:rPr>
              <a:t>të bën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ndi-  hesh mirë dhe </a:t>
            </a:r>
            <a:r>
              <a:rPr sz="1100" spc="-10" dirty="0">
                <a:latin typeface="TeXGyreHeros"/>
                <a:cs typeface="TeXGyreHeros"/>
              </a:rPr>
              <a:t>ka </a:t>
            </a:r>
            <a:r>
              <a:rPr sz="1100" dirty="0">
                <a:latin typeface="TeXGyreHeros"/>
                <a:cs typeface="TeXGyreHeros"/>
              </a:rPr>
              <a:t>një </a:t>
            </a:r>
            <a:r>
              <a:rPr sz="1100" spc="-5" dirty="0">
                <a:latin typeface="TeXGyreHeros"/>
                <a:cs typeface="TeXGyreHeros"/>
              </a:rPr>
              <a:t>efekt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psiki-  </a:t>
            </a:r>
            <a:r>
              <a:rPr sz="1100" dirty="0">
                <a:latin typeface="TeXGyreHeros"/>
                <a:cs typeface="TeXGyreHeros"/>
              </a:rPr>
              <a:t>kë që </a:t>
            </a:r>
            <a:r>
              <a:rPr sz="1100" spc="-5" dirty="0">
                <a:latin typeface="TeXGyreHeros"/>
                <a:cs typeface="TeXGyreHeros"/>
              </a:rPr>
              <a:t>mund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ndihmojë </a:t>
            </a:r>
            <a:r>
              <a:rPr sz="1100" dirty="0">
                <a:latin typeface="TeXGyreHeros"/>
                <a:cs typeface="TeXGyreHeros"/>
              </a:rPr>
              <a:t>në lirimin e  </a:t>
            </a:r>
            <a:r>
              <a:rPr sz="1100" spc="-5" dirty="0">
                <a:latin typeface="TeXGyreHeros"/>
                <a:cs typeface="TeXGyreHeros"/>
              </a:rPr>
              <a:t>emocioneve</a:t>
            </a:r>
            <a:r>
              <a:rPr sz="110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negative.</a:t>
            </a:r>
            <a:endParaRPr sz="1100">
              <a:latin typeface="TeXGyreHeros"/>
              <a:cs typeface="TeXGyreHeros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239261" y="2702814"/>
            <a:ext cx="2557780" cy="1950720"/>
            <a:chOff x="3239261" y="2702814"/>
            <a:chExt cx="2557780" cy="1950720"/>
          </a:xfrm>
        </p:grpSpPr>
        <p:sp>
          <p:nvSpPr>
            <p:cNvPr id="5" name="object 5"/>
            <p:cNvSpPr/>
            <p:nvPr/>
          </p:nvSpPr>
          <p:spPr>
            <a:xfrm>
              <a:off x="3241547" y="2705100"/>
              <a:ext cx="2549652" cy="194767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243071" y="2706624"/>
              <a:ext cx="2550160" cy="1943100"/>
            </a:xfrm>
            <a:custGeom>
              <a:avLst/>
              <a:gdLst/>
              <a:ahLst/>
              <a:cxnLst/>
              <a:rect l="l" t="t" r="r" b="b"/>
              <a:pathLst>
                <a:path w="2550160" h="1943100">
                  <a:moveTo>
                    <a:pt x="0" y="0"/>
                  </a:moveTo>
                  <a:lnTo>
                    <a:pt x="2549652" y="0"/>
                  </a:lnTo>
                  <a:lnTo>
                    <a:pt x="2549652" y="1943100"/>
                  </a:lnTo>
                  <a:lnTo>
                    <a:pt x="0" y="1943100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3230372" y="4786384"/>
            <a:ext cx="173799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5" dirty="0">
                <a:latin typeface="Arial"/>
                <a:cs typeface="Arial"/>
              </a:rPr>
              <a:t>Foto: </a:t>
            </a:r>
            <a:r>
              <a:rPr sz="1000" spc="-5" dirty="0">
                <a:latin typeface="TeXGyreHeros"/>
                <a:cs typeface="TeXGyreHeros"/>
              </a:rPr>
              <a:t>D.Xhulaj </a:t>
            </a:r>
            <a:r>
              <a:rPr sz="1000" spc="-10" dirty="0">
                <a:latin typeface="TeXGyreHeros"/>
                <a:cs typeface="TeXGyreHeros"/>
              </a:rPr>
              <a:t>(Valias,</a:t>
            </a:r>
            <a:r>
              <a:rPr sz="1000" spc="-45" dirty="0">
                <a:latin typeface="TeXGyreHeros"/>
                <a:cs typeface="TeXGyreHeros"/>
              </a:rPr>
              <a:t> </a:t>
            </a:r>
            <a:r>
              <a:rPr sz="1000" spc="-10" dirty="0">
                <a:latin typeface="TeXGyreHeros"/>
                <a:cs typeface="TeXGyreHeros"/>
              </a:rPr>
              <a:t>Tiranë)</a:t>
            </a:r>
            <a:endParaRPr sz="1000">
              <a:latin typeface="TeXGyreHeros"/>
              <a:cs typeface="TeXGyreHeros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3248405" y="5197602"/>
            <a:ext cx="2563495" cy="3030220"/>
            <a:chOff x="3248405" y="5197602"/>
            <a:chExt cx="2563495" cy="3030220"/>
          </a:xfrm>
        </p:grpSpPr>
        <p:sp>
          <p:nvSpPr>
            <p:cNvPr id="9" name="object 9"/>
            <p:cNvSpPr/>
            <p:nvPr/>
          </p:nvSpPr>
          <p:spPr>
            <a:xfrm>
              <a:off x="3250691" y="5201412"/>
              <a:ext cx="2558795" cy="302513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252215" y="5201412"/>
              <a:ext cx="2555875" cy="3022600"/>
            </a:xfrm>
            <a:custGeom>
              <a:avLst/>
              <a:gdLst/>
              <a:ahLst/>
              <a:cxnLst/>
              <a:rect l="l" t="t" r="r" b="b"/>
              <a:pathLst>
                <a:path w="2555875" h="3022600">
                  <a:moveTo>
                    <a:pt x="0" y="0"/>
                  </a:moveTo>
                  <a:lnTo>
                    <a:pt x="2555748" y="0"/>
                  </a:lnTo>
                  <a:lnTo>
                    <a:pt x="2555748" y="3022091"/>
                  </a:lnTo>
                  <a:lnTo>
                    <a:pt x="0" y="3022091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3239516" y="8271772"/>
            <a:ext cx="177355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5" dirty="0">
                <a:latin typeface="Arial"/>
                <a:cs typeface="Arial"/>
              </a:rPr>
              <a:t>Foto: </a:t>
            </a:r>
            <a:r>
              <a:rPr sz="1000" spc="-5" dirty="0">
                <a:latin typeface="TeXGyreHeros"/>
                <a:cs typeface="TeXGyreHeros"/>
              </a:rPr>
              <a:t>D. Xhulaj </a:t>
            </a:r>
            <a:r>
              <a:rPr sz="1000" spc="-15" dirty="0">
                <a:latin typeface="TeXGyreHeros"/>
                <a:cs typeface="TeXGyreHeros"/>
              </a:rPr>
              <a:t>(Valias, </a:t>
            </a:r>
            <a:r>
              <a:rPr sz="1000" spc="-10" dirty="0">
                <a:latin typeface="TeXGyreHeros"/>
                <a:cs typeface="TeXGyreHeros"/>
              </a:rPr>
              <a:t>Tiranë)</a:t>
            </a:r>
            <a:endParaRPr sz="1000">
              <a:latin typeface="TeXGyreHeros"/>
              <a:cs typeface="TeXGyreHero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105621" y="8572158"/>
            <a:ext cx="385445" cy="15367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41275">
              <a:lnSpc>
                <a:spcPct val="100000"/>
              </a:lnSpc>
              <a:spcBef>
                <a:spcPts val="15"/>
              </a:spcBef>
            </a:pPr>
            <a:r>
              <a:rPr sz="900" dirty="0">
                <a:latin typeface="TeXGyreHeros"/>
                <a:cs typeface="TeXGyreHeros"/>
              </a:rPr>
              <a:t>- </a:t>
            </a:r>
            <a:fld id="{81D60167-4931-47E6-BA6A-407CBD079E47}" type="slidenum">
              <a:rPr sz="900" dirty="0">
                <a:latin typeface="TeXGyreHeros"/>
                <a:cs typeface="TeXGyreHeros"/>
              </a:rPr>
              <a:t>138</a:t>
            </a:fld>
            <a:r>
              <a:rPr sz="900" spc="-80" dirty="0">
                <a:latin typeface="TeXGyreHeros"/>
                <a:cs typeface="TeXGyreHeros"/>
              </a:rPr>
              <a:t> </a:t>
            </a:r>
            <a:r>
              <a:rPr sz="900" dirty="0">
                <a:latin typeface="TeXGyreHeros"/>
                <a:cs typeface="TeXGyreHeros"/>
              </a:rPr>
              <a:t>-</a:t>
            </a:r>
            <a:endParaRPr sz="900">
              <a:latin typeface="TeXGyreHeros"/>
              <a:cs typeface="TeXGyreHeros"/>
            </a:endParaRP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43204" y="597581"/>
            <a:ext cx="5029200" cy="3576320"/>
          </a:xfrm>
          <a:prstGeom prst="rect">
            <a:avLst/>
          </a:prstGeom>
        </p:spPr>
        <p:txBody>
          <a:bodyPr vert="horz" wrap="square" lIns="0" tIns="8064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35"/>
              </a:spcBef>
            </a:pPr>
            <a:r>
              <a:rPr sz="1400" b="1" spc="-5" dirty="0">
                <a:latin typeface="Arial"/>
                <a:cs typeface="Arial"/>
              </a:rPr>
              <a:t>Rigoni</a:t>
            </a:r>
            <a:endParaRPr sz="1400">
              <a:latin typeface="Arial"/>
              <a:cs typeface="Arial"/>
            </a:endParaRPr>
          </a:p>
          <a:p>
            <a:pPr marL="1905" algn="ctr">
              <a:lnSpc>
                <a:spcPct val="100000"/>
              </a:lnSpc>
              <a:spcBef>
                <a:spcPts val="475"/>
              </a:spcBef>
            </a:pPr>
            <a:r>
              <a:rPr sz="1250" i="1" dirty="0">
                <a:latin typeface="Arimo"/>
                <a:cs typeface="Arimo"/>
              </a:rPr>
              <a:t>Origanum </a:t>
            </a:r>
            <a:r>
              <a:rPr sz="1250" i="1" spc="-5" dirty="0">
                <a:latin typeface="Arimo"/>
                <a:cs typeface="Arimo"/>
              </a:rPr>
              <a:t>vulgare</a:t>
            </a:r>
            <a:r>
              <a:rPr sz="1250" i="1" spc="-20" dirty="0">
                <a:latin typeface="Arimo"/>
                <a:cs typeface="Arimo"/>
              </a:rPr>
              <a:t> </a:t>
            </a:r>
            <a:r>
              <a:rPr sz="1250" b="1" spc="-5" dirty="0">
                <a:latin typeface="Arial"/>
                <a:cs typeface="Arial"/>
              </a:rPr>
              <a:t>L</a:t>
            </a:r>
            <a:endParaRPr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150">
              <a:latin typeface="Arial"/>
              <a:cs typeface="Arial"/>
            </a:endParaRPr>
          </a:p>
          <a:p>
            <a:pPr marL="12700" marR="5080" indent="179705" algn="just">
              <a:lnSpc>
                <a:spcPct val="106100"/>
              </a:lnSpc>
            </a:pPr>
            <a:r>
              <a:rPr sz="1100" b="1" spc="10" dirty="0">
                <a:latin typeface="Arial"/>
                <a:cs typeface="Arial"/>
              </a:rPr>
              <a:t>Përhapja: </a:t>
            </a:r>
            <a:r>
              <a:rPr sz="1100" spc="5" dirty="0">
                <a:latin typeface="TeXGyreHeros"/>
                <a:cs typeface="TeXGyreHeros"/>
              </a:rPr>
              <a:t>Është mjaft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5" dirty="0">
                <a:latin typeface="TeXGyreHeros"/>
                <a:cs typeface="TeXGyreHeros"/>
              </a:rPr>
              <a:t>përhapur në djerrina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10" dirty="0">
                <a:latin typeface="TeXGyreHeros"/>
                <a:cs typeface="TeXGyreHeros"/>
              </a:rPr>
              <a:t>buzë </a:t>
            </a:r>
            <a:r>
              <a:rPr sz="1100" spc="5" dirty="0">
                <a:latin typeface="TeXGyreHeros"/>
                <a:cs typeface="TeXGyreHeros"/>
              </a:rPr>
              <a:t>shkurretave; në vendin  tonë takohet deri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5" dirty="0">
                <a:latin typeface="TeXGyreHeros"/>
                <a:cs typeface="TeXGyreHeros"/>
              </a:rPr>
              <a:t>1800 </a:t>
            </a:r>
            <a:r>
              <a:rPr sz="1100" dirty="0">
                <a:latin typeface="TeXGyreHeros"/>
                <a:cs typeface="TeXGyreHeros"/>
              </a:rPr>
              <a:t>m </a:t>
            </a:r>
            <a:r>
              <a:rPr sz="1100" spc="5" dirty="0">
                <a:latin typeface="TeXGyreHeros"/>
                <a:cs typeface="TeXGyreHeros"/>
              </a:rPr>
              <a:t>mbi nivelin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5" dirty="0">
                <a:latin typeface="TeXGyreHeros"/>
                <a:cs typeface="TeXGyreHeros"/>
              </a:rPr>
              <a:t>detit </a:t>
            </a:r>
            <a:r>
              <a:rPr sz="1100" spc="10" dirty="0">
                <a:latin typeface="TeXGyreHeros"/>
                <a:cs typeface="TeXGyreHeros"/>
              </a:rPr>
              <a:t>(Has, </a:t>
            </a:r>
            <a:r>
              <a:rPr sz="1100" spc="5" dirty="0">
                <a:latin typeface="TeXGyreHeros"/>
                <a:cs typeface="TeXGyreHeros"/>
              </a:rPr>
              <a:t>Kukës, Pukë, </a:t>
            </a:r>
            <a:r>
              <a:rPr sz="1100" spc="-5" dirty="0">
                <a:latin typeface="TeXGyreHeros"/>
                <a:cs typeface="TeXGyreHeros"/>
              </a:rPr>
              <a:t>Dibër, </a:t>
            </a:r>
            <a:r>
              <a:rPr sz="1100" spc="5" dirty="0">
                <a:latin typeface="TeXGyreHeros"/>
                <a:cs typeface="TeXGyreHeros"/>
              </a:rPr>
              <a:t>Shko-  </a:t>
            </a:r>
            <a:r>
              <a:rPr sz="1100" spc="-10" dirty="0">
                <a:latin typeface="TeXGyreHeros"/>
                <a:cs typeface="TeXGyreHeros"/>
              </a:rPr>
              <a:t>dër, </a:t>
            </a:r>
            <a:r>
              <a:rPr sz="1100" spc="5" dirty="0">
                <a:latin typeface="TeXGyreHeros"/>
                <a:cs typeface="TeXGyreHeros"/>
              </a:rPr>
              <a:t>Vlorë, Sarandë, Mallakastër etj.). Njihen </a:t>
            </a:r>
            <a:r>
              <a:rPr sz="1100" dirty="0">
                <a:latin typeface="TeXGyreHeros"/>
                <a:cs typeface="TeXGyreHeros"/>
              </a:rPr>
              <a:t>dy </a:t>
            </a:r>
            <a:r>
              <a:rPr sz="1100" spc="5" dirty="0">
                <a:latin typeface="TeXGyreHeros"/>
                <a:cs typeface="TeXGyreHeros"/>
              </a:rPr>
              <a:t>forma</a:t>
            </a:r>
            <a:r>
              <a:rPr sz="1100" i="1" spc="5" dirty="0">
                <a:latin typeface="Arimo"/>
                <a:cs typeface="Arimo"/>
              </a:rPr>
              <a:t>; rigoni </a:t>
            </a:r>
            <a:r>
              <a:rPr sz="1100" i="1" dirty="0">
                <a:latin typeface="Arimo"/>
                <a:cs typeface="Arimo"/>
              </a:rPr>
              <a:t>i </a:t>
            </a:r>
            <a:r>
              <a:rPr sz="1100" i="1" spc="5" dirty="0">
                <a:latin typeface="Arimo"/>
                <a:cs typeface="Arimo"/>
              </a:rPr>
              <a:t>kuq,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5" dirty="0">
                <a:latin typeface="TeXGyreHeros"/>
                <a:cs typeface="TeXGyreHeros"/>
              </a:rPr>
              <a:t>përhapur  më tepër në Shqipërinë qendrore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5" dirty="0">
                <a:latin typeface="TeXGyreHeros"/>
                <a:cs typeface="TeXGyreHeros"/>
              </a:rPr>
              <a:t>veriore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5" dirty="0">
                <a:latin typeface="TeXGyreHeros"/>
                <a:cs typeface="TeXGyreHeros"/>
              </a:rPr>
              <a:t>cili </a:t>
            </a:r>
            <a:r>
              <a:rPr sz="1100" spc="10" dirty="0">
                <a:latin typeface="TeXGyreHeros"/>
                <a:cs typeface="TeXGyreHeros"/>
              </a:rPr>
              <a:t>quhet </a:t>
            </a:r>
            <a:r>
              <a:rPr sz="1100" spc="5" dirty="0">
                <a:latin typeface="TeXGyreHeros"/>
                <a:cs typeface="TeXGyreHeros"/>
              </a:rPr>
              <a:t>ndryshe dhe çaji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5" dirty="0">
                <a:latin typeface="TeXGyreHeros"/>
                <a:cs typeface="TeXGyreHeros"/>
              </a:rPr>
              <a:t>malit,  dhe tjetri </a:t>
            </a:r>
            <a:r>
              <a:rPr sz="1100" i="1" dirty="0">
                <a:latin typeface="Arimo"/>
                <a:cs typeface="Arimo"/>
              </a:rPr>
              <a:t>i </a:t>
            </a:r>
            <a:r>
              <a:rPr sz="1100" i="1" spc="5" dirty="0">
                <a:latin typeface="Arimo"/>
                <a:cs typeface="Arimo"/>
              </a:rPr>
              <a:t>bardhë </a:t>
            </a:r>
            <a:r>
              <a:rPr sz="1100" dirty="0">
                <a:latin typeface="TeXGyreHeros"/>
                <a:cs typeface="TeXGyreHeros"/>
              </a:rPr>
              <a:t>, i </a:t>
            </a:r>
            <a:r>
              <a:rPr sz="1100" spc="5" dirty="0">
                <a:latin typeface="TeXGyreHeros"/>
                <a:cs typeface="TeXGyreHeros"/>
              </a:rPr>
              <a:t>përhapur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5" dirty="0">
                <a:latin typeface="TeXGyreHeros"/>
                <a:cs typeface="TeXGyreHeros"/>
              </a:rPr>
              <a:t>jug. Ndryshimi qëndron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5" dirty="0">
                <a:latin typeface="TeXGyreHeros"/>
                <a:cs typeface="TeXGyreHeros"/>
              </a:rPr>
              <a:t>ngjyrën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25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luleve.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950">
              <a:latin typeface="TeXGyreHeros"/>
              <a:cs typeface="TeXGyreHeros"/>
            </a:endParaRPr>
          </a:p>
          <a:p>
            <a:pPr marL="12700" marR="2466975" indent="179705" algn="just">
              <a:lnSpc>
                <a:spcPct val="106100"/>
              </a:lnSpc>
            </a:pPr>
            <a:r>
              <a:rPr sz="1100" b="1" spc="5" dirty="0">
                <a:latin typeface="Arial"/>
                <a:cs typeface="Arial"/>
              </a:rPr>
              <a:t>Përshkrimi: </a:t>
            </a:r>
            <a:r>
              <a:rPr sz="1100" spc="5" dirty="0">
                <a:latin typeface="TeXGyreHeros"/>
                <a:cs typeface="TeXGyreHeros"/>
              </a:rPr>
              <a:t>Një barishte rreth 80cm 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5" dirty="0">
                <a:latin typeface="TeXGyreHeros"/>
                <a:cs typeface="TeXGyreHeros"/>
              </a:rPr>
              <a:t>lartë, me kërcell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5" dirty="0">
                <a:latin typeface="TeXGyreHeros"/>
                <a:cs typeface="TeXGyreHeros"/>
              </a:rPr>
              <a:t>drejtë, shpesh </a:t>
            </a:r>
            <a:r>
              <a:rPr sz="1100" spc="10" dirty="0">
                <a:latin typeface="TeXGyreHeros"/>
                <a:cs typeface="TeXGyreHeros"/>
              </a:rPr>
              <a:t>me  </a:t>
            </a:r>
            <a:r>
              <a:rPr sz="1100" spc="5" dirty="0">
                <a:latin typeface="TeXGyreHeros"/>
                <a:cs typeface="TeXGyreHeros"/>
              </a:rPr>
              <a:t>ngjyrë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të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kuqërremtë,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shumë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a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pak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push-  lore, me gjethe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5" dirty="0">
                <a:latin typeface="TeXGyreHeros"/>
                <a:cs typeface="TeXGyreHeros"/>
              </a:rPr>
              <a:t>përkundërta, gati pa  bisht, të plota; lulet janë të purpurta </a:t>
            </a:r>
            <a:r>
              <a:rPr sz="1100" spc="10" dirty="0">
                <a:latin typeface="TeXGyreHeros"/>
                <a:cs typeface="TeXGyreHeros"/>
              </a:rPr>
              <a:t>ose  </a:t>
            </a:r>
            <a:r>
              <a:rPr sz="1100" spc="5" dirty="0">
                <a:latin typeface="TeXGyreHeros"/>
                <a:cs typeface="TeXGyreHeros"/>
              </a:rPr>
              <a:t>në gjelbëroshe; fryti aken </a:t>
            </a:r>
            <a:r>
              <a:rPr sz="1100" spc="10" dirty="0">
                <a:latin typeface="TeXGyreHeros"/>
                <a:cs typeface="TeXGyreHeros"/>
              </a:rPr>
              <a:t>me </a:t>
            </a:r>
            <a:r>
              <a:rPr sz="1100" spc="5" dirty="0">
                <a:latin typeface="TeXGyreHeros"/>
                <a:cs typeface="TeXGyreHeros"/>
              </a:rPr>
              <a:t>katër fara;  është aromatike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5" dirty="0">
                <a:latin typeface="TeXGyreHeros"/>
                <a:cs typeface="TeXGyreHeros"/>
              </a:rPr>
              <a:t>me shije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6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hidhur.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950">
              <a:latin typeface="TeXGyreHeros"/>
              <a:cs typeface="TeXGyreHeros"/>
            </a:endParaRPr>
          </a:p>
          <a:p>
            <a:pPr marL="12700" marR="2468880" indent="179705" algn="just">
              <a:lnSpc>
                <a:spcPct val="105500"/>
              </a:lnSpc>
            </a:pPr>
            <a:r>
              <a:rPr sz="1100" b="1" spc="5" dirty="0">
                <a:latin typeface="Arial"/>
                <a:cs typeface="Arial"/>
              </a:rPr>
              <a:t>Shtimi: </a:t>
            </a:r>
            <a:r>
              <a:rPr sz="1100" spc="5" dirty="0">
                <a:latin typeface="TeXGyreHeros"/>
                <a:cs typeface="TeXGyreHeros"/>
              </a:rPr>
              <a:t>Kryhet me farë </a:t>
            </a:r>
            <a:r>
              <a:rPr sz="1100" dirty="0">
                <a:latin typeface="TeXGyreHeros"/>
                <a:cs typeface="TeXGyreHeros"/>
              </a:rPr>
              <a:t>si </a:t>
            </a:r>
            <a:r>
              <a:rPr sz="1100" spc="5" dirty="0">
                <a:latin typeface="TeXGyreHeros"/>
                <a:cs typeface="TeXGyreHeros"/>
              </a:rPr>
              <a:t>dhe duke  mbjellë </a:t>
            </a:r>
            <a:r>
              <a:rPr sz="1100" spc="10" dirty="0">
                <a:latin typeface="TeXGyreHeros"/>
                <a:cs typeface="TeXGyreHeros"/>
              </a:rPr>
              <a:t>copat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20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bimës.</a:t>
            </a:r>
            <a:endParaRPr sz="1100">
              <a:latin typeface="TeXGyreHeros"/>
              <a:cs typeface="TeXGyreHero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43204" y="4328259"/>
            <a:ext cx="2566035" cy="5575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179705" algn="just">
              <a:lnSpc>
                <a:spcPct val="105900"/>
              </a:lnSpc>
              <a:spcBef>
                <a:spcPts val="90"/>
              </a:spcBef>
            </a:pPr>
            <a:r>
              <a:rPr sz="1100" b="1" spc="5" dirty="0">
                <a:latin typeface="Arial"/>
                <a:cs typeface="Arial"/>
              </a:rPr>
              <a:t>Përdorimi: </a:t>
            </a:r>
            <a:r>
              <a:rPr sz="1100" spc="5" dirty="0">
                <a:latin typeface="TeXGyreHeros"/>
                <a:cs typeface="TeXGyreHeros"/>
              </a:rPr>
              <a:t>Përdoret pjesa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5" dirty="0">
                <a:latin typeface="TeXGyreHeros"/>
                <a:cs typeface="TeXGyreHeros"/>
              </a:rPr>
              <a:t>lulesës,  që përmban esencën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5" dirty="0">
                <a:latin typeface="TeXGyreHeros"/>
                <a:cs typeface="TeXGyreHeros"/>
              </a:rPr>
              <a:t>ngjyrë verd-  hoshe në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5" dirty="0">
                <a:latin typeface="TeXGyreHeros"/>
                <a:cs typeface="TeXGyreHeros"/>
              </a:rPr>
              <a:t>kuqërremtë. Përdoret si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sto-</a:t>
            </a:r>
            <a:endParaRPr sz="1100">
              <a:latin typeface="TeXGyreHeros"/>
              <a:cs typeface="TeXGyreHeros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074670" y="5042154"/>
            <a:ext cx="2685415" cy="2108200"/>
            <a:chOff x="3074670" y="5042154"/>
            <a:chExt cx="2685415" cy="2108200"/>
          </a:xfrm>
        </p:grpSpPr>
        <p:sp>
          <p:nvSpPr>
            <p:cNvPr id="5" name="object 5"/>
            <p:cNvSpPr/>
            <p:nvPr/>
          </p:nvSpPr>
          <p:spPr>
            <a:xfrm>
              <a:off x="3076956" y="5045964"/>
              <a:ext cx="2682240" cy="210159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078480" y="5045964"/>
              <a:ext cx="2677795" cy="2100580"/>
            </a:xfrm>
            <a:custGeom>
              <a:avLst/>
              <a:gdLst/>
              <a:ahLst/>
              <a:cxnLst/>
              <a:rect l="l" t="t" r="r" b="b"/>
              <a:pathLst>
                <a:path w="2677795" h="2100579">
                  <a:moveTo>
                    <a:pt x="0" y="0"/>
                  </a:moveTo>
                  <a:lnTo>
                    <a:pt x="2677668" y="0"/>
                  </a:lnTo>
                  <a:lnTo>
                    <a:pt x="2677668" y="2100072"/>
                  </a:lnTo>
                  <a:lnTo>
                    <a:pt x="0" y="2100072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743204" y="4861659"/>
            <a:ext cx="4288790" cy="24936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2127885" algn="just">
              <a:lnSpc>
                <a:spcPct val="106000"/>
              </a:lnSpc>
              <a:spcBef>
                <a:spcPts val="90"/>
              </a:spcBef>
            </a:pPr>
            <a:r>
              <a:rPr sz="1100" spc="5" dirty="0">
                <a:latin typeface="TeXGyreHeros"/>
                <a:cs typeface="TeXGyreHeros"/>
              </a:rPr>
              <a:t>makik, antispazmatik </a:t>
            </a:r>
            <a:r>
              <a:rPr sz="1100" dirty="0">
                <a:latin typeface="TeXGyreHeros"/>
                <a:cs typeface="TeXGyreHeros"/>
              </a:rPr>
              <a:t>dhe </a:t>
            </a:r>
            <a:r>
              <a:rPr sz="1100" spc="5" dirty="0">
                <a:latin typeface="TeXGyreHeros"/>
                <a:cs typeface="TeXGyreHeros"/>
              </a:rPr>
              <a:t>erëzë  gatimi. Gjethet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5" dirty="0">
                <a:latin typeface="TeXGyreHeros"/>
                <a:cs typeface="TeXGyreHeros"/>
              </a:rPr>
              <a:t>bimës të njoma  dhe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thara,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10" dirty="0">
                <a:latin typeface="TeXGyreHeros"/>
                <a:cs typeface="TeXGyreHeros"/>
              </a:rPr>
              <a:t>përmbajnë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deri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në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40  përbërës aktivë mjekësorë. Për-  doren </a:t>
            </a:r>
            <a:r>
              <a:rPr sz="1100" dirty="0">
                <a:latin typeface="TeXGyreHeros"/>
                <a:cs typeface="TeXGyreHeros"/>
              </a:rPr>
              <a:t>si </a:t>
            </a:r>
            <a:r>
              <a:rPr sz="1100" spc="5" dirty="0">
                <a:latin typeface="TeXGyreHeros"/>
                <a:cs typeface="TeXGyreHeros"/>
              </a:rPr>
              <a:t>çaj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5" dirty="0">
                <a:latin typeface="TeXGyreHeros"/>
                <a:cs typeface="TeXGyreHeros"/>
              </a:rPr>
              <a:t>kurimin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5" dirty="0">
                <a:latin typeface="TeXGyreHeros"/>
                <a:cs typeface="TeXGyreHeros"/>
              </a:rPr>
              <a:t>virozave  dhe gripit, përmirëson shëndetin 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5" dirty="0">
                <a:latin typeface="TeXGyreHeros"/>
                <a:cs typeface="TeXGyreHeros"/>
              </a:rPr>
              <a:t>zemrës </a:t>
            </a:r>
            <a:r>
              <a:rPr sz="1100" spc="10" dirty="0">
                <a:latin typeface="TeXGyreHeros"/>
                <a:cs typeface="TeXGyreHeros"/>
              </a:rPr>
              <a:t>si një </a:t>
            </a:r>
            <a:r>
              <a:rPr sz="1100" spc="5" dirty="0">
                <a:latin typeface="TeXGyreHeros"/>
                <a:cs typeface="TeXGyreHeros"/>
              </a:rPr>
              <a:t>burim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5" dirty="0">
                <a:latin typeface="TeXGyreHeros"/>
                <a:cs typeface="TeXGyreHeros"/>
              </a:rPr>
              <a:t>kaliumit.  Antioksidantët që gjenden tek ri-  goni ndihmojnë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5" dirty="0">
                <a:latin typeface="TeXGyreHeros"/>
                <a:cs typeface="TeXGyreHeros"/>
              </a:rPr>
              <a:t>uljen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190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inﬂama-  cionit </a:t>
            </a:r>
            <a:r>
              <a:rPr sz="1100" dirty="0">
                <a:latin typeface="TeXGyreHeros"/>
                <a:cs typeface="TeXGyreHeros"/>
              </a:rPr>
              <a:t>dhe </a:t>
            </a:r>
            <a:r>
              <a:rPr sz="1100" spc="5" dirty="0">
                <a:latin typeface="TeXGyreHeros"/>
                <a:cs typeface="TeXGyreHeros"/>
              </a:rPr>
              <a:t>rrezikun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5" dirty="0">
                <a:latin typeface="TeXGyreHeros"/>
                <a:cs typeface="TeXGyreHeros"/>
              </a:rPr>
              <a:t>sëmundjeve 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5" dirty="0">
                <a:latin typeface="TeXGyreHeros"/>
                <a:cs typeface="TeXGyreHeros"/>
              </a:rPr>
              <a:t>zemrës. Ndihmon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5" dirty="0">
                <a:latin typeface="TeXGyreHeros"/>
                <a:cs typeface="TeXGyreHeros"/>
              </a:rPr>
              <a:t>trajtimin </a:t>
            </a:r>
            <a:r>
              <a:rPr sz="1100" dirty="0">
                <a:latin typeface="TeXGyreHeros"/>
                <a:cs typeface="TeXGyreHeros"/>
              </a:rPr>
              <a:t>e  </a:t>
            </a:r>
            <a:r>
              <a:rPr sz="1100" spc="5" dirty="0">
                <a:latin typeface="TeXGyreHeros"/>
                <a:cs typeface="TeXGyreHeros"/>
              </a:rPr>
              <a:t>dhimbjeve</a:t>
            </a:r>
            <a:r>
              <a:rPr sz="1100" spc="10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muskulare.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000">
              <a:latin typeface="TeXGyreHeros"/>
              <a:cs typeface="TeXGyreHeros"/>
            </a:endParaRPr>
          </a:p>
          <a:p>
            <a:pPr marL="2367280">
              <a:lnSpc>
                <a:spcPct val="100000"/>
              </a:lnSpc>
              <a:spcBef>
                <a:spcPts val="5"/>
              </a:spcBef>
            </a:pPr>
            <a:r>
              <a:rPr sz="1000" b="1" spc="-5" dirty="0">
                <a:latin typeface="Arial"/>
                <a:cs typeface="Arial"/>
              </a:rPr>
              <a:t>Foto: </a:t>
            </a:r>
            <a:r>
              <a:rPr sz="1000" spc="-5" dirty="0">
                <a:latin typeface="TeXGyreHeros"/>
                <a:cs typeface="TeXGyreHeros"/>
              </a:rPr>
              <a:t>D. Xhulaj </a:t>
            </a:r>
            <a:r>
              <a:rPr sz="1000" dirty="0">
                <a:latin typeface="TeXGyreHeros"/>
                <a:cs typeface="TeXGyreHeros"/>
              </a:rPr>
              <a:t>(Ndërlysaj,</a:t>
            </a:r>
            <a:r>
              <a:rPr sz="1000" spc="-55" dirty="0">
                <a:latin typeface="TeXGyreHeros"/>
                <a:cs typeface="TeXGyreHeros"/>
              </a:rPr>
              <a:t> </a:t>
            </a:r>
            <a:r>
              <a:rPr sz="1000" spc="-5" dirty="0">
                <a:latin typeface="TeXGyreHeros"/>
                <a:cs typeface="TeXGyreHeros"/>
              </a:rPr>
              <a:t>Theth)</a:t>
            </a:r>
            <a:endParaRPr sz="1000">
              <a:latin typeface="TeXGyreHeros"/>
              <a:cs typeface="TeXGyreHeros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3475482" y="2501646"/>
            <a:ext cx="2284730" cy="2106295"/>
            <a:chOff x="3475482" y="2501646"/>
            <a:chExt cx="2284730" cy="2106295"/>
          </a:xfrm>
        </p:grpSpPr>
        <p:sp>
          <p:nvSpPr>
            <p:cNvPr id="9" name="object 9"/>
            <p:cNvSpPr/>
            <p:nvPr/>
          </p:nvSpPr>
          <p:spPr>
            <a:xfrm>
              <a:off x="3477768" y="2503932"/>
              <a:ext cx="2281428" cy="210312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479292" y="2505456"/>
              <a:ext cx="2277110" cy="2098675"/>
            </a:xfrm>
            <a:custGeom>
              <a:avLst/>
              <a:gdLst/>
              <a:ahLst/>
              <a:cxnLst/>
              <a:rect l="l" t="t" r="r" b="b"/>
              <a:pathLst>
                <a:path w="2277110" h="2098675">
                  <a:moveTo>
                    <a:pt x="0" y="0"/>
                  </a:moveTo>
                  <a:lnTo>
                    <a:pt x="2276856" y="0"/>
                  </a:lnTo>
                  <a:lnTo>
                    <a:pt x="2276856" y="2098548"/>
                  </a:lnTo>
                  <a:lnTo>
                    <a:pt x="0" y="2098548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3463544" y="4679705"/>
            <a:ext cx="177355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5" dirty="0">
                <a:latin typeface="Arial"/>
                <a:cs typeface="Arial"/>
              </a:rPr>
              <a:t>Foto: </a:t>
            </a:r>
            <a:r>
              <a:rPr sz="1000" spc="-5" dirty="0">
                <a:latin typeface="TeXGyreHeros"/>
                <a:cs typeface="TeXGyreHeros"/>
              </a:rPr>
              <a:t>D. Xhulaj </a:t>
            </a:r>
            <a:r>
              <a:rPr sz="1000" spc="-15" dirty="0">
                <a:latin typeface="TeXGyreHeros"/>
                <a:cs typeface="TeXGyreHeros"/>
              </a:rPr>
              <a:t>(Valias, </a:t>
            </a:r>
            <a:r>
              <a:rPr sz="1000" spc="-10" dirty="0">
                <a:latin typeface="TeXGyreHeros"/>
                <a:cs typeface="TeXGyreHeros"/>
              </a:rPr>
              <a:t>Tiranë)</a:t>
            </a:r>
            <a:endParaRPr sz="1000">
              <a:latin typeface="TeXGyreHeros"/>
              <a:cs typeface="TeXGyreHero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105621" y="8572158"/>
            <a:ext cx="385445" cy="15367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41275">
              <a:lnSpc>
                <a:spcPct val="100000"/>
              </a:lnSpc>
              <a:spcBef>
                <a:spcPts val="15"/>
              </a:spcBef>
            </a:pPr>
            <a:r>
              <a:rPr sz="900" dirty="0">
                <a:latin typeface="TeXGyreHeros"/>
                <a:cs typeface="TeXGyreHeros"/>
              </a:rPr>
              <a:t>- </a:t>
            </a:r>
            <a:fld id="{81D60167-4931-47E6-BA6A-407CBD079E47}" type="slidenum">
              <a:rPr sz="900" dirty="0">
                <a:latin typeface="TeXGyreHeros"/>
                <a:cs typeface="TeXGyreHeros"/>
              </a:rPr>
              <a:t>139</a:t>
            </a:fld>
            <a:r>
              <a:rPr sz="900" spc="-80" dirty="0">
                <a:latin typeface="TeXGyreHeros"/>
                <a:cs typeface="TeXGyreHeros"/>
              </a:rPr>
              <a:t> </a:t>
            </a:r>
            <a:r>
              <a:rPr sz="900" dirty="0">
                <a:latin typeface="TeXGyreHeros"/>
                <a:cs typeface="TeXGyreHeros"/>
              </a:rPr>
              <a:t>-</a:t>
            </a:r>
            <a:endParaRPr sz="900">
              <a:latin typeface="TeXGyreHeros"/>
              <a:cs typeface="TeXGyreHero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9780" y="574913"/>
            <a:ext cx="5029835" cy="3228975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25"/>
              </a:spcBef>
            </a:pPr>
            <a:r>
              <a:rPr sz="1400" b="1" dirty="0">
                <a:latin typeface="Arial"/>
                <a:cs typeface="Arial"/>
              </a:rPr>
              <a:t>Speci </a:t>
            </a:r>
            <a:r>
              <a:rPr sz="1400" b="1" spc="-5" dirty="0">
                <a:latin typeface="Arial"/>
                <a:cs typeface="Arial"/>
              </a:rPr>
              <a:t>Gogozhare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459"/>
              </a:spcBef>
            </a:pPr>
            <a:r>
              <a:rPr sz="1250" b="1" spc="-5" dirty="0">
                <a:latin typeface="Arial"/>
                <a:cs typeface="Arial"/>
              </a:rPr>
              <a:t>Specia: </a:t>
            </a:r>
            <a:r>
              <a:rPr sz="1250" i="1" spc="-5" dirty="0">
                <a:latin typeface="Arimo"/>
                <a:cs typeface="Arimo"/>
              </a:rPr>
              <a:t>Capsicum annuum</a:t>
            </a:r>
            <a:r>
              <a:rPr sz="1250" i="1" spc="20" dirty="0">
                <a:latin typeface="Arimo"/>
                <a:cs typeface="Arimo"/>
              </a:rPr>
              <a:t> </a:t>
            </a:r>
            <a:r>
              <a:rPr sz="1250" spc="-5" dirty="0">
                <a:latin typeface="TeXGyreHeros"/>
                <a:cs typeface="TeXGyreHeros"/>
              </a:rPr>
              <a:t>L.</a:t>
            </a:r>
            <a:endParaRPr sz="125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000">
              <a:latin typeface="TeXGyreHeros"/>
              <a:cs typeface="TeXGyreHeros"/>
            </a:endParaRPr>
          </a:p>
          <a:p>
            <a:pPr marL="12700" marR="5080" indent="179705" algn="just">
              <a:lnSpc>
                <a:spcPct val="106100"/>
              </a:lnSpc>
            </a:pPr>
            <a:r>
              <a:rPr sz="1100" b="1" spc="-5" dirty="0">
                <a:latin typeface="Arial"/>
                <a:cs typeface="Arial"/>
              </a:rPr>
              <a:t>Përhapja:</a:t>
            </a:r>
            <a:r>
              <a:rPr sz="1100" b="1" spc="-45" dirty="0">
                <a:latin typeface="Arial"/>
                <a:cs typeface="Arial"/>
              </a:rPr>
              <a:t> </a:t>
            </a:r>
            <a:r>
              <a:rPr sz="1100" dirty="0">
                <a:latin typeface="TeXGyreHeros"/>
                <a:cs typeface="TeXGyreHeros"/>
              </a:rPr>
              <a:t>Në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zonën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Korçës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njihet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dhe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kultivohet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për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më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se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80-100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vjet.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Fara  </a:t>
            </a:r>
            <a:r>
              <a:rPr sz="1100" spc="-5" dirty="0">
                <a:latin typeface="TeXGyreHeros"/>
                <a:cs typeface="TeXGyreHeros"/>
              </a:rPr>
              <a:t>është </a:t>
            </a:r>
            <a:r>
              <a:rPr sz="1100" spc="-10" dirty="0">
                <a:latin typeface="TeXGyreHeros"/>
                <a:cs typeface="TeXGyreHeros"/>
              </a:rPr>
              <a:t>mbajtur, </a:t>
            </a:r>
            <a:r>
              <a:rPr sz="1100" spc="-5" dirty="0">
                <a:latin typeface="TeXGyreHeros"/>
                <a:cs typeface="TeXGyreHeros"/>
              </a:rPr>
              <a:t>ruajtur </a:t>
            </a:r>
            <a:r>
              <a:rPr sz="1100" dirty="0">
                <a:latin typeface="TeXGyreHeros"/>
                <a:cs typeface="TeXGyreHeros"/>
              </a:rPr>
              <a:t>dhe </a:t>
            </a:r>
            <a:r>
              <a:rPr sz="1100" spc="-5" dirty="0">
                <a:latin typeface="TeXGyreHeros"/>
                <a:cs typeface="TeXGyreHeros"/>
              </a:rPr>
              <a:t>trashëguar ndër breza nga bahçevanët. Aktualisht, </a:t>
            </a:r>
            <a:r>
              <a:rPr sz="1100" spc="-10" dirty="0">
                <a:latin typeface="TeXGyreHeros"/>
                <a:cs typeface="TeXGyreHeros"/>
              </a:rPr>
              <a:t>zë  </a:t>
            </a:r>
            <a:r>
              <a:rPr sz="1100" dirty="0">
                <a:latin typeface="TeXGyreHeros"/>
                <a:cs typeface="TeXGyreHeros"/>
              </a:rPr>
              <a:t>më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pak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se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5%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sipërfaqes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së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mbjell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me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spec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në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zonë,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duke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qenë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kështu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kultivar  autokton </a:t>
            </a:r>
            <a:r>
              <a:rPr sz="1100" dirty="0">
                <a:latin typeface="TeXGyreHeros"/>
                <a:cs typeface="TeXGyreHeros"/>
              </a:rPr>
              <a:t>i</a:t>
            </a:r>
            <a:r>
              <a:rPr sz="1100" spc="-1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rrallë.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Përshkrimi:</a:t>
            </a:r>
            <a:endParaRPr sz="1100">
              <a:latin typeface="Arial"/>
              <a:cs typeface="Arial"/>
            </a:endParaRPr>
          </a:p>
          <a:p>
            <a:pPr marL="12700" marR="5080" indent="179705" algn="just">
              <a:lnSpc>
                <a:spcPct val="106000"/>
              </a:lnSpc>
              <a:spcBef>
                <a:spcPts val="5"/>
              </a:spcBef>
            </a:pPr>
            <a:r>
              <a:rPr sz="1100" spc="-5" dirty="0">
                <a:latin typeface="TeXGyreHeros"/>
                <a:cs typeface="TeXGyreHeros"/>
              </a:rPr>
              <a:t>Bimët kanë trup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ulët 40-45 </a:t>
            </a:r>
            <a:r>
              <a:rPr sz="1100" dirty="0">
                <a:latin typeface="TeXGyreHeros"/>
                <a:cs typeface="TeXGyreHeros"/>
              </a:rPr>
              <a:t>cm, </a:t>
            </a:r>
            <a:r>
              <a:rPr sz="1100" spc="-5" dirty="0">
                <a:latin typeface="TeXGyreHeros"/>
                <a:cs typeface="TeXGyreHeros"/>
              </a:rPr>
              <a:t>kërcell të </a:t>
            </a:r>
            <a:r>
              <a:rPr sz="1100" dirty="0">
                <a:latin typeface="TeXGyreHeros"/>
                <a:cs typeface="TeXGyreHeros"/>
              </a:rPr>
              <a:t>trashë </a:t>
            </a:r>
            <a:r>
              <a:rPr sz="1100" spc="-5" dirty="0">
                <a:latin typeface="TeXGyreHeros"/>
                <a:cs typeface="TeXGyreHeros"/>
              </a:rPr>
              <a:t>dhe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pak degëzime.  Gjethe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mëdha, të gjera, eliptike dhe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ngjyrë të gjelbër të </a:t>
            </a:r>
            <a:r>
              <a:rPr sz="1100" dirty="0">
                <a:latin typeface="TeXGyreHeros"/>
                <a:cs typeface="TeXGyreHeros"/>
              </a:rPr>
              <a:t>errët. </a:t>
            </a:r>
            <a:r>
              <a:rPr sz="1100" spc="-5" dirty="0">
                <a:latin typeface="TeXGyreHeros"/>
                <a:cs typeface="TeXGyreHeros"/>
              </a:rPr>
              <a:t>Prodhon 7-10  fruta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për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bimë.</a:t>
            </a:r>
            <a:r>
              <a:rPr sz="1100" spc="-9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Ata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kanë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formë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rrumbullakët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plloçakë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(si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domate),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me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6-8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brinjë,  </a:t>
            </a:r>
            <a:r>
              <a:rPr sz="1100" dirty="0">
                <a:latin typeface="TeXGyreHeros"/>
                <a:cs typeface="TeXGyreHeros"/>
              </a:rPr>
              <a:t>peshë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mesatare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80-100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g.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Në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pjekjen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teknike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kanë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ngjyrë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gjelbër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errët,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kurse  në atë biologjike të kuqe intensive. Fryti,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përgjithësi </a:t>
            </a:r>
            <a:r>
              <a:rPr sz="1100" dirty="0">
                <a:latin typeface="TeXGyreHeros"/>
                <a:cs typeface="TeXGyreHeros"/>
              </a:rPr>
              <a:t>ka tre </a:t>
            </a:r>
            <a:r>
              <a:rPr sz="1100" spc="-5" dirty="0">
                <a:latin typeface="TeXGyreHeros"/>
                <a:cs typeface="TeXGyreHeros"/>
              </a:rPr>
              <a:t>fole, por </a:t>
            </a:r>
            <a:r>
              <a:rPr sz="1100" dirty="0">
                <a:latin typeface="TeXGyreHeros"/>
                <a:cs typeface="TeXGyreHeros"/>
              </a:rPr>
              <a:t>ka </a:t>
            </a:r>
            <a:r>
              <a:rPr sz="1100" spc="-5" dirty="0">
                <a:latin typeface="TeXGyreHeros"/>
                <a:cs typeface="TeXGyreHeros"/>
              </a:rPr>
              <a:t>raste  edhe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katër fole të farërave. </a:t>
            </a:r>
            <a:r>
              <a:rPr sz="1100" spc="-15" dirty="0">
                <a:latin typeface="TeXGyreHeros"/>
                <a:cs typeface="TeXGyreHeros"/>
              </a:rPr>
              <a:t>Tuli </a:t>
            </a:r>
            <a:r>
              <a:rPr sz="1100" dirty="0">
                <a:latin typeface="TeXGyreHeros"/>
                <a:cs typeface="TeXGyreHeros"/>
              </a:rPr>
              <a:t>është shumë i </a:t>
            </a:r>
            <a:r>
              <a:rPr sz="1100" spc="-5" dirty="0">
                <a:latin typeface="TeXGyreHeros"/>
                <a:cs typeface="TeXGyreHeros"/>
              </a:rPr>
              <a:t>trashë </a:t>
            </a:r>
            <a:r>
              <a:rPr sz="1100" dirty="0">
                <a:latin typeface="TeXGyreHeros"/>
                <a:cs typeface="TeXGyreHeros"/>
              </a:rPr>
              <a:t>dhe i </a:t>
            </a:r>
            <a:r>
              <a:rPr sz="1100" spc="-10" dirty="0">
                <a:latin typeface="TeXGyreHeros"/>
                <a:cs typeface="TeXGyreHeros"/>
              </a:rPr>
              <a:t>ngjeshur. </a:t>
            </a:r>
            <a:r>
              <a:rPr sz="1100" spc="-5" dirty="0">
                <a:latin typeface="TeXGyreHeros"/>
                <a:cs typeface="TeXGyreHeros"/>
              </a:rPr>
              <a:t>Është  spec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ëmbël,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lëngshëm dhe me shije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mirë. Ky spec </a:t>
            </a:r>
            <a:r>
              <a:rPr sz="1100" dirty="0">
                <a:latin typeface="TeXGyreHeros"/>
                <a:cs typeface="TeXGyreHeros"/>
              </a:rPr>
              <a:t>ka </a:t>
            </a:r>
            <a:r>
              <a:rPr sz="1100" spc="-5" dirty="0">
                <a:latin typeface="TeXGyreHeros"/>
                <a:cs typeface="TeXGyreHeros"/>
              </a:rPr>
              <a:t>periudhë vegjetacioni  </a:t>
            </a:r>
            <a:r>
              <a:rPr sz="1100" dirty="0">
                <a:latin typeface="TeXGyreHeros"/>
                <a:cs typeface="TeXGyreHeros"/>
              </a:rPr>
              <a:t>gjysmë </a:t>
            </a:r>
            <a:r>
              <a:rPr sz="1100" spc="-5" dirty="0">
                <a:latin typeface="TeXGyreHeros"/>
                <a:cs typeface="TeXGyreHeros"/>
              </a:rPr>
              <a:t>të </a:t>
            </a:r>
            <a:r>
              <a:rPr sz="1100" dirty="0">
                <a:latin typeface="TeXGyreHeros"/>
                <a:cs typeface="TeXGyreHeros"/>
              </a:rPr>
              <a:t>vonë </a:t>
            </a:r>
            <a:r>
              <a:rPr sz="1100" spc="-5" dirty="0">
                <a:latin typeface="TeXGyreHeros"/>
                <a:cs typeface="TeXGyreHeros"/>
              </a:rPr>
              <a:t>deri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vonë.</a:t>
            </a:r>
            <a:endParaRPr sz="1100">
              <a:latin typeface="TeXGyreHeros"/>
              <a:cs typeface="TeXGyreHero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79780" y="3957927"/>
            <a:ext cx="5029200" cy="3790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79705">
              <a:lnSpc>
                <a:spcPct val="105500"/>
              </a:lnSpc>
              <a:spcBef>
                <a:spcPts val="95"/>
              </a:spcBef>
            </a:pPr>
            <a:r>
              <a:rPr sz="1100" b="1" spc="-5" dirty="0">
                <a:latin typeface="Arial"/>
                <a:cs typeface="Arial"/>
              </a:rPr>
              <a:t>Kultivimi: </a:t>
            </a:r>
            <a:r>
              <a:rPr sz="1100" spc="-5" dirty="0">
                <a:latin typeface="TeXGyreHeros"/>
                <a:cs typeface="TeXGyreHeros"/>
              </a:rPr>
              <a:t>Farat mbillen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farishte në gjysmën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dytë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shkurtit dhe </a:t>
            </a:r>
            <a:r>
              <a:rPr sz="1100" dirty="0">
                <a:latin typeface="TeXGyreHeros"/>
                <a:cs typeface="TeXGyreHeros"/>
              </a:rPr>
              <a:t>ﬁdanët  </a:t>
            </a:r>
            <a:r>
              <a:rPr sz="1100" spc="-5" dirty="0">
                <a:latin typeface="TeXGyreHeros"/>
                <a:cs typeface="TeXGyreHeros"/>
              </a:rPr>
              <a:t>në</a:t>
            </a:r>
            <a:r>
              <a:rPr sz="1100" spc="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fushë</a:t>
            </a:r>
            <a:r>
              <a:rPr sz="1100" spc="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10-15</a:t>
            </a:r>
            <a:r>
              <a:rPr sz="1100" spc="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maj.</a:t>
            </a:r>
            <a:r>
              <a:rPr sz="1100" spc="3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Prodhimi</a:t>
            </a:r>
            <a:r>
              <a:rPr sz="1100" spc="3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ﬁllon</a:t>
            </a:r>
            <a:r>
              <a:rPr sz="1100" spc="3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në</a:t>
            </a:r>
            <a:r>
              <a:rPr sz="1100" spc="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muajin</a:t>
            </a:r>
            <a:r>
              <a:rPr sz="1100" spc="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gusht</a:t>
            </a:r>
            <a:r>
              <a:rPr sz="1100" spc="3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dhe</a:t>
            </a:r>
            <a:r>
              <a:rPr sz="1100" spc="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vazhdon</a:t>
            </a:r>
            <a:r>
              <a:rPr sz="1100" spc="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deri</a:t>
            </a:r>
            <a:r>
              <a:rPr sz="1100" spc="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në</a:t>
            </a:r>
            <a:r>
              <a:rPr sz="1100" spc="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ngricat</a:t>
            </a:r>
            <a:endParaRPr sz="1100">
              <a:latin typeface="TeXGyreHeros"/>
              <a:cs typeface="TeXGyreHero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79780" y="4242915"/>
            <a:ext cx="1529715" cy="697865"/>
          </a:xfrm>
          <a:prstGeom prst="rect">
            <a:avLst/>
          </a:prstGeom>
        </p:spPr>
        <p:txBody>
          <a:bodyPr vert="horz" wrap="square" lIns="0" tIns="91440" rIns="0" bIns="0" rtlCol="0">
            <a:spAutoFit/>
          </a:bodyPr>
          <a:lstStyle/>
          <a:p>
            <a:pPr marR="354330" algn="ctr">
              <a:lnSpc>
                <a:spcPct val="100000"/>
              </a:lnSpc>
              <a:spcBef>
                <a:spcPts val="720"/>
              </a:spcBef>
            </a:pPr>
            <a:r>
              <a:rPr sz="1100" dirty="0">
                <a:latin typeface="TeXGyreHeros"/>
                <a:cs typeface="TeXGyreHeros"/>
              </a:rPr>
              <a:t>e para </a:t>
            </a:r>
            <a:r>
              <a:rPr sz="1100" spc="5" dirty="0">
                <a:latin typeface="TeXGyreHeros"/>
                <a:cs typeface="TeXGyreHeros"/>
              </a:rPr>
              <a:t>të</a:t>
            </a:r>
            <a:r>
              <a:rPr sz="1100" spc="-12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vjeshtës.</a:t>
            </a:r>
            <a:endParaRPr sz="1100">
              <a:latin typeface="TeXGyreHeros"/>
              <a:cs typeface="TeXGyreHeros"/>
            </a:endParaRPr>
          </a:p>
          <a:p>
            <a:pPr marR="342265" algn="ctr">
              <a:lnSpc>
                <a:spcPct val="100000"/>
              </a:lnSpc>
              <a:spcBef>
                <a:spcPts val="625"/>
              </a:spcBef>
            </a:pPr>
            <a:r>
              <a:rPr sz="1100" b="1" spc="-15" dirty="0">
                <a:latin typeface="Arial"/>
                <a:cs typeface="Arial"/>
              </a:rPr>
              <a:t>Rendimenti:</a:t>
            </a:r>
            <a:endParaRPr sz="1100">
              <a:latin typeface="Arial"/>
              <a:cs typeface="Arial"/>
            </a:endParaRPr>
          </a:p>
          <a:p>
            <a:pPr marL="192405">
              <a:lnSpc>
                <a:spcPct val="100000"/>
              </a:lnSpc>
              <a:spcBef>
                <a:spcPts val="85"/>
              </a:spcBef>
            </a:pPr>
            <a:r>
              <a:rPr sz="1100" spc="-15" dirty="0">
                <a:latin typeface="TeXGyreHeros"/>
                <a:cs typeface="TeXGyreHeros"/>
              </a:rPr>
              <a:t>rreth 25-30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kv/dynym.</a:t>
            </a:r>
            <a:endParaRPr sz="1100">
              <a:latin typeface="TeXGyreHeros"/>
              <a:cs typeface="TeXGyreHeros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2750057" y="4459986"/>
            <a:ext cx="3049905" cy="2205355"/>
            <a:chOff x="2750057" y="4459986"/>
            <a:chExt cx="3049905" cy="2205355"/>
          </a:xfrm>
        </p:grpSpPr>
        <p:sp>
          <p:nvSpPr>
            <p:cNvPr id="6" name="object 6"/>
            <p:cNvSpPr/>
            <p:nvPr/>
          </p:nvSpPr>
          <p:spPr>
            <a:xfrm>
              <a:off x="2752343" y="4463796"/>
              <a:ext cx="3044952" cy="219913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753867" y="4463796"/>
              <a:ext cx="3042285" cy="2197735"/>
            </a:xfrm>
            <a:custGeom>
              <a:avLst/>
              <a:gdLst/>
              <a:ahLst/>
              <a:cxnLst/>
              <a:rect l="l" t="t" r="r" b="b"/>
              <a:pathLst>
                <a:path w="3042285" h="2197734">
                  <a:moveTo>
                    <a:pt x="0" y="0"/>
                  </a:moveTo>
                  <a:lnTo>
                    <a:pt x="0" y="2197607"/>
                  </a:lnTo>
                  <a:lnTo>
                    <a:pt x="3041904" y="2197607"/>
                  </a:lnTo>
                  <a:lnTo>
                    <a:pt x="3041904" y="0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2750057" y="6729222"/>
            <a:ext cx="3049905" cy="1750060"/>
            <a:chOff x="2750057" y="6729222"/>
            <a:chExt cx="3049905" cy="1750060"/>
          </a:xfrm>
        </p:grpSpPr>
        <p:sp>
          <p:nvSpPr>
            <p:cNvPr id="9" name="object 9"/>
            <p:cNvSpPr/>
            <p:nvPr/>
          </p:nvSpPr>
          <p:spPr>
            <a:xfrm>
              <a:off x="2752343" y="6733032"/>
              <a:ext cx="3044952" cy="17434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753867" y="6733032"/>
              <a:ext cx="3042285" cy="1742439"/>
            </a:xfrm>
            <a:custGeom>
              <a:avLst/>
              <a:gdLst/>
              <a:ahLst/>
              <a:cxnLst/>
              <a:rect l="l" t="t" r="r" b="b"/>
              <a:pathLst>
                <a:path w="3042285" h="1742440">
                  <a:moveTo>
                    <a:pt x="0" y="0"/>
                  </a:moveTo>
                  <a:lnTo>
                    <a:pt x="0" y="1741931"/>
                  </a:lnTo>
                  <a:lnTo>
                    <a:pt x="3041904" y="1741931"/>
                  </a:lnTo>
                  <a:lnTo>
                    <a:pt x="3041904" y="0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779780" y="5101854"/>
            <a:ext cx="1917064" cy="3394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2405">
              <a:lnSpc>
                <a:spcPct val="100000"/>
              </a:lnSpc>
              <a:spcBef>
                <a:spcPts val="100"/>
              </a:spcBef>
            </a:pPr>
            <a:r>
              <a:rPr sz="1100" b="1" spc="-20" dirty="0">
                <a:latin typeface="Arial"/>
                <a:cs typeface="Arial"/>
              </a:rPr>
              <a:t>Veçantitë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200">
              <a:latin typeface="Arial"/>
              <a:cs typeface="Arial"/>
            </a:endParaRPr>
          </a:p>
          <a:p>
            <a:pPr marL="12700" marR="5080" indent="179705" algn="just">
              <a:lnSpc>
                <a:spcPct val="106400"/>
              </a:lnSpc>
            </a:pPr>
            <a:r>
              <a:rPr sz="1100" b="1" spc="-15" dirty="0">
                <a:latin typeface="Arial"/>
                <a:cs typeface="Arial"/>
              </a:rPr>
              <a:t>Pozitive: </a:t>
            </a:r>
            <a:r>
              <a:rPr sz="1100" spc="-5" dirty="0">
                <a:latin typeface="TeXGyreHeros"/>
                <a:cs typeface="TeXGyreHeros"/>
              </a:rPr>
              <a:t>Ka</a:t>
            </a:r>
            <a:r>
              <a:rPr sz="1100" spc="-145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qëndrueshmëri  </a:t>
            </a:r>
            <a:r>
              <a:rPr sz="1100" spc="-5" dirty="0">
                <a:latin typeface="TeXGyreHeros"/>
                <a:cs typeface="TeXGyreHeros"/>
              </a:rPr>
              <a:t>të mirë </a:t>
            </a:r>
            <a:r>
              <a:rPr sz="1100" spc="-15" dirty="0">
                <a:latin typeface="TeXGyreHeros"/>
                <a:cs typeface="TeXGyreHeros"/>
              </a:rPr>
              <a:t>ndaj sëmundjeve, </a:t>
            </a:r>
            <a:r>
              <a:rPr sz="1100" spc="-10" dirty="0">
                <a:latin typeface="TeXGyreHeros"/>
                <a:cs typeface="TeXGyreHeros"/>
              </a:rPr>
              <a:t>tem-  </a:t>
            </a:r>
            <a:r>
              <a:rPr sz="1100" spc="-15" dirty="0">
                <a:latin typeface="TeXGyreHeros"/>
                <a:cs typeface="TeXGyreHeros"/>
              </a:rPr>
              <a:t>peraturave </a:t>
            </a:r>
            <a:r>
              <a:rPr sz="1100" spc="-10" dirty="0">
                <a:latin typeface="TeXGyreHeros"/>
                <a:cs typeface="TeXGyreHeros"/>
              </a:rPr>
              <a:t>të </a:t>
            </a:r>
            <a:r>
              <a:rPr sz="1100" spc="-15" dirty="0">
                <a:latin typeface="TeXGyreHeros"/>
                <a:cs typeface="TeXGyreHeros"/>
              </a:rPr>
              <a:t>ulëta </a:t>
            </a:r>
            <a:r>
              <a:rPr sz="1100" spc="-10" dirty="0">
                <a:latin typeface="TeXGyreHeros"/>
                <a:cs typeface="TeXGyreHeros"/>
              </a:rPr>
              <a:t>dhe të</a:t>
            </a:r>
            <a:r>
              <a:rPr sz="1100" spc="-150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larta.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  <a:spcBef>
                <a:spcPts val="5"/>
              </a:spcBef>
            </a:pPr>
            <a:r>
              <a:rPr sz="1100" b="1" spc="-15" dirty="0">
                <a:latin typeface="Arial"/>
                <a:cs typeface="Arial"/>
              </a:rPr>
              <a:t>Negative: </a:t>
            </a:r>
            <a:r>
              <a:rPr sz="1100" spc="-10" dirty="0">
                <a:latin typeface="TeXGyreHeros"/>
                <a:cs typeface="TeXGyreHeros"/>
              </a:rPr>
              <a:t>Nuk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ka.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15" dirty="0">
                <a:latin typeface="Arial"/>
                <a:cs typeface="Arial"/>
              </a:rPr>
              <a:t>Përdorimi:</a:t>
            </a:r>
            <a:endParaRPr sz="1100">
              <a:latin typeface="Arial"/>
              <a:cs typeface="Arial"/>
            </a:endParaRPr>
          </a:p>
          <a:p>
            <a:pPr marL="12700" marR="5080" indent="179705" algn="just">
              <a:lnSpc>
                <a:spcPct val="106100"/>
              </a:lnSpc>
              <a:spcBef>
                <a:spcPts val="5"/>
              </a:spcBef>
            </a:pP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15" dirty="0">
                <a:latin typeface="TeXGyreHeros"/>
                <a:cs typeface="TeXGyreHeros"/>
              </a:rPr>
              <a:t>freskët, </a:t>
            </a:r>
            <a:r>
              <a:rPr sz="1100" spc="-10" dirty="0">
                <a:latin typeface="TeXGyreHeros"/>
                <a:cs typeface="TeXGyreHeros"/>
              </a:rPr>
              <a:t>në </a:t>
            </a:r>
            <a:r>
              <a:rPr sz="1100" spc="-15" dirty="0">
                <a:latin typeface="TeXGyreHeros"/>
                <a:cs typeface="TeXGyreHeros"/>
              </a:rPr>
              <a:t>sallata </a:t>
            </a:r>
            <a:r>
              <a:rPr sz="1100" spc="-10" dirty="0">
                <a:latin typeface="TeXGyreHeros"/>
                <a:cs typeface="TeXGyreHeros"/>
              </a:rPr>
              <a:t>dhe </a:t>
            </a:r>
            <a:r>
              <a:rPr sz="1100" spc="-5" dirty="0">
                <a:latin typeface="TeXGyreHeros"/>
                <a:cs typeface="TeXGyreHeros"/>
              </a:rPr>
              <a:t>ga-  </a:t>
            </a:r>
            <a:r>
              <a:rPr sz="1100" spc="-15" dirty="0">
                <a:latin typeface="TeXGyreHeros"/>
                <a:cs typeface="TeXGyreHeros"/>
              </a:rPr>
              <a:t>time </a:t>
            </a:r>
            <a:r>
              <a:rPr sz="1100" spc="-10" dirty="0">
                <a:latin typeface="TeXGyreHeros"/>
                <a:cs typeface="TeXGyreHeros"/>
              </a:rPr>
              <a:t>të </a:t>
            </a:r>
            <a:r>
              <a:rPr sz="1100" spc="-15" dirty="0">
                <a:latin typeface="TeXGyreHeros"/>
                <a:cs typeface="TeXGyreHeros"/>
              </a:rPr>
              <a:t>ndryshme, </a:t>
            </a:r>
            <a:r>
              <a:rPr sz="1100" spc="-10" dirty="0">
                <a:latin typeface="TeXGyreHeros"/>
                <a:cs typeface="TeXGyreHeros"/>
              </a:rPr>
              <a:t>por </a:t>
            </a:r>
            <a:r>
              <a:rPr sz="1100" spc="-5" dirty="0">
                <a:latin typeface="TeXGyreHeros"/>
                <a:cs typeface="TeXGyreHeros"/>
              </a:rPr>
              <a:t>dhe </a:t>
            </a:r>
            <a:r>
              <a:rPr sz="1100" spc="-10" dirty="0">
                <a:latin typeface="TeXGyreHeros"/>
                <a:cs typeface="TeXGyreHeros"/>
              </a:rPr>
              <a:t>për-  </a:t>
            </a:r>
            <a:r>
              <a:rPr sz="1100" spc="-15" dirty="0">
                <a:latin typeface="TeXGyreHeros"/>
                <a:cs typeface="TeXGyreHeros"/>
              </a:rPr>
              <a:t>punim, </a:t>
            </a:r>
            <a:r>
              <a:rPr sz="1100" spc="-10" dirty="0">
                <a:latin typeface="TeXGyreHeros"/>
                <a:cs typeface="TeXGyreHeros"/>
              </a:rPr>
              <a:t>në </a:t>
            </a:r>
            <a:r>
              <a:rPr sz="1100" spc="-15" dirty="0">
                <a:latin typeface="TeXGyreHeros"/>
                <a:cs typeface="TeXGyreHeros"/>
              </a:rPr>
              <a:t>familje </a:t>
            </a:r>
            <a:r>
              <a:rPr sz="1100" spc="-10" dirty="0">
                <a:latin typeface="TeXGyreHeros"/>
                <a:cs typeface="TeXGyreHeros"/>
              </a:rPr>
              <a:t>dhe </a:t>
            </a:r>
            <a:r>
              <a:rPr sz="1100" spc="-15" dirty="0">
                <a:latin typeface="TeXGyreHeros"/>
                <a:cs typeface="TeXGyreHeros"/>
              </a:rPr>
              <a:t>për </a:t>
            </a:r>
            <a:r>
              <a:rPr sz="1100" spc="-10" dirty="0">
                <a:latin typeface="TeXGyreHeros"/>
                <a:cs typeface="TeXGyreHeros"/>
              </a:rPr>
              <a:t>tre-  gun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lokal.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950">
              <a:latin typeface="TeXGyreHeros"/>
              <a:cs typeface="TeXGyreHeros"/>
            </a:endParaRPr>
          </a:p>
          <a:p>
            <a:pPr marL="12700" marR="5715" indent="179705" algn="just">
              <a:lnSpc>
                <a:spcPct val="106100"/>
              </a:lnSpc>
            </a:pPr>
            <a:r>
              <a:rPr sz="1100" b="1" spc="-15" dirty="0">
                <a:latin typeface="Arial"/>
                <a:cs typeface="Arial"/>
              </a:rPr>
              <a:t>Risku: </a:t>
            </a:r>
            <a:r>
              <a:rPr sz="1100" spc="-5" dirty="0">
                <a:latin typeface="TeXGyreHeros"/>
                <a:cs typeface="TeXGyreHeros"/>
              </a:rPr>
              <a:t>Me </a:t>
            </a:r>
            <a:r>
              <a:rPr sz="1100" spc="-10" dirty="0">
                <a:latin typeface="TeXGyreHeros"/>
                <a:cs typeface="TeXGyreHeros"/>
              </a:rPr>
              <a:t>futjen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15" dirty="0">
                <a:latin typeface="TeXGyreHeros"/>
                <a:cs typeface="TeXGyreHeros"/>
              </a:rPr>
              <a:t>farërave  </a:t>
            </a:r>
            <a:r>
              <a:rPr sz="1100" spc="-5" dirty="0">
                <a:latin typeface="TeXGyreHeros"/>
                <a:cs typeface="TeXGyreHeros"/>
              </a:rPr>
              <a:t>të </a:t>
            </a:r>
            <a:r>
              <a:rPr sz="1100" spc="-15" dirty="0">
                <a:latin typeface="TeXGyreHeros"/>
                <a:cs typeface="TeXGyreHeros"/>
              </a:rPr>
              <a:t>importit </a:t>
            </a:r>
            <a:r>
              <a:rPr sz="1100" spc="-10" dirty="0">
                <a:latin typeface="TeXGyreHeros"/>
                <a:cs typeface="TeXGyreHeros"/>
              </a:rPr>
              <a:t>po </a:t>
            </a:r>
            <a:r>
              <a:rPr sz="1100" spc="-15" dirty="0">
                <a:latin typeface="TeXGyreHeros"/>
                <a:cs typeface="TeXGyreHeros"/>
              </a:rPr>
              <a:t>mbillet gjithnjë </a:t>
            </a:r>
            <a:r>
              <a:rPr sz="1100" dirty="0">
                <a:latin typeface="TeXGyreHeros"/>
                <a:cs typeface="TeXGyreHeros"/>
              </a:rPr>
              <a:t>e  </a:t>
            </a:r>
            <a:r>
              <a:rPr sz="1100" spc="-5" dirty="0">
                <a:latin typeface="TeXGyreHeros"/>
                <a:cs typeface="TeXGyreHeros"/>
              </a:rPr>
              <a:t>më </a:t>
            </a:r>
            <a:r>
              <a:rPr sz="1100" spc="-10" dirty="0">
                <a:latin typeface="TeXGyreHeros"/>
                <a:cs typeface="TeXGyreHeros"/>
              </a:rPr>
              <a:t>pak dhe vetëm </a:t>
            </a:r>
            <a:r>
              <a:rPr sz="1100" spc="-5" dirty="0">
                <a:latin typeface="TeXGyreHeros"/>
                <a:cs typeface="TeXGyreHeros"/>
              </a:rPr>
              <a:t>në </a:t>
            </a:r>
            <a:r>
              <a:rPr sz="1100" spc="-15" dirty="0">
                <a:latin typeface="TeXGyreHeros"/>
                <a:cs typeface="TeXGyreHeros"/>
              </a:rPr>
              <a:t>kopshtet  familjare; është </a:t>
            </a:r>
            <a:r>
              <a:rPr sz="1100" spc="-5" dirty="0">
                <a:latin typeface="TeXGyreHeros"/>
                <a:cs typeface="TeXGyreHeros"/>
              </a:rPr>
              <a:t>në </a:t>
            </a:r>
            <a:r>
              <a:rPr sz="1100" spc="-15" dirty="0">
                <a:latin typeface="TeXGyreHeros"/>
                <a:cs typeface="TeXGyreHeros"/>
              </a:rPr>
              <a:t>rrezik </a:t>
            </a:r>
            <a:r>
              <a:rPr sz="1100" spc="-10" dirty="0">
                <a:latin typeface="TeXGyreHeros"/>
                <a:cs typeface="TeXGyreHeros"/>
              </a:rPr>
              <a:t>zh-  </a:t>
            </a:r>
            <a:r>
              <a:rPr sz="1100" spc="-15" dirty="0">
                <a:latin typeface="TeXGyreHeros"/>
                <a:cs typeface="TeXGyreHeros"/>
              </a:rPr>
              <a:t>dukjeje.</a:t>
            </a:r>
            <a:endParaRPr sz="1100">
              <a:latin typeface="TeXGyreHeros"/>
              <a:cs typeface="TeXGyreHero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093211" y="8572158"/>
            <a:ext cx="321310" cy="15367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900" dirty="0">
                <a:latin typeface="TeXGyreHeros"/>
                <a:cs typeface="TeXGyreHeros"/>
              </a:rPr>
              <a:t>- </a:t>
            </a:r>
            <a:fld id="{81D60167-4931-47E6-BA6A-407CBD079E47}" type="slidenum">
              <a:rPr sz="900" dirty="0">
                <a:latin typeface="TeXGyreHeros"/>
                <a:cs typeface="TeXGyreHeros"/>
              </a:rPr>
              <a:t>14</a:t>
            </a:fld>
            <a:r>
              <a:rPr sz="900" spc="-75" dirty="0">
                <a:latin typeface="TeXGyreHeros"/>
                <a:cs typeface="TeXGyreHeros"/>
              </a:rPr>
              <a:t> </a:t>
            </a:r>
            <a:r>
              <a:rPr sz="900" dirty="0">
                <a:latin typeface="TeXGyreHeros"/>
                <a:cs typeface="TeXGyreHeros"/>
              </a:rPr>
              <a:t>-</a:t>
            </a:r>
            <a:endParaRPr sz="900">
              <a:latin typeface="TeXGyreHeros"/>
              <a:cs typeface="TeXGyreHeros"/>
            </a:endParaRP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9780" y="571865"/>
            <a:ext cx="5029835" cy="4108450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25"/>
              </a:spcBef>
            </a:pPr>
            <a:r>
              <a:rPr sz="1400" b="1" spc="-5" dirty="0">
                <a:latin typeface="Arial"/>
                <a:cs typeface="Arial"/>
              </a:rPr>
              <a:t>Barë-bleta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459"/>
              </a:spcBef>
            </a:pPr>
            <a:r>
              <a:rPr sz="1250" i="1" spc="-5" dirty="0">
                <a:latin typeface="Arimo"/>
                <a:cs typeface="Arimo"/>
              </a:rPr>
              <a:t>Melissa </a:t>
            </a:r>
            <a:r>
              <a:rPr sz="1250" i="1" dirty="0">
                <a:latin typeface="Arimo"/>
                <a:cs typeface="Arimo"/>
              </a:rPr>
              <a:t>oﬃcinalis</a:t>
            </a:r>
            <a:r>
              <a:rPr sz="1250" i="1" spc="-20" dirty="0">
                <a:latin typeface="Arimo"/>
                <a:cs typeface="Arimo"/>
              </a:rPr>
              <a:t> </a:t>
            </a:r>
            <a:r>
              <a:rPr sz="1250" b="1" spc="-5" dirty="0">
                <a:latin typeface="Arial"/>
                <a:cs typeface="Arial"/>
              </a:rPr>
              <a:t>L</a:t>
            </a:r>
            <a:endParaRPr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150">
              <a:latin typeface="Arial"/>
              <a:cs typeface="Arial"/>
            </a:endParaRPr>
          </a:p>
          <a:p>
            <a:pPr marL="12700" marR="5080" indent="179705" algn="just">
              <a:lnSpc>
                <a:spcPct val="106100"/>
              </a:lnSpc>
            </a:pPr>
            <a:r>
              <a:rPr sz="1100" b="1" spc="10" dirty="0">
                <a:latin typeface="Arial"/>
                <a:cs typeface="Arial"/>
              </a:rPr>
              <a:t>Përhapja: </a:t>
            </a:r>
            <a:r>
              <a:rPr sz="1100" spc="5" dirty="0">
                <a:latin typeface="TeXGyreHeros"/>
                <a:cs typeface="TeXGyreHeros"/>
              </a:rPr>
              <a:t>Është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5" dirty="0">
                <a:latin typeface="TeXGyreHeros"/>
                <a:cs typeface="TeXGyreHeros"/>
              </a:rPr>
              <a:t>përhapur </a:t>
            </a:r>
            <a:r>
              <a:rPr sz="1100" spc="-5" dirty="0">
                <a:latin typeface="TeXGyreHeros"/>
                <a:cs typeface="TeXGyreHeros"/>
              </a:rPr>
              <a:t>në </a:t>
            </a:r>
            <a:r>
              <a:rPr sz="1100" spc="5" dirty="0">
                <a:latin typeface="TeXGyreHeros"/>
                <a:cs typeface="TeXGyreHeros"/>
              </a:rPr>
              <a:t>Evropën qendrore, Azinë perëndimore, </a:t>
            </a:r>
            <a:r>
              <a:rPr sz="1100" dirty="0">
                <a:latin typeface="TeXGyreHeros"/>
                <a:cs typeface="TeXGyreHeros"/>
              </a:rPr>
              <a:t>Af-  </a:t>
            </a:r>
            <a:r>
              <a:rPr sz="1100" spc="5" dirty="0">
                <a:latin typeface="TeXGyreHeros"/>
                <a:cs typeface="TeXGyreHeros"/>
              </a:rPr>
              <a:t>rikën perëndimore etj. Në Shqipëri </a:t>
            </a:r>
            <a:r>
              <a:rPr sz="1100" spc="10" dirty="0">
                <a:latin typeface="TeXGyreHeros"/>
                <a:cs typeface="TeXGyreHeros"/>
              </a:rPr>
              <a:t>është </a:t>
            </a:r>
            <a:r>
              <a:rPr sz="1100" spc="5" dirty="0">
                <a:latin typeface="TeXGyreHeros"/>
                <a:cs typeface="TeXGyreHeros"/>
              </a:rPr>
              <a:t>shumë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5" dirty="0">
                <a:latin typeface="TeXGyreHeros"/>
                <a:cs typeface="TeXGyreHeros"/>
              </a:rPr>
              <a:t>përhapur deri në lartësitë  1500 </a:t>
            </a:r>
            <a:r>
              <a:rPr sz="1100" dirty="0">
                <a:latin typeface="TeXGyreHeros"/>
                <a:cs typeface="TeXGyreHeros"/>
              </a:rPr>
              <a:t>m </a:t>
            </a:r>
            <a:r>
              <a:rPr sz="1100" spc="5" dirty="0">
                <a:latin typeface="TeXGyreHeros"/>
                <a:cs typeface="TeXGyreHeros"/>
              </a:rPr>
              <a:t>mbi nivelin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5" dirty="0">
                <a:latin typeface="TeXGyreHeros"/>
                <a:cs typeface="TeXGyreHeros"/>
              </a:rPr>
              <a:t>detit. Gjendet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5" dirty="0">
                <a:latin typeface="TeXGyreHeros"/>
                <a:cs typeface="TeXGyreHeros"/>
              </a:rPr>
              <a:t>livadhet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5" dirty="0">
                <a:latin typeface="TeXGyreHeros"/>
                <a:cs typeface="TeXGyreHeros"/>
              </a:rPr>
              <a:t>kullotave, në ledhet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5" dirty="0">
                <a:latin typeface="TeXGyreHeros"/>
                <a:cs typeface="TeXGyreHeros"/>
              </a:rPr>
              <a:t>arishtave  në fshatra, pranë </a:t>
            </a:r>
            <a:r>
              <a:rPr sz="1100" spc="10" dirty="0">
                <a:latin typeface="TeXGyreHeros"/>
                <a:cs typeface="TeXGyreHeros"/>
              </a:rPr>
              <a:t>qendrave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55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banuara..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950">
              <a:latin typeface="TeXGyreHeros"/>
              <a:cs typeface="TeXGyreHeros"/>
            </a:endParaRPr>
          </a:p>
          <a:p>
            <a:pPr marL="12700" marR="5080" indent="179705" algn="just">
              <a:lnSpc>
                <a:spcPct val="106100"/>
              </a:lnSpc>
            </a:pPr>
            <a:r>
              <a:rPr sz="1100" b="1" spc="5" dirty="0">
                <a:latin typeface="Arial"/>
                <a:cs typeface="Arial"/>
              </a:rPr>
              <a:t>Përshkrimi: </a:t>
            </a:r>
            <a:r>
              <a:rPr sz="1100" spc="5" dirty="0">
                <a:latin typeface="TeXGyreHeros"/>
                <a:cs typeface="TeXGyreHeros"/>
              </a:rPr>
              <a:t>Bimë barishtore shumëvjeçare, rreth 70-80cm, </a:t>
            </a:r>
            <a:r>
              <a:rPr sz="1100" spc="10" dirty="0">
                <a:latin typeface="TeXGyreHeros"/>
                <a:cs typeface="TeXGyreHeros"/>
              </a:rPr>
              <a:t>me </a:t>
            </a:r>
            <a:r>
              <a:rPr sz="1100" spc="5" dirty="0">
                <a:latin typeface="TeXGyreHeros"/>
                <a:cs typeface="TeXGyreHeros"/>
              </a:rPr>
              <a:t>kërcej të</a:t>
            </a:r>
            <a:r>
              <a:rPr sz="1100" spc="-145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dre-  jtë </a:t>
            </a:r>
            <a:r>
              <a:rPr sz="1100" dirty="0">
                <a:latin typeface="TeXGyreHeros"/>
                <a:cs typeface="TeXGyreHeros"/>
              </a:rPr>
              <a:t>e të degëzuar, </a:t>
            </a:r>
            <a:r>
              <a:rPr sz="1100" spc="5" dirty="0">
                <a:latin typeface="TeXGyreHeros"/>
                <a:cs typeface="TeXGyreHeros"/>
              </a:rPr>
              <a:t>me gjethe vezake të </a:t>
            </a:r>
            <a:r>
              <a:rPr sz="1100" spc="10" dirty="0">
                <a:latin typeface="TeXGyreHeros"/>
                <a:cs typeface="TeXGyreHeros"/>
              </a:rPr>
              <a:t>dhëmbëzuara. </a:t>
            </a:r>
            <a:r>
              <a:rPr sz="1100" spc="5" dirty="0">
                <a:latin typeface="TeXGyreHeros"/>
                <a:cs typeface="TeXGyreHeros"/>
              </a:rPr>
              <a:t>Lulet </a:t>
            </a:r>
            <a:r>
              <a:rPr sz="1100" dirty="0">
                <a:latin typeface="TeXGyreHeros"/>
                <a:cs typeface="TeXGyreHeros"/>
              </a:rPr>
              <a:t>kanë </a:t>
            </a:r>
            <a:r>
              <a:rPr sz="1100" spc="5" dirty="0">
                <a:latin typeface="TeXGyreHeros"/>
                <a:cs typeface="TeXGyreHeros"/>
              </a:rPr>
              <a:t>kurorë në ﬁllim  verdhoshe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5" dirty="0">
                <a:latin typeface="TeXGyreHeros"/>
                <a:cs typeface="TeXGyreHeros"/>
              </a:rPr>
              <a:t>pastaj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5" dirty="0">
                <a:latin typeface="TeXGyreHeros"/>
                <a:cs typeface="TeXGyreHeros"/>
              </a:rPr>
              <a:t>bardhë ose me </a:t>
            </a:r>
            <a:r>
              <a:rPr sz="1100" spc="10" dirty="0">
                <a:latin typeface="TeXGyreHeros"/>
                <a:cs typeface="TeXGyreHeros"/>
              </a:rPr>
              <a:t>njolla </a:t>
            </a:r>
            <a:r>
              <a:rPr sz="1100" spc="5" dirty="0">
                <a:latin typeface="TeXGyreHeros"/>
                <a:cs typeface="TeXGyreHeros"/>
              </a:rPr>
              <a:t>të kuqe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5" dirty="0">
                <a:latin typeface="TeXGyreHeros"/>
                <a:cs typeface="TeXGyreHeros"/>
              </a:rPr>
              <a:t>tub lulor të përkulur </a:t>
            </a:r>
            <a:r>
              <a:rPr sz="1100" dirty="0">
                <a:latin typeface="TeXGyreHeros"/>
                <a:cs typeface="TeXGyreHeros"/>
              </a:rPr>
              <a:t>që  </a:t>
            </a:r>
            <a:r>
              <a:rPr sz="1100" spc="5" dirty="0">
                <a:latin typeface="TeXGyreHeros"/>
                <a:cs typeface="TeXGyreHeros"/>
              </a:rPr>
              <a:t>grumbullohen në qerthuj sqetullorë. Bari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5" dirty="0">
                <a:latin typeface="TeXGyreHeros"/>
                <a:cs typeface="TeXGyreHeros"/>
              </a:rPr>
              <a:t>bletës </a:t>
            </a:r>
            <a:r>
              <a:rPr sz="1100" dirty="0">
                <a:latin typeface="TeXGyreHeros"/>
                <a:cs typeface="TeXGyreHeros"/>
              </a:rPr>
              <a:t>ka një </a:t>
            </a:r>
            <a:r>
              <a:rPr sz="1100" spc="5" dirty="0">
                <a:latin typeface="TeXGyreHeros"/>
                <a:cs typeface="TeXGyreHeros"/>
              </a:rPr>
              <a:t>aromë shpuese limoni  dhe shije lehtësisht të</a:t>
            </a:r>
            <a:r>
              <a:rPr sz="1100" spc="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hidhur.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950">
              <a:latin typeface="TeXGyreHeros"/>
              <a:cs typeface="TeXGyreHeros"/>
            </a:endParaRPr>
          </a:p>
          <a:p>
            <a:pPr marL="12700" marR="5080" indent="179705" algn="just">
              <a:lnSpc>
                <a:spcPct val="106400"/>
              </a:lnSpc>
            </a:pPr>
            <a:r>
              <a:rPr sz="1100" b="1" spc="5" dirty="0">
                <a:latin typeface="Arial"/>
                <a:cs typeface="Arial"/>
              </a:rPr>
              <a:t>Shtimi:</a:t>
            </a:r>
            <a:r>
              <a:rPr sz="1100" b="1" spc="-25" dirty="0">
                <a:latin typeface="Arial"/>
                <a:cs typeface="Arial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Mund</a:t>
            </a:r>
            <a:r>
              <a:rPr sz="1100" spc="-1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10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shtohet</a:t>
            </a:r>
            <a:r>
              <a:rPr sz="1100" spc="-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me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farë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në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pranverë</a:t>
            </a:r>
            <a:r>
              <a:rPr sz="1100" spc="-10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ose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në</a:t>
            </a:r>
            <a:r>
              <a:rPr sz="1100" spc="-10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vjeshtë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por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mbirja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është 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5" dirty="0">
                <a:latin typeface="TeXGyreHeros"/>
                <a:cs typeface="TeXGyreHeros"/>
              </a:rPr>
              <a:t>ngadaltë, ndaj preferohet shtimi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5" dirty="0">
                <a:latin typeface="TeXGyreHeros"/>
                <a:cs typeface="TeXGyreHeros"/>
              </a:rPr>
              <a:t>bimës </a:t>
            </a:r>
            <a:r>
              <a:rPr sz="1100" spc="10" dirty="0">
                <a:latin typeface="TeXGyreHeros"/>
                <a:cs typeface="TeXGyreHeros"/>
              </a:rPr>
              <a:t>me</a:t>
            </a:r>
            <a:r>
              <a:rPr sz="1100" spc="120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copa.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950">
              <a:latin typeface="TeXGyreHeros"/>
              <a:cs typeface="TeXGyreHeros"/>
            </a:endParaRPr>
          </a:p>
          <a:p>
            <a:pPr marL="12700" marR="5080" indent="179705" algn="just">
              <a:lnSpc>
                <a:spcPct val="106100"/>
              </a:lnSpc>
            </a:pPr>
            <a:r>
              <a:rPr sz="1100" b="1" spc="5" dirty="0">
                <a:latin typeface="Arial"/>
                <a:cs typeface="Arial"/>
              </a:rPr>
              <a:t>Përdorimi: </a:t>
            </a:r>
            <a:r>
              <a:rPr sz="1100" spc="5" dirty="0">
                <a:latin typeface="TeXGyreHeros"/>
                <a:cs typeface="TeXGyreHeros"/>
              </a:rPr>
              <a:t>Droga përbëhet nga gjethet, </a:t>
            </a:r>
            <a:r>
              <a:rPr sz="1100" dirty="0">
                <a:latin typeface="TeXGyreHeros"/>
                <a:cs typeface="TeXGyreHeros"/>
              </a:rPr>
              <a:t>që </a:t>
            </a:r>
            <a:r>
              <a:rPr sz="1100" spc="5" dirty="0">
                <a:latin typeface="TeXGyreHeros"/>
                <a:cs typeface="TeXGyreHeros"/>
              </a:rPr>
              <a:t>kanë qime mbuluese </a:t>
            </a:r>
            <a:r>
              <a:rPr sz="1100" dirty="0">
                <a:latin typeface="TeXGyreHeros"/>
                <a:cs typeface="TeXGyreHeros"/>
              </a:rPr>
              <a:t>dhe </a:t>
            </a:r>
            <a:r>
              <a:rPr sz="1100" spc="5" dirty="0">
                <a:latin typeface="TeXGyreHeros"/>
                <a:cs typeface="TeXGyreHeros"/>
              </a:rPr>
              <a:t>qime  sekretore të shkurta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5" dirty="0">
                <a:latin typeface="TeXGyreHeros"/>
                <a:cs typeface="TeXGyreHeros"/>
              </a:rPr>
              <a:t>kokë; </a:t>
            </a:r>
            <a:r>
              <a:rPr sz="1100" dirty="0">
                <a:latin typeface="TeXGyreHeros"/>
                <a:cs typeface="TeXGyreHeros"/>
              </a:rPr>
              <a:t>bën </a:t>
            </a:r>
            <a:r>
              <a:rPr sz="1100" spc="10" dirty="0">
                <a:latin typeface="TeXGyreHeros"/>
                <a:cs typeface="TeXGyreHeros"/>
              </a:rPr>
              <a:t>pjesë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5" dirty="0">
                <a:latin typeface="TeXGyreHeros"/>
                <a:cs typeface="TeXGyreHeros"/>
              </a:rPr>
              <a:t>disa çaja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përzier. </a:t>
            </a:r>
            <a:r>
              <a:rPr sz="1100" spc="10" dirty="0">
                <a:latin typeface="TeXGyreHeros"/>
                <a:cs typeface="TeXGyreHeros"/>
              </a:rPr>
              <a:t>Ndihmon </a:t>
            </a:r>
            <a:r>
              <a:rPr sz="1100" spc="-5" dirty="0">
                <a:latin typeface="TeXGyreHeros"/>
                <a:cs typeface="TeXGyreHeros"/>
              </a:rPr>
              <a:t>në  </a:t>
            </a:r>
            <a:r>
              <a:rPr sz="1100" spc="5" dirty="0">
                <a:latin typeface="TeXGyreHeros"/>
                <a:cs typeface="TeXGyreHeros"/>
              </a:rPr>
              <a:t>ulje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10" dirty="0">
                <a:latin typeface="TeXGyreHeros"/>
                <a:cs typeface="TeXGyreHeros"/>
              </a:rPr>
              <a:t>depresionit </a:t>
            </a:r>
            <a:r>
              <a:rPr sz="1100" spc="5" dirty="0">
                <a:latin typeface="TeXGyreHeros"/>
                <a:cs typeface="TeXGyreHeros"/>
              </a:rPr>
              <a:t>dhe stresit, pakëson dhimbjet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10" dirty="0">
                <a:latin typeface="TeXGyreHeros"/>
                <a:cs typeface="TeXGyreHeros"/>
              </a:rPr>
              <a:t>kokës, </a:t>
            </a:r>
            <a:r>
              <a:rPr sz="1100" spc="5" dirty="0">
                <a:latin typeface="TeXGyreHeros"/>
                <a:cs typeface="TeXGyreHeros"/>
              </a:rPr>
              <a:t>në ulje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5" dirty="0">
                <a:latin typeface="TeXGyreHeros"/>
                <a:cs typeface="TeXGyreHeros"/>
              </a:rPr>
              <a:t>tempera-  turës </a:t>
            </a:r>
            <a:r>
              <a:rPr sz="1100" dirty="0">
                <a:latin typeface="TeXGyreHeros"/>
                <a:cs typeface="TeXGyreHeros"/>
              </a:rPr>
              <a:t>dhe </a:t>
            </a:r>
            <a:r>
              <a:rPr sz="1100" spc="5" dirty="0">
                <a:latin typeface="TeXGyreHeros"/>
                <a:cs typeface="TeXGyreHeros"/>
              </a:rPr>
              <a:t>në </a:t>
            </a:r>
            <a:r>
              <a:rPr sz="1100" dirty="0">
                <a:latin typeface="TeXGyreHeros"/>
                <a:cs typeface="TeXGyreHeros"/>
              </a:rPr>
              <a:t>një </a:t>
            </a:r>
            <a:r>
              <a:rPr sz="1100" spc="5" dirty="0">
                <a:latin typeface="TeXGyreHeros"/>
                <a:cs typeface="TeXGyreHeros"/>
              </a:rPr>
              <a:t>gjumë të rehatshëm. Përdoret </a:t>
            </a:r>
            <a:r>
              <a:rPr sz="1100" dirty="0">
                <a:latin typeface="TeXGyreHeros"/>
                <a:cs typeface="TeXGyreHeros"/>
              </a:rPr>
              <a:t>gjatë </a:t>
            </a:r>
            <a:r>
              <a:rPr sz="1100" spc="5" dirty="0">
                <a:latin typeface="TeXGyreHeros"/>
                <a:cs typeface="TeXGyreHeros"/>
              </a:rPr>
              <a:t>shtatëzanisë për zbutje </a:t>
            </a:r>
            <a:r>
              <a:rPr sz="1100" dirty="0">
                <a:latin typeface="TeXGyreHeros"/>
                <a:cs typeface="TeXGyreHeros"/>
              </a:rPr>
              <a:t>të  </a:t>
            </a:r>
            <a:r>
              <a:rPr sz="1100" spc="10" dirty="0">
                <a:latin typeface="TeXGyreHeros"/>
                <a:cs typeface="TeXGyreHeros"/>
              </a:rPr>
              <a:t>ngërçeve </a:t>
            </a:r>
            <a:r>
              <a:rPr sz="1100" spc="5" dirty="0">
                <a:latin typeface="TeXGyreHeros"/>
                <a:cs typeface="TeXGyreHeros"/>
              </a:rPr>
              <a:t>si </a:t>
            </a:r>
            <a:r>
              <a:rPr sz="1100" spc="10" dirty="0">
                <a:latin typeface="TeXGyreHeros"/>
                <a:cs typeface="TeXGyreHeros"/>
              </a:rPr>
              <a:t>dhe shton</a:t>
            </a:r>
            <a:r>
              <a:rPr sz="1100" spc="20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përqendrimin.</a:t>
            </a:r>
            <a:endParaRPr sz="1100">
              <a:latin typeface="TeXGyreHeros"/>
              <a:cs typeface="TeXGyreHero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522723" y="5960769"/>
            <a:ext cx="894080" cy="382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7000"/>
              </a:lnSpc>
              <a:spcBef>
                <a:spcPts val="100"/>
              </a:spcBef>
            </a:pPr>
            <a:r>
              <a:rPr sz="1000" b="1" spc="-5" dirty="0">
                <a:latin typeface="Arial"/>
                <a:cs typeface="Arial"/>
              </a:rPr>
              <a:t>Foto: </a:t>
            </a:r>
            <a:r>
              <a:rPr sz="1000" spc="-5" dirty="0">
                <a:latin typeface="TeXGyreHeros"/>
                <a:cs typeface="TeXGyreHeros"/>
              </a:rPr>
              <a:t>D.</a:t>
            </a:r>
            <a:r>
              <a:rPr sz="1000" spc="-45" dirty="0">
                <a:latin typeface="TeXGyreHeros"/>
                <a:cs typeface="TeXGyreHeros"/>
              </a:rPr>
              <a:t> </a:t>
            </a:r>
            <a:r>
              <a:rPr sz="1000" spc="-5" dirty="0">
                <a:latin typeface="TeXGyreHeros"/>
                <a:cs typeface="TeXGyreHeros"/>
              </a:rPr>
              <a:t>Xhulaj  </a:t>
            </a:r>
            <a:r>
              <a:rPr sz="1000" spc="-15" dirty="0">
                <a:latin typeface="TeXGyreHeros"/>
                <a:cs typeface="TeXGyreHeros"/>
              </a:rPr>
              <a:t>(Valias,</a:t>
            </a:r>
            <a:r>
              <a:rPr sz="1000" spc="-60" dirty="0">
                <a:latin typeface="TeXGyreHeros"/>
                <a:cs typeface="TeXGyreHeros"/>
              </a:rPr>
              <a:t> </a:t>
            </a:r>
            <a:r>
              <a:rPr sz="1000" spc="-10" dirty="0">
                <a:latin typeface="TeXGyreHeros"/>
                <a:cs typeface="TeXGyreHeros"/>
              </a:rPr>
              <a:t>Tiranë)</a:t>
            </a:r>
            <a:endParaRPr sz="1000">
              <a:latin typeface="TeXGyreHeros"/>
              <a:cs typeface="TeXGyreHeros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823722" y="5031486"/>
            <a:ext cx="3540760" cy="2346960"/>
            <a:chOff x="823722" y="5031486"/>
            <a:chExt cx="3540760" cy="2346960"/>
          </a:xfrm>
        </p:grpSpPr>
        <p:sp>
          <p:nvSpPr>
            <p:cNvPr id="5" name="object 5"/>
            <p:cNvSpPr/>
            <p:nvPr/>
          </p:nvSpPr>
          <p:spPr>
            <a:xfrm>
              <a:off x="827532" y="5033772"/>
              <a:ext cx="3535679" cy="234391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27532" y="5035296"/>
              <a:ext cx="3533140" cy="2339340"/>
            </a:xfrm>
            <a:custGeom>
              <a:avLst/>
              <a:gdLst/>
              <a:ahLst/>
              <a:cxnLst/>
              <a:rect l="l" t="t" r="r" b="b"/>
              <a:pathLst>
                <a:path w="3533140" h="2339340">
                  <a:moveTo>
                    <a:pt x="0" y="0"/>
                  </a:moveTo>
                  <a:lnTo>
                    <a:pt x="3532631" y="0"/>
                  </a:lnTo>
                  <a:lnTo>
                    <a:pt x="3532631" y="2339340"/>
                  </a:lnTo>
                  <a:lnTo>
                    <a:pt x="0" y="2339340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3105621" y="8572158"/>
            <a:ext cx="385445" cy="15367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41275">
              <a:lnSpc>
                <a:spcPct val="100000"/>
              </a:lnSpc>
              <a:spcBef>
                <a:spcPts val="15"/>
              </a:spcBef>
            </a:pPr>
            <a:r>
              <a:rPr sz="900" dirty="0">
                <a:latin typeface="TeXGyreHeros"/>
                <a:cs typeface="TeXGyreHeros"/>
              </a:rPr>
              <a:t>- </a:t>
            </a:r>
            <a:fld id="{81D60167-4931-47E6-BA6A-407CBD079E47}" type="slidenum">
              <a:rPr sz="900" dirty="0">
                <a:latin typeface="TeXGyreHeros"/>
                <a:cs typeface="TeXGyreHeros"/>
              </a:rPr>
              <a:t>140</a:t>
            </a:fld>
            <a:r>
              <a:rPr sz="900" spc="-80" dirty="0">
                <a:latin typeface="TeXGyreHeros"/>
                <a:cs typeface="TeXGyreHeros"/>
              </a:rPr>
              <a:t> </a:t>
            </a:r>
            <a:r>
              <a:rPr sz="900" dirty="0">
                <a:latin typeface="TeXGyreHeros"/>
                <a:cs typeface="TeXGyreHeros"/>
              </a:rPr>
              <a:t>-</a:t>
            </a:r>
            <a:endParaRPr sz="900">
              <a:latin typeface="TeXGyreHeros"/>
              <a:cs typeface="TeXGyreHeros"/>
            </a:endParaRP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59968" y="571865"/>
            <a:ext cx="5031105" cy="3218180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25"/>
              </a:spcBef>
            </a:pPr>
            <a:r>
              <a:rPr sz="1400" b="1" spc="-5" dirty="0">
                <a:latin typeface="Arial"/>
                <a:cs typeface="Arial"/>
              </a:rPr>
              <a:t>Kamomili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459"/>
              </a:spcBef>
            </a:pPr>
            <a:r>
              <a:rPr sz="1250" i="1" spc="-5" dirty="0">
                <a:latin typeface="Arimo"/>
                <a:cs typeface="Arimo"/>
              </a:rPr>
              <a:t>Matricaria chamomilla</a:t>
            </a:r>
            <a:r>
              <a:rPr sz="1250" i="1" spc="-10" dirty="0">
                <a:latin typeface="Arimo"/>
                <a:cs typeface="Arimo"/>
              </a:rPr>
              <a:t> </a:t>
            </a:r>
            <a:r>
              <a:rPr sz="1250" b="1" spc="-5" dirty="0">
                <a:latin typeface="Arial"/>
                <a:cs typeface="Arial"/>
              </a:rPr>
              <a:t>L</a:t>
            </a:r>
            <a:endParaRPr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200">
              <a:latin typeface="Arial"/>
              <a:cs typeface="Arial"/>
            </a:endParaRPr>
          </a:p>
          <a:p>
            <a:pPr marL="12700" marR="6350" indent="179705" algn="just">
              <a:lnSpc>
                <a:spcPct val="105500"/>
              </a:lnSpc>
            </a:pPr>
            <a:r>
              <a:rPr sz="1100" b="1" spc="-5" dirty="0">
                <a:latin typeface="Arial"/>
                <a:cs typeface="Arial"/>
              </a:rPr>
              <a:t>Përhapja: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Shqipëri është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zakonshme në </a:t>
            </a:r>
            <a:r>
              <a:rPr sz="1100" dirty="0">
                <a:latin typeface="TeXGyreHeros"/>
                <a:cs typeface="TeXGyreHeros"/>
              </a:rPr>
              <a:t>vende me </a:t>
            </a:r>
            <a:r>
              <a:rPr sz="1100" spc="-20" dirty="0">
                <a:latin typeface="TeXGyreHeros"/>
                <a:cs typeface="TeXGyreHeros"/>
              </a:rPr>
              <a:t>bar, </a:t>
            </a:r>
            <a:r>
              <a:rPr sz="1100" spc="-5" dirty="0">
                <a:latin typeface="TeXGyreHeros"/>
                <a:cs typeface="TeXGyreHeros"/>
              </a:rPr>
              <a:t>anës rrugëve </a:t>
            </a:r>
            <a:r>
              <a:rPr sz="1100" dirty="0">
                <a:latin typeface="TeXGyreHeros"/>
                <a:cs typeface="TeXGyreHeros"/>
              </a:rPr>
              <a:t>e  </a:t>
            </a:r>
            <a:r>
              <a:rPr sz="1100" spc="-5" dirty="0">
                <a:latin typeface="TeXGyreHeros"/>
                <a:cs typeface="TeXGyreHeros"/>
              </a:rPr>
              <a:t>sidomos pranë zonave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banuara, </a:t>
            </a:r>
            <a:r>
              <a:rPr sz="1100" dirty="0">
                <a:latin typeface="TeXGyreHeros"/>
                <a:cs typeface="TeXGyreHeros"/>
              </a:rPr>
              <a:t>deri </a:t>
            </a:r>
            <a:r>
              <a:rPr sz="1100" spc="-5" dirty="0">
                <a:latin typeface="TeXGyreHeros"/>
                <a:cs typeface="TeXGyreHeros"/>
              </a:rPr>
              <a:t>në </a:t>
            </a:r>
            <a:r>
              <a:rPr sz="1100" dirty="0">
                <a:latin typeface="TeXGyreHeros"/>
                <a:cs typeface="TeXGyreHeros"/>
              </a:rPr>
              <a:t>zonën</a:t>
            </a:r>
            <a:r>
              <a:rPr sz="1100" spc="1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nën-malore.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950">
              <a:latin typeface="TeXGyreHeros"/>
              <a:cs typeface="TeXGyreHeros"/>
            </a:endParaRPr>
          </a:p>
          <a:p>
            <a:pPr marL="12700" marR="5080" indent="179705" algn="just">
              <a:lnSpc>
                <a:spcPct val="106100"/>
              </a:lnSpc>
              <a:spcBef>
                <a:spcPts val="5"/>
              </a:spcBef>
            </a:pPr>
            <a:r>
              <a:rPr sz="1100" b="1" spc="-5" dirty="0">
                <a:latin typeface="Arial"/>
                <a:cs typeface="Arial"/>
              </a:rPr>
              <a:t>Përshkrimi: </a:t>
            </a:r>
            <a:r>
              <a:rPr sz="1100" spc="-5" dirty="0">
                <a:latin typeface="TeXGyreHeros"/>
                <a:cs typeface="TeXGyreHeros"/>
              </a:rPr>
              <a:t>Është bimë </a:t>
            </a:r>
            <a:r>
              <a:rPr sz="1100" dirty="0">
                <a:latin typeface="TeXGyreHeros"/>
                <a:cs typeface="TeXGyreHeros"/>
              </a:rPr>
              <a:t>barishtore </a:t>
            </a:r>
            <a:r>
              <a:rPr sz="1100" spc="-5" dirty="0">
                <a:latin typeface="TeXGyreHeros"/>
                <a:cs typeface="TeXGyreHeros"/>
              </a:rPr>
              <a:t>njëvjeçare, aromatike, rreth 20-30cm, </a:t>
            </a:r>
            <a:r>
              <a:rPr sz="1100" spc="5" dirty="0">
                <a:latin typeface="TeXGyreHeros"/>
                <a:cs typeface="TeXGyreHeros"/>
              </a:rPr>
              <a:t>me  </a:t>
            </a:r>
            <a:r>
              <a:rPr sz="1100" spc="-5" dirty="0">
                <a:latin typeface="TeXGyreHeros"/>
                <a:cs typeface="TeXGyreHeros"/>
              </a:rPr>
              <a:t>kërcell të drejtë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pa qime, shumë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10" dirty="0">
                <a:latin typeface="TeXGyreHeros"/>
                <a:cs typeface="TeXGyreHeros"/>
              </a:rPr>
              <a:t>degëzuar,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rrënjë kryesore </a:t>
            </a:r>
            <a:r>
              <a:rPr sz="1100" dirty="0">
                <a:latin typeface="TeXGyreHeros"/>
                <a:cs typeface="TeXGyreHeros"/>
              </a:rPr>
              <a:t>shumë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zh-  villuara. Gjethet dyﬁsh-pendore, </a:t>
            </a:r>
            <a:r>
              <a:rPr sz="1100" dirty="0">
                <a:latin typeface="TeXGyreHeros"/>
                <a:cs typeface="TeXGyreHeros"/>
              </a:rPr>
              <a:t>me gjethëza të </a:t>
            </a:r>
            <a:r>
              <a:rPr sz="1100" spc="-5" dirty="0">
                <a:latin typeface="TeXGyreHeros"/>
                <a:cs typeface="TeXGyreHeros"/>
              </a:rPr>
              <a:t>holla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të gjata, kanë vendosje të  këmbyera </a:t>
            </a:r>
            <a:r>
              <a:rPr sz="1100" dirty="0">
                <a:latin typeface="TeXGyreHeros"/>
                <a:cs typeface="TeXGyreHeros"/>
              </a:rPr>
              <a:t>e pa push. </a:t>
            </a:r>
            <a:r>
              <a:rPr sz="1100" spc="-5" dirty="0">
                <a:latin typeface="TeXGyreHeros"/>
                <a:cs typeface="TeXGyreHeros"/>
              </a:rPr>
              <a:t>Kaptinëzat me diametër rreth </a:t>
            </a:r>
            <a:r>
              <a:rPr sz="1100" dirty="0">
                <a:latin typeface="TeXGyreHeros"/>
                <a:cs typeface="TeXGyreHeros"/>
              </a:rPr>
              <a:t>3 cm kanë </a:t>
            </a:r>
            <a:r>
              <a:rPr sz="1100" spc="-5" dirty="0">
                <a:latin typeface="TeXGyreHeros"/>
                <a:cs typeface="TeXGyreHeros"/>
              </a:rPr>
              <a:t>një shtrat të</a:t>
            </a:r>
            <a:r>
              <a:rPr sz="1100" spc="-1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ngritur  </a:t>
            </a:r>
            <a:r>
              <a:rPr sz="1100" dirty="0">
                <a:latin typeface="TeXGyreHeros"/>
                <a:cs typeface="TeXGyreHeros"/>
              </a:rPr>
              <a:t>si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kon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veshur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me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brakteza.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Në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periferi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lulet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janë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llapore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femërore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me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ngjyrë  të bardhë, tri-dhëmbësh; në qendër </a:t>
            </a:r>
            <a:r>
              <a:rPr sz="1100" dirty="0">
                <a:latin typeface="TeXGyreHeros"/>
                <a:cs typeface="TeXGyreHeros"/>
              </a:rPr>
              <a:t>janë </a:t>
            </a:r>
            <a:r>
              <a:rPr sz="1100" spc="-5" dirty="0">
                <a:latin typeface="TeXGyreHeros"/>
                <a:cs typeface="TeXGyreHeros"/>
              </a:rPr>
              <a:t>tube, </a:t>
            </a:r>
            <a:r>
              <a:rPr sz="1100" dirty="0">
                <a:latin typeface="TeXGyreHeros"/>
                <a:cs typeface="TeXGyreHeros"/>
              </a:rPr>
              <a:t>dyseksore e të </a:t>
            </a:r>
            <a:r>
              <a:rPr sz="1100" spc="-5" dirty="0">
                <a:latin typeface="TeXGyreHeros"/>
                <a:cs typeface="TeXGyreHeros"/>
              </a:rPr>
              <a:t>verdha; fryti </a:t>
            </a:r>
            <a:r>
              <a:rPr sz="1100" dirty="0">
                <a:latin typeface="TeXGyreHeros"/>
                <a:cs typeface="TeXGyreHeros"/>
              </a:rPr>
              <a:t>është  </a:t>
            </a:r>
            <a:r>
              <a:rPr sz="1100" spc="-5" dirty="0">
                <a:latin typeface="TeXGyreHeros"/>
                <a:cs typeface="TeXGyreHeros"/>
              </a:rPr>
              <a:t>aken </a:t>
            </a:r>
            <a:r>
              <a:rPr sz="1100" dirty="0">
                <a:latin typeface="TeXGyreHeros"/>
                <a:cs typeface="TeXGyreHeros"/>
              </a:rPr>
              <a:t>i vogël pak i </a:t>
            </a:r>
            <a:r>
              <a:rPr sz="1100" spc="-5" dirty="0">
                <a:latin typeface="TeXGyreHeros"/>
                <a:cs typeface="TeXGyreHeros"/>
              </a:rPr>
              <a:t>përkulur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pa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qime.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950">
              <a:latin typeface="TeXGyreHeros"/>
              <a:cs typeface="TeXGyreHeros"/>
            </a:endParaRPr>
          </a:p>
          <a:p>
            <a:pPr marL="12700" marR="2446020" indent="179705" algn="just">
              <a:lnSpc>
                <a:spcPct val="105900"/>
              </a:lnSpc>
            </a:pPr>
            <a:r>
              <a:rPr sz="1100" b="1" spc="-5" dirty="0">
                <a:latin typeface="Arial"/>
                <a:cs typeface="Arial"/>
              </a:rPr>
              <a:t>Shtimi: </a:t>
            </a:r>
            <a:r>
              <a:rPr sz="1100" spc="-5" dirty="0">
                <a:latin typeface="TeXGyreHeros"/>
                <a:cs typeface="TeXGyreHeros"/>
              </a:rPr>
              <a:t>Duke </a:t>
            </a:r>
            <a:r>
              <a:rPr sz="1100" dirty="0">
                <a:latin typeface="TeXGyreHeros"/>
                <a:cs typeface="TeXGyreHeros"/>
              </a:rPr>
              <a:t>përdorur </a:t>
            </a:r>
            <a:r>
              <a:rPr sz="1100" spc="-5" dirty="0">
                <a:latin typeface="TeXGyreHeros"/>
                <a:cs typeface="TeXGyreHeros"/>
              </a:rPr>
              <a:t>farërat</a:t>
            </a:r>
            <a:r>
              <a:rPr sz="1100" spc="-1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(akenet)  të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marra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nga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lulet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në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fund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verës,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përpa-  </a:t>
            </a:r>
            <a:r>
              <a:rPr sz="1100" dirty="0">
                <a:latin typeface="TeXGyreHeros"/>
                <a:cs typeface="TeXGyreHeros"/>
              </a:rPr>
              <a:t>ra </a:t>
            </a:r>
            <a:r>
              <a:rPr sz="1100" spc="-5" dirty="0">
                <a:latin typeface="TeXGyreHeros"/>
                <a:cs typeface="TeXGyreHeros"/>
              </a:rPr>
              <a:t>shpërndarjes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natyrale.</a:t>
            </a:r>
            <a:endParaRPr sz="1100">
              <a:latin typeface="TeXGyreHeros"/>
              <a:cs typeface="TeXGyreHero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59968" y="3944211"/>
            <a:ext cx="2591435" cy="12693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179705" algn="just">
              <a:lnSpc>
                <a:spcPct val="106100"/>
              </a:lnSpc>
              <a:spcBef>
                <a:spcPts val="90"/>
              </a:spcBef>
            </a:pPr>
            <a:r>
              <a:rPr sz="1100" b="1" spc="-5" dirty="0">
                <a:latin typeface="Arial"/>
                <a:cs typeface="Arial"/>
              </a:rPr>
              <a:t>Përdorimi: </a:t>
            </a:r>
            <a:r>
              <a:rPr sz="1100" dirty="0">
                <a:latin typeface="TeXGyreHeros"/>
                <a:cs typeface="TeXGyreHeros"/>
              </a:rPr>
              <a:t>Droga </a:t>
            </a:r>
            <a:r>
              <a:rPr sz="1100" spc="-5" dirty="0">
                <a:latin typeface="TeXGyreHeros"/>
                <a:cs typeface="TeXGyreHeros"/>
              </a:rPr>
              <a:t>mjekësore</a:t>
            </a:r>
            <a:r>
              <a:rPr sz="1100" spc="-9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përbëhet  </a:t>
            </a:r>
            <a:r>
              <a:rPr sz="1100" spc="-5" dirty="0">
                <a:latin typeface="TeXGyreHeros"/>
                <a:cs typeface="TeXGyreHeros"/>
              </a:rPr>
              <a:t>nga kaptinat lulore. Grumbullimi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tyre  </a:t>
            </a:r>
            <a:r>
              <a:rPr sz="1100" dirty="0">
                <a:latin typeface="TeXGyreHeros"/>
                <a:cs typeface="TeXGyreHeros"/>
              </a:rPr>
              <a:t>bëhet </a:t>
            </a:r>
            <a:r>
              <a:rPr sz="1100" spc="-5" dirty="0">
                <a:latin typeface="TeXGyreHeros"/>
                <a:cs typeface="TeXGyreHeros"/>
              </a:rPr>
              <a:t>me </a:t>
            </a:r>
            <a:r>
              <a:rPr sz="1100" spc="-10" dirty="0">
                <a:latin typeface="TeXGyreHeros"/>
                <a:cs typeface="TeXGyreHeros"/>
              </a:rPr>
              <a:t>duar,duke </a:t>
            </a:r>
            <a:r>
              <a:rPr sz="1100" spc="-5" dirty="0">
                <a:latin typeface="TeXGyreHeros"/>
                <a:cs typeface="TeXGyreHeros"/>
              </a:rPr>
              <a:t>mbledhur lulet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ha-  pura. Në </a:t>
            </a:r>
            <a:r>
              <a:rPr sz="1100" dirty="0">
                <a:latin typeface="TeXGyreHeros"/>
                <a:cs typeface="TeXGyreHeros"/>
              </a:rPr>
              <a:t>treg </a:t>
            </a:r>
            <a:r>
              <a:rPr sz="1100" spc="-5" dirty="0">
                <a:latin typeface="TeXGyreHeros"/>
                <a:cs typeface="TeXGyreHeros"/>
              </a:rPr>
              <a:t>mund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gjendet në formë  kaptinash </a:t>
            </a:r>
            <a:r>
              <a:rPr sz="1100" dirty="0">
                <a:latin typeface="TeXGyreHeros"/>
                <a:cs typeface="TeXGyreHeros"/>
              </a:rPr>
              <a:t>pa </a:t>
            </a:r>
            <a:r>
              <a:rPr sz="1100" spc="-5" dirty="0">
                <a:latin typeface="TeXGyreHeros"/>
                <a:cs typeface="TeXGyreHeros"/>
              </a:rPr>
              <a:t>bisht,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bishta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1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mbeturina  lulesh </a:t>
            </a:r>
            <a:r>
              <a:rPr sz="1100" dirty="0">
                <a:latin typeface="TeXGyreHeros"/>
                <a:cs typeface="TeXGyreHeros"/>
              </a:rPr>
              <a:t>dhe </a:t>
            </a:r>
            <a:r>
              <a:rPr sz="1100" spc="-5" dirty="0">
                <a:latin typeface="TeXGyreHeros"/>
                <a:cs typeface="TeXGyreHeros"/>
              </a:rPr>
              <a:t>në </a:t>
            </a:r>
            <a:r>
              <a:rPr sz="1100" dirty="0">
                <a:latin typeface="TeXGyreHeros"/>
                <a:cs typeface="TeXGyreHeros"/>
              </a:rPr>
              <a:t>formë </a:t>
            </a:r>
            <a:r>
              <a:rPr sz="1100" spc="-5" dirty="0">
                <a:latin typeface="TeXGyreHeros"/>
                <a:cs typeface="TeXGyreHeros"/>
              </a:rPr>
              <a:t>lulesh të thara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5" dirty="0">
                <a:latin typeface="TeXGyreHeros"/>
                <a:cs typeface="TeXGyreHeros"/>
              </a:rPr>
              <a:t>të  </a:t>
            </a:r>
            <a:r>
              <a:rPr sz="1100" spc="-5" dirty="0">
                <a:latin typeface="TeXGyreHeros"/>
                <a:cs typeface="TeXGyreHeros"/>
              </a:rPr>
              <a:t>pluhurosura. Ka </a:t>
            </a:r>
            <a:r>
              <a:rPr sz="1100" dirty="0">
                <a:latin typeface="TeXGyreHeros"/>
                <a:cs typeface="TeXGyreHeros"/>
              </a:rPr>
              <a:t>shumë </a:t>
            </a:r>
            <a:r>
              <a:rPr sz="1100" spc="-5" dirty="0">
                <a:latin typeface="TeXGyreHeros"/>
                <a:cs typeface="TeXGyreHeros"/>
              </a:rPr>
              <a:t>mundësi</a:t>
            </a:r>
            <a:r>
              <a:rPr sz="1100" spc="18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endParaRPr sz="1100">
              <a:latin typeface="TeXGyreHeros"/>
              <a:cs typeface="TeXGyreHero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59968" y="5186271"/>
            <a:ext cx="2216785" cy="1804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6100"/>
              </a:lnSpc>
              <a:spcBef>
                <a:spcPts val="100"/>
              </a:spcBef>
            </a:pPr>
            <a:r>
              <a:rPr sz="1100" spc="-5" dirty="0">
                <a:latin typeface="TeXGyreHeros"/>
                <a:cs typeface="TeXGyreHeros"/>
              </a:rPr>
              <a:t>abuzohet me materiale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llojeve </a:t>
            </a:r>
            <a:r>
              <a:rPr sz="1100" dirty="0">
                <a:latin typeface="TeXGyreHeros"/>
                <a:cs typeface="TeXGyreHeros"/>
              </a:rPr>
              <a:t>të  </a:t>
            </a:r>
            <a:r>
              <a:rPr sz="1100" spc="-5" dirty="0">
                <a:latin typeface="TeXGyreHeros"/>
                <a:cs typeface="TeXGyreHeros"/>
              </a:rPr>
              <a:t>tjera </a:t>
            </a:r>
            <a:r>
              <a:rPr sz="1100" dirty="0">
                <a:latin typeface="TeXGyreHeros"/>
                <a:cs typeface="TeXGyreHeros"/>
              </a:rPr>
              <a:t>si </a:t>
            </a:r>
            <a:r>
              <a:rPr sz="1100" i="1" dirty="0">
                <a:latin typeface="Arimo"/>
                <a:cs typeface="Arimo"/>
              </a:rPr>
              <a:t>C. </a:t>
            </a:r>
            <a:r>
              <a:rPr sz="1100" i="1" spc="-5" dirty="0">
                <a:latin typeface="Arimo"/>
                <a:cs typeface="Arimo"/>
              </a:rPr>
              <a:t>suaveolens, </a:t>
            </a:r>
            <a:r>
              <a:rPr sz="1100" i="1" spc="-15" dirty="0">
                <a:latin typeface="Arimo"/>
                <a:cs typeface="Arimo"/>
              </a:rPr>
              <a:t>Tanacetum  </a:t>
            </a:r>
            <a:r>
              <a:rPr sz="1100" i="1" spc="-5" dirty="0">
                <a:latin typeface="Arimo"/>
                <a:cs typeface="Arimo"/>
              </a:rPr>
              <a:t>parthenium</a:t>
            </a:r>
            <a:r>
              <a:rPr sz="1100" spc="-5" dirty="0">
                <a:latin typeface="TeXGyreHeros"/>
                <a:cs typeface="TeXGyreHeros"/>
              </a:rPr>
              <a:t>, </a:t>
            </a:r>
            <a:r>
              <a:rPr sz="1100" dirty="0">
                <a:latin typeface="TeXGyreHeros"/>
                <a:cs typeface="TeXGyreHeros"/>
              </a:rPr>
              <a:t>e cila ka </a:t>
            </a:r>
            <a:r>
              <a:rPr sz="1100" spc="-5" dirty="0">
                <a:latin typeface="TeXGyreHeros"/>
                <a:cs typeface="TeXGyreHeros"/>
              </a:rPr>
              <a:t>dhe aromë </a:t>
            </a:r>
            <a:r>
              <a:rPr sz="1100" dirty="0">
                <a:latin typeface="TeXGyreHeros"/>
                <a:cs typeface="TeXGyreHeros"/>
              </a:rPr>
              <a:t>të  </a:t>
            </a:r>
            <a:r>
              <a:rPr sz="1100" spc="-5" dirty="0">
                <a:latin typeface="TeXGyreHeros"/>
                <a:cs typeface="TeXGyreHeros"/>
              </a:rPr>
              <a:t>këndëshme. Infuzi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luleve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dirty="0">
                <a:latin typeface="TeXGyreHeros"/>
                <a:cs typeface="TeXGyreHeros"/>
              </a:rPr>
              <a:t>kamo-  </a:t>
            </a:r>
            <a:r>
              <a:rPr sz="1100" spc="-5" dirty="0">
                <a:latin typeface="TeXGyreHeros"/>
                <a:cs typeface="TeXGyreHeros"/>
              </a:rPr>
              <a:t>milit </a:t>
            </a:r>
            <a:r>
              <a:rPr sz="1100" dirty="0">
                <a:latin typeface="TeXGyreHeros"/>
                <a:cs typeface="TeXGyreHeros"/>
              </a:rPr>
              <a:t>është një qetësues </a:t>
            </a:r>
            <a:r>
              <a:rPr sz="1100" spc="-10" dirty="0">
                <a:latin typeface="TeXGyreHeros"/>
                <a:cs typeface="TeXGyreHeros"/>
              </a:rPr>
              <a:t>nervor, </a:t>
            </a:r>
            <a:r>
              <a:rPr sz="1100" dirty="0">
                <a:latin typeface="TeXGyreHeros"/>
                <a:cs typeface="TeXGyreHeros"/>
              </a:rPr>
              <a:t>an-  </a:t>
            </a:r>
            <a:r>
              <a:rPr sz="1100" spc="-5" dirty="0">
                <a:latin typeface="TeXGyreHeros"/>
                <a:cs typeface="TeXGyreHeros"/>
              </a:rPr>
              <a:t>tispazmatik, </a:t>
            </a:r>
            <a:r>
              <a:rPr sz="1100" dirty="0">
                <a:latin typeface="TeXGyreHeros"/>
                <a:cs typeface="TeXGyreHeros"/>
              </a:rPr>
              <a:t>përdoret në</a:t>
            </a:r>
            <a:r>
              <a:rPr sz="1100" spc="-1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shqetsimet  nervore kalimtare,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dhimbjet </a:t>
            </a:r>
            <a:r>
              <a:rPr sz="1100" dirty="0">
                <a:latin typeface="TeXGyreHeros"/>
                <a:cs typeface="TeXGyreHeros"/>
              </a:rPr>
              <a:t>e  </a:t>
            </a:r>
            <a:r>
              <a:rPr sz="1100" spc="-5" dirty="0">
                <a:latin typeface="TeXGyreHeros"/>
                <a:cs typeface="TeXGyreHeros"/>
              </a:rPr>
              <a:t>stomakut, uterusit, zorrëve etj. </a:t>
            </a:r>
            <a:r>
              <a:rPr sz="1100" dirty="0">
                <a:latin typeface="TeXGyreHeros"/>
                <a:cs typeface="TeXGyreHeros"/>
              </a:rPr>
              <a:t>Hyn  </a:t>
            </a:r>
            <a:r>
              <a:rPr sz="1100" spc="-5" dirty="0">
                <a:latin typeface="TeXGyreHeros"/>
                <a:cs typeface="TeXGyreHeros"/>
              </a:rPr>
              <a:t>në përbërjen </a:t>
            </a:r>
            <a:r>
              <a:rPr sz="1100" dirty="0">
                <a:latin typeface="TeXGyreHeros"/>
                <a:cs typeface="TeXGyreHeros"/>
              </a:rPr>
              <a:t>e shumë </a:t>
            </a:r>
            <a:r>
              <a:rPr sz="1100" spc="-5" dirty="0">
                <a:latin typeface="TeXGyreHeros"/>
                <a:cs typeface="TeXGyreHeros"/>
              </a:rPr>
              <a:t>çajrave të  </a:t>
            </a:r>
            <a:r>
              <a:rPr sz="1100" dirty="0">
                <a:latin typeface="TeXGyreHeros"/>
                <a:cs typeface="TeXGyreHeros"/>
              </a:rPr>
              <a:t>përzier </a:t>
            </a:r>
            <a:r>
              <a:rPr sz="1100" spc="-10" dirty="0">
                <a:latin typeface="TeXGyreHeros"/>
                <a:cs typeface="TeXGyreHeros"/>
              </a:rPr>
              <a:t>si </a:t>
            </a:r>
            <a:r>
              <a:rPr sz="1100" dirty="0">
                <a:latin typeface="TeXGyreHeros"/>
                <a:cs typeface="TeXGyreHeros"/>
              </a:rPr>
              <a:t>të senës, </a:t>
            </a:r>
            <a:r>
              <a:rPr sz="1100" spc="-5" dirty="0">
                <a:latin typeface="TeXGyreHeros"/>
                <a:cs typeface="TeXGyreHeros"/>
              </a:rPr>
              <a:t>kamomilës,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etj.</a:t>
            </a:r>
            <a:endParaRPr sz="1100">
              <a:latin typeface="TeXGyreHeros"/>
              <a:cs typeface="TeXGyreHero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129788" y="8000501"/>
            <a:ext cx="1813560" cy="1924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100" b="1" spc="-5" dirty="0">
                <a:latin typeface="Arial"/>
                <a:cs typeface="Arial"/>
              </a:rPr>
              <a:t>Foto: </a:t>
            </a:r>
            <a:r>
              <a:rPr sz="1100" spc="-65" dirty="0">
                <a:latin typeface="TeXGyreHeros"/>
                <a:cs typeface="TeXGyreHeros"/>
              </a:rPr>
              <a:t>F. </a:t>
            </a:r>
            <a:r>
              <a:rPr sz="1100" spc="-5" dirty="0">
                <a:latin typeface="TeXGyreHeros"/>
                <a:cs typeface="TeXGyreHeros"/>
              </a:rPr>
              <a:t>Elezi </a:t>
            </a:r>
            <a:r>
              <a:rPr sz="1100" spc="-15" dirty="0">
                <a:latin typeface="TeXGyreHeros"/>
                <a:cs typeface="TeXGyreHeros"/>
              </a:rPr>
              <a:t>(Valias,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Tiranë)</a:t>
            </a:r>
            <a:endParaRPr sz="1100">
              <a:latin typeface="TeXGyreHeros"/>
              <a:cs typeface="TeXGyreHeros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3141726" y="5339334"/>
            <a:ext cx="2638425" cy="2649220"/>
            <a:chOff x="3141726" y="5339334"/>
            <a:chExt cx="2638425" cy="2649220"/>
          </a:xfrm>
        </p:grpSpPr>
        <p:sp>
          <p:nvSpPr>
            <p:cNvPr id="7" name="object 7"/>
            <p:cNvSpPr/>
            <p:nvPr/>
          </p:nvSpPr>
          <p:spPr>
            <a:xfrm>
              <a:off x="3145536" y="5341620"/>
              <a:ext cx="2633471" cy="264414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145536" y="5343144"/>
              <a:ext cx="2630805" cy="2641600"/>
            </a:xfrm>
            <a:custGeom>
              <a:avLst/>
              <a:gdLst/>
              <a:ahLst/>
              <a:cxnLst/>
              <a:rect l="l" t="t" r="r" b="b"/>
              <a:pathLst>
                <a:path w="2630804" h="2641600">
                  <a:moveTo>
                    <a:pt x="0" y="0"/>
                  </a:moveTo>
                  <a:lnTo>
                    <a:pt x="2630423" y="0"/>
                  </a:lnTo>
                  <a:lnTo>
                    <a:pt x="2630423" y="2641092"/>
                  </a:lnTo>
                  <a:lnTo>
                    <a:pt x="0" y="2641092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3513582" y="3163062"/>
            <a:ext cx="2232660" cy="1783080"/>
            <a:chOff x="3513582" y="3163062"/>
            <a:chExt cx="2232660" cy="1783080"/>
          </a:xfrm>
        </p:grpSpPr>
        <p:sp>
          <p:nvSpPr>
            <p:cNvPr id="10" name="object 10"/>
            <p:cNvSpPr/>
            <p:nvPr/>
          </p:nvSpPr>
          <p:spPr>
            <a:xfrm>
              <a:off x="3515868" y="3165348"/>
              <a:ext cx="2229612" cy="177850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517392" y="3166872"/>
              <a:ext cx="2225040" cy="1775460"/>
            </a:xfrm>
            <a:custGeom>
              <a:avLst/>
              <a:gdLst/>
              <a:ahLst/>
              <a:cxnLst/>
              <a:rect l="l" t="t" r="r" b="b"/>
              <a:pathLst>
                <a:path w="2225040" h="1775460">
                  <a:moveTo>
                    <a:pt x="0" y="0"/>
                  </a:moveTo>
                  <a:lnTo>
                    <a:pt x="2225040" y="0"/>
                  </a:lnTo>
                  <a:lnTo>
                    <a:pt x="2225040" y="1775459"/>
                  </a:lnTo>
                  <a:lnTo>
                    <a:pt x="0" y="1775459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3504691" y="4932690"/>
            <a:ext cx="179260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latin typeface="Arial"/>
                <a:cs typeface="Arial"/>
              </a:rPr>
              <a:t>Foto: </a:t>
            </a:r>
            <a:r>
              <a:rPr sz="1100" spc="-20" dirty="0">
                <a:latin typeface="TeXGyreHeros"/>
                <a:cs typeface="TeXGyreHeros"/>
              </a:rPr>
              <a:t>F.Elezi </a:t>
            </a:r>
            <a:r>
              <a:rPr sz="1100" spc="-15" dirty="0">
                <a:latin typeface="TeXGyreHeros"/>
                <a:cs typeface="TeXGyreHeros"/>
              </a:rPr>
              <a:t>(Valias,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Tiranë)</a:t>
            </a:r>
            <a:endParaRPr sz="1100">
              <a:latin typeface="TeXGyreHeros"/>
              <a:cs typeface="TeXGyreHero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105621" y="8572158"/>
            <a:ext cx="385445" cy="15367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41275">
              <a:lnSpc>
                <a:spcPct val="100000"/>
              </a:lnSpc>
              <a:spcBef>
                <a:spcPts val="15"/>
              </a:spcBef>
            </a:pPr>
            <a:r>
              <a:rPr sz="900" dirty="0">
                <a:latin typeface="TeXGyreHeros"/>
                <a:cs typeface="TeXGyreHeros"/>
              </a:rPr>
              <a:t>- </a:t>
            </a:r>
            <a:fld id="{81D60167-4931-47E6-BA6A-407CBD079E47}" type="slidenum">
              <a:rPr sz="900" dirty="0">
                <a:latin typeface="TeXGyreHeros"/>
                <a:cs typeface="TeXGyreHeros"/>
              </a:rPr>
              <a:t>141</a:t>
            </a:fld>
            <a:r>
              <a:rPr sz="900" spc="-80" dirty="0">
                <a:latin typeface="TeXGyreHeros"/>
                <a:cs typeface="TeXGyreHeros"/>
              </a:rPr>
              <a:t> </a:t>
            </a:r>
            <a:r>
              <a:rPr sz="900" dirty="0">
                <a:latin typeface="TeXGyreHeros"/>
                <a:cs typeface="TeXGyreHeros"/>
              </a:rPr>
              <a:t>-</a:t>
            </a:r>
            <a:endParaRPr sz="900">
              <a:latin typeface="TeXGyreHeros"/>
              <a:cs typeface="TeXGyreHeros"/>
            </a:endParaRP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9780" y="574913"/>
            <a:ext cx="5029835" cy="3218180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25"/>
              </a:spcBef>
            </a:pPr>
            <a:r>
              <a:rPr sz="1400" b="1" spc="-10" dirty="0">
                <a:latin typeface="Arial"/>
                <a:cs typeface="Arial"/>
              </a:rPr>
              <a:t>Timusi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459"/>
              </a:spcBef>
            </a:pPr>
            <a:r>
              <a:rPr sz="1250" i="1" spc="-5" dirty="0">
                <a:latin typeface="Arimo"/>
                <a:cs typeface="Arimo"/>
              </a:rPr>
              <a:t>Thymus vulgaris</a:t>
            </a:r>
            <a:r>
              <a:rPr sz="1250" i="1" spc="5" dirty="0">
                <a:latin typeface="Arimo"/>
                <a:cs typeface="Arimo"/>
              </a:rPr>
              <a:t> </a:t>
            </a:r>
            <a:r>
              <a:rPr sz="1250" b="1" spc="-5" dirty="0">
                <a:latin typeface="Arial"/>
                <a:cs typeface="Arial"/>
              </a:rPr>
              <a:t>L</a:t>
            </a:r>
            <a:endParaRPr sz="12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>
              <a:latin typeface="Arial"/>
              <a:cs typeface="Arial"/>
            </a:endParaRPr>
          </a:p>
          <a:p>
            <a:pPr marL="12700" marR="5715" indent="179705" algn="just">
              <a:lnSpc>
                <a:spcPct val="105900"/>
              </a:lnSpc>
            </a:pPr>
            <a:r>
              <a:rPr sz="1100" b="1" spc="-5" dirty="0">
                <a:latin typeface="Arial"/>
                <a:cs typeface="Arial"/>
              </a:rPr>
              <a:t>Përhapja:</a:t>
            </a:r>
            <a:r>
              <a:rPr sz="1100" b="1" spc="-30" dirty="0">
                <a:latin typeface="Arial"/>
                <a:cs typeface="Arial"/>
              </a:rPr>
              <a:t> </a:t>
            </a:r>
            <a:r>
              <a:rPr sz="1100" spc="-20" dirty="0">
                <a:latin typeface="TeXGyreHeros"/>
                <a:cs typeface="TeXGyreHeros"/>
              </a:rPr>
              <a:t>Takohet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në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vendet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Mesdheut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perëndimor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në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Ballkan,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pra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dhe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në  </a:t>
            </a:r>
            <a:r>
              <a:rPr sz="1100" dirty="0">
                <a:latin typeface="TeXGyreHeros"/>
                <a:cs typeface="TeXGyreHeros"/>
              </a:rPr>
              <a:t>vendin tone </a:t>
            </a:r>
            <a:r>
              <a:rPr sz="1100" spc="-5" dirty="0">
                <a:latin typeface="TeXGyreHeros"/>
                <a:cs typeface="TeXGyreHeros"/>
              </a:rPr>
              <a:t>(Mirditë, </a:t>
            </a:r>
            <a:r>
              <a:rPr sz="1100" spc="-10" dirty="0">
                <a:latin typeface="TeXGyreHeros"/>
                <a:cs typeface="TeXGyreHeros"/>
              </a:rPr>
              <a:t>Shkodër, </a:t>
            </a:r>
            <a:r>
              <a:rPr sz="1100" spc="-5" dirty="0">
                <a:latin typeface="TeXGyreHeros"/>
                <a:cs typeface="TeXGyreHeros"/>
              </a:rPr>
              <a:t>Rubik, </a:t>
            </a:r>
            <a:r>
              <a:rPr sz="1100" dirty="0">
                <a:latin typeface="TeXGyreHeros"/>
                <a:cs typeface="TeXGyreHeros"/>
              </a:rPr>
              <a:t>Kurbin etj). Kryesisht </a:t>
            </a:r>
            <a:r>
              <a:rPr sz="1100" spc="-5" dirty="0">
                <a:latin typeface="TeXGyreHeros"/>
                <a:cs typeface="TeXGyreHeros"/>
              </a:rPr>
              <a:t>në </a:t>
            </a:r>
            <a:r>
              <a:rPr sz="1100" dirty="0">
                <a:latin typeface="TeXGyreHeros"/>
                <a:cs typeface="TeXGyreHeros"/>
              </a:rPr>
              <a:t>vendet e </a:t>
            </a:r>
            <a:r>
              <a:rPr sz="1100" spc="-5" dirty="0">
                <a:latin typeface="TeXGyreHeros"/>
                <a:cs typeface="TeXGyreHeros"/>
              </a:rPr>
              <a:t>kullotave  </a:t>
            </a:r>
            <a:r>
              <a:rPr sz="1100" dirty="0">
                <a:latin typeface="TeXGyreHeros"/>
                <a:cs typeface="TeXGyreHeros"/>
              </a:rPr>
              <a:t>barishtore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dirty="0">
                <a:latin typeface="TeXGyreHeros"/>
                <a:cs typeface="TeXGyreHeros"/>
              </a:rPr>
              <a:t>zonës së ulët </a:t>
            </a:r>
            <a:r>
              <a:rPr sz="1100" spc="-10" dirty="0">
                <a:latin typeface="TeXGyreHeros"/>
                <a:cs typeface="TeXGyreHeros"/>
              </a:rPr>
              <a:t>si </a:t>
            </a:r>
            <a:r>
              <a:rPr sz="1100" dirty="0">
                <a:latin typeface="TeXGyreHeros"/>
                <a:cs typeface="TeXGyreHeros"/>
              </a:rPr>
              <a:t>dhe në </a:t>
            </a:r>
            <a:r>
              <a:rPr sz="1100" spc="-5" dirty="0">
                <a:latin typeface="TeXGyreHeros"/>
                <a:cs typeface="TeXGyreHeros"/>
              </a:rPr>
              <a:t>brezin </a:t>
            </a:r>
            <a:r>
              <a:rPr sz="1100" dirty="0">
                <a:latin typeface="TeXGyreHeros"/>
                <a:cs typeface="TeXGyreHeros"/>
              </a:rPr>
              <a:t>e kullotave</a:t>
            </a:r>
            <a:r>
              <a:rPr sz="1100" spc="-9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verore.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950">
              <a:latin typeface="TeXGyreHeros"/>
              <a:cs typeface="TeXGyreHeros"/>
            </a:endParaRPr>
          </a:p>
          <a:p>
            <a:pPr marL="12700" marR="5080" indent="179705" algn="just">
              <a:lnSpc>
                <a:spcPct val="106100"/>
              </a:lnSpc>
            </a:pPr>
            <a:r>
              <a:rPr sz="1100" b="1" spc="-5" dirty="0">
                <a:latin typeface="Arial"/>
                <a:cs typeface="Arial"/>
              </a:rPr>
              <a:t>Përshkrimi: </a:t>
            </a:r>
            <a:r>
              <a:rPr sz="1100" spc="-5" dirty="0">
                <a:latin typeface="TeXGyreHeros"/>
                <a:cs typeface="TeXGyreHeros"/>
              </a:rPr>
              <a:t>Është barishtore shumëvjeçare </a:t>
            </a:r>
            <a:r>
              <a:rPr sz="1100" dirty="0">
                <a:latin typeface="TeXGyreHeros"/>
                <a:cs typeface="TeXGyreHeros"/>
              </a:rPr>
              <a:t>e dendur e me </a:t>
            </a:r>
            <a:r>
              <a:rPr sz="1100" spc="-5" dirty="0">
                <a:latin typeface="TeXGyreHeros"/>
                <a:cs typeface="TeXGyreHeros"/>
              </a:rPr>
              <a:t>kërcej zvarritës;  prej tij ngrihen kërcejtë lulore. Gjethet </a:t>
            </a:r>
            <a:r>
              <a:rPr sz="1100" dirty="0">
                <a:latin typeface="TeXGyreHeros"/>
                <a:cs typeface="TeXGyreHeros"/>
              </a:rPr>
              <a:t>i ka të </a:t>
            </a:r>
            <a:r>
              <a:rPr sz="1100" spc="-5" dirty="0">
                <a:latin typeface="TeXGyreHeros"/>
                <a:cs typeface="TeXGyreHeros"/>
              </a:rPr>
              <a:t>vogla, gjatoshe, gati pa bisht dhe </a:t>
            </a:r>
            <a:r>
              <a:rPr sz="1100" dirty="0">
                <a:latin typeface="TeXGyreHeros"/>
                <a:cs typeface="TeXGyreHeros"/>
              </a:rPr>
              <a:t>e  </a:t>
            </a:r>
            <a:r>
              <a:rPr sz="1100" spc="-5" dirty="0">
                <a:latin typeface="TeXGyreHeros"/>
                <a:cs typeface="TeXGyreHeros"/>
              </a:rPr>
              <a:t>pikëzuar me gjëndra, pak </a:t>
            </a:r>
            <a:r>
              <a:rPr sz="1100" dirty="0">
                <a:latin typeface="TeXGyreHeros"/>
                <a:cs typeface="TeXGyreHeros"/>
              </a:rPr>
              <a:t>a </a:t>
            </a:r>
            <a:r>
              <a:rPr sz="1100" spc="-5" dirty="0">
                <a:latin typeface="TeXGyreHeros"/>
                <a:cs typeface="TeXGyreHeros"/>
              </a:rPr>
              <a:t>shumë pushlore </a:t>
            </a:r>
            <a:r>
              <a:rPr sz="1100" dirty="0">
                <a:latin typeface="TeXGyreHeros"/>
                <a:cs typeface="TeXGyreHeros"/>
              </a:rPr>
              <a:t>e me </a:t>
            </a:r>
            <a:r>
              <a:rPr sz="1100" spc="-5" dirty="0">
                <a:latin typeface="TeXGyreHeros"/>
                <a:cs typeface="TeXGyreHeros"/>
              </a:rPr>
              <a:t>buzë </a:t>
            </a:r>
            <a:r>
              <a:rPr sz="1100" dirty="0">
                <a:latin typeface="TeXGyreHeros"/>
                <a:cs typeface="TeXGyreHeros"/>
              </a:rPr>
              <a:t>gati të </a:t>
            </a:r>
            <a:r>
              <a:rPr sz="1100" spc="-5" dirty="0">
                <a:latin typeface="TeXGyreHeros"/>
                <a:cs typeface="TeXGyreHeros"/>
              </a:rPr>
              <a:t>përveshura. Lulet  formojnë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tufa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cimash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sqetullore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në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disa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kate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skajore;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janë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dybuzore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parregullta,  </a:t>
            </a:r>
            <a:r>
              <a:rPr sz="1100" dirty="0">
                <a:latin typeface="TeXGyreHeros"/>
                <a:cs typeface="TeXGyreHeros"/>
              </a:rPr>
              <a:t>me ngjyrë </a:t>
            </a:r>
            <a:r>
              <a:rPr sz="1100" spc="-5" dirty="0">
                <a:latin typeface="TeXGyreHeros"/>
                <a:cs typeface="TeXGyreHeros"/>
              </a:rPr>
              <a:t>trëndaﬁli rrallë </a:t>
            </a:r>
            <a:r>
              <a:rPr sz="1100" spc="5" dirty="0">
                <a:latin typeface="TeXGyreHeros"/>
                <a:cs typeface="TeXGyreHeros"/>
              </a:rPr>
              <a:t>të</a:t>
            </a:r>
            <a:r>
              <a:rPr sz="1100" spc="-9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zbardhu-</a:t>
            </a:r>
            <a:endParaRPr sz="1100">
              <a:latin typeface="TeXGyreHeros"/>
              <a:cs typeface="TeXGyreHeros"/>
            </a:endParaRPr>
          </a:p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z="1100" spc="-5" dirty="0">
                <a:latin typeface="TeXGyreHeros"/>
                <a:cs typeface="TeXGyreHeros"/>
              </a:rPr>
              <a:t>ra.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950">
              <a:latin typeface="TeXGyreHeros"/>
              <a:cs typeface="TeXGyreHeros"/>
            </a:endParaRPr>
          </a:p>
          <a:p>
            <a:pPr marL="12700" marR="2740025" indent="179705" algn="just">
              <a:lnSpc>
                <a:spcPct val="105900"/>
              </a:lnSpc>
              <a:spcBef>
                <a:spcPts val="5"/>
              </a:spcBef>
            </a:pPr>
            <a:r>
              <a:rPr sz="1100" b="1" spc="-5" dirty="0">
                <a:latin typeface="Arial"/>
                <a:cs typeface="Arial"/>
              </a:rPr>
              <a:t>Shtimi: </a:t>
            </a:r>
            <a:r>
              <a:rPr sz="1100" spc="-5" dirty="0">
                <a:latin typeface="TeXGyreHeros"/>
                <a:cs typeface="TeXGyreHeros"/>
              </a:rPr>
              <a:t>Zakonisht </a:t>
            </a:r>
            <a:r>
              <a:rPr sz="1100" spc="-1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pranverë 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anën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copave, megjithatë mund  të </a:t>
            </a:r>
            <a:r>
              <a:rPr sz="1100" dirty="0">
                <a:latin typeface="TeXGyreHeros"/>
                <a:cs typeface="TeXGyreHeros"/>
              </a:rPr>
              <a:t>bëhet </a:t>
            </a:r>
            <a:r>
              <a:rPr sz="1100" spc="-5" dirty="0">
                <a:latin typeface="TeXGyreHeros"/>
                <a:cs typeface="TeXGyreHeros"/>
              </a:rPr>
              <a:t>dhe </a:t>
            </a:r>
            <a:r>
              <a:rPr sz="1100" spc="5" dirty="0">
                <a:latin typeface="TeXGyreHeros"/>
                <a:cs typeface="TeXGyreHeros"/>
              </a:rPr>
              <a:t>me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farë.</a:t>
            </a:r>
            <a:endParaRPr sz="1100">
              <a:latin typeface="TeXGyreHeros"/>
              <a:cs typeface="TeXGyreHero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79780" y="3947259"/>
            <a:ext cx="2294890" cy="23361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179705" algn="just">
              <a:lnSpc>
                <a:spcPct val="106100"/>
              </a:lnSpc>
              <a:spcBef>
                <a:spcPts val="90"/>
              </a:spcBef>
            </a:pPr>
            <a:r>
              <a:rPr sz="1100" b="1" spc="-5" dirty="0">
                <a:latin typeface="Arial"/>
                <a:cs typeface="Arial"/>
              </a:rPr>
              <a:t>Përdorimi: </a:t>
            </a:r>
            <a:r>
              <a:rPr sz="1100" dirty="0">
                <a:latin typeface="TeXGyreHeros"/>
                <a:cs typeface="TeXGyreHeros"/>
              </a:rPr>
              <a:t>Droga </a:t>
            </a:r>
            <a:r>
              <a:rPr sz="1100" spc="-5" dirty="0">
                <a:latin typeface="TeXGyreHeros"/>
                <a:cs typeface="TeXGyreHeros"/>
              </a:rPr>
              <a:t>përbëhet  gati nga gjithë pjesa vegjetative në  </a:t>
            </a:r>
            <a:r>
              <a:rPr sz="1100" dirty="0">
                <a:latin typeface="TeXGyreHeros"/>
                <a:cs typeface="TeXGyreHeros"/>
              </a:rPr>
              <a:t>kohën e </a:t>
            </a:r>
            <a:r>
              <a:rPr sz="1100" spc="-5" dirty="0">
                <a:latin typeface="TeXGyreHeros"/>
                <a:cs typeface="TeXGyreHeros"/>
              </a:rPr>
              <a:t>lulëzimit; </a:t>
            </a:r>
            <a:r>
              <a:rPr sz="1100" dirty="0">
                <a:latin typeface="TeXGyreHeros"/>
                <a:cs typeface="TeXGyreHeros"/>
              </a:rPr>
              <a:t>gjethet </a:t>
            </a:r>
            <a:r>
              <a:rPr sz="1100" spc="-5" dirty="0">
                <a:latin typeface="TeXGyreHeros"/>
                <a:cs typeface="TeXGyreHeros"/>
              </a:rPr>
              <a:t>kanë gjën-  </a:t>
            </a:r>
            <a:r>
              <a:rPr sz="1100" dirty="0">
                <a:latin typeface="TeXGyreHeros"/>
                <a:cs typeface="TeXGyreHeros"/>
              </a:rPr>
              <a:t>dra dhe </a:t>
            </a:r>
            <a:r>
              <a:rPr sz="1100" spc="-5" dirty="0">
                <a:latin typeface="TeXGyreHeros"/>
                <a:cs typeface="TeXGyreHeros"/>
              </a:rPr>
              <a:t>qime mbuluese. </a:t>
            </a:r>
            <a:r>
              <a:rPr sz="1100" dirty="0">
                <a:latin typeface="TeXGyreHeros"/>
                <a:cs typeface="TeXGyreHeros"/>
              </a:rPr>
              <a:t>Bima ka  </a:t>
            </a:r>
            <a:r>
              <a:rPr sz="1100" spc="-5" dirty="0">
                <a:latin typeface="TeXGyreHeros"/>
                <a:cs typeface="TeXGyreHeros"/>
              </a:rPr>
              <a:t>aromë të </a:t>
            </a:r>
            <a:r>
              <a:rPr sz="1100" dirty="0">
                <a:latin typeface="TeXGyreHeros"/>
                <a:cs typeface="TeXGyreHeros"/>
              </a:rPr>
              <a:t>fortë shpuese </a:t>
            </a:r>
            <a:r>
              <a:rPr sz="1100" spc="-5" dirty="0">
                <a:latin typeface="TeXGyreHeros"/>
                <a:cs typeface="TeXGyreHeros"/>
              </a:rPr>
              <a:t>dhe shije  aromatike. </a:t>
            </a:r>
            <a:r>
              <a:rPr sz="1100" spc="-10" dirty="0">
                <a:latin typeface="TeXGyreHeros"/>
                <a:cs typeface="TeXGyreHeros"/>
              </a:rPr>
              <a:t>Timusi, </a:t>
            </a:r>
            <a:r>
              <a:rPr sz="1100" dirty="0">
                <a:latin typeface="TeXGyreHeros"/>
                <a:cs typeface="TeXGyreHeros"/>
              </a:rPr>
              <a:t>një erëzë shumë  e </a:t>
            </a:r>
            <a:r>
              <a:rPr sz="1100" spc="-5" dirty="0">
                <a:latin typeface="TeXGyreHeros"/>
                <a:cs typeface="TeXGyreHeros"/>
              </a:rPr>
              <a:t>mirë, shërben edhe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aplikimet  mjekësore. Ajo </a:t>
            </a:r>
            <a:r>
              <a:rPr sz="1100" dirty="0">
                <a:latin typeface="TeXGyreHeros"/>
                <a:cs typeface="TeXGyreHeros"/>
              </a:rPr>
              <a:t>ka një </a:t>
            </a:r>
            <a:r>
              <a:rPr sz="1100" spc="-5" dirty="0">
                <a:latin typeface="TeXGyreHeros"/>
                <a:cs typeface="TeXGyreHeros"/>
              </a:rPr>
              <a:t>veprim </a:t>
            </a:r>
            <a:r>
              <a:rPr sz="1100" dirty="0">
                <a:latin typeface="TeXGyreHeros"/>
                <a:cs typeface="TeXGyreHeros"/>
              </a:rPr>
              <a:t>tonik</a:t>
            </a:r>
            <a:r>
              <a:rPr sz="1100" spc="-1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  përgjithshëm, </a:t>
            </a:r>
            <a:r>
              <a:rPr sz="1100" dirty="0">
                <a:latin typeface="TeXGyreHeros"/>
                <a:cs typeface="TeXGyreHeros"/>
              </a:rPr>
              <a:t>për </a:t>
            </a:r>
            <a:r>
              <a:rPr sz="1100" spc="-5" dirty="0">
                <a:latin typeface="TeXGyreHeros"/>
                <a:cs typeface="TeXGyreHeros"/>
              </a:rPr>
              <a:t>të cilin rekoman-  </a:t>
            </a:r>
            <a:r>
              <a:rPr sz="1100" dirty="0">
                <a:latin typeface="TeXGyreHeros"/>
                <a:cs typeface="TeXGyreHeros"/>
              </a:rPr>
              <a:t>dohet në </a:t>
            </a:r>
            <a:r>
              <a:rPr sz="1100" spc="-5" dirty="0">
                <a:latin typeface="TeXGyreHeros"/>
                <a:cs typeface="TeXGyreHeros"/>
              </a:rPr>
              <a:t>anemitë. Përdoret </a:t>
            </a:r>
            <a:r>
              <a:rPr sz="1100" dirty="0">
                <a:latin typeface="TeXGyreHeros"/>
                <a:cs typeface="TeXGyreHeros"/>
              </a:rPr>
              <a:t>dhe si  </a:t>
            </a:r>
            <a:r>
              <a:rPr sz="1100" spc="-5" dirty="0">
                <a:latin typeface="TeXGyreHeros"/>
                <a:cs typeface="TeXGyreHeros"/>
              </a:rPr>
              <a:t>antispazmatik </a:t>
            </a:r>
            <a:r>
              <a:rPr sz="1100" dirty="0">
                <a:latin typeface="TeXGyreHeros"/>
                <a:cs typeface="TeXGyreHeros"/>
              </a:rPr>
              <a:t>në kolla e </a:t>
            </a:r>
            <a:r>
              <a:rPr sz="1100" spc="-5" dirty="0">
                <a:latin typeface="TeXGyreHeros"/>
                <a:cs typeface="TeXGyreHeros"/>
              </a:rPr>
              <a:t>në </a:t>
            </a:r>
            <a:r>
              <a:rPr sz="1100" dirty="0">
                <a:latin typeface="TeXGyreHeros"/>
                <a:cs typeface="TeXGyreHeros"/>
              </a:rPr>
              <a:t>nxjerrjen  e </a:t>
            </a:r>
            <a:r>
              <a:rPr sz="1100" spc="-5" dirty="0">
                <a:latin typeface="TeXGyreHeros"/>
                <a:cs typeface="TeXGyreHeros"/>
              </a:rPr>
              <a:t>mukozave </a:t>
            </a:r>
            <a:r>
              <a:rPr sz="1100" dirty="0">
                <a:latin typeface="TeXGyreHeros"/>
                <a:cs typeface="TeXGyreHeros"/>
              </a:rPr>
              <a:t>sekretore në </a:t>
            </a:r>
            <a:r>
              <a:rPr sz="1100" spc="-5" dirty="0">
                <a:latin typeface="TeXGyreHeros"/>
                <a:cs typeface="TeXGyreHeros"/>
              </a:rPr>
              <a:t>bronkitet  kronike, në katarret </a:t>
            </a:r>
            <a:r>
              <a:rPr sz="1100" dirty="0">
                <a:latin typeface="TeXGyreHeros"/>
                <a:cs typeface="TeXGyreHeros"/>
              </a:rPr>
              <a:t>vaginale</a:t>
            </a:r>
            <a:r>
              <a:rPr sz="1100" spc="-1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etj.</a:t>
            </a:r>
            <a:endParaRPr sz="1100">
              <a:latin typeface="TeXGyreHeros"/>
              <a:cs typeface="TeXGyreHeros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239261" y="2916174"/>
            <a:ext cx="2489200" cy="2514600"/>
            <a:chOff x="3239261" y="2916174"/>
            <a:chExt cx="2489200" cy="2514600"/>
          </a:xfrm>
        </p:grpSpPr>
        <p:sp>
          <p:nvSpPr>
            <p:cNvPr id="5" name="object 5"/>
            <p:cNvSpPr/>
            <p:nvPr/>
          </p:nvSpPr>
          <p:spPr>
            <a:xfrm>
              <a:off x="3241547" y="2918460"/>
              <a:ext cx="2482596" cy="251002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243071" y="2919984"/>
              <a:ext cx="2481580" cy="2506980"/>
            </a:xfrm>
            <a:custGeom>
              <a:avLst/>
              <a:gdLst/>
              <a:ahLst/>
              <a:cxnLst/>
              <a:rect l="l" t="t" r="r" b="b"/>
              <a:pathLst>
                <a:path w="2481579" h="2506979">
                  <a:moveTo>
                    <a:pt x="0" y="0"/>
                  </a:moveTo>
                  <a:lnTo>
                    <a:pt x="2481072" y="0"/>
                  </a:lnTo>
                  <a:lnTo>
                    <a:pt x="2481072" y="2506979"/>
                  </a:lnTo>
                  <a:lnTo>
                    <a:pt x="0" y="2506979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3227323" y="5467613"/>
            <a:ext cx="2531110" cy="1924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100" b="1" spc="-5" dirty="0">
                <a:latin typeface="Arial"/>
                <a:cs typeface="Arial"/>
              </a:rPr>
              <a:t>Foto: </a:t>
            </a:r>
            <a:r>
              <a:rPr sz="1100" spc="-5" dirty="0">
                <a:latin typeface="TeXGyreHeros"/>
                <a:cs typeface="TeXGyreHeros"/>
              </a:rPr>
              <a:t>D. </a:t>
            </a:r>
            <a:r>
              <a:rPr sz="1100" spc="-10" dirty="0">
                <a:latin typeface="TeXGyreHeros"/>
                <a:cs typeface="TeXGyreHeros"/>
              </a:rPr>
              <a:t>Xhulaj </a:t>
            </a:r>
            <a:r>
              <a:rPr sz="1100" spc="-5" dirty="0">
                <a:latin typeface="TeXGyreHeros"/>
                <a:cs typeface="TeXGyreHeros"/>
              </a:rPr>
              <a:t>(Koplik, </a:t>
            </a:r>
            <a:r>
              <a:rPr sz="1100" spc="-10" dirty="0">
                <a:latin typeface="TeXGyreHeros"/>
                <a:cs typeface="TeXGyreHeros"/>
              </a:rPr>
              <a:t>Malësi </a:t>
            </a:r>
            <a:r>
              <a:rPr sz="1100" spc="-5" dirty="0">
                <a:latin typeface="TeXGyreHeros"/>
                <a:cs typeface="TeXGyreHeros"/>
              </a:rPr>
              <a:t>e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Madhe)</a:t>
            </a:r>
            <a:endParaRPr sz="1100">
              <a:latin typeface="TeXGyreHeros"/>
              <a:cs typeface="TeXGyreHeros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3239261" y="5935218"/>
            <a:ext cx="2557780" cy="2188845"/>
            <a:chOff x="3239261" y="5935218"/>
            <a:chExt cx="2557780" cy="2188845"/>
          </a:xfrm>
        </p:grpSpPr>
        <p:sp>
          <p:nvSpPr>
            <p:cNvPr id="9" name="object 9"/>
            <p:cNvSpPr/>
            <p:nvPr/>
          </p:nvSpPr>
          <p:spPr>
            <a:xfrm>
              <a:off x="3243071" y="5937504"/>
              <a:ext cx="2545079" cy="218389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243071" y="5939028"/>
              <a:ext cx="2550160" cy="2181225"/>
            </a:xfrm>
            <a:custGeom>
              <a:avLst/>
              <a:gdLst/>
              <a:ahLst/>
              <a:cxnLst/>
              <a:rect l="l" t="t" r="r" b="b"/>
              <a:pathLst>
                <a:path w="2550160" h="2181225">
                  <a:moveTo>
                    <a:pt x="0" y="0"/>
                  </a:moveTo>
                  <a:lnTo>
                    <a:pt x="2549652" y="0"/>
                  </a:lnTo>
                  <a:lnTo>
                    <a:pt x="2549652" y="2180844"/>
                  </a:lnTo>
                  <a:lnTo>
                    <a:pt x="0" y="2180844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3227323" y="8186430"/>
            <a:ext cx="1932305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b="1" spc="10" dirty="0">
                <a:latin typeface="Arial"/>
                <a:cs typeface="Arial"/>
              </a:rPr>
              <a:t>Foto: </a:t>
            </a:r>
            <a:r>
              <a:rPr sz="1100" spc="5" dirty="0">
                <a:latin typeface="TeXGyreHeros"/>
                <a:cs typeface="TeXGyreHeros"/>
              </a:rPr>
              <a:t>D.Xhulaj </a:t>
            </a:r>
            <a:r>
              <a:rPr sz="1100" spc="-5" dirty="0">
                <a:latin typeface="TeXGyreHeros"/>
                <a:cs typeface="TeXGyreHeros"/>
              </a:rPr>
              <a:t>(Valias,</a:t>
            </a:r>
            <a:r>
              <a:rPr sz="1100" spc="-15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Tiranë)</a:t>
            </a:r>
            <a:endParaRPr sz="1100">
              <a:latin typeface="TeXGyreHeros"/>
              <a:cs typeface="TeXGyreHero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105621" y="8572158"/>
            <a:ext cx="385445" cy="15367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41275">
              <a:lnSpc>
                <a:spcPct val="100000"/>
              </a:lnSpc>
              <a:spcBef>
                <a:spcPts val="15"/>
              </a:spcBef>
            </a:pPr>
            <a:r>
              <a:rPr sz="900" dirty="0">
                <a:latin typeface="TeXGyreHeros"/>
                <a:cs typeface="TeXGyreHeros"/>
              </a:rPr>
              <a:t>- </a:t>
            </a:r>
            <a:fld id="{81D60167-4931-47E6-BA6A-407CBD079E47}" type="slidenum">
              <a:rPr sz="900" dirty="0">
                <a:latin typeface="TeXGyreHeros"/>
                <a:cs typeface="TeXGyreHeros"/>
              </a:rPr>
              <a:t>142</a:t>
            </a:fld>
            <a:r>
              <a:rPr sz="900" spc="-80" dirty="0">
                <a:latin typeface="TeXGyreHeros"/>
                <a:cs typeface="TeXGyreHeros"/>
              </a:rPr>
              <a:t> </a:t>
            </a:r>
            <a:r>
              <a:rPr sz="900" dirty="0">
                <a:latin typeface="TeXGyreHeros"/>
                <a:cs typeface="TeXGyreHeros"/>
              </a:rPr>
              <a:t>-</a:t>
            </a:r>
            <a:endParaRPr sz="900">
              <a:latin typeface="TeXGyreHeros"/>
              <a:cs typeface="TeXGyreHeros"/>
            </a:endParaRP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43204" y="574913"/>
            <a:ext cx="5030470" cy="4996815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25"/>
              </a:spcBef>
            </a:pPr>
            <a:r>
              <a:rPr sz="1400" b="1" spc="-5" dirty="0">
                <a:latin typeface="Arial"/>
                <a:cs typeface="Arial"/>
              </a:rPr>
              <a:t>Sanza</a:t>
            </a:r>
            <a:endParaRPr sz="1400">
              <a:latin typeface="Arial"/>
              <a:cs typeface="Arial"/>
            </a:endParaRPr>
          </a:p>
          <a:p>
            <a:pPr marL="3810" algn="ctr">
              <a:lnSpc>
                <a:spcPct val="100000"/>
              </a:lnSpc>
              <a:spcBef>
                <a:spcPts val="459"/>
              </a:spcBef>
            </a:pPr>
            <a:r>
              <a:rPr sz="1250" i="1" spc="-5" dirty="0">
                <a:latin typeface="Arimo"/>
                <a:cs typeface="Arimo"/>
              </a:rPr>
              <a:t>Gentiana lutea</a:t>
            </a:r>
            <a:r>
              <a:rPr sz="1250" i="1" spc="15" dirty="0">
                <a:latin typeface="Arimo"/>
                <a:cs typeface="Arimo"/>
              </a:rPr>
              <a:t> </a:t>
            </a:r>
            <a:r>
              <a:rPr sz="1250" spc="-5" dirty="0">
                <a:latin typeface="TeXGyreHeros"/>
                <a:cs typeface="TeXGyreHeros"/>
              </a:rPr>
              <a:t>L</a:t>
            </a:r>
            <a:endParaRPr sz="125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950">
              <a:latin typeface="TeXGyreHeros"/>
              <a:cs typeface="TeXGyreHeros"/>
            </a:endParaRPr>
          </a:p>
          <a:p>
            <a:pPr marL="12700" marR="5715" indent="179705" algn="just">
              <a:lnSpc>
                <a:spcPct val="106100"/>
              </a:lnSpc>
              <a:spcBef>
                <a:spcPts val="5"/>
              </a:spcBef>
            </a:pPr>
            <a:r>
              <a:rPr sz="1100" b="1" spc="-5" dirty="0">
                <a:latin typeface="Arial"/>
                <a:cs typeface="Arial"/>
              </a:rPr>
              <a:t>Përhapja: </a:t>
            </a:r>
            <a:r>
              <a:rPr sz="1100" spc="-5" dirty="0">
                <a:latin typeface="TeXGyreHeros"/>
                <a:cs typeface="TeXGyreHeros"/>
              </a:rPr>
              <a:t>Është lloj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zonave malore, deri rreth </a:t>
            </a:r>
            <a:r>
              <a:rPr sz="1100" dirty="0">
                <a:latin typeface="TeXGyreHeros"/>
                <a:cs typeface="TeXGyreHeros"/>
              </a:rPr>
              <a:t>2000-2500 </a:t>
            </a:r>
            <a:r>
              <a:rPr sz="1100" spc="-10" dirty="0">
                <a:latin typeface="TeXGyreHeros"/>
                <a:cs typeface="TeXGyreHeros"/>
              </a:rPr>
              <a:t>m, </a:t>
            </a:r>
            <a:r>
              <a:rPr sz="1100" spc="-5" dirty="0">
                <a:latin typeface="TeXGyreHeros"/>
                <a:cs typeface="TeXGyreHeros"/>
              </a:rPr>
              <a:t>të Evropës qen-  drore </a:t>
            </a:r>
            <a:r>
              <a:rPr sz="1100" dirty="0">
                <a:latin typeface="TeXGyreHeros"/>
                <a:cs typeface="TeXGyreHeros"/>
              </a:rPr>
              <a:t>e jugore deri në </a:t>
            </a:r>
            <a:r>
              <a:rPr sz="1100" spc="-5" dirty="0">
                <a:latin typeface="TeXGyreHeros"/>
                <a:cs typeface="TeXGyreHeros"/>
              </a:rPr>
              <a:t>Azinë </a:t>
            </a:r>
            <a:r>
              <a:rPr sz="1100" dirty="0">
                <a:latin typeface="TeXGyreHeros"/>
                <a:cs typeface="TeXGyreHeros"/>
              </a:rPr>
              <a:t>e vogël; </a:t>
            </a:r>
            <a:r>
              <a:rPr sz="1100" spc="-5" dirty="0">
                <a:latin typeface="TeXGyreHeros"/>
                <a:cs typeface="TeXGyreHeros"/>
              </a:rPr>
              <a:t>edhe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Shqipëri është mjaft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përhapur  sidomos në trevat veriore, </a:t>
            </a:r>
            <a:r>
              <a:rPr sz="1100" dirty="0">
                <a:latin typeface="TeXGyreHeros"/>
                <a:cs typeface="TeXGyreHeros"/>
              </a:rPr>
              <a:t>por </a:t>
            </a:r>
            <a:r>
              <a:rPr sz="1100" spc="-5" dirty="0">
                <a:latin typeface="TeXGyreHeros"/>
                <a:cs typeface="TeXGyreHeros"/>
              </a:rPr>
              <a:t>këto </a:t>
            </a:r>
            <a:r>
              <a:rPr sz="1100" dirty="0">
                <a:latin typeface="TeXGyreHeros"/>
                <a:cs typeface="TeXGyreHeros"/>
              </a:rPr>
              <a:t>vitet e fundit </a:t>
            </a:r>
            <a:r>
              <a:rPr sz="1100" spc="-5" dirty="0">
                <a:latin typeface="TeXGyreHeros"/>
                <a:cs typeface="TeXGyreHeros"/>
              </a:rPr>
              <a:t>është </a:t>
            </a:r>
            <a:r>
              <a:rPr sz="1100" dirty="0">
                <a:latin typeface="TeXGyreHeros"/>
                <a:cs typeface="TeXGyreHeros"/>
              </a:rPr>
              <a:t>pakësuar shumë </a:t>
            </a:r>
            <a:r>
              <a:rPr sz="1100" spc="-10" dirty="0">
                <a:latin typeface="TeXGyreHeros"/>
                <a:cs typeface="TeXGyreHeros"/>
              </a:rPr>
              <a:t>si</a:t>
            </a:r>
            <a:r>
              <a:rPr sz="1100" spc="-17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rezultat  </a:t>
            </a:r>
            <a:r>
              <a:rPr sz="1100" dirty="0">
                <a:latin typeface="TeXGyreHeros"/>
                <a:cs typeface="TeXGyreHeros"/>
              </a:rPr>
              <a:t> i </a:t>
            </a:r>
            <a:r>
              <a:rPr sz="1100" spc="-5" dirty="0">
                <a:latin typeface="TeXGyreHeros"/>
                <a:cs typeface="TeXGyreHeros"/>
              </a:rPr>
              <a:t>keq </a:t>
            </a:r>
            <a:r>
              <a:rPr sz="1100" dirty="0">
                <a:latin typeface="TeXGyreHeros"/>
                <a:cs typeface="TeXGyreHeros"/>
              </a:rPr>
              <a:t>shfrytëzimit e </a:t>
            </a:r>
            <a:r>
              <a:rPr sz="1100" spc="-5" dirty="0">
                <a:latin typeface="TeXGyreHeros"/>
                <a:cs typeface="TeXGyreHeros"/>
              </a:rPr>
              <a:t>vjeljes </a:t>
            </a:r>
            <a:r>
              <a:rPr sz="1100" dirty="0">
                <a:latin typeface="TeXGyreHeros"/>
                <a:cs typeface="TeXGyreHeros"/>
              </a:rPr>
              <a:t>pa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kriter.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950">
              <a:latin typeface="TeXGyreHeros"/>
              <a:cs typeface="TeXGyreHeros"/>
            </a:endParaRPr>
          </a:p>
          <a:p>
            <a:pPr marL="12700" marR="6350" indent="179705" algn="just">
              <a:lnSpc>
                <a:spcPct val="106100"/>
              </a:lnSpc>
              <a:spcBef>
                <a:spcPts val="5"/>
              </a:spcBef>
            </a:pPr>
            <a:r>
              <a:rPr sz="1100" b="1" spc="-5" dirty="0">
                <a:latin typeface="Arial"/>
                <a:cs typeface="Arial"/>
              </a:rPr>
              <a:t>Përshkrimi: </a:t>
            </a:r>
            <a:r>
              <a:rPr sz="1100" spc="-5" dirty="0">
                <a:latin typeface="TeXGyreHeros"/>
                <a:cs typeface="TeXGyreHeros"/>
              </a:rPr>
              <a:t>Është një barishte shumëvjeçare, me kërcell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drejtë cilindrik.  Gjethet </a:t>
            </a:r>
            <a:r>
              <a:rPr sz="1100" dirty="0">
                <a:latin typeface="TeXGyreHeros"/>
                <a:cs typeface="TeXGyreHeros"/>
              </a:rPr>
              <a:t>e bazës i ka të </a:t>
            </a:r>
            <a:r>
              <a:rPr sz="1100" spc="-5" dirty="0">
                <a:latin typeface="TeXGyreHeros"/>
                <a:cs typeface="TeXGyreHeros"/>
              </a:rPr>
              <a:t>mëdha, </a:t>
            </a:r>
            <a:r>
              <a:rPr sz="1100" dirty="0">
                <a:latin typeface="TeXGyreHeros"/>
                <a:cs typeface="TeXGyreHeros"/>
              </a:rPr>
              <a:t>eliptike e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ngushtuara në bisht, me nervura të  dalluara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mirë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paralele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harkuara;</a:t>
            </a:r>
            <a:r>
              <a:rPr sz="1100" spc="-1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ato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kërcellit</a:t>
            </a:r>
            <a:r>
              <a:rPr sz="1100" spc="-1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vijnë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duke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u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ngushtuar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zgjatur  drejt majës </a:t>
            </a:r>
            <a:r>
              <a:rPr sz="1100" dirty="0">
                <a:latin typeface="TeXGyreHeros"/>
                <a:cs typeface="TeXGyreHeros"/>
              </a:rPr>
              <a:t>dhe </a:t>
            </a:r>
            <a:r>
              <a:rPr sz="1100" spc="-5" dirty="0">
                <a:latin typeface="TeXGyreHeros"/>
                <a:cs typeface="TeXGyreHeros"/>
              </a:rPr>
              <a:t>bëhen të përkundërta. Lulet janë të dukshme, </a:t>
            </a:r>
            <a:r>
              <a:rPr sz="1100" dirty="0">
                <a:latin typeface="TeXGyreHeros"/>
                <a:cs typeface="TeXGyreHeros"/>
              </a:rPr>
              <a:t>të verdha ari, të  </a:t>
            </a:r>
            <a:r>
              <a:rPr sz="1100" spc="-5" dirty="0">
                <a:latin typeface="TeXGyreHeros"/>
                <a:cs typeface="TeXGyreHeros"/>
              </a:rPr>
              <a:t>mbledhura në </a:t>
            </a:r>
            <a:r>
              <a:rPr sz="1100" dirty="0">
                <a:latin typeface="TeXGyreHeros"/>
                <a:cs typeface="TeXGyreHeros"/>
              </a:rPr>
              <a:t>cima </a:t>
            </a:r>
            <a:r>
              <a:rPr sz="1100" spc="-5" dirty="0">
                <a:latin typeface="TeXGyreHeros"/>
                <a:cs typeface="TeXGyreHeros"/>
              </a:rPr>
              <a:t>të ngjeshura ne sqetullat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gjetheve, </a:t>
            </a:r>
            <a:r>
              <a:rPr sz="1100" dirty="0">
                <a:latin typeface="TeXGyreHeros"/>
                <a:cs typeface="TeXGyreHeros"/>
              </a:rPr>
              <a:t>duke </a:t>
            </a:r>
            <a:r>
              <a:rPr sz="1100" spc="-5" dirty="0">
                <a:latin typeface="TeXGyreHeros"/>
                <a:cs typeface="TeXGyreHeros"/>
              </a:rPr>
              <a:t>marrë pamjen </a:t>
            </a:r>
            <a:r>
              <a:rPr sz="1100" dirty="0">
                <a:latin typeface="TeXGyreHeros"/>
                <a:cs typeface="TeXGyreHeros"/>
              </a:rPr>
              <a:t>e  </a:t>
            </a:r>
            <a:r>
              <a:rPr sz="1100" spc="-5" dirty="0">
                <a:latin typeface="TeXGyreHeros"/>
                <a:cs typeface="TeXGyreHeros"/>
              </a:rPr>
              <a:t>qerthujve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lulorë;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ato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kanë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një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kurorë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me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5-9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pjesë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zgjatura,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me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majë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mprehtë 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ngjitura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në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bazë,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fryti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është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kapsollë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vezake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me</a:t>
            </a:r>
            <a:r>
              <a:rPr sz="1100" spc="-1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majë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mprehtë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që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çahet</a:t>
            </a:r>
            <a:r>
              <a:rPr sz="1100" spc="-10" dirty="0">
                <a:latin typeface="TeXGyreHeros"/>
                <a:cs typeface="TeXGyreHeros"/>
              </a:rPr>
              <a:t> në  </a:t>
            </a:r>
            <a:r>
              <a:rPr sz="1100" spc="-5" dirty="0">
                <a:latin typeface="TeXGyreHeros"/>
                <a:cs typeface="TeXGyreHeros"/>
              </a:rPr>
              <a:t>dysh.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950">
              <a:latin typeface="TeXGyreHeros"/>
              <a:cs typeface="TeXGyreHeros"/>
            </a:endParaRPr>
          </a:p>
          <a:p>
            <a:pPr marL="12700" marR="5080" indent="179705" algn="just">
              <a:lnSpc>
                <a:spcPct val="105900"/>
              </a:lnSpc>
            </a:pPr>
            <a:r>
              <a:rPr sz="1100" b="1" spc="-5" dirty="0">
                <a:latin typeface="Arial"/>
                <a:cs typeface="Arial"/>
              </a:rPr>
              <a:t>Shtimi: </a:t>
            </a:r>
            <a:r>
              <a:rPr sz="1100" spc="-5" dirty="0">
                <a:latin typeface="TeXGyreHeros"/>
                <a:cs typeface="TeXGyreHeros"/>
              </a:rPr>
              <a:t>Zakonisht kërkon tokë të </a:t>
            </a:r>
            <a:r>
              <a:rPr sz="1100" spc="-10" dirty="0">
                <a:latin typeface="TeXGyreHeros"/>
                <a:cs typeface="TeXGyreHeros"/>
              </a:rPr>
              <a:t>drenazhuar, </a:t>
            </a:r>
            <a:r>
              <a:rPr sz="1100" spc="-5" dirty="0">
                <a:latin typeface="TeXGyreHeros"/>
                <a:cs typeface="TeXGyreHeros"/>
              </a:rPr>
              <a:t>intensitet të lartë drite dhe </a:t>
            </a:r>
            <a:r>
              <a:rPr sz="1100" dirty="0">
                <a:latin typeface="TeXGyreHeros"/>
                <a:cs typeface="TeXGyreHeros"/>
              </a:rPr>
              <a:t>në  </a:t>
            </a:r>
            <a:r>
              <a:rPr sz="1100" spc="-5" dirty="0">
                <a:latin typeface="TeXGyreHeros"/>
                <a:cs typeface="TeXGyreHeros"/>
              </a:rPr>
              <a:t>zona me temperaturë </a:t>
            </a:r>
            <a:r>
              <a:rPr sz="1100" dirty="0">
                <a:latin typeface="TeXGyreHeros"/>
                <a:cs typeface="TeXGyreHeros"/>
              </a:rPr>
              <a:t>jo shumë të </a:t>
            </a:r>
            <a:r>
              <a:rPr sz="1100" spc="-5" dirty="0">
                <a:latin typeface="TeXGyreHeros"/>
                <a:cs typeface="TeXGyreHeros"/>
              </a:rPr>
              <a:t>lartë. </a:t>
            </a:r>
            <a:r>
              <a:rPr sz="1100" dirty="0">
                <a:latin typeface="TeXGyreHeros"/>
                <a:cs typeface="TeXGyreHeros"/>
              </a:rPr>
              <a:t>Shtohet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farë, zakonisht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periudhë  pranvere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hershme, por </a:t>
            </a:r>
            <a:r>
              <a:rPr sz="1100" dirty="0">
                <a:latin typeface="TeXGyreHeros"/>
                <a:cs typeface="TeXGyreHeros"/>
              </a:rPr>
              <a:t>dhe </a:t>
            </a:r>
            <a:r>
              <a:rPr sz="1100" spc="-5" dirty="0">
                <a:latin typeface="TeXGyreHeros"/>
                <a:cs typeface="TeXGyreHeros"/>
              </a:rPr>
              <a:t>vonë në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dimër.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950">
              <a:latin typeface="TeXGyreHeros"/>
              <a:cs typeface="TeXGyreHeros"/>
            </a:endParaRPr>
          </a:p>
          <a:p>
            <a:pPr marL="12700" marR="5080" indent="179705" algn="just">
              <a:lnSpc>
                <a:spcPct val="106000"/>
              </a:lnSpc>
            </a:pPr>
            <a:r>
              <a:rPr sz="1100" b="1" spc="-5" dirty="0">
                <a:latin typeface="Arial"/>
                <a:cs typeface="Arial"/>
              </a:rPr>
              <a:t>Përdorimi: </a:t>
            </a:r>
            <a:r>
              <a:rPr sz="1100" dirty="0">
                <a:latin typeface="TeXGyreHeros"/>
                <a:cs typeface="TeXGyreHeros"/>
              </a:rPr>
              <a:t>Droga </a:t>
            </a:r>
            <a:r>
              <a:rPr sz="1100" spc="-5" dirty="0">
                <a:latin typeface="TeXGyreHeros"/>
                <a:cs typeface="TeXGyreHeros"/>
              </a:rPr>
              <a:t>mjekësore përbëhet nga </a:t>
            </a:r>
            <a:r>
              <a:rPr sz="1100" dirty="0">
                <a:latin typeface="TeXGyreHeros"/>
                <a:cs typeface="TeXGyreHeros"/>
              </a:rPr>
              <a:t>rizoma e </a:t>
            </a:r>
            <a:r>
              <a:rPr sz="1100" spc="-5" dirty="0">
                <a:latin typeface="TeXGyreHeros"/>
                <a:cs typeface="TeXGyreHeros"/>
              </a:rPr>
              <a:t>rrënjëve të </a:t>
            </a:r>
            <a:r>
              <a:rPr sz="1100" dirty="0">
                <a:latin typeface="TeXGyreHeros"/>
                <a:cs typeface="TeXGyreHeros"/>
              </a:rPr>
              <a:t>bimëve </a:t>
            </a:r>
            <a:r>
              <a:rPr sz="1100" spc="-5" dirty="0">
                <a:latin typeface="TeXGyreHeros"/>
                <a:cs typeface="TeXGyreHeros"/>
              </a:rPr>
              <a:t>të rrit-  ura,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grumbulluara </a:t>
            </a:r>
            <a:r>
              <a:rPr sz="1100" dirty="0">
                <a:latin typeface="TeXGyreHeros"/>
                <a:cs typeface="TeXGyreHeros"/>
              </a:rPr>
              <a:t>në pranverë e </a:t>
            </a:r>
            <a:r>
              <a:rPr sz="1100" spc="-5" dirty="0">
                <a:latin typeface="TeXGyreHeros"/>
                <a:cs typeface="TeXGyreHeros"/>
              </a:rPr>
              <a:t>në vjeshtë; këto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freskëta </a:t>
            </a:r>
            <a:r>
              <a:rPr sz="1100" dirty="0">
                <a:latin typeface="TeXGyreHeros"/>
                <a:cs typeface="TeXGyreHeros"/>
              </a:rPr>
              <a:t>kanë ngjyrë gri </a:t>
            </a:r>
            <a:r>
              <a:rPr sz="1100" spc="-10" dirty="0">
                <a:latin typeface="TeXGyreHeros"/>
                <a:cs typeface="TeXGyreHeros"/>
              </a:rPr>
              <a:t>në  </a:t>
            </a:r>
            <a:r>
              <a:rPr sz="1100" spc="-5" dirty="0">
                <a:latin typeface="TeXGyreHeros"/>
                <a:cs typeface="TeXGyreHeros"/>
              </a:rPr>
              <a:t>të </a:t>
            </a:r>
            <a:r>
              <a:rPr sz="1100" dirty="0">
                <a:latin typeface="TeXGyreHeros"/>
                <a:cs typeface="TeXGyreHeros"/>
              </a:rPr>
              <a:t>verdhë, </a:t>
            </a:r>
            <a:r>
              <a:rPr sz="1100" spc="-5" dirty="0">
                <a:latin typeface="TeXGyreHeros"/>
                <a:cs typeface="TeXGyreHeros"/>
              </a:rPr>
              <a:t>por kur thahen </a:t>
            </a:r>
            <a:r>
              <a:rPr sz="1100" dirty="0">
                <a:latin typeface="TeXGyreHeros"/>
                <a:cs typeface="TeXGyreHeros"/>
              </a:rPr>
              <a:t>marrin ngjyrë </a:t>
            </a:r>
            <a:r>
              <a:rPr sz="1100" spc="-5" dirty="0">
                <a:latin typeface="TeXGyreHeros"/>
                <a:cs typeface="TeXGyreHeros"/>
              </a:rPr>
              <a:t>të </a:t>
            </a:r>
            <a:r>
              <a:rPr sz="1100" dirty="0">
                <a:latin typeface="TeXGyreHeros"/>
                <a:cs typeface="TeXGyreHeros"/>
              </a:rPr>
              <a:t>kuqe </a:t>
            </a:r>
            <a:r>
              <a:rPr sz="1100" spc="-5" dirty="0">
                <a:latin typeface="TeXGyreHeros"/>
                <a:cs typeface="TeXGyreHeros"/>
              </a:rPr>
              <a:t>në kafe. Rrënjët </a:t>
            </a:r>
            <a:r>
              <a:rPr sz="1100" dirty="0">
                <a:latin typeface="TeXGyreHeros"/>
                <a:cs typeface="TeXGyreHeros"/>
              </a:rPr>
              <a:t>e Sanëzës </a:t>
            </a:r>
            <a:r>
              <a:rPr sz="1100" spc="-5" dirty="0">
                <a:latin typeface="TeXGyreHeros"/>
                <a:cs typeface="TeXGyreHeros"/>
              </a:rPr>
              <a:t>shër-  bejnë në trajtimet </a:t>
            </a:r>
            <a:r>
              <a:rPr sz="1100" dirty="0">
                <a:latin typeface="TeXGyreHeros"/>
                <a:cs typeface="TeXGyreHeros"/>
              </a:rPr>
              <a:t>kundër </a:t>
            </a:r>
            <a:r>
              <a:rPr sz="1100" spc="-5" dirty="0">
                <a:latin typeface="TeXGyreHeros"/>
                <a:cs typeface="TeXGyreHeros"/>
              </a:rPr>
              <a:t>anemisë. Stimulues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prodhimin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lëngut gastrik dhe  të sekrecioneve intestinale. </a:t>
            </a:r>
            <a:r>
              <a:rPr sz="1100" dirty="0">
                <a:latin typeface="TeXGyreHeros"/>
                <a:cs typeface="TeXGyreHeros"/>
              </a:rPr>
              <a:t>Sanëza </a:t>
            </a:r>
            <a:r>
              <a:rPr sz="1100" spc="-5" dirty="0">
                <a:latin typeface="TeXGyreHeros"/>
                <a:cs typeface="TeXGyreHeros"/>
              </a:rPr>
              <a:t>është </a:t>
            </a:r>
            <a:r>
              <a:rPr sz="1100" dirty="0">
                <a:latin typeface="TeXGyreHeros"/>
                <a:cs typeface="TeXGyreHeros"/>
              </a:rPr>
              <a:t>tonik i </a:t>
            </a:r>
            <a:r>
              <a:rPr sz="1100" spc="-5" dirty="0">
                <a:latin typeface="TeXGyreHeros"/>
                <a:cs typeface="TeXGyreHeros"/>
              </a:rPr>
              <a:t>hidhur dhe përdoret në industri  përgatitjen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pijeve tonike, nxitës </a:t>
            </a:r>
            <a:r>
              <a:rPr sz="1100" dirty="0">
                <a:latin typeface="TeXGyreHeros"/>
                <a:cs typeface="TeXGyreHeros"/>
              </a:rPr>
              <a:t>i sekretimit </a:t>
            </a:r>
            <a:r>
              <a:rPr sz="1100" spc="-5" dirty="0">
                <a:latin typeface="TeXGyreHeros"/>
                <a:cs typeface="TeXGyreHeros"/>
              </a:rPr>
              <a:t>të pështymës</a:t>
            </a:r>
            <a:r>
              <a:rPr sz="1100" spc="2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etj.</a:t>
            </a:r>
            <a:endParaRPr sz="1100">
              <a:latin typeface="TeXGyreHeros"/>
              <a:cs typeface="TeXGyreHero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195322" y="5741670"/>
            <a:ext cx="2407920" cy="1742439"/>
            <a:chOff x="2195322" y="5741670"/>
            <a:chExt cx="2407920" cy="1742439"/>
          </a:xfrm>
        </p:grpSpPr>
        <p:sp>
          <p:nvSpPr>
            <p:cNvPr id="4" name="object 4"/>
            <p:cNvSpPr/>
            <p:nvPr/>
          </p:nvSpPr>
          <p:spPr>
            <a:xfrm>
              <a:off x="2197608" y="5743956"/>
              <a:ext cx="2401823" cy="173736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199132" y="5745480"/>
              <a:ext cx="2400300" cy="1734820"/>
            </a:xfrm>
            <a:custGeom>
              <a:avLst/>
              <a:gdLst/>
              <a:ahLst/>
              <a:cxnLst/>
              <a:rect l="l" t="t" r="r" b="b"/>
              <a:pathLst>
                <a:path w="2400300" h="1734820">
                  <a:moveTo>
                    <a:pt x="0" y="0"/>
                  </a:moveTo>
                  <a:lnTo>
                    <a:pt x="2400299" y="0"/>
                  </a:lnTo>
                  <a:lnTo>
                    <a:pt x="2400299" y="1734312"/>
                  </a:lnTo>
                  <a:lnTo>
                    <a:pt x="0" y="1734312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2186432" y="7515869"/>
            <a:ext cx="1779270" cy="1924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100" b="1" spc="-5" dirty="0">
                <a:latin typeface="Arial"/>
                <a:cs typeface="Arial"/>
              </a:rPr>
              <a:t>Foto: </a:t>
            </a:r>
            <a:r>
              <a:rPr sz="1100" spc="-65" dirty="0">
                <a:latin typeface="TeXGyreHeros"/>
                <a:cs typeface="TeXGyreHeros"/>
              </a:rPr>
              <a:t>F. </a:t>
            </a:r>
            <a:r>
              <a:rPr sz="1100" spc="-5" dirty="0">
                <a:latin typeface="TeXGyreHeros"/>
                <a:cs typeface="TeXGyreHeros"/>
              </a:rPr>
              <a:t>Elezi </a:t>
            </a:r>
            <a:r>
              <a:rPr sz="1100" spc="-10" dirty="0">
                <a:latin typeface="TeXGyreHeros"/>
                <a:cs typeface="TeXGyreHeros"/>
              </a:rPr>
              <a:t>(Bogë,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Shkrel)</a:t>
            </a:r>
            <a:endParaRPr sz="1100">
              <a:latin typeface="TeXGyreHeros"/>
              <a:cs typeface="TeXGyreHero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105621" y="8572158"/>
            <a:ext cx="385445" cy="15367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41275">
              <a:lnSpc>
                <a:spcPct val="100000"/>
              </a:lnSpc>
              <a:spcBef>
                <a:spcPts val="15"/>
              </a:spcBef>
            </a:pPr>
            <a:r>
              <a:rPr sz="900" dirty="0">
                <a:latin typeface="TeXGyreHeros"/>
                <a:cs typeface="TeXGyreHeros"/>
              </a:rPr>
              <a:t>- </a:t>
            </a:r>
            <a:fld id="{81D60167-4931-47E6-BA6A-407CBD079E47}" type="slidenum">
              <a:rPr sz="900" dirty="0">
                <a:latin typeface="TeXGyreHeros"/>
                <a:cs typeface="TeXGyreHeros"/>
              </a:rPr>
              <a:t>143</a:t>
            </a:fld>
            <a:r>
              <a:rPr sz="900" spc="-80" dirty="0">
                <a:latin typeface="TeXGyreHeros"/>
                <a:cs typeface="TeXGyreHeros"/>
              </a:rPr>
              <a:t> </a:t>
            </a:r>
            <a:r>
              <a:rPr sz="900" dirty="0">
                <a:latin typeface="TeXGyreHeros"/>
                <a:cs typeface="TeXGyreHeros"/>
              </a:rPr>
              <a:t>-</a:t>
            </a:r>
            <a:endParaRPr sz="900">
              <a:latin typeface="TeXGyreHeros"/>
              <a:cs typeface="TeXGyreHeros"/>
            </a:endParaRP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2827" y="574913"/>
            <a:ext cx="5029835" cy="3575050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25"/>
              </a:spcBef>
            </a:pPr>
            <a:r>
              <a:rPr sz="1400" b="1" spc="-5" dirty="0">
                <a:latin typeface="Arial"/>
                <a:cs typeface="Arial"/>
              </a:rPr>
              <a:t>Dëllinja </a:t>
            </a:r>
            <a:r>
              <a:rPr sz="1400" b="1" dirty="0">
                <a:latin typeface="Arial"/>
                <a:cs typeface="Arial"/>
              </a:rPr>
              <a:t>e</a:t>
            </a:r>
            <a:r>
              <a:rPr sz="1400" b="1" spc="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zezë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459"/>
              </a:spcBef>
            </a:pPr>
            <a:r>
              <a:rPr sz="1250" i="1" spc="-5" dirty="0">
                <a:latin typeface="Arimo"/>
                <a:cs typeface="Arimo"/>
              </a:rPr>
              <a:t>Juniperus communis</a:t>
            </a:r>
            <a:r>
              <a:rPr sz="1250" i="1" dirty="0">
                <a:latin typeface="Arimo"/>
                <a:cs typeface="Arimo"/>
              </a:rPr>
              <a:t> </a:t>
            </a:r>
            <a:r>
              <a:rPr sz="1250" spc="-5" dirty="0">
                <a:latin typeface="TeXGyreHeros"/>
                <a:cs typeface="TeXGyreHeros"/>
              </a:rPr>
              <a:t>L</a:t>
            </a:r>
            <a:endParaRPr sz="125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950">
              <a:latin typeface="TeXGyreHeros"/>
              <a:cs typeface="TeXGyreHeros"/>
            </a:endParaRPr>
          </a:p>
          <a:p>
            <a:pPr marL="12700" marR="5080" indent="179705" algn="just">
              <a:lnSpc>
                <a:spcPct val="105500"/>
              </a:lnSpc>
            </a:pPr>
            <a:r>
              <a:rPr sz="1100" b="1" spc="-5" dirty="0">
                <a:latin typeface="Arial"/>
                <a:cs typeface="Arial"/>
              </a:rPr>
              <a:t>Përhapja:</a:t>
            </a:r>
            <a:r>
              <a:rPr sz="1100" b="1" spc="-65" dirty="0">
                <a:latin typeface="Arial"/>
                <a:cs typeface="Arial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Është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bimë</a:t>
            </a:r>
            <a:r>
              <a:rPr sz="1100" spc="-7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që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preferon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temperaturat</a:t>
            </a:r>
            <a:r>
              <a:rPr sz="1100" spc="-7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ulëta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për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tu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zhvilluar.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Gjendet  ne</a:t>
            </a:r>
            <a:r>
              <a:rPr sz="1100" spc="-11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Azi.</a:t>
            </a:r>
            <a:r>
              <a:rPr sz="1100" spc="-1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Amerikën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veriut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në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Europë,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veçanërisht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në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pjesën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malore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Mesdheut.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950">
              <a:latin typeface="TeXGyreHeros"/>
              <a:cs typeface="TeXGyreHeros"/>
            </a:endParaRPr>
          </a:p>
          <a:p>
            <a:pPr marL="12700" marR="5080" indent="179705" algn="just">
              <a:lnSpc>
                <a:spcPct val="105900"/>
              </a:lnSpc>
            </a:pPr>
            <a:r>
              <a:rPr sz="1100" b="1" spc="-5" dirty="0">
                <a:latin typeface="Arial"/>
                <a:cs typeface="Arial"/>
              </a:rPr>
              <a:t>Përshkrimi: </a:t>
            </a:r>
            <a:r>
              <a:rPr sz="1100" spc="-5" dirty="0">
                <a:latin typeface="TeXGyreHeros"/>
                <a:cs typeface="TeXGyreHeros"/>
              </a:rPr>
              <a:t>Është kaçube me lartësi </a:t>
            </a:r>
            <a:r>
              <a:rPr sz="1100" dirty="0">
                <a:latin typeface="TeXGyreHeros"/>
                <a:cs typeface="TeXGyreHeros"/>
              </a:rPr>
              <a:t>1 deri 2 </a:t>
            </a:r>
            <a:r>
              <a:rPr sz="1100" spc="-10" dirty="0">
                <a:latin typeface="TeXGyreHeros"/>
                <a:cs typeface="TeXGyreHeros"/>
              </a:rPr>
              <a:t>m, </a:t>
            </a:r>
            <a:r>
              <a:rPr sz="1100" dirty="0">
                <a:latin typeface="TeXGyreHeros"/>
                <a:cs typeface="TeXGyreHeros"/>
              </a:rPr>
              <a:t>shumë e </a:t>
            </a:r>
            <a:r>
              <a:rPr sz="1100" spc="-5" dirty="0">
                <a:latin typeface="TeXGyreHeros"/>
                <a:cs typeface="TeXGyreHeros"/>
              </a:rPr>
              <a:t>degëzuar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bazë.  Gjethet </a:t>
            </a:r>
            <a:r>
              <a:rPr sz="1100" dirty="0">
                <a:latin typeface="TeXGyreHeros"/>
                <a:cs typeface="TeXGyreHeros"/>
              </a:rPr>
              <a:t>janë </a:t>
            </a:r>
            <a:r>
              <a:rPr sz="1100" spc="-5" dirty="0">
                <a:latin typeface="TeXGyreHeros"/>
                <a:cs typeface="TeXGyreHeros"/>
              </a:rPr>
              <a:t>treshe, nga </a:t>
            </a:r>
            <a:r>
              <a:rPr sz="1100" dirty="0">
                <a:latin typeface="TeXGyreHeros"/>
                <a:cs typeface="TeXGyreHeros"/>
              </a:rPr>
              <a:t>1 </a:t>
            </a:r>
            <a:r>
              <a:rPr sz="1100" spc="-5" dirty="0">
                <a:latin typeface="TeXGyreHeros"/>
                <a:cs typeface="TeXGyreHeros"/>
              </a:rPr>
              <a:t>deri në </a:t>
            </a:r>
            <a:r>
              <a:rPr sz="1100" dirty="0">
                <a:latin typeface="TeXGyreHeros"/>
                <a:cs typeface="TeXGyreHeros"/>
              </a:rPr>
              <a:t>2 cm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gjata, shumë të ngushta dhe me majë  të mprehtë. </a:t>
            </a:r>
            <a:r>
              <a:rPr sz="1100" dirty="0">
                <a:latin typeface="TeXGyreHeros"/>
                <a:cs typeface="TeXGyreHeros"/>
              </a:rPr>
              <a:t>Është </a:t>
            </a:r>
            <a:r>
              <a:rPr sz="1100" spc="-5" dirty="0">
                <a:latin typeface="TeXGyreHeros"/>
                <a:cs typeface="TeXGyreHeros"/>
              </a:rPr>
              <a:t>specie dioike </a:t>
            </a:r>
            <a:r>
              <a:rPr sz="1100" dirty="0">
                <a:latin typeface="TeXGyreHeros"/>
                <a:cs typeface="TeXGyreHeros"/>
              </a:rPr>
              <a:t>me lule mashkullore në </a:t>
            </a:r>
            <a:r>
              <a:rPr sz="1100" spc="-5" dirty="0">
                <a:latin typeface="TeXGyreHeros"/>
                <a:cs typeface="TeXGyreHeros"/>
              </a:rPr>
              <a:t>formë fshese sferike dhe  </a:t>
            </a:r>
            <a:r>
              <a:rPr sz="1100" dirty="0">
                <a:latin typeface="TeXGyreHeros"/>
                <a:cs typeface="TeXGyreHeros"/>
              </a:rPr>
              <a:t>lule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femërore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me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nga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tri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luspa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cilat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pas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pllenimit,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lidhen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bëhen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tulore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në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fazën  e </a:t>
            </a:r>
            <a:r>
              <a:rPr sz="1100" spc="-5" dirty="0">
                <a:latin typeface="TeXGyreHeros"/>
                <a:cs typeface="TeXGyreHeros"/>
              </a:rPr>
              <a:t>pjekjes. </a:t>
            </a:r>
            <a:r>
              <a:rPr sz="1100" dirty="0">
                <a:latin typeface="TeXGyreHeros"/>
                <a:cs typeface="TeXGyreHeros"/>
              </a:rPr>
              <a:t>Fryti është kokërr </a:t>
            </a:r>
            <a:r>
              <a:rPr sz="1100" spc="-5" dirty="0">
                <a:latin typeface="TeXGyreHeros"/>
                <a:cs typeface="TeXGyreHeros"/>
              </a:rPr>
              <a:t>që piqet vetëm pas </a:t>
            </a:r>
            <a:r>
              <a:rPr sz="1100" dirty="0">
                <a:latin typeface="TeXGyreHeros"/>
                <a:cs typeface="TeXGyreHeros"/>
              </a:rPr>
              <a:t>2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vjetësh.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950">
              <a:latin typeface="TeXGyreHeros"/>
              <a:cs typeface="TeXGyreHeros"/>
            </a:endParaRPr>
          </a:p>
          <a:p>
            <a:pPr marL="12700" marR="2453005" indent="179705" algn="just">
              <a:lnSpc>
                <a:spcPct val="106100"/>
              </a:lnSpc>
            </a:pPr>
            <a:r>
              <a:rPr sz="1100" b="1" spc="-5" dirty="0">
                <a:latin typeface="Arial"/>
                <a:cs typeface="Arial"/>
              </a:rPr>
              <a:t>Shtimi: </a:t>
            </a:r>
            <a:r>
              <a:rPr sz="1100" dirty="0">
                <a:latin typeface="TeXGyreHeros"/>
                <a:cs typeface="TeXGyreHeros"/>
              </a:rPr>
              <a:t>Shtohet me </a:t>
            </a:r>
            <a:r>
              <a:rPr sz="1100" spc="-5" dirty="0">
                <a:latin typeface="TeXGyreHeros"/>
                <a:cs typeface="TeXGyreHeros"/>
              </a:rPr>
              <a:t>anë të farës </a:t>
            </a:r>
            <a:r>
              <a:rPr sz="1100" dirty="0">
                <a:latin typeface="TeXGyreHeros"/>
                <a:cs typeface="TeXGyreHeros"/>
              </a:rPr>
              <a:t>të  marrë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nga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frutat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vitit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paraardhës,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cilat  zakonisht gjenden në pjesët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poshtme  të bimës në krahasim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frutat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pap-  jekura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vitit </a:t>
            </a:r>
            <a:r>
              <a:rPr sz="1100" dirty="0">
                <a:latin typeface="TeXGyreHeros"/>
                <a:cs typeface="TeXGyreHeros"/>
              </a:rPr>
              <a:t>aktual. Mund të </a:t>
            </a:r>
            <a:r>
              <a:rPr sz="1100" spc="-5" dirty="0">
                <a:latin typeface="TeXGyreHeros"/>
                <a:cs typeface="TeXGyreHeros"/>
              </a:rPr>
              <a:t>shtohet dhe  në rrugë </a:t>
            </a:r>
            <a:r>
              <a:rPr sz="1100" dirty="0">
                <a:latin typeface="TeXGyreHeros"/>
                <a:cs typeface="TeXGyreHeros"/>
              </a:rPr>
              <a:t>agamike, </a:t>
            </a:r>
            <a:r>
              <a:rPr sz="1100" spc="-5" dirty="0">
                <a:latin typeface="TeXGyreHeros"/>
                <a:cs typeface="TeXGyreHeros"/>
              </a:rPr>
              <a:t>por </a:t>
            </a:r>
            <a:r>
              <a:rPr sz="1100" dirty="0">
                <a:latin typeface="TeXGyreHeros"/>
                <a:cs typeface="TeXGyreHeros"/>
              </a:rPr>
              <a:t>është </a:t>
            </a:r>
            <a:r>
              <a:rPr sz="1100" spc="-5" dirty="0">
                <a:latin typeface="TeXGyreHeros"/>
                <a:cs typeface="TeXGyreHeros"/>
              </a:rPr>
              <a:t>vështirë </a:t>
            </a:r>
            <a:r>
              <a:rPr sz="1100" dirty="0">
                <a:latin typeface="TeXGyreHeros"/>
                <a:cs typeface="TeXGyreHeros"/>
              </a:rPr>
              <a:t>të  bëhen </a:t>
            </a:r>
            <a:r>
              <a:rPr sz="1100" spc="-5" dirty="0">
                <a:latin typeface="TeXGyreHeros"/>
                <a:cs typeface="TeXGyreHeros"/>
              </a:rPr>
              <a:t>prerje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rrënjëve.</a:t>
            </a:r>
            <a:endParaRPr sz="1100">
              <a:latin typeface="TeXGyreHeros"/>
              <a:cs typeface="TeXGyreHero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82827" y="4300827"/>
            <a:ext cx="2587625" cy="14490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79705" algn="just">
              <a:lnSpc>
                <a:spcPct val="106100"/>
              </a:lnSpc>
              <a:spcBef>
                <a:spcPts val="100"/>
              </a:spcBef>
            </a:pPr>
            <a:r>
              <a:rPr sz="1100" b="1" spc="-5" dirty="0">
                <a:latin typeface="Arial"/>
                <a:cs typeface="Arial"/>
              </a:rPr>
              <a:t>Përdorimi: </a:t>
            </a:r>
            <a:r>
              <a:rPr sz="1100" dirty="0">
                <a:latin typeface="TeXGyreHeros"/>
                <a:cs typeface="TeXGyreHeros"/>
              </a:rPr>
              <a:t>Droga </a:t>
            </a:r>
            <a:r>
              <a:rPr sz="1100" spc="-5" dirty="0">
                <a:latin typeface="TeXGyreHeros"/>
                <a:cs typeface="TeXGyreHeros"/>
              </a:rPr>
              <a:t>përbëhet nga </a:t>
            </a:r>
            <a:r>
              <a:rPr sz="1100" dirty="0">
                <a:latin typeface="TeXGyreHeros"/>
                <a:cs typeface="TeXGyreHeros"/>
              </a:rPr>
              <a:t>frytet  e</a:t>
            </a:r>
            <a:r>
              <a:rPr sz="1100" spc="-11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pjekura</a:t>
            </a:r>
            <a:r>
              <a:rPr sz="1100" spc="-114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11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114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thara</a:t>
            </a:r>
            <a:r>
              <a:rPr sz="1100" spc="-1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10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shkurres</a:t>
            </a:r>
            <a:r>
              <a:rPr sz="1100" spc="-120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së</a:t>
            </a:r>
            <a:r>
              <a:rPr sz="1100" spc="-12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dëllinjës  së </a:t>
            </a:r>
            <a:r>
              <a:rPr sz="1100" spc="-5" dirty="0">
                <a:latin typeface="TeXGyreHeros"/>
                <a:cs typeface="TeXGyreHeros"/>
              </a:rPr>
              <a:t>zezë. Përdoret për trajtimin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sëmund-  jeve të rrugëve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frymëmarrjes, ndihmon  në lehtësimin </a:t>
            </a:r>
            <a:r>
              <a:rPr sz="1100" dirty="0">
                <a:latin typeface="TeXGyreHeros"/>
                <a:cs typeface="TeXGyreHeros"/>
              </a:rPr>
              <a:t>e kollës, </a:t>
            </a:r>
            <a:r>
              <a:rPr sz="1100" spc="-5" dirty="0">
                <a:latin typeface="TeXGyreHeros"/>
                <a:cs typeface="TeXGyreHeros"/>
              </a:rPr>
              <a:t>falë veprimit anti-  septik </a:t>
            </a:r>
            <a:r>
              <a:rPr sz="1100" dirty="0">
                <a:latin typeface="TeXGyreHeros"/>
                <a:cs typeface="TeXGyreHeros"/>
              </a:rPr>
              <a:t>dhe </a:t>
            </a:r>
            <a:r>
              <a:rPr sz="1100" spc="-5" dirty="0">
                <a:latin typeface="TeXGyreHeros"/>
                <a:cs typeface="TeXGyreHeros"/>
              </a:rPr>
              <a:t>ekspektorant. </a:t>
            </a:r>
            <a:r>
              <a:rPr sz="1100" dirty="0">
                <a:latin typeface="TeXGyreHeros"/>
                <a:cs typeface="TeXGyreHeros"/>
              </a:rPr>
              <a:t>Përdorim gjen  </a:t>
            </a:r>
            <a:r>
              <a:rPr sz="1100" spc="-5" dirty="0">
                <a:latin typeface="TeXGyreHeros"/>
                <a:cs typeface="TeXGyreHeros"/>
              </a:rPr>
              <a:t>dhe </a:t>
            </a:r>
            <a:r>
              <a:rPr sz="1100" dirty="0">
                <a:latin typeface="TeXGyreHeros"/>
                <a:cs typeface="TeXGyreHeros"/>
              </a:rPr>
              <a:t>si </a:t>
            </a:r>
            <a:r>
              <a:rPr sz="1100" spc="-5" dirty="0">
                <a:latin typeface="TeXGyreHeros"/>
                <a:cs typeface="TeXGyreHeros"/>
              </a:rPr>
              <a:t>diuretik dhe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çrregullimet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1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traktit  tretës, në reumatizmin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kyçeve</a:t>
            </a:r>
            <a:r>
              <a:rPr sz="1100" dirty="0">
                <a:latin typeface="TeXGyreHeros"/>
                <a:cs typeface="TeXGyreHeros"/>
              </a:rPr>
              <a:t> etj.</a:t>
            </a:r>
            <a:endParaRPr sz="1100">
              <a:latin typeface="TeXGyreHeros"/>
              <a:cs typeface="TeXGyreHeros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525773" y="3068574"/>
            <a:ext cx="2270760" cy="1844039"/>
            <a:chOff x="3525773" y="3068574"/>
            <a:chExt cx="2270760" cy="1844039"/>
          </a:xfrm>
        </p:grpSpPr>
        <p:sp>
          <p:nvSpPr>
            <p:cNvPr id="5" name="object 5"/>
            <p:cNvSpPr/>
            <p:nvPr/>
          </p:nvSpPr>
          <p:spPr>
            <a:xfrm>
              <a:off x="3529583" y="3072384"/>
              <a:ext cx="2264664" cy="183946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529583" y="3072384"/>
              <a:ext cx="2263140" cy="1836420"/>
            </a:xfrm>
            <a:custGeom>
              <a:avLst/>
              <a:gdLst/>
              <a:ahLst/>
              <a:cxnLst/>
              <a:rect l="l" t="t" r="r" b="b"/>
              <a:pathLst>
                <a:path w="2263140" h="1836420">
                  <a:moveTo>
                    <a:pt x="0" y="0"/>
                  </a:moveTo>
                  <a:lnTo>
                    <a:pt x="2263140" y="0"/>
                  </a:lnTo>
                  <a:lnTo>
                    <a:pt x="2263140" y="1836419"/>
                  </a:lnTo>
                  <a:lnTo>
                    <a:pt x="0" y="1836419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3516884" y="4900685"/>
            <a:ext cx="2064385" cy="1924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100" spc="-5" dirty="0">
                <a:latin typeface="TeXGyreHeros"/>
                <a:cs typeface="TeXGyreHeros"/>
              </a:rPr>
              <a:t>Foto: </a:t>
            </a:r>
            <a:r>
              <a:rPr sz="1100" spc="-25" dirty="0">
                <a:latin typeface="TeXGyreHeros"/>
                <a:cs typeface="TeXGyreHeros"/>
              </a:rPr>
              <a:t>F.Elezi </a:t>
            </a:r>
            <a:r>
              <a:rPr sz="1100" spc="-10" dirty="0">
                <a:latin typeface="TeXGyreHeros"/>
                <a:cs typeface="TeXGyreHeros"/>
              </a:rPr>
              <a:t>(Steblevë,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Librazhd)</a:t>
            </a:r>
            <a:endParaRPr sz="1100">
              <a:latin typeface="TeXGyreHeros"/>
              <a:cs typeface="TeXGyreHeros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3533394" y="5340858"/>
            <a:ext cx="2266315" cy="2117090"/>
            <a:chOff x="3533394" y="5340858"/>
            <a:chExt cx="2266315" cy="2117090"/>
          </a:xfrm>
        </p:grpSpPr>
        <p:sp>
          <p:nvSpPr>
            <p:cNvPr id="9" name="object 9"/>
            <p:cNvSpPr/>
            <p:nvPr/>
          </p:nvSpPr>
          <p:spPr>
            <a:xfrm>
              <a:off x="3535680" y="5343144"/>
              <a:ext cx="2263140" cy="211226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537204" y="5344668"/>
              <a:ext cx="2258695" cy="2109470"/>
            </a:xfrm>
            <a:custGeom>
              <a:avLst/>
              <a:gdLst/>
              <a:ahLst/>
              <a:cxnLst/>
              <a:rect l="l" t="t" r="r" b="b"/>
              <a:pathLst>
                <a:path w="2258695" h="2109470">
                  <a:moveTo>
                    <a:pt x="0" y="0"/>
                  </a:moveTo>
                  <a:lnTo>
                    <a:pt x="2258568" y="0"/>
                  </a:lnTo>
                  <a:lnTo>
                    <a:pt x="2258568" y="2109215"/>
                  </a:lnTo>
                  <a:lnTo>
                    <a:pt x="0" y="2109215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3524503" y="7450337"/>
            <a:ext cx="970280" cy="1924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100" b="1" spc="-5" dirty="0">
                <a:latin typeface="Arial"/>
                <a:cs typeface="Arial"/>
              </a:rPr>
              <a:t>Foto: </a:t>
            </a:r>
            <a:r>
              <a:rPr sz="1100" spc="-5" dirty="0">
                <a:latin typeface="TeXGyreHeros"/>
                <a:cs typeface="TeXGyreHeros"/>
              </a:rPr>
              <a:t>D.</a:t>
            </a:r>
            <a:r>
              <a:rPr sz="1100" spc="-90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Xhulaj</a:t>
            </a:r>
            <a:endParaRPr sz="1100">
              <a:latin typeface="TeXGyreHeros"/>
              <a:cs typeface="TeXGyreHero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105621" y="8572158"/>
            <a:ext cx="385445" cy="15367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41275">
              <a:lnSpc>
                <a:spcPct val="100000"/>
              </a:lnSpc>
              <a:spcBef>
                <a:spcPts val="15"/>
              </a:spcBef>
            </a:pPr>
            <a:r>
              <a:rPr sz="900" dirty="0">
                <a:latin typeface="TeXGyreHeros"/>
                <a:cs typeface="TeXGyreHeros"/>
              </a:rPr>
              <a:t>- </a:t>
            </a:r>
            <a:fld id="{81D60167-4931-47E6-BA6A-407CBD079E47}" type="slidenum">
              <a:rPr sz="900" dirty="0">
                <a:latin typeface="TeXGyreHeros"/>
                <a:cs typeface="TeXGyreHeros"/>
              </a:rPr>
              <a:t>144</a:t>
            </a:fld>
            <a:r>
              <a:rPr sz="900" spc="-80" dirty="0">
                <a:latin typeface="TeXGyreHeros"/>
                <a:cs typeface="TeXGyreHeros"/>
              </a:rPr>
              <a:t> </a:t>
            </a:r>
            <a:r>
              <a:rPr sz="900" dirty="0">
                <a:latin typeface="TeXGyreHeros"/>
                <a:cs typeface="TeXGyreHeros"/>
              </a:rPr>
              <a:t>-</a:t>
            </a:r>
            <a:endParaRPr sz="900">
              <a:latin typeface="TeXGyreHeros"/>
              <a:cs typeface="TeXGyreHeros"/>
            </a:endParaRP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43204" y="574913"/>
            <a:ext cx="5029835" cy="3751579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625"/>
              </a:spcBef>
            </a:pPr>
            <a:r>
              <a:rPr sz="1400" b="1" dirty="0">
                <a:latin typeface="Arial"/>
                <a:cs typeface="Arial"/>
              </a:rPr>
              <a:t>Boronica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459"/>
              </a:spcBef>
            </a:pPr>
            <a:r>
              <a:rPr sz="1250" i="1" spc="-10" dirty="0">
                <a:latin typeface="Arimo"/>
                <a:cs typeface="Arimo"/>
              </a:rPr>
              <a:t>Vaccinium </a:t>
            </a:r>
            <a:r>
              <a:rPr sz="1250" i="1" spc="-5" dirty="0">
                <a:latin typeface="Arimo"/>
                <a:cs typeface="Arimo"/>
              </a:rPr>
              <a:t>myrtillus</a:t>
            </a:r>
            <a:r>
              <a:rPr sz="1250" i="1" spc="15" dirty="0">
                <a:latin typeface="Arimo"/>
                <a:cs typeface="Arimo"/>
              </a:rPr>
              <a:t> </a:t>
            </a:r>
            <a:r>
              <a:rPr sz="1250" b="1" spc="-5" dirty="0">
                <a:latin typeface="Arial"/>
                <a:cs typeface="Arial"/>
              </a:rPr>
              <a:t>L</a:t>
            </a:r>
            <a:endParaRPr sz="12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>
              <a:latin typeface="Arial"/>
              <a:cs typeface="Arial"/>
            </a:endParaRPr>
          </a:p>
          <a:p>
            <a:pPr marL="12700" marR="5080" indent="179705" algn="just">
              <a:lnSpc>
                <a:spcPct val="105900"/>
              </a:lnSpc>
            </a:pPr>
            <a:r>
              <a:rPr sz="1100" b="1" spc="-5" dirty="0">
                <a:latin typeface="Arial"/>
                <a:cs typeface="Arial"/>
              </a:rPr>
              <a:t>Përhapja: </a:t>
            </a:r>
            <a:r>
              <a:rPr sz="1100" dirty="0">
                <a:latin typeface="TeXGyreHeros"/>
                <a:cs typeface="TeXGyreHeros"/>
              </a:rPr>
              <a:t>Shkurre e </a:t>
            </a:r>
            <a:r>
              <a:rPr sz="1100" spc="-5" dirty="0">
                <a:latin typeface="TeXGyreHeros"/>
                <a:cs typeface="TeXGyreHeros"/>
              </a:rPr>
              <a:t>përhapur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Evropë, Azi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Amerikën veriore. </a:t>
            </a:r>
            <a:r>
              <a:rPr sz="1100" dirty="0">
                <a:latin typeface="TeXGyreHeros"/>
                <a:cs typeface="TeXGyreHeros"/>
              </a:rPr>
              <a:t>Në vendin  </a:t>
            </a:r>
            <a:r>
              <a:rPr sz="1100" spc="-5" dirty="0">
                <a:latin typeface="TeXGyreHeros"/>
                <a:cs typeface="TeXGyreHeros"/>
              </a:rPr>
              <a:t>tonë </a:t>
            </a:r>
            <a:r>
              <a:rPr sz="1100" dirty="0">
                <a:latin typeface="TeXGyreHeros"/>
                <a:cs typeface="TeXGyreHeros"/>
              </a:rPr>
              <a:t>është </a:t>
            </a:r>
            <a:r>
              <a:rPr sz="1100" spc="-5" dirty="0">
                <a:latin typeface="TeXGyreHeros"/>
                <a:cs typeface="TeXGyreHeros"/>
              </a:rPr>
              <a:t>mjaft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përhapur në </a:t>
            </a:r>
            <a:r>
              <a:rPr sz="1100" dirty="0">
                <a:latin typeface="TeXGyreHeros"/>
                <a:cs typeface="TeXGyreHeros"/>
              </a:rPr>
              <a:t>trevat </a:t>
            </a:r>
            <a:r>
              <a:rPr sz="1100" spc="-5" dirty="0">
                <a:latin typeface="TeXGyreHeros"/>
                <a:cs typeface="TeXGyreHeros"/>
              </a:rPr>
              <a:t>veriore (Kukës, Pukë, </a:t>
            </a:r>
            <a:r>
              <a:rPr sz="1100" spc="-10" dirty="0">
                <a:latin typeface="TeXGyreHeros"/>
                <a:cs typeface="TeXGyreHeros"/>
              </a:rPr>
              <a:t>Tropojë),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pyje </a:t>
            </a:r>
            <a:r>
              <a:rPr sz="1100" dirty="0">
                <a:latin typeface="TeXGyreHeros"/>
                <a:cs typeface="TeXGyreHeros"/>
              </a:rPr>
              <a:t>e  </a:t>
            </a:r>
            <a:r>
              <a:rPr sz="1100" spc="-5" dirty="0">
                <a:latin typeface="TeXGyreHeros"/>
                <a:cs typeface="TeXGyreHeros"/>
              </a:rPr>
              <a:t>kullota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lartësitë </a:t>
            </a:r>
            <a:r>
              <a:rPr sz="1100" dirty="0">
                <a:latin typeface="TeXGyreHeros"/>
                <a:cs typeface="TeXGyreHeros"/>
              </a:rPr>
              <a:t>rreth </a:t>
            </a:r>
            <a:r>
              <a:rPr sz="1100" spc="-5" dirty="0">
                <a:latin typeface="TeXGyreHeros"/>
                <a:cs typeface="TeXGyreHeros"/>
              </a:rPr>
              <a:t>1000-1500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950">
              <a:latin typeface="TeXGyreHeros"/>
              <a:cs typeface="TeXGyreHeros"/>
            </a:endParaRPr>
          </a:p>
          <a:p>
            <a:pPr marL="12700" marR="5080" indent="179705" algn="just">
              <a:lnSpc>
                <a:spcPct val="106100"/>
              </a:lnSpc>
            </a:pPr>
            <a:r>
              <a:rPr sz="1100" b="1" spc="-5" dirty="0">
                <a:latin typeface="Arial"/>
                <a:cs typeface="Arial"/>
              </a:rPr>
              <a:t>Përshkrimi: </a:t>
            </a:r>
            <a:r>
              <a:rPr sz="1100" spc="-5" dirty="0">
                <a:latin typeface="TeXGyreHeros"/>
                <a:cs typeface="TeXGyreHeros"/>
              </a:rPr>
              <a:t>Gjethet </a:t>
            </a:r>
            <a:r>
              <a:rPr sz="1100" dirty="0">
                <a:latin typeface="TeXGyreHeros"/>
                <a:cs typeface="TeXGyreHeros"/>
              </a:rPr>
              <a:t>i ka </a:t>
            </a:r>
            <a:r>
              <a:rPr sz="1100" spc="-5" dirty="0">
                <a:latin typeface="TeXGyreHeros"/>
                <a:cs typeface="TeXGyreHeros"/>
              </a:rPr>
              <a:t>vezake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zgjatura, të këmbyera, </a:t>
            </a:r>
            <a:r>
              <a:rPr sz="1100" dirty="0">
                <a:latin typeface="TeXGyreHeros"/>
                <a:cs typeface="TeXGyreHeros"/>
              </a:rPr>
              <a:t>me ngjyrë </a:t>
            </a:r>
            <a:r>
              <a:rPr sz="1100" spc="-5" dirty="0">
                <a:latin typeface="TeXGyreHeros"/>
                <a:cs typeface="TeXGyreHeros"/>
              </a:rPr>
              <a:t>të gjelbër  të errët, ndërsa lulet të vetmuara </a:t>
            </a:r>
            <a:r>
              <a:rPr sz="1100" spc="-1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sqetullat </a:t>
            </a:r>
            <a:r>
              <a:rPr sz="1100" dirty="0">
                <a:latin typeface="TeXGyreHeros"/>
                <a:cs typeface="TeXGyreHeros"/>
              </a:rPr>
              <a:t>e gjetheve. </a:t>
            </a:r>
            <a:r>
              <a:rPr sz="1100" spc="-5" dirty="0">
                <a:latin typeface="TeXGyreHeros"/>
                <a:cs typeface="TeXGyreHeros"/>
              </a:rPr>
              <a:t>Ato janë me </a:t>
            </a:r>
            <a:r>
              <a:rPr sz="1100" dirty="0">
                <a:latin typeface="TeXGyreHeros"/>
                <a:cs typeface="TeXGyreHeros"/>
              </a:rPr>
              <a:t>petla të  </a:t>
            </a:r>
            <a:r>
              <a:rPr sz="1100" spc="-5" dirty="0">
                <a:latin typeface="TeXGyreHeros"/>
                <a:cs typeface="TeXGyreHeros"/>
              </a:rPr>
              <a:t>ngjitura dhe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formë kambanë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vogël </a:t>
            </a:r>
            <a:r>
              <a:rPr sz="1100" dirty="0">
                <a:latin typeface="TeXGyreHeros"/>
                <a:cs typeface="TeXGyreHeros"/>
              </a:rPr>
              <a:t>me pesë </a:t>
            </a:r>
            <a:r>
              <a:rPr sz="1100" spc="-5" dirty="0">
                <a:latin typeface="TeXGyreHeros"/>
                <a:cs typeface="TeXGyreHeros"/>
              </a:rPr>
              <a:t>dhëmbë. Fryti </a:t>
            </a:r>
            <a:r>
              <a:rPr sz="1100" dirty="0">
                <a:latin typeface="TeXGyreHeros"/>
                <a:cs typeface="TeXGyreHeros"/>
              </a:rPr>
              <a:t>është bakë </a:t>
            </a:r>
            <a:r>
              <a:rPr sz="1100" spc="-5" dirty="0">
                <a:latin typeface="TeXGyreHeros"/>
                <a:cs typeface="TeXGyreHeros"/>
              </a:rPr>
              <a:t>gati  sferike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me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ngjyrë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blu,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i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ngrënshëm,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i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pasur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me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tanina.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Boronica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lulëzon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në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periud-  hën </a:t>
            </a:r>
            <a:r>
              <a:rPr sz="1100" spc="-10" dirty="0">
                <a:latin typeface="TeXGyreHeros"/>
                <a:cs typeface="TeXGyreHeros"/>
              </a:rPr>
              <a:t>Maj-Qershor, </a:t>
            </a:r>
            <a:r>
              <a:rPr sz="1100" dirty="0">
                <a:latin typeface="TeXGyreHeros"/>
                <a:cs typeface="TeXGyreHeros"/>
              </a:rPr>
              <a:t>ndërsa frutat </a:t>
            </a:r>
            <a:r>
              <a:rPr sz="1100" spc="-5" dirty="0">
                <a:latin typeface="TeXGyreHeros"/>
                <a:cs typeface="TeXGyreHeros"/>
              </a:rPr>
              <a:t>piqen në fund të verës-ﬁllimi </a:t>
            </a:r>
            <a:r>
              <a:rPr sz="1100" dirty="0">
                <a:latin typeface="TeXGyreHeros"/>
                <a:cs typeface="TeXGyreHeros"/>
              </a:rPr>
              <a:t>i</a:t>
            </a:r>
            <a:r>
              <a:rPr sz="1100" spc="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vjeshtës.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Shtimi: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dirty="0">
                <a:latin typeface="TeXGyreHeros"/>
                <a:cs typeface="TeXGyreHeros"/>
              </a:rPr>
              <a:t>farë </a:t>
            </a:r>
            <a:r>
              <a:rPr sz="1100" spc="-5" dirty="0">
                <a:latin typeface="TeXGyreHeros"/>
                <a:cs typeface="TeXGyreHeros"/>
              </a:rPr>
              <a:t>duke patur kujdes që </a:t>
            </a:r>
            <a:r>
              <a:rPr sz="1100" dirty="0">
                <a:latin typeface="TeXGyreHeros"/>
                <a:cs typeface="TeXGyreHeros"/>
              </a:rPr>
              <a:t>të vilen </a:t>
            </a:r>
            <a:r>
              <a:rPr sz="1100" spc="-5" dirty="0">
                <a:latin typeface="TeXGyreHeros"/>
                <a:cs typeface="TeXGyreHeros"/>
              </a:rPr>
              <a:t>frutat plotësisht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5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pjekur.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950">
              <a:latin typeface="TeXGyreHeros"/>
              <a:cs typeface="TeXGyreHeros"/>
            </a:endParaRPr>
          </a:p>
          <a:p>
            <a:pPr marL="12700" marR="5080" indent="179705" algn="just">
              <a:lnSpc>
                <a:spcPct val="105900"/>
              </a:lnSpc>
            </a:pPr>
            <a:r>
              <a:rPr sz="1100" b="1" spc="-5" dirty="0">
                <a:latin typeface="Arial"/>
                <a:cs typeface="Arial"/>
              </a:rPr>
              <a:t>Përdorimi: </a:t>
            </a:r>
            <a:r>
              <a:rPr sz="1100" spc="-5" dirty="0">
                <a:latin typeface="TeXGyreHeros"/>
                <a:cs typeface="TeXGyreHeros"/>
              </a:rPr>
              <a:t>Nga frytet përgatitet ekstrakti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thatë </a:t>
            </a:r>
            <a:r>
              <a:rPr sz="1100" dirty="0">
                <a:latin typeface="TeXGyreHeros"/>
                <a:cs typeface="TeXGyreHeros"/>
              </a:rPr>
              <a:t>i tyre i </a:t>
            </a:r>
            <a:r>
              <a:rPr sz="1100" spc="-5" dirty="0">
                <a:latin typeface="TeXGyreHeros"/>
                <a:cs typeface="TeXGyreHeros"/>
              </a:rPr>
              <a:t>pasur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antocianinë.  Këto pigmente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cilësi vitaminike përdoren </a:t>
            </a:r>
            <a:r>
              <a:rPr sz="1100" dirty="0">
                <a:latin typeface="TeXGyreHeros"/>
                <a:cs typeface="TeXGyreHeros"/>
              </a:rPr>
              <a:t>kundër çrregullimeve </a:t>
            </a:r>
            <a:r>
              <a:rPr sz="1100" spc="-5" dirty="0">
                <a:latin typeface="TeXGyreHeros"/>
                <a:cs typeface="TeXGyreHeros"/>
              </a:rPr>
              <a:t>të enëve </a:t>
            </a:r>
            <a:r>
              <a:rPr sz="1100" dirty="0">
                <a:latin typeface="TeXGyreHeros"/>
                <a:cs typeface="TeXGyreHeros"/>
              </a:rPr>
              <a:t>të  </a:t>
            </a:r>
            <a:r>
              <a:rPr sz="1100" spc="-5" dirty="0">
                <a:latin typeface="TeXGyreHeros"/>
                <a:cs typeface="TeXGyreHeros"/>
              </a:rPr>
              <a:t>gjakut.</a:t>
            </a:r>
            <a:endParaRPr sz="1100">
              <a:latin typeface="TeXGyreHeros"/>
              <a:cs typeface="TeXGyreHeros"/>
            </a:endParaRPr>
          </a:p>
          <a:p>
            <a:pPr marL="12700" marR="5080" indent="179705" algn="just">
              <a:lnSpc>
                <a:spcPct val="105500"/>
              </a:lnSpc>
              <a:spcBef>
                <a:spcPts val="10"/>
              </a:spcBef>
            </a:pPr>
            <a:r>
              <a:rPr sz="1100" spc="-5" dirty="0">
                <a:latin typeface="TeXGyreHeros"/>
                <a:cs typeface="TeXGyreHeros"/>
              </a:rPr>
              <a:t>Përdoret </a:t>
            </a:r>
            <a:r>
              <a:rPr sz="1100" dirty="0">
                <a:latin typeface="TeXGyreHeros"/>
                <a:cs typeface="TeXGyreHeros"/>
              </a:rPr>
              <a:t>si </a:t>
            </a:r>
            <a:r>
              <a:rPr sz="1100" spc="-5" dirty="0">
                <a:latin typeface="TeXGyreHeros"/>
                <a:cs typeface="TeXGyreHeros"/>
              </a:rPr>
              <a:t>adstrigjent, dizifektues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diuretik. Gjen përdorim dhe </a:t>
            </a:r>
            <a:r>
              <a:rPr sz="1100" dirty="0">
                <a:latin typeface="TeXGyreHeros"/>
                <a:cs typeface="TeXGyreHeros"/>
              </a:rPr>
              <a:t>si </a:t>
            </a:r>
            <a:r>
              <a:rPr sz="1100" spc="-5" dirty="0">
                <a:latin typeface="TeXGyreHeros"/>
                <a:cs typeface="TeXGyreHeros"/>
              </a:rPr>
              <a:t>hipoglice-  </a:t>
            </a:r>
            <a:r>
              <a:rPr sz="1100" dirty="0">
                <a:latin typeface="TeXGyreHeros"/>
                <a:cs typeface="TeXGyreHeros"/>
              </a:rPr>
              <a:t>mik. Ekstraktet e </a:t>
            </a:r>
            <a:r>
              <a:rPr sz="1100" spc="-5" dirty="0">
                <a:latin typeface="TeXGyreHeros"/>
                <a:cs typeface="TeXGyreHeros"/>
              </a:rPr>
              <a:t>bimës kanë </a:t>
            </a:r>
            <a:r>
              <a:rPr sz="1100" dirty="0">
                <a:latin typeface="TeXGyreHeros"/>
                <a:cs typeface="TeXGyreHeros"/>
              </a:rPr>
              <a:t>dhe </a:t>
            </a:r>
            <a:r>
              <a:rPr sz="1100" spc="-5" dirty="0">
                <a:latin typeface="TeXGyreHeros"/>
                <a:cs typeface="TeXGyreHeros"/>
              </a:rPr>
              <a:t>veti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antikërpudhore.</a:t>
            </a:r>
            <a:endParaRPr sz="1100">
              <a:latin typeface="TeXGyreHeros"/>
              <a:cs typeface="TeXGyreHero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808226" y="4749546"/>
            <a:ext cx="2900680" cy="2833370"/>
            <a:chOff x="1808226" y="4749546"/>
            <a:chExt cx="2900680" cy="2833370"/>
          </a:xfrm>
        </p:grpSpPr>
        <p:sp>
          <p:nvSpPr>
            <p:cNvPr id="4" name="object 4"/>
            <p:cNvSpPr/>
            <p:nvPr/>
          </p:nvSpPr>
          <p:spPr>
            <a:xfrm>
              <a:off x="1810512" y="4751832"/>
              <a:ext cx="2895600" cy="283006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812036" y="4753356"/>
              <a:ext cx="2893060" cy="2825750"/>
            </a:xfrm>
            <a:custGeom>
              <a:avLst/>
              <a:gdLst/>
              <a:ahLst/>
              <a:cxnLst/>
              <a:rect l="l" t="t" r="r" b="b"/>
              <a:pathLst>
                <a:path w="2893060" h="2825750">
                  <a:moveTo>
                    <a:pt x="0" y="0"/>
                  </a:moveTo>
                  <a:lnTo>
                    <a:pt x="2892552" y="0"/>
                  </a:lnTo>
                  <a:lnTo>
                    <a:pt x="2892552" y="2825495"/>
                  </a:lnTo>
                  <a:lnTo>
                    <a:pt x="0" y="2825495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799335" y="7617977"/>
            <a:ext cx="970280" cy="1924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100" b="1" spc="-5" dirty="0">
                <a:latin typeface="Arial"/>
                <a:cs typeface="Arial"/>
              </a:rPr>
              <a:t>Foto: </a:t>
            </a:r>
            <a:r>
              <a:rPr sz="1100" spc="-5" dirty="0">
                <a:latin typeface="TeXGyreHeros"/>
                <a:cs typeface="TeXGyreHeros"/>
              </a:rPr>
              <a:t>D.</a:t>
            </a:r>
            <a:r>
              <a:rPr sz="1100" spc="-95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Xhulaj</a:t>
            </a:r>
            <a:endParaRPr sz="1100">
              <a:latin typeface="TeXGyreHeros"/>
              <a:cs typeface="TeXGyreHero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105621" y="8572158"/>
            <a:ext cx="385445" cy="15367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41275">
              <a:lnSpc>
                <a:spcPct val="100000"/>
              </a:lnSpc>
              <a:spcBef>
                <a:spcPts val="15"/>
              </a:spcBef>
            </a:pPr>
            <a:r>
              <a:rPr sz="900" dirty="0">
                <a:latin typeface="TeXGyreHeros"/>
                <a:cs typeface="TeXGyreHeros"/>
              </a:rPr>
              <a:t>- </a:t>
            </a:r>
            <a:fld id="{81D60167-4931-47E6-BA6A-407CBD079E47}" type="slidenum">
              <a:rPr sz="900" dirty="0">
                <a:latin typeface="TeXGyreHeros"/>
                <a:cs typeface="TeXGyreHeros"/>
              </a:rPr>
              <a:t>145</a:t>
            </a:fld>
            <a:r>
              <a:rPr sz="900" spc="-80" dirty="0">
                <a:latin typeface="TeXGyreHeros"/>
                <a:cs typeface="TeXGyreHeros"/>
              </a:rPr>
              <a:t> </a:t>
            </a:r>
            <a:r>
              <a:rPr sz="900" dirty="0">
                <a:latin typeface="TeXGyreHeros"/>
                <a:cs typeface="TeXGyreHeros"/>
              </a:rPr>
              <a:t>-</a:t>
            </a:r>
            <a:endParaRPr sz="900">
              <a:latin typeface="TeXGyreHeros"/>
              <a:cs typeface="TeXGyreHeros"/>
            </a:endParaRP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9780" y="574913"/>
            <a:ext cx="5029835" cy="4463415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25"/>
              </a:spcBef>
            </a:pPr>
            <a:r>
              <a:rPr sz="1400" b="1" spc="-5" dirty="0">
                <a:latin typeface="Arial"/>
                <a:cs typeface="Arial"/>
              </a:rPr>
              <a:t>Borziloku</a:t>
            </a:r>
            <a:endParaRPr sz="1400">
              <a:latin typeface="Arial"/>
              <a:cs typeface="Arial"/>
            </a:endParaRPr>
          </a:p>
          <a:p>
            <a:pPr marL="1270" algn="ctr">
              <a:lnSpc>
                <a:spcPct val="100000"/>
              </a:lnSpc>
              <a:spcBef>
                <a:spcPts val="459"/>
              </a:spcBef>
            </a:pPr>
            <a:r>
              <a:rPr sz="1250" i="1" spc="-5" dirty="0">
                <a:latin typeface="Arimo"/>
                <a:cs typeface="Arimo"/>
              </a:rPr>
              <a:t>Ocimum basilicum</a:t>
            </a:r>
            <a:r>
              <a:rPr sz="1250" i="1" spc="5" dirty="0">
                <a:latin typeface="Arimo"/>
                <a:cs typeface="Arimo"/>
              </a:rPr>
              <a:t> </a:t>
            </a:r>
            <a:r>
              <a:rPr sz="1250" b="1" spc="-5" dirty="0">
                <a:latin typeface="Arial"/>
                <a:cs typeface="Arial"/>
              </a:rPr>
              <a:t>L</a:t>
            </a:r>
            <a:endParaRPr sz="12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>
              <a:latin typeface="Arial"/>
              <a:cs typeface="Arial"/>
            </a:endParaRPr>
          </a:p>
          <a:p>
            <a:pPr marL="12700" marR="5715" indent="179705" algn="just">
              <a:lnSpc>
                <a:spcPct val="105900"/>
              </a:lnSpc>
            </a:pPr>
            <a:r>
              <a:rPr sz="1100" b="1" spc="-5" dirty="0">
                <a:latin typeface="Arial"/>
                <a:cs typeface="Arial"/>
              </a:rPr>
              <a:t>Përhapja: </a:t>
            </a:r>
            <a:r>
              <a:rPr sz="1100" spc="-5" dirty="0">
                <a:latin typeface="TeXGyreHeros"/>
                <a:cs typeface="TeXGyreHeros"/>
              </a:rPr>
              <a:t>Borziloku rritet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mbarë </a:t>
            </a:r>
            <a:r>
              <a:rPr sz="1100" dirty="0">
                <a:latin typeface="TeXGyreHeros"/>
                <a:cs typeface="TeXGyreHeros"/>
              </a:rPr>
              <a:t>Mesdheun </a:t>
            </a:r>
            <a:r>
              <a:rPr sz="1100" spc="-5" dirty="0">
                <a:latin typeface="TeXGyreHeros"/>
                <a:cs typeface="TeXGyreHeros"/>
              </a:rPr>
              <a:t>dhe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Evropën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Jugut. Në  Shqipëri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takohet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si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në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gjendje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të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egër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por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dhe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kultivuar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(Koplik,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Shijak,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Lushnje,  Berat</a:t>
            </a:r>
            <a:r>
              <a:rPr sz="110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etj).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950">
              <a:latin typeface="TeXGyreHeros"/>
              <a:cs typeface="TeXGyreHeros"/>
            </a:endParaRPr>
          </a:p>
          <a:p>
            <a:pPr marL="12700" marR="5080" indent="179705" algn="just">
              <a:lnSpc>
                <a:spcPct val="106100"/>
              </a:lnSpc>
            </a:pPr>
            <a:r>
              <a:rPr sz="1100" b="1" spc="-5" dirty="0">
                <a:latin typeface="Arial"/>
                <a:cs typeface="Arial"/>
              </a:rPr>
              <a:t>Përshkrimi: </a:t>
            </a:r>
            <a:r>
              <a:rPr sz="1100" spc="-5" dirty="0">
                <a:latin typeface="TeXGyreHeros"/>
                <a:cs typeface="TeXGyreHeros"/>
              </a:rPr>
              <a:t>Bimë barishtore njëvjeçare me rrënjë </a:t>
            </a:r>
            <a:r>
              <a:rPr sz="1100" dirty="0">
                <a:latin typeface="TeXGyreHeros"/>
                <a:cs typeface="TeXGyreHeros"/>
              </a:rPr>
              <a:t>boshtore </a:t>
            </a:r>
            <a:r>
              <a:rPr sz="1100" spc="-5" dirty="0">
                <a:latin typeface="TeXGyreHeros"/>
                <a:cs typeface="TeXGyreHeros"/>
              </a:rPr>
              <a:t>dhe </a:t>
            </a:r>
            <a:r>
              <a:rPr sz="1100" dirty="0">
                <a:latin typeface="TeXGyreHeros"/>
                <a:cs typeface="TeXGyreHeros"/>
              </a:rPr>
              <a:t>kërcell </a:t>
            </a:r>
            <a:r>
              <a:rPr sz="1100" spc="-5" dirty="0">
                <a:latin typeface="TeXGyreHeros"/>
                <a:cs typeface="TeXGyreHeros"/>
              </a:rPr>
              <a:t>katër  </a:t>
            </a:r>
            <a:r>
              <a:rPr sz="1100" spc="-10" dirty="0">
                <a:latin typeface="TeXGyreHeros"/>
                <a:cs typeface="TeXGyreHeros"/>
              </a:rPr>
              <a:t>këndor, </a:t>
            </a:r>
            <a:r>
              <a:rPr sz="1100" spc="-5" dirty="0">
                <a:latin typeface="TeXGyreHeros"/>
                <a:cs typeface="TeXGyreHeros"/>
              </a:rPr>
              <a:t>të </a:t>
            </a:r>
            <a:r>
              <a:rPr sz="1100" spc="-10" dirty="0">
                <a:latin typeface="TeXGyreHeros"/>
                <a:cs typeface="TeXGyreHeros"/>
              </a:rPr>
              <a:t>degëzuar, </a:t>
            </a:r>
            <a:r>
              <a:rPr sz="1100" spc="-5" dirty="0">
                <a:latin typeface="TeXGyreHeros"/>
                <a:cs typeface="TeXGyreHeros"/>
              </a:rPr>
              <a:t>20 </a:t>
            </a:r>
            <a:r>
              <a:rPr sz="1100" dirty="0">
                <a:latin typeface="TeXGyreHeros"/>
                <a:cs typeface="TeXGyreHeros"/>
              </a:rPr>
              <a:t>deri </a:t>
            </a:r>
            <a:r>
              <a:rPr sz="1100" spc="-5" dirty="0">
                <a:latin typeface="TeXGyreHeros"/>
                <a:cs typeface="TeXGyreHeros"/>
              </a:rPr>
              <a:t>40 </a:t>
            </a:r>
            <a:r>
              <a:rPr sz="1100" dirty="0">
                <a:latin typeface="TeXGyreHeros"/>
                <a:cs typeface="TeXGyreHeros"/>
              </a:rPr>
              <a:t>cm </a:t>
            </a:r>
            <a:r>
              <a:rPr sz="1100" spc="-5" dirty="0">
                <a:latin typeface="TeXGyreHeros"/>
                <a:cs typeface="TeXGyreHeros"/>
              </a:rPr>
              <a:t>lartësi. Gjethet janë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përkundrejt,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bishta  të </a:t>
            </a:r>
            <a:r>
              <a:rPr sz="1100" spc="-10" dirty="0">
                <a:latin typeface="TeXGyreHeros"/>
                <a:cs typeface="TeXGyreHeros"/>
              </a:rPr>
              <a:t>shkurtër, </a:t>
            </a:r>
            <a:r>
              <a:rPr sz="1100" spc="-5" dirty="0">
                <a:latin typeface="TeXGyreHeros"/>
                <a:cs typeface="TeXGyreHeros"/>
              </a:rPr>
              <a:t>të </a:t>
            </a:r>
            <a:r>
              <a:rPr sz="1100" spc="-15" dirty="0">
                <a:latin typeface="TeXGyreHeros"/>
                <a:cs typeface="TeXGyreHeros"/>
              </a:rPr>
              <a:t>lëmuar,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dirty="0">
                <a:latin typeface="TeXGyreHeros"/>
                <a:cs typeface="TeXGyreHeros"/>
              </a:rPr>
              <a:t>formë </a:t>
            </a:r>
            <a:r>
              <a:rPr sz="1100" spc="-5" dirty="0">
                <a:latin typeface="TeXGyreHeros"/>
                <a:cs typeface="TeXGyreHeros"/>
              </a:rPr>
              <a:t>shtizor në ovale,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llapën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gjethes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lëmuar  ose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me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fryrje,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me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ngjyrë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gjelbër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dhe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vjollcë.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Lulet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grupuara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nga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6-10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qëndro-  jnë në lulëri </a:t>
            </a:r>
            <a:r>
              <a:rPr sz="1100" dirty="0">
                <a:latin typeface="TeXGyreHeros"/>
                <a:cs typeface="TeXGyreHeros"/>
              </a:rPr>
              <a:t>në formë </a:t>
            </a:r>
            <a:r>
              <a:rPr sz="1100" spc="-5" dirty="0">
                <a:latin typeface="TeXGyreHeros"/>
                <a:cs typeface="TeXGyreHeros"/>
              </a:rPr>
              <a:t>kalliri. Lulëzimi </a:t>
            </a:r>
            <a:r>
              <a:rPr sz="1100" dirty="0">
                <a:latin typeface="TeXGyreHeros"/>
                <a:cs typeface="TeXGyreHeros"/>
              </a:rPr>
              <a:t>ndodh </a:t>
            </a:r>
            <a:r>
              <a:rPr sz="1100" spc="-5" dirty="0">
                <a:latin typeface="TeXGyreHeros"/>
                <a:cs typeface="TeXGyreHeros"/>
              </a:rPr>
              <a:t>nga Qershori deri </a:t>
            </a:r>
            <a:r>
              <a:rPr sz="1100" dirty="0">
                <a:latin typeface="TeXGyreHeros"/>
                <a:cs typeface="TeXGyreHeros"/>
              </a:rPr>
              <a:t>në</a:t>
            </a:r>
            <a:r>
              <a:rPr sz="1100" spc="-5" dirty="0">
                <a:latin typeface="TeXGyreHeros"/>
                <a:cs typeface="TeXGyreHeros"/>
              </a:rPr>
              <a:t> </a:t>
            </a:r>
            <a:r>
              <a:rPr sz="1100" spc="-35" dirty="0">
                <a:latin typeface="TeXGyreHeros"/>
                <a:cs typeface="TeXGyreHeros"/>
              </a:rPr>
              <a:t>Tetor.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950">
              <a:latin typeface="TeXGyreHeros"/>
              <a:cs typeface="TeXGyreHeros"/>
            </a:endParaRPr>
          </a:p>
          <a:p>
            <a:pPr marL="12700" marR="5080" indent="179705" algn="just">
              <a:lnSpc>
                <a:spcPct val="106400"/>
              </a:lnSpc>
            </a:pPr>
            <a:r>
              <a:rPr sz="1100" b="1" spc="-5" dirty="0">
                <a:latin typeface="Arial"/>
                <a:cs typeface="Arial"/>
              </a:rPr>
              <a:t>Shtimi:</a:t>
            </a:r>
            <a:r>
              <a:rPr sz="1100" b="1" spc="-55" dirty="0">
                <a:latin typeface="Arial"/>
                <a:cs typeface="Arial"/>
              </a:rPr>
              <a:t> </a:t>
            </a:r>
            <a:r>
              <a:rPr sz="1100" dirty="0">
                <a:latin typeface="TeXGyreHeros"/>
                <a:cs typeface="TeXGyreHeros"/>
              </a:rPr>
              <a:t>Shtohet</a:t>
            </a:r>
            <a:r>
              <a:rPr sz="1100" spc="-7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lehtësisht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duke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mbjellë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farat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tip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akene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në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tokë,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në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farishte.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Mb-  </a:t>
            </a:r>
            <a:r>
              <a:rPr sz="1100" spc="-5" dirty="0">
                <a:latin typeface="TeXGyreHeros"/>
                <a:cs typeface="TeXGyreHeros"/>
              </a:rPr>
              <a:t>jellja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në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fushë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hapur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ﬁllon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në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pranverë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dhe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mund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vazhdojë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gjatë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gjithë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verës.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950">
              <a:latin typeface="TeXGyreHeros"/>
              <a:cs typeface="TeXGyreHeros"/>
            </a:endParaRPr>
          </a:p>
          <a:p>
            <a:pPr marL="12700" marR="5080" indent="179705" algn="just">
              <a:lnSpc>
                <a:spcPct val="106100"/>
              </a:lnSpc>
            </a:pPr>
            <a:r>
              <a:rPr sz="1100" b="1" spc="-5" dirty="0">
                <a:latin typeface="Arial"/>
                <a:cs typeface="Arial"/>
              </a:rPr>
              <a:t>Përdorimi: </a:t>
            </a:r>
            <a:r>
              <a:rPr sz="1100" spc="-5" dirty="0">
                <a:latin typeface="TeXGyreHeros"/>
                <a:cs typeface="TeXGyreHeros"/>
              </a:rPr>
              <a:t>Borziloku </a:t>
            </a:r>
            <a:r>
              <a:rPr sz="1100" dirty="0">
                <a:latin typeface="TeXGyreHeros"/>
                <a:cs typeface="TeXGyreHeros"/>
              </a:rPr>
              <a:t>është një </a:t>
            </a:r>
            <a:r>
              <a:rPr sz="1100" spc="-5" dirty="0">
                <a:latin typeface="TeXGyreHeros"/>
                <a:cs typeface="TeXGyreHeros"/>
              </a:rPr>
              <a:t>bimë popullore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Mesdheut që </a:t>
            </a:r>
            <a:r>
              <a:rPr sz="1100" dirty="0">
                <a:latin typeface="TeXGyreHeros"/>
                <a:cs typeface="TeXGyreHeros"/>
              </a:rPr>
              <a:t>ka vlera </a:t>
            </a:r>
            <a:r>
              <a:rPr sz="1100" spc="-5" dirty="0">
                <a:latin typeface="TeXGyreHeros"/>
                <a:cs typeface="TeXGyreHeros"/>
              </a:rPr>
              <a:t>ush-  qimore dhe mjekësore,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cilave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janë thurur lavde </a:t>
            </a:r>
            <a:r>
              <a:rPr sz="1100" dirty="0">
                <a:latin typeface="TeXGyreHeros"/>
                <a:cs typeface="TeXGyreHeros"/>
              </a:rPr>
              <a:t>që në </a:t>
            </a:r>
            <a:r>
              <a:rPr sz="1100" spc="-5" dirty="0">
                <a:latin typeface="TeXGyreHeros"/>
                <a:cs typeface="TeXGyreHeros"/>
              </a:rPr>
              <a:t>lashtësi. Ka </a:t>
            </a:r>
            <a:r>
              <a:rPr sz="1100" dirty="0">
                <a:latin typeface="TeXGyreHeros"/>
                <a:cs typeface="TeXGyreHeros"/>
              </a:rPr>
              <a:t>një </a:t>
            </a:r>
            <a:r>
              <a:rPr sz="1100" spc="-5" dirty="0">
                <a:latin typeface="TeXGyreHeros"/>
                <a:cs typeface="TeXGyreHeros"/>
              </a:rPr>
              <a:t>shije  delikate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të ëmbël, </a:t>
            </a:r>
            <a:r>
              <a:rPr sz="1100" dirty="0">
                <a:latin typeface="TeXGyreHeros"/>
                <a:cs typeface="TeXGyreHeros"/>
              </a:rPr>
              <a:t>madje </a:t>
            </a:r>
            <a:r>
              <a:rPr sz="1100" spc="-5" dirty="0">
                <a:latin typeface="TeXGyreHeros"/>
                <a:cs typeface="TeXGyreHeros"/>
              </a:rPr>
              <a:t>dhe pak djegëse, por </a:t>
            </a:r>
            <a:r>
              <a:rPr sz="1100" spc="5" dirty="0">
                <a:latin typeface="TeXGyreHeros"/>
                <a:cs typeface="TeXGyreHeros"/>
              </a:rPr>
              <a:t>më </a:t>
            </a:r>
            <a:r>
              <a:rPr sz="1100" spc="-5" dirty="0">
                <a:latin typeface="TeXGyreHeros"/>
                <a:cs typeface="TeXGyreHeros"/>
              </a:rPr>
              <a:t>të butë </a:t>
            </a:r>
            <a:r>
              <a:rPr sz="1100" dirty="0">
                <a:latin typeface="TeXGyreHeros"/>
                <a:cs typeface="TeXGyreHeros"/>
              </a:rPr>
              <a:t>se </a:t>
            </a:r>
            <a:r>
              <a:rPr sz="1100" spc="-5" dirty="0">
                <a:latin typeface="TeXGyreHeros"/>
                <a:cs typeface="TeXGyreHeros"/>
              </a:rPr>
              <a:t>rigoni. Bimë </a:t>
            </a:r>
            <a:r>
              <a:rPr sz="1100" dirty="0">
                <a:latin typeface="TeXGyreHeros"/>
                <a:cs typeface="TeXGyreHeros"/>
              </a:rPr>
              <a:t>e  </a:t>
            </a:r>
            <a:r>
              <a:rPr sz="1100" spc="-5" dirty="0">
                <a:latin typeface="TeXGyreHeros"/>
                <a:cs typeface="TeXGyreHeros"/>
              </a:rPr>
              <a:t>kultivuar </a:t>
            </a:r>
            <a:r>
              <a:rPr sz="1100" dirty="0">
                <a:latin typeface="TeXGyreHeros"/>
                <a:cs typeface="TeXGyreHeros"/>
              </a:rPr>
              <a:t>shumë </a:t>
            </a:r>
            <a:r>
              <a:rPr sz="1100" spc="-5" dirty="0">
                <a:latin typeface="TeXGyreHeros"/>
                <a:cs typeface="TeXGyreHeros"/>
              </a:rPr>
              <a:t>aromatike, që </a:t>
            </a:r>
            <a:r>
              <a:rPr sz="1100" dirty="0">
                <a:latin typeface="TeXGyreHeros"/>
                <a:cs typeface="TeXGyreHeros"/>
              </a:rPr>
              <a:t>përmban vaj </a:t>
            </a:r>
            <a:r>
              <a:rPr sz="1100" spc="-5" dirty="0">
                <a:latin typeface="TeXGyreHeros"/>
                <a:cs typeface="TeXGyreHeros"/>
              </a:rPr>
              <a:t>esencial </a:t>
            </a:r>
            <a:r>
              <a:rPr sz="1100" dirty="0">
                <a:latin typeface="TeXGyreHeros"/>
                <a:cs typeface="TeXGyreHeros"/>
              </a:rPr>
              <a:t>të pasur </a:t>
            </a:r>
            <a:r>
              <a:rPr sz="1100" spc="-5" dirty="0">
                <a:latin typeface="TeXGyreHeros"/>
                <a:cs typeface="TeXGyreHeros"/>
              </a:rPr>
              <a:t>me </a:t>
            </a:r>
            <a:r>
              <a:rPr sz="1100" dirty="0">
                <a:latin typeface="TeXGyreHeros"/>
                <a:cs typeface="TeXGyreHeros"/>
              </a:rPr>
              <a:t>shumë </a:t>
            </a:r>
            <a:r>
              <a:rPr sz="1100" spc="-5" dirty="0">
                <a:latin typeface="TeXGyreHeros"/>
                <a:cs typeface="TeXGyreHeros"/>
              </a:rPr>
              <a:t>lëndë  aktive. Infuzi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borzilokut </a:t>
            </a:r>
            <a:r>
              <a:rPr sz="1100" spc="-10" dirty="0">
                <a:latin typeface="TeXGyreHeros"/>
                <a:cs typeface="TeXGyreHeros"/>
              </a:rPr>
              <a:t>ka </a:t>
            </a:r>
            <a:r>
              <a:rPr sz="1100" dirty="0">
                <a:latin typeface="TeXGyreHeros"/>
                <a:cs typeface="TeXGyreHeros"/>
              </a:rPr>
              <a:t>veti </a:t>
            </a:r>
            <a:r>
              <a:rPr sz="1100" spc="-5" dirty="0">
                <a:latin typeface="TeXGyreHeros"/>
                <a:cs typeface="TeXGyreHeros"/>
              </a:rPr>
              <a:t>antispazmatike, stomakike </a:t>
            </a:r>
            <a:r>
              <a:rPr sz="1100" dirty="0">
                <a:latin typeface="TeXGyreHeros"/>
                <a:cs typeface="TeXGyreHeros"/>
              </a:rPr>
              <a:t>e karminative. </a:t>
            </a:r>
            <a:r>
              <a:rPr sz="1100" spc="-5" dirty="0">
                <a:latin typeface="TeXGyreHeros"/>
                <a:cs typeface="TeXGyreHeros"/>
              </a:rPr>
              <a:t>Për-  doret kundër diabetit, përmirësojnë funksionin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pankreasit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prodhimin </a:t>
            </a:r>
            <a:r>
              <a:rPr sz="1100" dirty="0">
                <a:latin typeface="TeXGyreHeros"/>
                <a:cs typeface="TeXGyreHeros"/>
              </a:rPr>
              <a:t>eﬁkas  </a:t>
            </a:r>
            <a:r>
              <a:rPr sz="1100" spc="-5" dirty="0">
                <a:latin typeface="TeXGyreHeros"/>
                <a:cs typeface="TeXGyreHeros"/>
              </a:rPr>
              <a:t>të insulinës. </a:t>
            </a:r>
            <a:r>
              <a:rPr sz="1100" dirty="0">
                <a:latin typeface="TeXGyreHeros"/>
                <a:cs typeface="TeXGyreHeros"/>
              </a:rPr>
              <a:t>Kundër </a:t>
            </a:r>
            <a:r>
              <a:rPr sz="1100" spc="-5" dirty="0">
                <a:latin typeface="TeXGyreHeros"/>
                <a:cs typeface="TeXGyreHeros"/>
              </a:rPr>
              <a:t>dhimbjeve të reumatizmës, </a:t>
            </a:r>
            <a:r>
              <a:rPr sz="1100" dirty="0">
                <a:latin typeface="TeXGyreHeros"/>
                <a:cs typeface="TeXGyreHeros"/>
              </a:rPr>
              <a:t>artritit dhe osteoartritit. </a:t>
            </a:r>
            <a:r>
              <a:rPr sz="1100" spc="-5" dirty="0">
                <a:latin typeface="TeXGyreHeros"/>
                <a:cs typeface="TeXGyreHeros"/>
              </a:rPr>
              <a:t>Është një  detoksiﬁkues natyral dhe </a:t>
            </a:r>
            <a:r>
              <a:rPr sz="1100" dirty="0">
                <a:latin typeface="TeXGyreHeros"/>
                <a:cs typeface="TeXGyreHeros"/>
              </a:rPr>
              <a:t>ul </a:t>
            </a:r>
            <a:r>
              <a:rPr sz="1100" spc="-5" dirty="0">
                <a:latin typeface="TeXGyreHeros"/>
                <a:cs typeface="TeXGyreHeros"/>
              </a:rPr>
              <a:t>nivelet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acidit </a:t>
            </a:r>
            <a:r>
              <a:rPr sz="1100" dirty="0">
                <a:latin typeface="TeXGyreHeros"/>
                <a:cs typeface="TeXGyreHeros"/>
              </a:rPr>
              <a:t>urik </a:t>
            </a:r>
            <a:r>
              <a:rPr sz="1100" spc="-5" dirty="0">
                <a:latin typeface="TeXGyreHeros"/>
                <a:cs typeface="TeXGyreHeros"/>
              </a:rPr>
              <a:t>në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trup.</a:t>
            </a:r>
            <a:endParaRPr sz="1100">
              <a:latin typeface="TeXGyreHeros"/>
              <a:cs typeface="TeXGyreHero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742694" y="5112258"/>
            <a:ext cx="3195955" cy="2647315"/>
            <a:chOff x="1742694" y="5112258"/>
            <a:chExt cx="3195955" cy="2647315"/>
          </a:xfrm>
        </p:grpSpPr>
        <p:sp>
          <p:nvSpPr>
            <p:cNvPr id="4" name="object 4"/>
            <p:cNvSpPr/>
            <p:nvPr/>
          </p:nvSpPr>
          <p:spPr>
            <a:xfrm>
              <a:off x="1744980" y="5114544"/>
              <a:ext cx="3189732" cy="264413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746504" y="5116068"/>
              <a:ext cx="3188335" cy="2639695"/>
            </a:xfrm>
            <a:custGeom>
              <a:avLst/>
              <a:gdLst/>
              <a:ahLst/>
              <a:cxnLst/>
              <a:rect l="l" t="t" r="r" b="b"/>
              <a:pathLst>
                <a:path w="3188335" h="2639695">
                  <a:moveTo>
                    <a:pt x="0" y="0"/>
                  </a:moveTo>
                  <a:lnTo>
                    <a:pt x="3188208" y="0"/>
                  </a:lnTo>
                  <a:lnTo>
                    <a:pt x="3188208" y="2639568"/>
                  </a:lnTo>
                  <a:lnTo>
                    <a:pt x="0" y="2639568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730755" y="7851149"/>
            <a:ext cx="2445385" cy="1924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100" b="1" spc="-5" dirty="0">
                <a:latin typeface="Arial"/>
                <a:cs typeface="Arial"/>
              </a:rPr>
              <a:t>Foto: </a:t>
            </a:r>
            <a:r>
              <a:rPr sz="1100" spc="-10" dirty="0">
                <a:latin typeface="TeXGyreHeros"/>
                <a:cs typeface="TeXGyreHeros"/>
              </a:rPr>
              <a:t>D.Xhulaj </a:t>
            </a:r>
            <a:r>
              <a:rPr sz="1100" spc="-5" dirty="0">
                <a:latin typeface="TeXGyreHeros"/>
                <a:cs typeface="TeXGyreHeros"/>
              </a:rPr>
              <a:t>(Koplik, </a:t>
            </a:r>
            <a:r>
              <a:rPr sz="1100" spc="-10" dirty="0">
                <a:latin typeface="TeXGyreHeros"/>
                <a:cs typeface="TeXGyreHeros"/>
              </a:rPr>
              <a:t>Malësi </a:t>
            </a:r>
            <a:r>
              <a:rPr sz="1100" spc="-5" dirty="0">
                <a:latin typeface="TeXGyreHeros"/>
                <a:cs typeface="TeXGyreHeros"/>
              </a:rPr>
              <a:t>e</a:t>
            </a:r>
            <a:r>
              <a:rPr sz="1100" spc="-75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Madhe</a:t>
            </a:r>
            <a:endParaRPr sz="1100">
              <a:latin typeface="TeXGyreHeros"/>
              <a:cs typeface="TeXGyreHero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105621" y="8572158"/>
            <a:ext cx="385445" cy="15367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41275">
              <a:lnSpc>
                <a:spcPct val="100000"/>
              </a:lnSpc>
              <a:spcBef>
                <a:spcPts val="15"/>
              </a:spcBef>
            </a:pPr>
            <a:r>
              <a:rPr sz="900" dirty="0">
                <a:latin typeface="TeXGyreHeros"/>
                <a:cs typeface="TeXGyreHeros"/>
              </a:rPr>
              <a:t>- </a:t>
            </a:r>
            <a:fld id="{81D60167-4931-47E6-BA6A-407CBD079E47}" type="slidenum">
              <a:rPr sz="900" dirty="0">
                <a:latin typeface="TeXGyreHeros"/>
                <a:cs typeface="TeXGyreHeros"/>
              </a:rPr>
              <a:t>146</a:t>
            </a:fld>
            <a:r>
              <a:rPr sz="900" spc="-80" dirty="0">
                <a:latin typeface="TeXGyreHeros"/>
                <a:cs typeface="TeXGyreHeros"/>
              </a:rPr>
              <a:t> </a:t>
            </a:r>
            <a:r>
              <a:rPr sz="900" dirty="0">
                <a:latin typeface="TeXGyreHeros"/>
                <a:cs typeface="TeXGyreHeros"/>
              </a:rPr>
              <a:t>-</a:t>
            </a:r>
            <a:endParaRPr sz="900">
              <a:latin typeface="TeXGyreHeros"/>
              <a:cs typeface="TeXGyreHeros"/>
            </a:endParaRP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58795" y="1248156"/>
            <a:ext cx="1408176" cy="3169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762000" y="2499360"/>
            <a:ext cx="4991100" cy="170815"/>
            <a:chOff x="762000" y="2499360"/>
            <a:chExt cx="4991100" cy="170815"/>
          </a:xfrm>
        </p:grpSpPr>
        <p:sp>
          <p:nvSpPr>
            <p:cNvPr id="4" name="object 4"/>
            <p:cNvSpPr/>
            <p:nvPr/>
          </p:nvSpPr>
          <p:spPr>
            <a:xfrm>
              <a:off x="762000" y="2499360"/>
              <a:ext cx="1114044" cy="17068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888223" y="2606039"/>
              <a:ext cx="2858135" cy="20320"/>
            </a:xfrm>
            <a:custGeom>
              <a:avLst/>
              <a:gdLst/>
              <a:ahLst/>
              <a:cxnLst/>
              <a:rect l="l" t="t" r="r" b="b"/>
              <a:pathLst>
                <a:path w="2858135" h="20319">
                  <a:moveTo>
                    <a:pt x="19812" y="4572"/>
                  </a:moveTo>
                  <a:lnTo>
                    <a:pt x="15240" y="0"/>
                  </a:lnTo>
                  <a:lnTo>
                    <a:pt x="4572" y="0"/>
                  </a:lnTo>
                  <a:lnTo>
                    <a:pt x="0" y="4572"/>
                  </a:lnTo>
                  <a:lnTo>
                    <a:pt x="0" y="16764"/>
                  </a:lnTo>
                  <a:lnTo>
                    <a:pt x="4572" y="19812"/>
                  </a:lnTo>
                  <a:lnTo>
                    <a:pt x="15240" y="19812"/>
                  </a:lnTo>
                  <a:lnTo>
                    <a:pt x="19812" y="16764"/>
                  </a:lnTo>
                  <a:lnTo>
                    <a:pt x="19812" y="4572"/>
                  </a:lnTo>
                  <a:close/>
                </a:path>
                <a:path w="2858135" h="20319">
                  <a:moveTo>
                    <a:pt x="59448" y="4572"/>
                  </a:moveTo>
                  <a:lnTo>
                    <a:pt x="56400" y="0"/>
                  </a:lnTo>
                  <a:lnTo>
                    <a:pt x="44208" y="0"/>
                  </a:lnTo>
                  <a:lnTo>
                    <a:pt x="41160" y="4572"/>
                  </a:lnTo>
                  <a:lnTo>
                    <a:pt x="41160" y="16764"/>
                  </a:lnTo>
                  <a:lnTo>
                    <a:pt x="44208" y="19812"/>
                  </a:lnTo>
                  <a:lnTo>
                    <a:pt x="56400" y="19812"/>
                  </a:lnTo>
                  <a:lnTo>
                    <a:pt x="59448" y="16764"/>
                  </a:lnTo>
                  <a:lnTo>
                    <a:pt x="59448" y="4572"/>
                  </a:lnTo>
                  <a:close/>
                </a:path>
                <a:path w="2858135" h="20319">
                  <a:moveTo>
                    <a:pt x="100596" y="4572"/>
                  </a:moveTo>
                  <a:lnTo>
                    <a:pt x="96024" y="0"/>
                  </a:lnTo>
                  <a:lnTo>
                    <a:pt x="85356" y="0"/>
                  </a:lnTo>
                  <a:lnTo>
                    <a:pt x="80784" y="4572"/>
                  </a:lnTo>
                  <a:lnTo>
                    <a:pt x="80784" y="16764"/>
                  </a:lnTo>
                  <a:lnTo>
                    <a:pt x="85356" y="19812"/>
                  </a:lnTo>
                  <a:lnTo>
                    <a:pt x="96024" y="19812"/>
                  </a:lnTo>
                  <a:lnTo>
                    <a:pt x="100596" y="16764"/>
                  </a:lnTo>
                  <a:lnTo>
                    <a:pt x="100596" y="4572"/>
                  </a:lnTo>
                  <a:close/>
                </a:path>
                <a:path w="2858135" h="20319">
                  <a:moveTo>
                    <a:pt x="141744" y="4572"/>
                  </a:moveTo>
                  <a:lnTo>
                    <a:pt x="137172" y="0"/>
                  </a:lnTo>
                  <a:lnTo>
                    <a:pt x="126504" y="0"/>
                  </a:lnTo>
                  <a:lnTo>
                    <a:pt x="121932" y="4572"/>
                  </a:lnTo>
                  <a:lnTo>
                    <a:pt x="121932" y="16764"/>
                  </a:lnTo>
                  <a:lnTo>
                    <a:pt x="126504" y="19812"/>
                  </a:lnTo>
                  <a:lnTo>
                    <a:pt x="137172" y="19812"/>
                  </a:lnTo>
                  <a:lnTo>
                    <a:pt x="141744" y="16764"/>
                  </a:lnTo>
                  <a:lnTo>
                    <a:pt x="141744" y="4572"/>
                  </a:lnTo>
                  <a:close/>
                </a:path>
                <a:path w="2858135" h="20319">
                  <a:moveTo>
                    <a:pt x="181368" y="4572"/>
                  </a:moveTo>
                  <a:lnTo>
                    <a:pt x="178320" y="0"/>
                  </a:lnTo>
                  <a:lnTo>
                    <a:pt x="166128" y="0"/>
                  </a:lnTo>
                  <a:lnTo>
                    <a:pt x="161556" y="4572"/>
                  </a:lnTo>
                  <a:lnTo>
                    <a:pt x="161556" y="16764"/>
                  </a:lnTo>
                  <a:lnTo>
                    <a:pt x="166128" y="19812"/>
                  </a:lnTo>
                  <a:lnTo>
                    <a:pt x="178320" y="19812"/>
                  </a:lnTo>
                  <a:lnTo>
                    <a:pt x="181368" y="16764"/>
                  </a:lnTo>
                  <a:lnTo>
                    <a:pt x="181368" y="4572"/>
                  </a:lnTo>
                  <a:close/>
                </a:path>
                <a:path w="2858135" h="20319">
                  <a:moveTo>
                    <a:pt x="222504" y="4572"/>
                  </a:moveTo>
                  <a:lnTo>
                    <a:pt x="217932" y="0"/>
                  </a:lnTo>
                  <a:lnTo>
                    <a:pt x="207264" y="0"/>
                  </a:lnTo>
                  <a:lnTo>
                    <a:pt x="202692" y="4572"/>
                  </a:lnTo>
                  <a:lnTo>
                    <a:pt x="202692" y="16764"/>
                  </a:lnTo>
                  <a:lnTo>
                    <a:pt x="207264" y="19812"/>
                  </a:lnTo>
                  <a:lnTo>
                    <a:pt x="217932" y="19812"/>
                  </a:lnTo>
                  <a:lnTo>
                    <a:pt x="222504" y="16764"/>
                  </a:lnTo>
                  <a:lnTo>
                    <a:pt x="222504" y="4572"/>
                  </a:lnTo>
                  <a:close/>
                </a:path>
                <a:path w="2858135" h="20319">
                  <a:moveTo>
                    <a:pt x="262140" y="4572"/>
                  </a:moveTo>
                  <a:lnTo>
                    <a:pt x="259092" y="0"/>
                  </a:lnTo>
                  <a:lnTo>
                    <a:pt x="246900" y="0"/>
                  </a:lnTo>
                  <a:lnTo>
                    <a:pt x="243852" y="4572"/>
                  </a:lnTo>
                  <a:lnTo>
                    <a:pt x="243852" y="16764"/>
                  </a:lnTo>
                  <a:lnTo>
                    <a:pt x="246900" y="19812"/>
                  </a:lnTo>
                  <a:lnTo>
                    <a:pt x="259092" y="19812"/>
                  </a:lnTo>
                  <a:lnTo>
                    <a:pt x="262140" y="16764"/>
                  </a:lnTo>
                  <a:lnTo>
                    <a:pt x="262140" y="4572"/>
                  </a:lnTo>
                  <a:close/>
                </a:path>
                <a:path w="2858135" h="20319">
                  <a:moveTo>
                    <a:pt x="303288" y="4572"/>
                  </a:moveTo>
                  <a:lnTo>
                    <a:pt x="298716" y="0"/>
                  </a:lnTo>
                  <a:lnTo>
                    <a:pt x="288048" y="0"/>
                  </a:lnTo>
                  <a:lnTo>
                    <a:pt x="283476" y="4572"/>
                  </a:lnTo>
                  <a:lnTo>
                    <a:pt x="283476" y="16764"/>
                  </a:lnTo>
                  <a:lnTo>
                    <a:pt x="288048" y="19812"/>
                  </a:lnTo>
                  <a:lnTo>
                    <a:pt x="298716" y="19812"/>
                  </a:lnTo>
                  <a:lnTo>
                    <a:pt x="303288" y="16764"/>
                  </a:lnTo>
                  <a:lnTo>
                    <a:pt x="303288" y="4572"/>
                  </a:lnTo>
                  <a:close/>
                </a:path>
                <a:path w="2858135" h="20319">
                  <a:moveTo>
                    <a:pt x="344436" y="4572"/>
                  </a:moveTo>
                  <a:lnTo>
                    <a:pt x="339864" y="0"/>
                  </a:lnTo>
                  <a:lnTo>
                    <a:pt x="329196" y="0"/>
                  </a:lnTo>
                  <a:lnTo>
                    <a:pt x="324624" y="4572"/>
                  </a:lnTo>
                  <a:lnTo>
                    <a:pt x="324624" y="16764"/>
                  </a:lnTo>
                  <a:lnTo>
                    <a:pt x="329196" y="19812"/>
                  </a:lnTo>
                  <a:lnTo>
                    <a:pt x="339864" y="19812"/>
                  </a:lnTo>
                  <a:lnTo>
                    <a:pt x="344436" y="16764"/>
                  </a:lnTo>
                  <a:lnTo>
                    <a:pt x="344436" y="4572"/>
                  </a:lnTo>
                  <a:close/>
                </a:path>
                <a:path w="2858135" h="20319">
                  <a:moveTo>
                    <a:pt x="384060" y="4572"/>
                  </a:moveTo>
                  <a:lnTo>
                    <a:pt x="379488" y="0"/>
                  </a:lnTo>
                  <a:lnTo>
                    <a:pt x="368820" y="0"/>
                  </a:lnTo>
                  <a:lnTo>
                    <a:pt x="364248" y="4572"/>
                  </a:lnTo>
                  <a:lnTo>
                    <a:pt x="364248" y="16764"/>
                  </a:lnTo>
                  <a:lnTo>
                    <a:pt x="368820" y="19812"/>
                  </a:lnTo>
                  <a:lnTo>
                    <a:pt x="379488" y="19812"/>
                  </a:lnTo>
                  <a:lnTo>
                    <a:pt x="384060" y="16764"/>
                  </a:lnTo>
                  <a:lnTo>
                    <a:pt x="384060" y="4572"/>
                  </a:lnTo>
                  <a:close/>
                </a:path>
                <a:path w="2858135" h="20319">
                  <a:moveTo>
                    <a:pt x="425208" y="4572"/>
                  </a:moveTo>
                  <a:lnTo>
                    <a:pt x="420636" y="0"/>
                  </a:lnTo>
                  <a:lnTo>
                    <a:pt x="409968" y="0"/>
                  </a:lnTo>
                  <a:lnTo>
                    <a:pt x="405396" y="4572"/>
                  </a:lnTo>
                  <a:lnTo>
                    <a:pt x="405396" y="16764"/>
                  </a:lnTo>
                  <a:lnTo>
                    <a:pt x="409968" y="19812"/>
                  </a:lnTo>
                  <a:lnTo>
                    <a:pt x="420636" y="19812"/>
                  </a:lnTo>
                  <a:lnTo>
                    <a:pt x="425208" y="16764"/>
                  </a:lnTo>
                  <a:lnTo>
                    <a:pt x="425208" y="4572"/>
                  </a:lnTo>
                  <a:close/>
                </a:path>
                <a:path w="2858135" h="20319">
                  <a:moveTo>
                    <a:pt x="464832" y="4572"/>
                  </a:moveTo>
                  <a:lnTo>
                    <a:pt x="461784" y="0"/>
                  </a:lnTo>
                  <a:lnTo>
                    <a:pt x="449592" y="0"/>
                  </a:lnTo>
                  <a:lnTo>
                    <a:pt x="446544" y="4572"/>
                  </a:lnTo>
                  <a:lnTo>
                    <a:pt x="446544" y="16764"/>
                  </a:lnTo>
                  <a:lnTo>
                    <a:pt x="449592" y="19812"/>
                  </a:lnTo>
                  <a:lnTo>
                    <a:pt x="461784" y="19812"/>
                  </a:lnTo>
                  <a:lnTo>
                    <a:pt x="464832" y="16764"/>
                  </a:lnTo>
                  <a:lnTo>
                    <a:pt x="464832" y="4572"/>
                  </a:lnTo>
                  <a:close/>
                </a:path>
                <a:path w="2858135" h="20319">
                  <a:moveTo>
                    <a:pt x="505980" y="4572"/>
                  </a:moveTo>
                  <a:lnTo>
                    <a:pt x="501408" y="0"/>
                  </a:lnTo>
                  <a:lnTo>
                    <a:pt x="490740" y="0"/>
                  </a:lnTo>
                  <a:lnTo>
                    <a:pt x="486168" y="4572"/>
                  </a:lnTo>
                  <a:lnTo>
                    <a:pt x="486168" y="16764"/>
                  </a:lnTo>
                  <a:lnTo>
                    <a:pt x="490740" y="19812"/>
                  </a:lnTo>
                  <a:lnTo>
                    <a:pt x="501408" y="19812"/>
                  </a:lnTo>
                  <a:lnTo>
                    <a:pt x="505980" y="16764"/>
                  </a:lnTo>
                  <a:lnTo>
                    <a:pt x="505980" y="4572"/>
                  </a:lnTo>
                  <a:close/>
                </a:path>
                <a:path w="2858135" h="20319">
                  <a:moveTo>
                    <a:pt x="547128" y="4572"/>
                  </a:moveTo>
                  <a:lnTo>
                    <a:pt x="542556" y="0"/>
                  </a:lnTo>
                  <a:lnTo>
                    <a:pt x="531888" y="0"/>
                  </a:lnTo>
                  <a:lnTo>
                    <a:pt x="527316" y="4572"/>
                  </a:lnTo>
                  <a:lnTo>
                    <a:pt x="527316" y="16764"/>
                  </a:lnTo>
                  <a:lnTo>
                    <a:pt x="531888" y="19812"/>
                  </a:lnTo>
                  <a:lnTo>
                    <a:pt x="542556" y="19812"/>
                  </a:lnTo>
                  <a:lnTo>
                    <a:pt x="547128" y="16764"/>
                  </a:lnTo>
                  <a:lnTo>
                    <a:pt x="547128" y="4572"/>
                  </a:lnTo>
                  <a:close/>
                </a:path>
                <a:path w="2858135" h="20319">
                  <a:moveTo>
                    <a:pt x="586752" y="4572"/>
                  </a:moveTo>
                  <a:lnTo>
                    <a:pt x="582180" y="0"/>
                  </a:lnTo>
                  <a:lnTo>
                    <a:pt x="571512" y="0"/>
                  </a:lnTo>
                  <a:lnTo>
                    <a:pt x="566940" y="4572"/>
                  </a:lnTo>
                  <a:lnTo>
                    <a:pt x="566940" y="16764"/>
                  </a:lnTo>
                  <a:lnTo>
                    <a:pt x="571512" y="19812"/>
                  </a:lnTo>
                  <a:lnTo>
                    <a:pt x="582180" y="19812"/>
                  </a:lnTo>
                  <a:lnTo>
                    <a:pt x="586752" y="16764"/>
                  </a:lnTo>
                  <a:lnTo>
                    <a:pt x="586752" y="4572"/>
                  </a:lnTo>
                  <a:close/>
                </a:path>
                <a:path w="2858135" h="20319">
                  <a:moveTo>
                    <a:pt x="627900" y="4572"/>
                  </a:moveTo>
                  <a:lnTo>
                    <a:pt x="623328" y="0"/>
                  </a:lnTo>
                  <a:lnTo>
                    <a:pt x="612660" y="0"/>
                  </a:lnTo>
                  <a:lnTo>
                    <a:pt x="608088" y="4572"/>
                  </a:lnTo>
                  <a:lnTo>
                    <a:pt x="608088" y="16764"/>
                  </a:lnTo>
                  <a:lnTo>
                    <a:pt x="612660" y="19812"/>
                  </a:lnTo>
                  <a:lnTo>
                    <a:pt x="623328" y="19812"/>
                  </a:lnTo>
                  <a:lnTo>
                    <a:pt x="627900" y="16764"/>
                  </a:lnTo>
                  <a:lnTo>
                    <a:pt x="627900" y="4572"/>
                  </a:lnTo>
                  <a:close/>
                </a:path>
                <a:path w="2858135" h="20319">
                  <a:moveTo>
                    <a:pt x="667524" y="4572"/>
                  </a:moveTo>
                  <a:lnTo>
                    <a:pt x="664476" y="0"/>
                  </a:lnTo>
                  <a:lnTo>
                    <a:pt x="652284" y="0"/>
                  </a:lnTo>
                  <a:lnTo>
                    <a:pt x="649236" y="4572"/>
                  </a:lnTo>
                  <a:lnTo>
                    <a:pt x="649236" y="16764"/>
                  </a:lnTo>
                  <a:lnTo>
                    <a:pt x="652284" y="19812"/>
                  </a:lnTo>
                  <a:lnTo>
                    <a:pt x="664476" y="19812"/>
                  </a:lnTo>
                  <a:lnTo>
                    <a:pt x="667524" y="16764"/>
                  </a:lnTo>
                  <a:lnTo>
                    <a:pt x="667524" y="4572"/>
                  </a:lnTo>
                  <a:close/>
                </a:path>
                <a:path w="2858135" h="20319">
                  <a:moveTo>
                    <a:pt x="708672" y="4572"/>
                  </a:moveTo>
                  <a:lnTo>
                    <a:pt x="704100" y="0"/>
                  </a:lnTo>
                  <a:lnTo>
                    <a:pt x="693432" y="0"/>
                  </a:lnTo>
                  <a:lnTo>
                    <a:pt x="688860" y="4572"/>
                  </a:lnTo>
                  <a:lnTo>
                    <a:pt x="688860" y="16764"/>
                  </a:lnTo>
                  <a:lnTo>
                    <a:pt x="693432" y="19812"/>
                  </a:lnTo>
                  <a:lnTo>
                    <a:pt x="704100" y="19812"/>
                  </a:lnTo>
                  <a:lnTo>
                    <a:pt x="708672" y="16764"/>
                  </a:lnTo>
                  <a:lnTo>
                    <a:pt x="708672" y="4572"/>
                  </a:lnTo>
                  <a:close/>
                </a:path>
                <a:path w="2858135" h="20319">
                  <a:moveTo>
                    <a:pt x="749820" y="4572"/>
                  </a:moveTo>
                  <a:lnTo>
                    <a:pt x="745248" y="0"/>
                  </a:lnTo>
                  <a:lnTo>
                    <a:pt x="734580" y="0"/>
                  </a:lnTo>
                  <a:lnTo>
                    <a:pt x="730008" y="4572"/>
                  </a:lnTo>
                  <a:lnTo>
                    <a:pt x="730008" y="16764"/>
                  </a:lnTo>
                  <a:lnTo>
                    <a:pt x="734580" y="19812"/>
                  </a:lnTo>
                  <a:lnTo>
                    <a:pt x="745248" y="19812"/>
                  </a:lnTo>
                  <a:lnTo>
                    <a:pt x="749820" y="16764"/>
                  </a:lnTo>
                  <a:lnTo>
                    <a:pt x="749820" y="4572"/>
                  </a:lnTo>
                  <a:close/>
                </a:path>
                <a:path w="2858135" h="20319">
                  <a:moveTo>
                    <a:pt x="789444" y="4572"/>
                  </a:moveTo>
                  <a:lnTo>
                    <a:pt x="784872" y="0"/>
                  </a:lnTo>
                  <a:lnTo>
                    <a:pt x="774204" y="0"/>
                  </a:lnTo>
                  <a:lnTo>
                    <a:pt x="769632" y="4572"/>
                  </a:lnTo>
                  <a:lnTo>
                    <a:pt x="769632" y="16764"/>
                  </a:lnTo>
                  <a:lnTo>
                    <a:pt x="774204" y="19812"/>
                  </a:lnTo>
                  <a:lnTo>
                    <a:pt x="784872" y="19812"/>
                  </a:lnTo>
                  <a:lnTo>
                    <a:pt x="789444" y="16764"/>
                  </a:lnTo>
                  <a:lnTo>
                    <a:pt x="789444" y="4572"/>
                  </a:lnTo>
                  <a:close/>
                </a:path>
                <a:path w="2858135" h="20319">
                  <a:moveTo>
                    <a:pt x="830592" y="4572"/>
                  </a:moveTo>
                  <a:lnTo>
                    <a:pt x="826020" y="0"/>
                  </a:lnTo>
                  <a:lnTo>
                    <a:pt x="815352" y="0"/>
                  </a:lnTo>
                  <a:lnTo>
                    <a:pt x="810780" y="4572"/>
                  </a:lnTo>
                  <a:lnTo>
                    <a:pt x="810780" y="16764"/>
                  </a:lnTo>
                  <a:lnTo>
                    <a:pt x="815352" y="19812"/>
                  </a:lnTo>
                  <a:lnTo>
                    <a:pt x="826020" y="19812"/>
                  </a:lnTo>
                  <a:lnTo>
                    <a:pt x="830592" y="16764"/>
                  </a:lnTo>
                  <a:lnTo>
                    <a:pt x="830592" y="4572"/>
                  </a:lnTo>
                  <a:close/>
                </a:path>
                <a:path w="2858135" h="20319">
                  <a:moveTo>
                    <a:pt x="870216" y="4572"/>
                  </a:moveTo>
                  <a:lnTo>
                    <a:pt x="867168" y="0"/>
                  </a:lnTo>
                  <a:lnTo>
                    <a:pt x="854976" y="0"/>
                  </a:lnTo>
                  <a:lnTo>
                    <a:pt x="851928" y="4572"/>
                  </a:lnTo>
                  <a:lnTo>
                    <a:pt x="851928" y="16764"/>
                  </a:lnTo>
                  <a:lnTo>
                    <a:pt x="854976" y="19812"/>
                  </a:lnTo>
                  <a:lnTo>
                    <a:pt x="867168" y="19812"/>
                  </a:lnTo>
                  <a:lnTo>
                    <a:pt x="870216" y="16764"/>
                  </a:lnTo>
                  <a:lnTo>
                    <a:pt x="870216" y="4572"/>
                  </a:lnTo>
                  <a:close/>
                </a:path>
                <a:path w="2858135" h="20319">
                  <a:moveTo>
                    <a:pt x="911352" y="4572"/>
                  </a:moveTo>
                  <a:lnTo>
                    <a:pt x="906780" y="0"/>
                  </a:lnTo>
                  <a:lnTo>
                    <a:pt x="896112" y="0"/>
                  </a:lnTo>
                  <a:lnTo>
                    <a:pt x="891540" y="4572"/>
                  </a:lnTo>
                  <a:lnTo>
                    <a:pt x="891540" y="16764"/>
                  </a:lnTo>
                  <a:lnTo>
                    <a:pt x="896112" y="19812"/>
                  </a:lnTo>
                  <a:lnTo>
                    <a:pt x="906780" y="19812"/>
                  </a:lnTo>
                  <a:lnTo>
                    <a:pt x="911352" y="16764"/>
                  </a:lnTo>
                  <a:lnTo>
                    <a:pt x="911352" y="4572"/>
                  </a:lnTo>
                  <a:close/>
                </a:path>
                <a:path w="2858135" h="20319">
                  <a:moveTo>
                    <a:pt x="952512" y="4572"/>
                  </a:moveTo>
                  <a:lnTo>
                    <a:pt x="947940" y="0"/>
                  </a:lnTo>
                  <a:lnTo>
                    <a:pt x="937272" y="0"/>
                  </a:lnTo>
                  <a:lnTo>
                    <a:pt x="932700" y="4572"/>
                  </a:lnTo>
                  <a:lnTo>
                    <a:pt x="932700" y="16764"/>
                  </a:lnTo>
                  <a:lnTo>
                    <a:pt x="937272" y="19812"/>
                  </a:lnTo>
                  <a:lnTo>
                    <a:pt x="947940" y="19812"/>
                  </a:lnTo>
                  <a:lnTo>
                    <a:pt x="952512" y="16764"/>
                  </a:lnTo>
                  <a:lnTo>
                    <a:pt x="952512" y="4572"/>
                  </a:lnTo>
                  <a:close/>
                </a:path>
                <a:path w="2858135" h="20319">
                  <a:moveTo>
                    <a:pt x="992124" y="4572"/>
                  </a:moveTo>
                  <a:lnTo>
                    <a:pt x="987552" y="0"/>
                  </a:lnTo>
                  <a:lnTo>
                    <a:pt x="976884" y="0"/>
                  </a:lnTo>
                  <a:lnTo>
                    <a:pt x="972312" y="4572"/>
                  </a:lnTo>
                  <a:lnTo>
                    <a:pt x="972312" y="16764"/>
                  </a:lnTo>
                  <a:lnTo>
                    <a:pt x="976884" y="19812"/>
                  </a:lnTo>
                  <a:lnTo>
                    <a:pt x="987552" y="19812"/>
                  </a:lnTo>
                  <a:lnTo>
                    <a:pt x="992124" y="16764"/>
                  </a:lnTo>
                  <a:lnTo>
                    <a:pt x="992124" y="4572"/>
                  </a:lnTo>
                  <a:close/>
                </a:path>
                <a:path w="2858135" h="20319">
                  <a:moveTo>
                    <a:pt x="1033284" y="4572"/>
                  </a:moveTo>
                  <a:lnTo>
                    <a:pt x="1028712" y="0"/>
                  </a:lnTo>
                  <a:lnTo>
                    <a:pt x="1018044" y="0"/>
                  </a:lnTo>
                  <a:lnTo>
                    <a:pt x="1013472" y="4572"/>
                  </a:lnTo>
                  <a:lnTo>
                    <a:pt x="1013472" y="16764"/>
                  </a:lnTo>
                  <a:lnTo>
                    <a:pt x="1018044" y="19812"/>
                  </a:lnTo>
                  <a:lnTo>
                    <a:pt x="1028712" y="19812"/>
                  </a:lnTo>
                  <a:lnTo>
                    <a:pt x="1033284" y="16764"/>
                  </a:lnTo>
                  <a:lnTo>
                    <a:pt x="1033284" y="4572"/>
                  </a:lnTo>
                  <a:close/>
                </a:path>
                <a:path w="2858135" h="20319">
                  <a:moveTo>
                    <a:pt x="1072908" y="4572"/>
                  </a:moveTo>
                  <a:lnTo>
                    <a:pt x="1069860" y="0"/>
                  </a:lnTo>
                  <a:lnTo>
                    <a:pt x="1057668" y="0"/>
                  </a:lnTo>
                  <a:lnTo>
                    <a:pt x="1054620" y="4572"/>
                  </a:lnTo>
                  <a:lnTo>
                    <a:pt x="1054620" y="16764"/>
                  </a:lnTo>
                  <a:lnTo>
                    <a:pt x="1057668" y="19812"/>
                  </a:lnTo>
                  <a:lnTo>
                    <a:pt x="1069860" y="19812"/>
                  </a:lnTo>
                  <a:lnTo>
                    <a:pt x="1072908" y="16764"/>
                  </a:lnTo>
                  <a:lnTo>
                    <a:pt x="1072908" y="4572"/>
                  </a:lnTo>
                  <a:close/>
                </a:path>
                <a:path w="2858135" h="20319">
                  <a:moveTo>
                    <a:pt x="1114056" y="4572"/>
                  </a:moveTo>
                  <a:lnTo>
                    <a:pt x="1109484" y="0"/>
                  </a:lnTo>
                  <a:lnTo>
                    <a:pt x="1098816" y="0"/>
                  </a:lnTo>
                  <a:lnTo>
                    <a:pt x="1094244" y="4572"/>
                  </a:lnTo>
                  <a:lnTo>
                    <a:pt x="1094244" y="16764"/>
                  </a:lnTo>
                  <a:lnTo>
                    <a:pt x="1098816" y="19812"/>
                  </a:lnTo>
                  <a:lnTo>
                    <a:pt x="1109484" y="19812"/>
                  </a:lnTo>
                  <a:lnTo>
                    <a:pt x="1114056" y="16764"/>
                  </a:lnTo>
                  <a:lnTo>
                    <a:pt x="1114056" y="4572"/>
                  </a:lnTo>
                  <a:close/>
                </a:path>
                <a:path w="2858135" h="20319">
                  <a:moveTo>
                    <a:pt x="1155192" y="4572"/>
                  </a:moveTo>
                  <a:lnTo>
                    <a:pt x="1150620" y="0"/>
                  </a:lnTo>
                  <a:lnTo>
                    <a:pt x="1139952" y="0"/>
                  </a:lnTo>
                  <a:lnTo>
                    <a:pt x="1135380" y="4572"/>
                  </a:lnTo>
                  <a:lnTo>
                    <a:pt x="1135380" y="16764"/>
                  </a:lnTo>
                  <a:lnTo>
                    <a:pt x="1139952" y="19812"/>
                  </a:lnTo>
                  <a:lnTo>
                    <a:pt x="1150620" y="19812"/>
                  </a:lnTo>
                  <a:lnTo>
                    <a:pt x="1155192" y="16764"/>
                  </a:lnTo>
                  <a:lnTo>
                    <a:pt x="1155192" y="4572"/>
                  </a:lnTo>
                  <a:close/>
                </a:path>
                <a:path w="2858135" h="20319">
                  <a:moveTo>
                    <a:pt x="1194828" y="4572"/>
                  </a:moveTo>
                  <a:lnTo>
                    <a:pt x="1190256" y="0"/>
                  </a:lnTo>
                  <a:lnTo>
                    <a:pt x="1179588" y="0"/>
                  </a:lnTo>
                  <a:lnTo>
                    <a:pt x="1175016" y="4572"/>
                  </a:lnTo>
                  <a:lnTo>
                    <a:pt x="1175016" y="16764"/>
                  </a:lnTo>
                  <a:lnTo>
                    <a:pt x="1179588" y="19812"/>
                  </a:lnTo>
                  <a:lnTo>
                    <a:pt x="1190256" y="19812"/>
                  </a:lnTo>
                  <a:lnTo>
                    <a:pt x="1194828" y="16764"/>
                  </a:lnTo>
                  <a:lnTo>
                    <a:pt x="1194828" y="4572"/>
                  </a:lnTo>
                  <a:close/>
                </a:path>
                <a:path w="2858135" h="20319">
                  <a:moveTo>
                    <a:pt x="1235976" y="4572"/>
                  </a:moveTo>
                  <a:lnTo>
                    <a:pt x="1231404" y="0"/>
                  </a:lnTo>
                  <a:lnTo>
                    <a:pt x="1220736" y="0"/>
                  </a:lnTo>
                  <a:lnTo>
                    <a:pt x="1216164" y="4572"/>
                  </a:lnTo>
                  <a:lnTo>
                    <a:pt x="1216164" y="16764"/>
                  </a:lnTo>
                  <a:lnTo>
                    <a:pt x="1220736" y="19812"/>
                  </a:lnTo>
                  <a:lnTo>
                    <a:pt x="1231404" y="19812"/>
                  </a:lnTo>
                  <a:lnTo>
                    <a:pt x="1235976" y="16764"/>
                  </a:lnTo>
                  <a:lnTo>
                    <a:pt x="1235976" y="4572"/>
                  </a:lnTo>
                  <a:close/>
                </a:path>
                <a:path w="2858135" h="20319">
                  <a:moveTo>
                    <a:pt x="1275588" y="4572"/>
                  </a:moveTo>
                  <a:lnTo>
                    <a:pt x="1272540" y="0"/>
                  </a:lnTo>
                  <a:lnTo>
                    <a:pt x="1260348" y="0"/>
                  </a:lnTo>
                  <a:lnTo>
                    <a:pt x="1257300" y="4572"/>
                  </a:lnTo>
                  <a:lnTo>
                    <a:pt x="1257300" y="16764"/>
                  </a:lnTo>
                  <a:lnTo>
                    <a:pt x="1260348" y="19812"/>
                  </a:lnTo>
                  <a:lnTo>
                    <a:pt x="1272540" y="19812"/>
                  </a:lnTo>
                  <a:lnTo>
                    <a:pt x="1275588" y="16764"/>
                  </a:lnTo>
                  <a:lnTo>
                    <a:pt x="1275588" y="4572"/>
                  </a:lnTo>
                  <a:close/>
                </a:path>
                <a:path w="2858135" h="20319">
                  <a:moveTo>
                    <a:pt x="1316748" y="4572"/>
                  </a:moveTo>
                  <a:lnTo>
                    <a:pt x="1312176" y="0"/>
                  </a:lnTo>
                  <a:lnTo>
                    <a:pt x="1301508" y="0"/>
                  </a:lnTo>
                  <a:lnTo>
                    <a:pt x="1296936" y="4572"/>
                  </a:lnTo>
                  <a:lnTo>
                    <a:pt x="1296936" y="16764"/>
                  </a:lnTo>
                  <a:lnTo>
                    <a:pt x="1301508" y="19812"/>
                  </a:lnTo>
                  <a:lnTo>
                    <a:pt x="1312176" y="19812"/>
                  </a:lnTo>
                  <a:lnTo>
                    <a:pt x="1316748" y="16764"/>
                  </a:lnTo>
                  <a:lnTo>
                    <a:pt x="1316748" y="4572"/>
                  </a:lnTo>
                  <a:close/>
                </a:path>
                <a:path w="2858135" h="20319">
                  <a:moveTo>
                    <a:pt x="1357896" y="4572"/>
                  </a:moveTo>
                  <a:lnTo>
                    <a:pt x="1353324" y="0"/>
                  </a:lnTo>
                  <a:lnTo>
                    <a:pt x="1342656" y="0"/>
                  </a:lnTo>
                  <a:lnTo>
                    <a:pt x="1338084" y="4572"/>
                  </a:lnTo>
                  <a:lnTo>
                    <a:pt x="1338084" y="16764"/>
                  </a:lnTo>
                  <a:lnTo>
                    <a:pt x="1342656" y="19812"/>
                  </a:lnTo>
                  <a:lnTo>
                    <a:pt x="1353324" y="19812"/>
                  </a:lnTo>
                  <a:lnTo>
                    <a:pt x="1357896" y="16764"/>
                  </a:lnTo>
                  <a:lnTo>
                    <a:pt x="1357896" y="4572"/>
                  </a:lnTo>
                  <a:close/>
                </a:path>
                <a:path w="2858135" h="20319">
                  <a:moveTo>
                    <a:pt x="1397520" y="4572"/>
                  </a:moveTo>
                  <a:lnTo>
                    <a:pt x="1392948" y="0"/>
                  </a:lnTo>
                  <a:lnTo>
                    <a:pt x="1382280" y="0"/>
                  </a:lnTo>
                  <a:lnTo>
                    <a:pt x="1377708" y="4572"/>
                  </a:lnTo>
                  <a:lnTo>
                    <a:pt x="1377708" y="16764"/>
                  </a:lnTo>
                  <a:lnTo>
                    <a:pt x="1382280" y="19812"/>
                  </a:lnTo>
                  <a:lnTo>
                    <a:pt x="1392948" y="19812"/>
                  </a:lnTo>
                  <a:lnTo>
                    <a:pt x="1397520" y="16764"/>
                  </a:lnTo>
                  <a:lnTo>
                    <a:pt x="1397520" y="4572"/>
                  </a:lnTo>
                  <a:close/>
                </a:path>
                <a:path w="2858135" h="20319">
                  <a:moveTo>
                    <a:pt x="1438668" y="4572"/>
                  </a:moveTo>
                  <a:lnTo>
                    <a:pt x="1434096" y="0"/>
                  </a:lnTo>
                  <a:lnTo>
                    <a:pt x="1423428" y="0"/>
                  </a:lnTo>
                  <a:lnTo>
                    <a:pt x="1418856" y="4572"/>
                  </a:lnTo>
                  <a:lnTo>
                    <a:pt x="1418856" y="16764"/>
                  </a:lnTo>
                  <a:lnTo>
                    <a:pt x="1423428" y="19812"/>
                  </a:lnTo>
                  <a:lnTo>
                    <a:pt x="1434096" y="19812"/>
                  </a:lnTo>
                  <a:lnTo>
                    <a:pt x="1438668" y="16764"/>
                  </a:lnTo>
                  <a:lnTo>
                    <a:pt x="1438668" y="4572"/>
                  </a:lnTo>
                  <a:close/>
                </a:path>
                <a:path w="2858135" h="20319">
                  <a:moveTo>
                    <a:pt x="1478292" y="4572"/>
                  </a:moveTo>
                  <a:lnTo>
                    <a:pt x="1475244" y="0"/>
                  </a:lnTo>
                  <a:lnTo>
                    <a:pt x="1463052" y="0"/>
                  </a:lnTo>
                  <a:lnTo>
                    <a:pt x="1460004" y="4572"/>
                  </a:lnTo>
                  <a:lnTo>
                    <a:pt x="1460004" y="16764"/>
                  </a:lnTo>
                  <a:lnTo>
                    <a:pt x="1463052" y="19812"/>
                  </a:lnTo>
                  <a:lnTo>
                    <a:pt x="1475244" y="19812"/>
                  </a:lnTo>
                  <a:lnTo>
                    <a:pt x="1478292" y="16764"/>
                  </a:lnTo>
                  <a:lnTo>
                    <a:pt x="1478292" y="4572"/>
                  </a:lnTo>
                  <a:close/>
                </a:path>
                <a:path w="2858135" h="20319">
                  <a:moveTo>
                    <a:pt x="1519440" y="4572"/>
                  </a:moveTo>
                  <a:lnTo>
                    <a:pt x="1514868" y="0"/>
                  </a:lnTo>
                  <a:lnTo>
                    <a:pt x="1504200" y="0"/>
                  </a:lnTo>
                  <a:lnTo>
                    <a:pt x="1499628" y="4572"/>
                  </a:lnTo>
                  <a:lnTo>
                    <a:pt x="1499628" y="16764"/>
                  </a:lnTo>
                  <a:lnTo>
                    <a:pt x="1504200" y="19812"/>
                  </a:lnTo>
                  <a:lnTo>
                    <a:pt x="1514868" y="19812"/>
                  </a:lnTo>
                  <a:lnTo>
                    <a:pt x="1519440" y="16764"/>
                  </a:lnTo>
                  <a:lnTo>
                    <a:pt x="1519440" y="4572"/>
                  </a:lnTo>
                  <a:close/>
                </a:path>
                <a:path w="2858135" h="20319">
                  <a:moveTo>
                    <a:pt x="1560576" y="4572"/>
                  </a:moveTo>
                  <a:lnTo>
                    <a:pt x="1556004" y="0"/>
                  </a:lnTo>
                  <a:lnTo>
                    <a:pt x="1545336" y="0"/>
                  </a:lnTo>
                  <a:lnTo>
                    <a:pt x="1540764" y="4572"/>
                  </a:lnTo>
                  <a:lnTo>
                    <a:pt x="1540764" y="16764"/>
                  </a:lnTo>
                  <a:lnTo>
                    <a:pt x="1545336" y="19812"/>
                  </a:lnTo>
                  <a:lnTo>
                    <a:pt x="1556004" y="19812"/>
                  </a:lnTo>
                  <a:lnTo>
                    <a:pt x="1560576" y="16764"/>
                  </a:lnTo>
                  <a:lnTo>
                    <a:pt x="1560576" y="4572"/>
                  </a:lnTo>
                  <a:close/>
                </a:path>
                <a:path w="2858135" h="20319">
                  <a:moveTo>
                    <a:pt x="1600212" y="4572"/>
                  </a:moveTo>
                  <a:lnTo>
                    <a:pt x="1595640" y="0"/>
                  </a:lnTo>
                  <a:lnTo>
                    <a:pt x="1584972" y="0"/>
                  </a:lnTo>
                  <a:lnTo>
                    <a:pt x="1580400" y="4572"/>
                  </a:lnTo>
                  <a:lnTo>
                    <a:pt x="1580400" y="16764"/>
                  </a:lnTo>
                  <a:lnTo>
                    <a:pt x="1584972" y="19812"/>
                  </a:lnTo>
                  <a:lnTo>
                    <a:pt x="1595640" y="19812"/>
                  </a:lnTo>
                  <a:lnTo>
                    <a:pt x="1600212" y="16764"/>
                  </a:lnTo>
                  <a:lnTo>
                    <a:pt x="1600212" y="4572"/>
                  </a:lnTo>
                  <a:close/>
                </a:path>
                <a:path w="2858135" h="20319">
                  <a:moveTo>
                    <a:pt x="1641360" y="4572"/>
                  </a:moveTo>
                  <a:lnTo>
                    <a:pt x="1636788" y="0"/>
                  </a:lnTo>
                  <a:lnTo>
                    <a:pt x="1626120" y="0"/>
                  </a:lnTo>
                  <a:lnTo>
                    <a:pt x="1621548" y="4572"/>
                  </a:lnTo>
                  <a:lnTo>
                    <a:pt x="1621548" y="16764"/>
                  </a:lnTo>
                  <a:lnTo>
                    <a:pt x="1626120" y="19812"/>
                  </a:lnTo>
                  <a:lnTo>
                    <a:pt x="1636788" y="19812"/>
                  </a:lnTo>
                  <a:lnTo>
                    <a:pt x="1641360" y="16764"/>
                  </a:lnTo>
                  <a:lnTo>
                    <a:pt x="1641360" y="4572"/>
                  </a:lnTo>
                  <a:close/>
                </a:path>
                <a:path w="2858135" h="20319">
                  <a:moveTo>
                    <a:pt x="1680984" y="4572"/>
                  </a:moveTo>
                  <a:lnTo>
                    <a:pt x="1677936" y="0"/>
                  </a:lnTo>
                  <a:lnTo>
                    <a:pt x="1665744" y="0"/>
                  </a:lnTo>
                  <a:lnTo>
                    <a:pt x="1662696" y="4572"/>
                  </a:lnTo>
                  <a:lnTo>
                    <a:pt x="1662696" y="16764"/>
                  </a:lnTo>
                  <a:lnTo>
                    <a:pt x="1665744" y="19812"/>
                  </a:lnTo>
                  <a:lnTo>
                    <a:pt x="1677936" y="19812"/>
                  </a:lnTo>
                  <a:lnTo>
                    <a:pt x="1680984" y="16764"/>
                  </a:lnTo>
                  <a:lnTo>
                    <a:pt x="1680984" y="4572"/>
                  </a:lnTo>
                  <a:close/>
                </a:path>
                <a:path w="2858135" h="20319">
                  <a:moveTo>
                    <a:pt x="1722132" y="4572"/>
                  </a:moveTo>
                  <a:lnTo>
                    <a:pt x="1717560" y="0"/>
                  </a:lnTo>
                  <a:lnTo>
                    <a:pt x="1706892" y="0"/>
                  </a:lnTo>
                  <a:lnTo>
                    <a:pt x="1702320" y="4572"/>
                  </a:lnTo>
                  <a:lnTo>
                    <a:pt x="1702320" y="16764"/>
                  </a:lnTo>
                  <a:lnTo>
                    <a:pt x="1706892" y="19812"/>
                  </a:lnTo>
                  <a:lnTo>
                    <a:pt x="1717560" y="19812"/>
                  </a:lnTo>
                  <a:lnTo>
                    <a:pt x="1722132" y="16764"/>
                  </a:lnTo>
                  <a:lnTo>
                    <a:pt x="1722132" y="4572"/>
                  </a:lnTo>
                  <a:close/>
                </a:path>
                <a:path w="2858135" h="20319">
                  <a:moveTo>
                    <a:pt x="1763280" y="4572"/>
                  </a:moveTo>
                  <a:lnTo>
                    <a:pt x="1758708" y="0"/>
                  </a:lnTo>
                  <a:lnTo>
                    <a:pt x="1748040" y="0"/>
                  </a:lnTo>
                  <a:lnTo>
                    <a:pt x="1743468" y="4572"/>
                  </a:lnTo>
                  <a:lnTo>
                    <a:pt x="1743468" y="16764"/>
                  </a:lnTo>
                  <a:lnTo>
                    <a:pt x="1748040" y="19812"/>
                  </a:lnTo>
                  <a:lnTo>
                    <a:pt x="1758708" y="19812"/>
                  </a:lnTo>
                  <a:lnTo>
                    <a:pt x="1763280" y="16764"/>
                  </a:lnTo>
                  <a:lnTo>
                    <a:pt x="1763280" y="4572"/>
                  </a:lnTo>
                  <a:close/>
                </a:path>
                <a:path w="2858135" h="20319">
                  <a:moveTo>
                    <a:pt x="1802904" y="4572"/>
                  </a:moveTo>
                  <a:lnTo>
                    <a:pt x="1798332" y="0"/>
                  </a:lnTo>
                  <a:lnTo>
                    <a:pt x="1787664" y="0"/>
                  </a:lnTo>
                  <a:lnTo>
                    <a:pt x="1783092" y="4572"/>
                  </a:lnTo>
                  <a:lnTo>
                    <a:pt x="1783092" y="16764"/>
                  </a:lnTo>
                  <a:lnTo>
                    <a:pt x="1787664" y="19812"/>
                  </a:lnTo>
                  <a:lnTo>
                    <a:pt x="1798332" y="19812"/>
                  </a:lnTo>
                  <a:lnTo>
                    <a:pt x="1802904" y="16764"/>
                  </a:lnTo>
                  <a:lnTo>
                    <a:pt x="1802904" y="4572"/>
                  </a:lnTo>
                  <a:close/>
                </a:path>
                <a:path w="2858135" h="20319">
                  <a:moveTo>
                    <a:pt x="1844052" y="4572"/>
                  </a:moveTo>
                  <a:lnTo>
                    <a:pt x="1839480" y="0"/>
                  </a:lnTo>
                  <a:lnTo>
                    <a:pt x="1828812" y="0"/>
                  </a:lnTo>
                  <a:lnTo>
                    <a:pt x="1824240" y="4572"/>
                  </a:lnTo>
                  <a:lnTo>
                    <a:pt x="1824240" y="16764"/>
                  </a:lnTo>
                  <a:lnTo>
                    <a:pt x="1828812" y="19812"/>
                  </a:lnTo>
                  <a:lnTo>
                    <a:pt x="1839480" y="19812"/>
                  </a:lnTo>
                  <a:lnTo>
                    <a:pt x="1844052" y="16764"/>
                  </a:lnTo>
                  <a:lnTo>
                    <a:pt x="1844052" y="4572"/>
                  </a:lnTo>
                  <a:close/>
                </a:path>
                <a:path w="2858135" h="20319">
                  <a:moveTo>
                    <a:pt x="1883676" y="4572"/>
                  </a:moveTo>
                  <a:lnTo>
                    <a:pt x="1880628" y="0"/>
                  </a:lnTo>
                  <a:lnTo>
                    <a:pt x="1868436" y="0"/>
                  </a:lnTo>
                  <a:lnTo>
                    <a:pt x="1865388" y="4572"/>
                  </a:lnTo>
                  <a:lnTo>
                    <a:pt x="1865388" y="16764"/>
                  </a:lnTo>
                  <a:lnTo>
                    <a:pt x="1868436" y="19812"/>
                  </a:lnTo>
                  <a:lnTo>
                    <a:pt x="1880628" y="19812"/>
                  </a:lnTo>
                  <a:lnTo>
                    <a:pt x="1883676" y="16764"/>
                  </a:lnTo>
                  <a:lnTo>
                    <a:pt x="1883676" y="4572"/>
                  </a:lnTo>
                  <a:close/>
                </a:path>
                <a:path w="2858135" h="20319">
                  <a:moveTo>
                    <a:pt x="1924824" y="4572"/>
                  </a:moveTo>
                  <a:lnTo>
                    <a:pt x="1920252" y="0"/>
                  </a:lnTo>
                  <a:lnTo>
                    <a:pt x="1909584" y="0"/>
                  </a:lnTo>
                  <a:lnTo>
                    <a:pt x="1905012" y="4572"/>
                  </a:lnTo>
                  <a:lnTo>
                    <a:pt x="1905012" y="16764"/>
                  </a:lnTo>
                  <a:lnTo>
                    <a:pt x="1909584" y="19812"/>
                  </a:lnTo>
                  <a:lnTo>
                    <a:pt x="1920252" y="19812"/>
                  </a:lnTo>
                  <a:lnTo>
                    <a:pt x="1924824" y="16764"/>
                  </a:lnTo>
                  <a:lnTo>
                    <a:pt x="1924824" y="4572"/>
                  </a:lnTo>
                  <a:close/>
                </a:path>
                <a:path w="2858135" h="20319">
                  <a:moveTo>
                    <a:pt x="1965972" y="4572"/>
                  </a:moveTo>
                  <a:lnTo>
                    <a:pt x="1961400" y="0"/>
                  </a:lnTo>
                  <a:lnTo>
                    <a:pt x="1950732" y="0"/>
                  </a:lnTo>
                  <a:lnTo>
                    <a:pt x="1946160" y="4572"/>
                  </a:lnTo>
                  <a:lnTo>
                    <a:pt x="1946160" y="16764"/>
                  </a:lnTo>
                  <a:lnTo>
                    <a:pt x="1950732" y="19812"/>
                  </a:lnTo>
                  <a:lnTo>
                    <a:pt x="1961400" y="19812"/>
                  </a:lnTo>
                  <a:lnTo>
                    <a:pt x="1965972" y="16764"/>
                  </a:lnTo>
                  <a:lnTo>
                    <a:pt x="1965972" y="4572"/>
                  </a:lnTo>
                  <a:close/>
                </a:path>
                <a:path w="2858135" h="20319">
                  <a:moveTo>
                    <a:pt x="2005596" y="4572"/>
                  </a:moveTo>
                  <a:lnTo>
                    <a:pt x="2001024" y="0"/>
                  </a:lnTo>
                  <a:lnTo>
                    <a:pt x="1990356" y="0"/>
                  </a:lnTo>
                  <a:lnTo>
                    <a:pt x="1985784" y="4572"/>
                  </a:lnTo>
                  <a:lnTo>
                    <a:pt x="1985784" y="16764"/>
                  </a:lnTo>
                  <a:lnTo>
                    <a:pt x="1990356" y="19812"/>
                  </a:lnTo>
                  <a:lnTo>
                    <a:pt x="2001024" y="19812"/>
                  </a:lnTo>
                  <a:lnTo>
                    <a:pt x="2005596" y="16764"/>
                  </a:lnTo>
                  <a:lnTo>
                    <a:pt x="2005596" y="4572"/>
                  </a:lnTo>
                  <a:close/>
                </a:path>
                <a:path w="2858135" h="20319">
                  <a:moveTo>
                    <a:pt x="2046744" y="4572"/>
                  </a:moveTo>
                  <a:lnTo>
                    <a:pt x="2042172" y="0"/>
                  </a:lnTo>
                  <a:lnTo>
                    <a:pt x="2031504" y="0"/>
                  </a:lnTo>
                  <a:lnTo>
                    <a:pt x="2026932" y="4572"/>
                  </a:lnTo>
                  <a:lnTo>
                    <a:pt x="2026932" y="16764"/>
                  </a:lnTo>
                  <a:lnTo>
                    <a:pt x="2031504" y="19812"/>
                  </a:lnTo>
                  <a:lnTo>
                    <a:pt x="2042172" y="19812"/>
                  </a:lnTo>
                  <a:lnTo>
                    <a:pt x="2046744" y="16764"/>
                  </a:lnTo>
                  <a:lnTo>
                    <a:pt x="2046744" y="4572"/>
                  </a:lnTo>
                  <a:close/>
                </a:path>
                <a:path w="2858135" h="20319">
                  <a:moveTo>
                    <a:pt x="2086368" y="4572"/>
                  </a:moveTo>
                  <a:lnTo>
                    <a:pt x="2083320" y="0"/>
                  </a:lnTo>
                  <a:lnTo>
                    <a:pt x="2071128" y="0"/>
                  </a:lnTo>
                  <a:lnTo>
                    <a:pt x="2068080" y="4572"/>
                  </a:lnTo>
                  <a:lnTo>
                    <a:pt x="2068080" y="16764"/>
                  </a:lnTo>
                  <a:lnTo>
                    <a:pt x="2071128" y="19812"/>
                  </a:lnTo>
                  <a:lnTo>
                    <a:pt x="2083320" y="19812"/>
                  </a:lnTo>
                  <a:lnTo>
                    <a:pt x="2086368" y="16764"/>
                  </a:lnTo>
                  <a:lnTo>
                    <a:pt x="2086368" y="4572"/>
                  </a:lnTo>
                  <a:close/>
                </a:path>
                <a:path w="2858135" h="20319">
                  <a:moveTo>
                    <a:pt x="2127516" y="4572"/>
                  </a:moveTo>
                  <a:lnTo>
                    <a:pt x="2122944" y="0"/>
                  </a:lnTo>
                  <a:lnTo>
                    <a:pt x="2112276" y="0"/>
                  </a:lnTo>
                  <a:lnTo>
                    <a:pt x="2107704" y="4572"/>
                  </a:lnTo>
                  <a:lnTo>
                    <a:pt x="2107704" y="16764"/>
                  </a:lnTo>
                  <a:lnTo>
                    <a:pt x="2112276" y="19812"/>
                  </a:lnTo>
                  <a:lnTo>
                    <a:pt x="2122944" y="19812"/>
                  </a:lnTo>
                  <a:lnTo>
                    <a:pt x="2127516" y="16764"/>
                  </a:lnTo>
                  <a:lnTo>
                    <a:pt x="2127516" y="4572"/>
                  </a:lnTo>
                  <a:close/>
                </a:path>
                <a:path w="2858135" h="20319">
                  <a:moveTo>
                    <a:pt x="2168664" y="4572"/>
                  </a:moveTo>
                  <a:lnTo>
                    <a:pt x="2164092" y="0"/>
                  </a:lnTo>
                  <a:lnTo>
                    <a:pt x="2153424" y="0"/>
                  </a:lnTo>
                  <a:lnTo>
                    <a:pt x="2148852" y="4572"/>
                  </a:lnTo>
                  <a:lnTo>
                    <a:pt x="2148852" y="16764"/>
                  </a:lnTo>
                  <a:lnTo>
                    <a:pt x="2153424" y="19812"/>
                  </a:lnTo>
                  <a:lnTo>
                    <a:pt x="2164092" y="19812"/>
                  </a:lnTo>
                  <a:lnTo>
                    <a:pt x="2168664" y="16764"/>
                  </a:lnTo>
                  <a:lnTo>
                    <a:pt x="2168664" y="4572"/>
                  </a:lnTo>
                  <a:close/>
                </a:path>
                <a:path w="2858135" h="20319">
                  <a:moveTo>
                    <a:pt x="2208288" y="4572"/>
                  </a:moveTo>
                  <a:lnTo>
                    <a:pt x="2203716" y="0"/>
                  </a:lnTo>
                  <a:lnTo>
                    <a:pt x="2193048" y="0"/>
                  </a:lnTo>
                  <a:lnTo>
                    <a:pt x="2188476" y="4572"/>
                  </a:lnTo>
                  <a:lnTo>
                    <a:pt x="2188476" y="16764"/>
                  </a:lnTo>
                  <a:lnTo>
                    <a:pt x="2193048" y="19812"/>
                  </a:lnTo>
                  <a:lnTo>
                    <a:pt x="2203716" y="19812"/>
                  </a:lnTo>
                  <a:lnTo>
                    <a:pt x="2208288" y="16764"/>
                  </a:lnTo>
                  <a:lnTo>
                    <a:pt x="2208288" y="4572"/>
                  </a:lnTo>
                  <a:close/>
                </a:path>
                <a:path w="2858135" h="20319">
                  <a:moveTo>
                    <a:pt x="2249436" y="4572"/>
                  </a:moveTo>
                  <a:lnTo>
                    <a:pt x="2244864" y="0"/>
                  </a:lnTo>
                  <a:lnTo>
                    <a:pt x="2234196" y="0"/>
                  </a:lnTo>
                  <a:lnTo>
                    <a:pt x="2229624" y="4572"/>
                  </a:lnTo>
                  <a:lnTo>
                    <a:pt x="2229624" y="16764"/>
                  </a:lnTo>
                  <a:lnTo>
                    <a:pt x="2234196" y="19812"/>
                  </a:lnTo>
                  <a:lnTo>
                    <a:pt x="2244864" y="19812"/>
                  </a:lnTo>
                  <a:lnTo>
                    <a:pt x="2249436" y="16764"/>
                  </a:lnTo>
                  <a:lnTo>
                    <a:pt x="2249436" y="4572"/>
                  </a:lnTo>
                  <a:close/>
                </a:path>
                <a:path w="2858135" h="20319">
                  <a:moveTo>
                    <a:pt x="2289060" y="4572"/>
                  </a:moveTo>
                  <a:lnTo>
                    <a:pt x="2286012" y="0"/>
                  </a:lnTo>
                  <a:lnTo>
                    <a:pt x="2273820" y="0"/>
                  </a:lnTo>
                  <a:lnTo>
                    <a:pt x="2270772" y="4572"/>
                  </a:lnTo>
                  <a:lnTo>
                    <a:pt x="2270772" y="16764"/>
                  </a:lnTo>
                  <a:lnTo>
                    <a:pt x="2273820" y="19812"/>
                  </a:lnTo>
                  <a:lnTo>
                    <a:pt x="2286012" y="19812"/>
                  </a:lnTo>
                  <a:lnTo>
                    <a:pt x="2289060" y="16764"/>
                  </a:lnTo>
                  <a:lnTo>
                    <a:pt x="2289060" y="4572"/>
                  </a:lnTo>
                  <a:close/>
                </a:path>
                <a:path w="2858135" h="20319">
                  <a:moveTo>
                    <a:pt x="2330208" y="4572"/>
                  </a:moveTo>
                  <a:lnTo>
                    <a:pt x="2325636" y="0"/>
                  </a:lnTo>
                  <a:lnTo>
                    <a:pt x="2314968" y="0"/>
                  </a:lnTo>
                  <a:lnTo>
                    <a:pt x="2310396" y="4572"/>
                  </a:lnTo>
                  <a:lnTo>
                    <a:pt x="2310396" y="16764"/>
                  </a:lnTo>
                  <a:lnTo>
                    <a:pt x="2314968" y="19812"/>
                  </a:lnTo>
                  <a:lnTo>
                    <a:pt x="2325636" y="19812"/>
                  </a:lnTo>
                  <a:lnTo>
                    <a:pt x="2330208" y="16764"/>
                  </a:lnTo>
                  <a:lnTo>
                    <a:pt x="2330208" y="4572"/>
                  </a:lnTo>
                  <a:close/>
                </a:path>
                <a:path w="2858135" h="20319">
                  <a:moveTo>
                    <a:pt x="2371356" y="4572"/>
                  </a:moveTo>
                  <a:lnTo>
                    <a:pt x="2366784" y="0"/>
                  </a:lnTo>
                  <a:lnTo>
                    <a:pt x="2356116" y="0"/>
                  </a:lnTo>
                  <a:lnTo>
                    <a:pt x="2351544" y="4572"/>
                  </a:lnTo>
                  <a:lnTo>
                    <a:pt x="2351544" y="16764"/>
                  </a:lnTo>
                  <a:lnTo>
                    <a:pt x="2356116" y="19812"/>
                  </a:lnTo>
                  <a:lnTo>
                    <a:pt x="2366784" y="19812"/>
                  </a:lnTo>
                  <a:lnTo>
                    <a:pt x="2371356" y="16764"/>
                  </a:lnTo>
                  <a:lnTo>
                    <a:pt x="2371356" y="4572"/>
                  </a:lnTo>
                  <a:close/>
                </a:path>
                <a:path w="2858135" h="20319">
                  <a:moveTo>
                    <a:pt x="2410968" y="4572"/>
                  </a:moveTo>
                  <a:lnTo>
                    <a:pt x="2406396" y="0"/>
                  </a:lnTo>
                  <a:lnTo>
                    <a:pt x="2395728" y="0"/>
                  </a:lnTo>
                  <a:lnTo>
                    <a:pt x="2391156" y="4572"/>
                  </a:lnTo>
                  <a:lnTo>
                    <a:pt x="2391156" y="16764"/>
                  </a:lnTo>
                  <a:lnTo>
                    <a:pt x="2395728" y="19812"/>
                  </a:lnTo>
                  <a:lnTo>
                    <a:pt x="2406396" y="19812"/>
                  </a:lnTo>
                  <a:lnTo>
                    <a:pt x="2410968" y="16764"/>
                  </a:lnTo>
                  <a:lnTo>
                    <a:pt x="2410968" y="4572"/>
                  </a:lnTo>
                  <a:close/>
                </a:path>
                <a:path w="2858135" h="20319">
                  <a:moveTo>
                    <a:pt x="2452128" y="4572"/>
                  </a:moveTo>
                  <a:lnTo>
                    <a:pt x="2447556" y="0"/>
                  </a:lnTo>
                  <a:lnTo>
                    <a:pt x="2436888" y="0"/>
                  </a:lnTo>
                  <a:lnTo>
                    <a:pt x="2432316" y="4572"/>
                  </a:lnTo>
                  <a:lnTo>
                    <a:pt x="2432316" y="16764"/>
                  </a:lnTo>
                  <a:lnTo>
                    <a:pt x="2436888" y="19812"/>
                  </a:lnTo>
                  <a:lnTo>
                    <a:pt x="2447556" y="19812"/>
                  </a:lnTo>
                  <a:lnTo>
                    <a:pt x="2452128" y="16764"/>
                  </a:lnTo>
                  <a:lnTo>
                    <a:pt x="2452128" y="4572"/>
                  </a:lnTo>
                  <a:close/>
                </a:path>
                <a:path w="2858135" h="20319">
                  <a:moveTo>
                    <a:pt x="2491740" y="4572"/>
                  </a:moveTo>
                  <a:lnTo>
                    <a:pt x="2488692" y="0"/>
                  </a:lnTo>
                  <a:lnTo>
                    <a:pt x="2476500" y="0"/>
                  </a:lnTo>
                  <a:lnTo>
                    <a:pt x="2473452" y="4572"/>
                  </a:lnTo>
                  <a:lnTo>
                    <a:pt x="2473452" y="16764"/>
                  </a:lnTo>
                  <a:lnTo>
                    <a:pt x="2476500" y="19812"/>
                  </a:lnTo>
                  <a:lnTo>
                    <a:pt x="2488692" y="19812"/>
                  </a:lnTo>
                  <a:lnTo>
                    <a:pt x="2491740" y="16764"/>
                  </a:lnTo>
                  <a:lnTo>
                    <a:pt x="2491740" y="4572"/>
                  </a:lnTo>
                  <a:close/>
                </a:path>
                <a:path w="2858135" h="20319">
                  <a:moveTo>
                    <a:pt x="2532900" y="4572"/>
                  </a:moveTo>
                  <a:lnTo>
                    <a:pt x="2528328" y="0"/>
                  </a:lnTo>
                  <a:lnTo>
                    <a:pt x="2517660" y="0"/>
                  </a:lnTo>
                  <a:lnTo>
                    <a:pt x="2513088" y="4572"/>
                  </a:lnTo>
                  <a:lnTo>
                    <a:pt x="2513088" y="16764"/>
                  </a:lnTo>
                  <a:lnTo>
                    <a:pt x="2517660" y="19812"/>
                  </a:lnTo>
                  <a:lnTo>
                    <a:pt x="2528328" y="19812"/>
                  </a:lnTo>
                  <a:lnTo>
                    <a:pt x="2532900" y="16764"/>
                  </a:lnTo>
                  <a:lnTo>
                    <a:pt x="2532900" y="4572"/>
                  </a:lnTo>
                  <a:close/>
                </a:path>
                <a:path w="2858135" h="20319">
                  <a:moveTo>
                    <a:pt x="2574048" y="4572"/>
                  </a:moveTo>
                  <a:lnTo>
                    <a:pt x="2569476" y="0"/>
                  </a:lnTo>
                  <a:lnTo>
                    <a:pt x="2558808" y="0"/>
                  </a:lnTo>
                  <a:lnTo>
                    <a:pt x="2554236" y="4572"/>
                  </a:lnTo>
                  <a:lnTo>
                    <a:pt x="2554236" y="16764"/>
                  </a:lnTo>
                  <a:lnTo>
                    <a:pt x="2558808" y="19812"/>
                  </a:lnTo>
                  <a:lnTo>
                    <a:pt x="2569476" y="19812"/>
                  </a:lnTo>
                  <a:lnTo>
                    <a:pt x="2574048" y="16764"/>
                  </a:lnTo>
                  <a:lnTo>
                    <a:pt x="2574048" y="4572"/>
                  </a:lnTo>
                  <a:close/>
                </a:path>
                <a:path w="2858135" h="20319">
                  <a:moveTo>
                    <a:pt x="2613672" y="4572"/>
                  </a:moveTo>
                  <a:lnTo>
                    <a:pt x="2609100" y="0"/>
                  </a:lnTo>
                  <a:lnTo>
                    <a:pt x="2598432" y="0"/>
                  </a:lnTo>
                  <a:lnTo>
                    <a:pt x="2593860" y="4572"/>
                  </a:lnTo>
                  <a:lnTo>
                    <a:pt x="2593860" y="16764"/>
                  </a:lnTo>
                  <a:lnTo>
                    <a:pt x="2598432" y="19812"/>
                  </a:lnTo>
                  <a:lnTo>
                    <a:pt x="2609100" y="19812"/>
                  </a:lnTo>
                  <a:lnTo>
                    <a:pt x="2613672" y="16764"/>
                  </a:lnTo>
                  <a:lnTo>
                    <a:pt x="2613672" y="4572"/>
                  </a:lnTo>
                  <a:close/>
                </a:path>
                <a:path w="2858135" h="20319">
                  <a:moveTo>
                    <a:pt x="2654820" y="4572"/>
                  </a:moveTo>
                  <a:lnTo>
                    <a:pt x="2650248" y="0"/>
                  </a:lnTo>
                  <a:lnTo>
                    <a:pt x="2639580" y="0"/>
                  </a:lnTo>
                  <a:lnTo>
                    <a:pt x="2635008" y="4572"/>
                  </a:lnTo>
                  <a:lnTo>
                    <a:pt x="2635008" y="16764"/>
                  </a:lnTo>
                  <a:lnTo>
                    <a:pt x="2639580" y="19812"/>
                  </a:lnTo>
                  <a:lnTo>
                    <a:pt x="2650248" y="19812"/>
                  </a:lnTo>
                  <a:lnTo>
                    <a:pt x="2654820" y="16764"/>
                  </a:lnTo>
                  <a:lnTo>
                    <a:pt x="2654820" y="4572"/>
                  </a:lnTo>
                  <a:close/>
                </a:path>
                <a:path w="2858135" h="20319">
                  <a:moveTo>
                    <a:pt x="2694444" y="4572"/>
                  </a:moveTo>
                  <a:lnTo>
                    <a:pt x="2691396" y="0"/>
                  </a:lnTo>
                  <a:lnTo>
                    <a:pt x="2679204" y="0"/>
                  </a:lnTo>
                  <a:lnTo>
                    <a:pt x="2676156" y="4572"/>
                  </a:lnTo>
                  <a:lnTo>
                    <a:pt x="2676156" y="16764"/>
                  </a:lnTo>
                  <a:lnTo>
                    <a:pt x="2679204" y="19812"/>
                  </a:lnTo>
                  <a:lnTo>
                    <a:pt x="2691396" y="19812"/>
                  </a:lnTo>
                  <a:lnTo>
                    <a:pt x="2694444" y="16764"/>
                  </a:lnTo>
                  <a:lnTo>
                    <a:pt x="2694444" y="4572"/>
                  </a:lnTo>
                  <a:close/>
                </a:path>
                <a:path w="2858135" h="20319">
                  <a:moveTo>
                    <a:pt x="2735592" y="4572"/>
                  </a:moveTo>
                  <a:lnTo>
                    <a:pt x="2731020" y="0"/>
                  </a:lnTo>
                  <a:lnTo>
                    <a:pt x="2720352" y="0"/>
                  </a:lnTo>
                  <a:lnTo>
                    <a:pt x="2715780" y="4572"/>
                  </a:lnTo>
                  <a:lnTo>
                    <a:pt x="2715780" y="16764"/>
                  </a:lnTo>
                  <a:lnTo>
                    <a:pt x="2720352" y="19812"/>
                  </a:lnTo>
                  <a:lnTo>
                    <a:pt x="2731020" y="19812"/>
                  </a:lnTo>
                  <a:lnTo>
                    <a:pt x="2735592" y="16764"/>
                  </a:lnTo>
                  <a:lnTo>
                    <a:pt x="2735592" y="4572"/>
                  </a:lnTo>
                  <a:close/>
                </a:path>
                <a:path w="2858135" h="20319">
                  <a:moveTo>
                    <a:pt x="2776740" y="4572"/>
                  </a:moveTo>
                  <a:lnTo>
                    <a:pt x="2772168" y="0"/>
                  </a:lnTo>
                  <a:lnTo>
                    <a:pt x="2761500" y="0"/>
                  </a:lnTo>
                  <a:lnTo>
                    <a:pt x="2756928" y="4572"/>
                  </a:lnTo>
                  <a:lnTo>
                    <a:pt x="2756928" y="16764"/>
                  </a:lnTo>
                  <a:lnTo>
                    <a:pt x="2761500" y="19812"/>
                  </a:lnTo>
                  <a:lnTo>
                    <a:pt x="2772168" y="19812"/>
                  </a:lnTo>
                  <a:lnTo>
                    <a:pt x="2776740" y="16764"/>
                  </a:lnTo>
                  <a:lnTo>
                    <a:pt x="2776740" y="4572"/>
                  </a:lnTo>
                  <a:close/>
                </a:path>
                <a:path w="2858135" h="20319">
                  <a:moveTo>
                    <a:pt x="2816352" y="4572"/>
                  </a:moveTo>
                  <a:lnTo>
                    <a:pt x="2811780" y="0"/>
                  </a:lnTo>
                  <a:lnTo>
                    <a:pt x="2801112" y="0"/>
                  </a:lnTo>
                  <a:lnTo>
                    <a:pt x="2796540" y="4572"/>
                  </a:lnTo>
                  <a:lnTo>
                    <a:pt x="2796540" y="16764"/>
                  </a:lnTo>
                  <a:lnTo>
                    <a:pt x="2801112" y="19812"/>
                  </a:lnTo>
                  <a:lnTo>
                    <a:pt x="2811780" y="19812"/>
                  </a:lnTo>
                  <a:lnTo>
                    <a:pt x="2816352" y="16764"/>
                  </a:lnTo>
                  <a:lnTo>
                    <a:pt x="2816352" y="4572"/>
                  </a:lnTo>
                  <a:close/>
                </a:path>
                <a:path w="2858135" h="20319">
                  <a:moveTo>
                    <a:pt x="2857512" y="4572"/>
                  </a:moveTo>
                  <a:lnTo>
                    <a:pt x="2852940" y="0"/>
                  </a:lnTo>
                  <a:lnTo>
                    <a:pt x="2842272" y="0"/>
                  </a:lnTo>
                  <a:lnTo>
                    <a:pt x="2837700" y="4572"/>
                  </a:lnTo>
                  <a:lnTo>
                    <a:pt x="2837700" y="16764"/>
                  </a:lnTo>
                  <a:lnTo>
                    <a:pt x="2842272" y="19812"/>
                  </a:lnTo>
                  <a:lnTo>
                    <a:pt x="2852940" y="19812"/>
                  </a:lnTo>
                  <a:lnTo>
                    <a:pt x="2857512" y="16764"/>
                  </a:lnTo>
                  <a:lnTo>
                    <a:pt x="2857512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725924" y="2511551"/>
              <a:ext cx="1027430" cy="116205"/>
            </a:xfrm>
            <a:custGeom>
              <a:avLst/>
              <a:gdLst/>
              <a:ahLst/>
              <a:cxnLst/>
              <a:rect l="l" t="t" r="r" b="b"/>
              <a:pathLst>
                <a:path w="1027429" h="116205">
                  <a:moveTo>
                    <a:pt x="19812" y="99060"/>
                  </a:moveTo>
                  <a:lnTo>
                    <a:pt x="15240" y="94488"/>
                  </a:lnTo>
                  <a:lnTo>
                    <a:pt x="4572" y="94488"/>
                  </a:lnTo>
                  <a:lnTo>
                    <a:pt x="0" y="99060"/>
                  </a:lnTo>
                  <a:lnTo>
                    <a:pt x="0" y="111252"/>
                  </a:lnTo>
                  <a:lnTo>
                    <a:pt x="4572" y="114300"/>
                  </a:lnTo>
                  <a:lnTo>
                    <a:pt x="15240" y="114300"/>
                  </a:lnTo>
                  <a:lnTo>
                    <a:pt x="19812" y="111252"/>
                  </a:lnTo>
                  <a:lnTo>
                    <a:pt x="19812" y="99060"/>
                  </a:lnTo>
                  <a:close/>
                </a:path>
                <a:path w="1027429" h="116205">
                  <a:moveTo>
                    <a:pt x="59436" y="99060"/>
                  </a:moveTo>
                  <a:lnTo>
                    <a:pt x="56388" y="94488"/>
                  </a:lnTo>
                  <a:lnTo>
                    <a:pt x="44196" y="94488"/>
                  </a:lnTo>
                  <a:lnTo>
                    <a:pt x="41148" y="99060"/>
                  </a:lnTo>
                  <a:lnTo>
                    <a:pt x="41148" y="111252"/>
                  </a:lnTo>
                  <a:lnTo>
                    <a:pt x="44196" y="114300"/>
                  </a:lnTo>
                  <a:lnTo>
                    <a:pt x="56388" y="114300"/>
                  </a:lnTo>
                  <a:lnTo>
                    <a:pt x="59436" y="111252"/>
                  </a:lnTo>
                  <a:lnTo>
                    <a:pt x="59436" y="99060"/>
                  </a:lnTo>
                  <a:close/>
                </a:path>
                <a:path w="1027429" h="116205">
                  <a:moveTo>
                    <a:pt x="100584" y="99060"/>
                  </a:moveTo>
                  <a:lnTo>
                    <a:pt x="96012" y="94488"/>
                  </a:lnTo>
                  <a:lnTo>
                    <a:pt x="85344" y="94488"/>
                  </a:lnTo>
                  <a:lnTo>
                    <a:pt x="80772" y="99060"/>
                  </a:lnTo>
                  <a:lnTo>
                    <a:pt x="80772" y="111252"/>
                  </a:lnTo>
                  <a:lnTo>
                    <a:pt x="85344" y="114300"/>
                  </a:lnTo>
                  <a:lnTo>
                    <a:pt x="96012" y="114300"/>
                  </a:lnTo>
                  <a:lnTo>
                    <a:pt x="100584" y="111252"/>
                  </a:lnTo>
                  <a:lnTo>
                    <a:pt x="100584" y="99060"/>
                  </a:lnTo>
                  <a:close/>
                </a:path>
                <a:path w="1027429" h="116205">
                  <a:moveTo>
                    <a:pt x="141732" y="99060"/>
                  </a:moveTo>
                  <a:lnTo>
                    <a:pt x="137160" y="94488"/>
                  </a:lnTo>
                  <a:lnTo>
                    <a:pt x="126492" y="94488"/>
                  </a:lnTo>
                  <a:lnTo>
                    <a:pt x="121920" y="99060"/>
                  </a:lnTo>
                  <a:lnTo>
                    <a:pt x="121920" y="111252"/>
                  </a:lnTo>
                  <a:lnTo>
                    <a:pt x="126492" y="114300"/>
                  </a:lnTo>
                  <a:lnTo>
                    <a:pt x="137160" y="114300"/>
                  </a:lnTo>
                  <a:lnTo>
                    <a:pt x="141732" y="111252"/>
                  </a:lnTo>
                  <a:lnTo>
                    <a:pt x="141732" y="99060"/>
                  </a:lnTo>
                  <a:close/>
                </a:path>
                <a:path w="1027429" h="116205">
                  <a:moveTo>
                    <a:pt x="181356" y="99060"/>
                  </a:moveTo>
                  <a:lnTo>
                    <a:pt x="176784" y="94488"/>
                  </a:lnTo>
                  <a:lnTo>
                    <a:pt x="166116" y="94488"/>
                  </a:lnTo>
                  <a:lnTo>
                    <a:pt x="161544" y="99060"/>
                  </a:lnTo>
                  <a:lnTo>
                    <a:pt x="161544" y="111252"/>
                  </a:lnTo>
                  <a:lnTo>
                    <a:pt x="166116" y="114300"/>
                  </a:lnTo>
                  <a:lnTo>
                    <a:pt x="176784" y="114300"/>
                  </a:lnTo>
                  <a:lnTo>
                    <a:pt x="181356" y="111252"/>
                  </a:lnTo>
                  <a:lnTo>
                    <a:pt x="181356" y="99060"/>
                  </a:lnTo>
                  <a:close/>
                </a:path>
                <a:path w="1027429" h="116205">
                  <a:moveTo>
                    <a:pt x="222491" y="99060"/>
                  </a:moveTo>
                  <a:lnTo>
                    <a:pt x="217919" y="94488"/>
                  </a:lnTo>
                  <a:lnTo>
                    <a:pt x="207251" y="94488"/>
                  </a:lnTo>
                  <a:lnTo>
                    <a:pt x="202679" y="99060"/>
                  </a:lnTo>
                  <a:lnTo>
                    <a:pt x="202679" y="111252"/>
                  </a:lnTo>
                  <a:lnTo>
                    <a:pt x="207251" y="114300"/>
                  </a:lnTo>
                  <a:lnTo>
                    <a:pt x="217919" y="114300"/>
                  </a:lnTo>
                  <a:lnTo>
                    <a:pt x="222491" y="111252"/>
                  </a:lnTo>
                  <a:lnTo>
                    <a:pt x="222491" y="99060"/>
                  </a:lnTo>
                  <a:close/>
                </a:path>
                <a:path w="1027429" h="116205">
                  <a:moveTo>
                    <a:pt x="262128" y="99060"/>
                  </a:moveTo>
                  <a:lnTo>
                    <a:pt x="259080" y="94488"/>
                  </a:lnTo>
                  <a:lnTo>
                    <a:pt x="246888" y="94488"/>
                  </a:lnTo>
                  <a:lnTo>
                    <a:pt x="243840" y="99060"/>
                  </a:lnTo>
                  <a:lnTo>
                    <a:pt x="243840" y="111252"/>
                  </a:lnTo>
                  <a:lnTo>
                    <a:pt x="246888" y="114300"/>
                  </a:lnTo>
                  <a:lnTo>
                    <a:pt x="259080" y="114300"/>
                  </a:lnTo>
                  <a:lnTo>
                    <a:pt x="262128" y="111252"/>
                  </a:lnTo>
                  <a:lnTo>
                    <a:pt x="262128" y="99060"/>
                  </a:lnTo>
                  <a:close/>
                </a:path>
                <a:path w="1027429" h="116205">
                  <a:moveTo>
                    <a:pt x="303276" y="99060"/>
                  </a:moveTo>
                  <a:lnTo>
                    <a:pt x="298704" y="94488"/>
                  </a:lnTo>
                  <a:lnTo>
                    <a:pt x="288036" y="94488"/>
                  </a:lnTo>
                  <a:lnTo>
                    <a:pt x="283464" y="99060"/>
                  </a:lnTo>
                  <a:lnTo>
                    <a:pt x="283464" y="111252"/>
                  </a:lnTo>
                  <a:lnTo>
                    <a:pt x="288036" y="114300"/>
                  </a:lnTo>
                  <a:lnTo>
                    <a:pt x="298704" y="114300"/>
                  </a:lnTo>
                  <a:lnTo>
                    <a:pt x="303276" y="111252"/>
                  </a:lnTo>
                  <a:lnTo>
                    <a:pt x="303276" y="99060"/>
                  </a:lnTo>
                  <a:close/>
                </a:path>
                <a:path w="1027429" h="116205">
                  <a:moveTo>
                    <a:pt x="344424" y="99060"/>
                  </a:moveTo>
                  <a:lnTo>
                    <a:pt x="339852" y="94488"/>
                  </a:lnTo>
                  <a:lnTo>
                    <a:pt x="329184" y="94488"/>
                  </a:lnTo>
                  <a:lnTo>
                    <a:pt x="324612" y="99060"/>
                  </a:lnTo>
                  <a:lnTo>
                    <a:pt x="324612" y="111252"/>
                  </a:lnTo>
                  <a:lnTo>
                    <a:pt x="329184" y="114300"/>
                  </a:lnTo>
                  <a:lnTo>
                    <a:pt x="339852" y="114300"/>
                  </a:lnTo>
                  <a:lnTo>
                    <a:pt x="344424" y="111252"/>
                  </a:lnTo>
                  <a:lnTo>
                    <a:pt x="344424" y="99060"/>
                  </a:lnTo>
                  <a:close/>
                </a:path>
                <a:path w="1027429" h="116205">
                  <a:moveTo>
                    <a:pt x="384048" y="99060"/>
                  </a:moveTo>
                  <a:lnTo>
                    <a:pt x="379476" y="94488"/>
                  </a:lnTo>
                  <a:lnTo>
                    <a:pt x="368808" y="94488"/>
                  </a:lnTo>
                  <a:lnTo>
                    <a:pt x="364236" y="99060"/>
                  </a:lnTo>
                  <a:lnTo>
                    <a:pt x="364236" y="111252"/>
                  </a:lnTo>
                  <a:lnTo>
                    <a:pt x="368808" y="114300"/>
                  </a:lnTo>
                  <a:lnTo>
                    <a:pt x="379476" y="114300"/>
                  </a:lnTo>
                  <a:lnTo>
                    <a:pt x="384048" y="111252"/>
                  </a:lnTo>
                  <a:lnTo>
                    <a:pt x="384048" y="99060"/>
                  </a:lnTo>
                  <a:close/>
                </a:path>
                <a:path w="1027429" h="116205">
                  <a:moveTo>
                    <a:pt x="425196" y="99060"/>
                  </a:moveTo>
                  <a:lnTo>
                    <a:pt x="420624" y="94488"/>
                  </a:lnTo>
                  <a:lnTo>
                    <a:pt x="409956" y="94488"/>
                  </a:lnTo>
                  <a:lnTo>
                    <a:pt x="405384" y="99060"/>
                  </a:lnTo>
                  <a:lnTo>
                    <a:pt x="405384" y="111252"/>
                  </a:lnTo>
                  <a:lnTo>
                    <a:pt x="409956" y="114300"/>
                  </a:lnTo>
                  <a:lnTo>
                    <a:pt x="420624" y="114300"/>
                  </a:lnTo>
                  <a:lnTo>
                    <a:pt x="425196" y="111252"/>
                  </a:lnTo>
                  <a:lnTo>
                    <a:pt x="425196" y="99060"/>
                  </a:lnTo>
                  <a:close/>
                </a:path>
                <a:path w="1027429" h="116205">
                  <a:moveTo>
                    <a:pt x="464820" y="99060"/>
                  </a:moveTo>
                  <a:lnTo>
                    <a:pt x="461772" y="94488"/>
                  </a:lnTo>
                  <a:lnTo>
                    <a:pt x="449580" y="94488"/>
                  </a:lnTo>
                  <a:lnTo>
                    <a:pt x="446532" y="99060"/>
                  </a:lnTo>
                  <a:lnTo>
                    <a:pt x="446532" y="111252"/>
                  </a:lnTo>
                  <a:lnTo>
                    <a:pt x="449580" y="114300"/>
                  </a:lnTo>
                  <a:lnTo>
                    <a:pt x="461772" y="114300"/>
                  </a:lnTo>
                  <a:lnTo>
                    <a:pt x="464820" y="111252"/>
                  </a:lnTo>
                  <a:lnTo>
                    <a:pt x="464820" y="99060"/>
                  </a:lnTo>
                  <a:close/>
                </a:path>
                <a:path w="1027429" h="116205">
                  <a:moveTo>
                    <a:pt x="505968" y="99060"/>
                  </a:moveTo>
                  <a:lnTo>
                    <a:pt x="501396" y="94488"/>
                  </a:lnTo>
                  <a:lnTo>
                    <a:pt x="490728" y="94488"/>
                  </a:lnTo>
                  <a:lnTo>
                    <a:pt x="486156" y="99060"/>
                  </a:lnTo>
                  <a:lnTo>
                    <a:pt x="486156" y="111252"/>
                  </a:lnTo>
                  <a:lnTo>
                    <a:pt x="490728" y="114300"/>
                  </a:lnTo>
                  <a:lnTo>
                    <a:pt x="501396" y="114300"/>
                  </a:lnTo>
                  <a:lnTo>
                    <a:pt x="505968" y="111252"/>
                  </a:lnTo>
                  <a:lnTo>
                    <a:pt x="505968" y="99060"/>
                  </a:lnTo>
                  <a:close/>
                </a:path>
                <a:path w="1027429" h="116205">
                  <a:moveTo>
                    <a:pt x="547116" y="99060"/>
                  </a:moveTo>
                  <a:lnTo>
                    <a:pt x="542544" y="94488"/>
                  </a:lnTo>
                  <a:lnTo>
                    <a:pt x="531876" y="94488"/>
                  </a:lnTo>
                  <a:lnTo>
                    <a:pt x="527304" y="99060"/>
                  </a:lnTo>
                  <a:lnTo>
                    <a:pt x="527304" y="111252"/>
                  </a:lnTo>
                  <a:lnTo>
                    <a:pt x="531876" y="114300"/>
                  </a:lnTo>
                  <a:lnTo>
                    <a:pt x="542544" y="114300"/>
                  </a:lnTo>
                  <a:lnTo>
                    <a:pt x="547116" y="111252"/>
                  </a:lnTo>
                  <a:lnTo>
                    <a:pt x="547116" y="99060"/>
                  </a:lnTo>
                  <a:close/>
                </a:path>
                <a:path w="1027429" h="116205">
                  <a:moveTo>
                    <a:pt x="586727" y="99060"/>
                  </a:moveTo>
                  <a:lnTo>
                    <a:pt x="582155" y="94488"/>
                  </a:lnTo>
                  <a:lnTo>
                    <a:pt x="571487" y="94488"/>
                  </a:lnTo>
                  <a:lnTo>
                    <a:pt x="566915" y="99060"/>
                  </a:lnTo>
                  <a:lnTo>
                    <a:pt x="566915" y="111252"/>
                  </a:lnTo>
                  <a:lnTo>
                    <a:pt x="571487" y="114300"/>
                  </a:lnTo>
                  <a:lnTo>
                    <a:pt x="582155" y="114300"/>
                  </a:lnTo>
                  <a:lnTo>
                    <a:pt x="586727" y="111252"/>
                  </a:lnTo>
                  <a:lnTo>
                    <a:pt x="586727" y="99060"/>
                  </a:lnTo>
                  <a:close/>
                </a:path>
                <a:path w="1027429" h="116205">
                  <a:moveTo>
                    <a:pt x="627888" y="99060"/>
                  </a:moveTo>
                  <a:lnTo>
                    <a:pt x="623316" y="94488"/>
                  </a:lnTo>
                  <a:lnTo>
                    <a:pt x="612648" y="94488"/>
                  </a:lnTo>
                  <a:lnTo>
                    <a:pt x="608076" y="99060"/>
                  </a:lnTo>
                  <a:lnTo>
                    <a:pt x="608076" y="111252"/>
                  </a:lnTo>
                  <a:lnTo>
                    <a:pt x="612648" y="114300"/>
                  </a:lnTo>
                  <a:lnTo>
                    <a:pt x="623316" y="114300"/>
                  </a:lnTo>
                  <a:lnTo>
                    <a:pt x="627888" y="111252"/>
                  </a:lnTo>
                  <a:lnTo>
                    <a:pt x="627888" y="99060"/>
                  </a:lnTo>
                  <a:close/>
                </a:path>
                <a:path w="1027429" h="116205">
                  <a:moveTo>
                    <a:pt x="667512" y="99060"/>
                  </a:moveTo>
                  <a:lnTo>
                    <a:pt x="664464" y="94488"/>
                  </a:lnTo>
                  <a:lnTo>
                    <a:pt x="652272" y="94488"/>
                  </a:lnTo>
                  <a:lnTo>
                    <a:pt x="649224" y="99060"/>
                  </a:lnTo>
                  <a:lnTo>
                    <a:pt x="649224" y="111252"/>
                  </a:lnTo>
                  <a:lnTo>
                    <a:pt x="652272" y="114300"/>
                  </a:lnTo>
                  <a:lnTo>
                    <a:pt x="664464" y="114300"/>
                  </a:lnTo>
                  <a:lnTo>
                    <a:pt x="667512" y="111252"/>
                  </a:lnTo>
                  <a:lnTo>
                    <a:pt x="667512" y="99060"/>
                  </a:lnTo>
                  <a:close/>
                </a:path>
                <a:path w="1027429" h="116205">
                  <a:moveTo>
                    <a:pt x="708660" y="99060"/>
                  </a:moveTo>
                  <a:lnTo>
                    <a:pt x="704088" y="94488"/>
                  </a:lnTo>
                  <a:lnTo>
                    <a:pt x="693420" y="94488"/>
                  </a:lnTo>
                  <a:lnTo>
                    <a:pt x="688848" y="99060"/>
                  </a:lnTo>
                  <a:lnTo>
                    <a:pt x="688848" y="111252"/>
                  </a:lnTo>
                  <a:lnTo>
                    <a:pt x="693420" y="114300"/>
                  </a:lnTo>
                  <a:lnTo>
                    <a:pt x="704088" y="114300"/>
                  </a:lnTo>
                  <a:lnTo>
                    <a:pt x="708660" y="111252"/>
                  </a:lnTo>
                  <a:lnTo>
                    <a:pt x="708660" y="99060"/>
                  </a:lnTo>
                  <a:close/>
                </a:path>
                <a:path w="1027429" h="116205">
                  <a:moveTo>
                    <a:pt x="749808" y="99060"/>
                  </a:moveTo>
                  <a:lnTo>
                    <a:pt x="745236" y="94488"/>
                  </a:lnTo>
                  <a:lnTo>
                    <a:pt x="734568" y="94488"/>
                  </a:lnTo>
                  <a:lnTo>
                    <a:pt x="729996" y="99060"/>
                  </a:lnTo>
                  <a:lnTo>
                    <a:pt x="729996" y="111252"/>
                  </a:lnTo>
                  <a:lnTo>
                    <a:pt x="734568" y="114300"/>
                  </a:lnTo>
                  <a:lnTo>
                    <a:pt x="745236" y="114300"/>
                  </a:lnTo>
                  <a:lnTo>
                    <a:pt x="749808" y="111252"/>
                  </a:lnTo>
                  <a:lnTo>
                    <a:pt x="749808" y="99060"/>
                  </a:lnTo>
                  <a:close/>
                </a:path>
                <a:path w="1027429" h="116205">
                  <a:moveTo>
                    <a:pt x="789432" y="99060"/>
                  </a:moveTo>
                  <a:lnTo>
                    <a:pt x="784860" y="94488"/>
                  </a:lnTo>
                  <a:lnTo>
                    <a:pt x="774192" y="94488"/>
                  </a:lnTo>
                  <a:lnTo>
                    <a:pt x="769620" y="99060"/>
                  </a:lnTo>
                  <a:lnTo>
                    <a:pt x="769620" y="111252"/>
                  </a:lnTo>
                  <a:lnTo>
                    <a:pt x="774192" y="114300"/>
                  </a:lnTo>
                  <a:lnTo>
                    <a:pt x="784860" y="114300"/>
                  </a:lnTo>
                  <a:lnTo>
                    <a:pt x="789432" y="111252"/>
                  </a:lnTo>
                  <a:lnTo>
                    <a:pt x="789432" y="99060"/>
                  </a:lnTo>
                  <a:close/>
                </a:path>
                <a:path w="1027429" h="116205">
                  <a:moveTo>
                    <a:pt x="874776" y="73164"/>
                  </a:moveTo>
                  <a:lnTo>
                    <a:pt x="873099" y="64401"/>
                  </a:lnTo>
                  <a:lnTo>
                    <a:pt x="868299" y="56781"/>
                  </a:lnTo>
                  <a:lnTo>
                    <a:pt x="867803" y="56400"/>
                  </a:lnTo>
                  <a:lnTo>
                    <a:pt x="860628" y="50876"/>
                  </a:lnTo>
                  <a:lnTo>
                    <a:pt x="850392" y="47256"/>
                  </a:lnTo>
                  <a:lnTo>
                    <a:pt x="850392" y="45732"/>
                  </a:lnTo>
                  <a:lnTo>
                    <a:pt x="859536" y="39636"/>
                  </a:lnTo>
                  <a:lnTo>
                    <a:pt x="865632" y="33540"/>
                  </a:lnTo>
                  <a:lnTo>
                    <a:pt x="867156" y="28968"/>
                  </a:lnTo>
                  <a:lnTo>
                    <a:pt x="867156" y="24384"/>
                  </a:lnTo>
                  <a:lnTo>
                    <a:pt x="841248" y="1524"/>
                  </a:lnTo>
                  <a:lnTo>
                    <a:pt x="832104" y="1524"/>
                  </a:lnTo>
                  <a:lnTo>
                    <a:pt x="824484" y="4572"/>
                  </a:lnTo>
                  <a:lnTo>
                    <a:pt x="819912" y="10668"/>
                  </a:lnTo>
                  <a:lnTo>
                    <a:pt x="810755" y="21336"/>
                  </a:lnTo>
                  <a:lnTo>
                    <a:pt x="813816" y="25908"/>
                  </a:lnTo>
                  <a:lnTo>
                    <a:pt x="818451" y="20320"/>
                  </a:lnTo>
                  <a:lnTo>
                    <a:pt x="823531" y="15430"/>
                  </a:lnTo>
                  <a:lnTo>
                    <a:pt x="829449" y="11988"/>
                  </a:lnTo>
                  <a:lnTo>
                    <a:pt x="836676" y="10668"/>
                  </a:lnTo>
                  <a:lnTo>
                    <a:pt x="845820" y="10668"/>
                  </a:lnTo>
                  <a:lnTo>
                    <a:pt x="853440" y="16764"/>
                  </a:lnTo>
                  <a:lnTo>
                    <a:pt x="853440" y="27444"/>
                  </a:lnTo>
                  <a:lnTo>
                    <a:pt x="851268" y="36626"/>
                  </a:lnTo>
                  <a:lnTo>
                    <a:pt x="845248" y="43827"/>
                  </a:lnTo>
                  <a:lnTo>
                    <a:pt x="836079" y="49301"/>
                  </a:lnTo>
                  <a:lnTo>
                    <a:pt x="824484" y="53352"/>
                  </a:lnTo>
                  <a:lnTo>
                    <a:pt x="826008" y="57924"/>
                  </a:lnTo>
                  <a:lnTo>
                    <a:pt x="829056" y="57924"/>
                  </a:lnTo>
                  <a:lnTo>
                    <a:pt x="833628" y="56400"/>
                  </a:lnTo>
                  <a:lnTo>
                    <a:pt x="838200" y="56400"/>
                  </a:lnTo>
                  <a:lnTo>
                    <a:pt x="845388" y="57607"/>
                  </a:lnTo>
                  <a:lnTo>
                    <a:pt x="852297" y="61544"/>
                  </a:lnTo>
                  <a:lnTo>
                    <a:pt x="857478" y="68605"/>
                  </a:lnTo>
                  <a:lnTo>
                    <a:pt x="859536" y="79260"/>
                  </a:lnTo>
                  <a:lnTo>
                    <a:pt x="857910" y="90614"/>
                  </a:lnTo>
                  <a:lnTo>
                    <a:pt x="853440" y="99263"/>
                  </a:lnTo>
                  <a:lnTo>
                    <a:pt x="846670" y="104762"/>
                  </a:lnTo>
                  <a:lnTo>
                    <a:pt x="838200" y="106692"/>
                  </a:lnTo>
                  <a:lnTo>
                    <a:pt x="827532" y="106692"/>
                  </a:lnTo>
                  <a:lnTo>
                    <a:pt x="819912" y="100596"/>
                  </a:lnTo>
                  <a:lnTo>
                    <a:pt x="815340" y="97548"/>
                  </a:lnTo>
                  <a:lnTo>
                    <a:pt x="813816" y="96024"/>
                  </a:lnTo>
                  <a:lnTo>
                    <a:pt x="812279" y="97548"/>
                  </a:lnTo>
                  <a:lnTo>
                    <a:pt x="810755" y="97548"/>
                  </a:lnTo>
                  <a:lnTo>
                    <a:pt x="807707" y="100596"/>
                  </a:lnTo>
                  <a:lnTo>
                    <a:pt x="807707" y="106692"/>
                  </a:lnTo>
                  <a:lnTo>
                    <a:pt x="812279" y="111264"/>
                  </a:lnTo>
                  <a:lnTo>
                    <a:pt x="819912" y="114312"/>
                  </a:lnTo>
                  <a:lnTo>
                    <a:pt x="827532" y="114312"/>
                  </a:lnTo>
                  <a:lnTo>
                    <a:pt x="840689" y="111950"/>
                  </a:lnTo>
                  <a:lnTo>
                    <a:pt x="851852" y="106692"/>
                  </a:lnTo>
                  <a:lnTo>
                    <a:pt x="856297" y="104597"/>
                  </a:lnTo>
                  <a:lnTo>
                    <a:pt x="869315" y="91808"/>
                  </a:lnTo>
                  <a:lnTo>
                    <a:pt x="874776" y="73164"/>
                  </a:lnTo>
                  <a:close/>
                </a:path>
                <a:path w="1027429" h="116205">
                  <a:moveTo>
                    <a:pt x="938784" y="70104"/>
                  </a:moveTo>
                  <a:lnTo>
                    <a:pt x="899147" y="70104"/>
                  </a:lnTo>
                  <a:lnTo>
                    <a:pt x="896112" y="77724"/>
                  </a:lnTo>
                  <a:lnTo>
                    <a:pt x="935736" y="77724"/>
                  </a:lnTo>
                  <a:lnTo>
                    <a:pt x="938784" y="70104"/>
                  </a:lnTo>
                  <a:close/>
                </a:path>
                <a:path w="1027429" h="116205">
                  <a:moveTo>
                    <a:pt x="1027176" y="76212"/>
                  </a:moveTo>
                  <a:lnTo>
                    <a:pt x="1024978" y="63487"/>
                  </a:lnTo>
                  <a:lnTo>
                    <a:pt x="1018794" y="53340"/>
                  </a:lnTo>
                  <a:lnTo>
                    <a:pt x="1011936" y="48564"/>
                  </a:lnTo>
                  <a:lnTo>
                    <a:pt x="1011936" y="82308"/>
                  </a:lnTo>
                  <a:lnTo>
                    <a:pt x="1011237" y="91732"/>
                  </a:lnTo>
                  <a:lnTo>
                    <a:pt x="1008697" y="100596"/>
                  </a:lnTo>
                  <a:lnTo>
                    <a:pt x="1003566" y="107162"/>
                  </a:lnTo>
                  <a:lnTo>
                    <a:pt x="995172" y="109740"/>
                  </a:lnTo>
                  <a:lnTo>
                    <a:pt x="984923" y="106565"/>
                  </a:lnTo>
                  <a:lnTo>
                    <a:pt x="977265" y="98120"/>
                  </a:lnTo>
                  <a:lnTo>
                    <a:pt x="972451" y="85940"/>
                  </a:lnTo>
                  <a:lnTo>
                    <a:pt x="970826" y="71996"/>
                  </a:lnTo>
                  <a:lnTo>
                    <a:pt x="970775" y="62496"/>
                  </a:lnTo>
                  <a:lnTo>
                    <a:pt x="972299" y="59448"/>
                  </a:lnTo>
                  <a:lnTo>
                    <a:pt x="976884" y="56400"/>
                  </a:lnTo>
                  <a:lnTo>
                    <a:pt x="982980" y="53340"/>
                  </a:lnTo>
                  <a:lnTo>
                    <a:pt x="989076" y="53340"/>
                  </a:lnTo>
                  <a:lnTo>
                    <a:pt x="999718" y="55943"/>
                  </a:lnTo>
                  <a:lnTo>
                    <a:pt x="1006792" y="62687"/>
                  </a:lnTo>
                  <a:lnTo>
                    <a:pt x="1010716" y="71996"/>
                  </a:lnTo>
                  <a:lnTo>
                    <a:pt x="1011936" y="82308"/>
                  </a:lnTo>
                  <a:lnTo>
                    <a:pt x="1011936" y="48564"/>
                  </a:lnTo>
                  <a:lnTo>
                    <a:pt x="1009167" y="46634"/>
                  </a:lnTo>
                  <a:lnTo>
                    <a:pt x="996696" y="44196"/>
                  </a:lnTo>
                  <a:lnTo>
                    <a:pt x="992124" y="44196"/>
                  </a:lnTo>
                  <a:lnTo>
                    <a:pt x="989076" y="45720"/>
                  </a:lnTo>
                  <a:lnTo>
                    <a:pt x="984504" y="47244"/>
                  </a:lnTo>
                  <a:lnTo>
                    <a:pt x="973823" y="53340"/>
                  </a:lnTo>
                  <a:lnTo>
                    <a:pt x="979258" y="36626"/>
                  </a:lnTo>
                  <a:lnTo>
                    <a:pt x="987552" y="24765"/>
                  </a:lnTo>
                  <a:lnTo>
                    <a:pt x="1024128" y="4572"/>
                  </a:lnTo>
                  <a:lnTo>
                    <a:pt x="1024128" y="0"/>
                  </a:lnTo>
                  <a:lnTo>
                    <a:pt x="1016508" y="1524"/>
                  </a:lnTo>
                  <a:lnTo>
                    <a:pt x="1007364" y="3048"/>
                  </a:lnTo>
                  <a:lnTo>
                    <a:pt x="1001268" y="4572"/>
                  </a:lnTo>
                  <a:lnTo>
                    <a:pt x="986409" y="12700"/>
                  </a:lnTo>
                  <a:lnTo>
                    <a:pt x="971537" y="26098"/>
                  </a:lnTo>
                  <a:lnTo>
                    <a:pt x="960107" y="45516"/>
                  </a:lnTo>
                  <a:lnTo>
                    <a:pt x="955535" y="71640"/>
                  </a:lnTo>
                  <a:lnTo>
                    <a:pt x="958253" y="90119"/>
                  </a:lnTo>
                  <a:lnTo>
                    <a:pt x="965822" y="104025"/>
                  </a:lnTo>
                  <a:lnTo>
                    <a:pt x="977404" y="112788"/>
                  </a:lnTo>
                  <a:lnTo>
                    <a:pt x="992124" y="115836"/>
                  </a:lnTo>
                  <a:lnTo>
                    <a:pt x="1006602" y="112636"/>
                  </a:lnTo>
                  <a:lnTo>
                    <a:pt x="1010323" y="109740"/>
                  </a:lnTo>
                  <a:lnTo>
                    <a:pt x="1017651" y="104025"/>
                  </a:lnTo>
                  <a:lnTo>
                    <a:pt x="1024699" y="91401"/>
                  </a:lnTo>
                  <a:lnTo>
                    <a:pt x="1027176" y="7621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763523" y="2891028"/>
            <a:ext cx="4991100" cy="117475"/>
            <a:chOff x="763523" y="2891028"/>
            <a:chExt cx="4991100" cy="117475"/>
          </a:xfrm>
        </p:grpSpPr>
        <p:sp>
          <p:nvSpPr>
            <p:cNvPr id="8" name="object 8"/>
            <p:cNvSpPr/>
            <p:nvPr/>
          </p:nvSpPr>
          <p:spPr>
            <a:xfrm>
              <a:off x="763524" y="2891027"/>
              <a:ext cx="3124200" cy="117475"/>
            </a:xfrm>
            <a:custGeom>
              <a:avLst/>
              <a:gdLst/>
              <a:ahLst/>
              <a:cxnLst/>
              <a:rect l="l" t="t" r="r" b="b"/>
              <a:pathLst>
                <a:path w="3124200" h="117475">
                  <a:moveTo>
                    <a:pt x="85344" y="32016"/>
                  </a:moveTo>
                  <a:lnTo>
                    <a:pt x="68580" y="3314"/>
                  </a:lnTo>
                  <a:lnTo>
                    <a:pt x="68580" y="33540"/>
                  </a:lnTo>
                  <a:lnTo>
                    <a:pt x="66027" y="47701"/>
                  </a:lnTo>
                  <a:lnTo>
                    <a:pt x="59626" y="56591"/>
                  </a:lnTo>
                  <a:lnTo>
                    <a:pt x="51219" y="61175"/>
                  </a:lnTo>
                  <a:lnTo>
                    <a:pt x="42672" y="62496"/>
                  </a:lnTo>
                  <a:lnTo>
                    <a:pt x="36576" y="62496"/>
                  </a:lnTo>
                  <a:lnTo>
                    <a:pt x="30480" y="60972"/>
                  </a:lnTo>
                  <a:lnTo>
                    <a:pt x="28956" y="59448"/>
                  </a:lnTo>
                  <a:lnTo>
                    <a:pt x="28956" y="9156"/>
                  </a:lnTo>
                  <a:lnTo>
                    <a:pt x="32004" y="6108"/>
                  </a:lnTo>
                  <a:lnTo>
                    <a:pt x="36576" y="4584"/>
                  </a:lnTo>
                  <a:lnTo>
                    <a:pt x="41148" y="4584"/>
                  </a:lnTo>
                  <a:lnTo>
                    <a:pt x="51854" y="6311"/>
                  </a:lnTo>
                  <a:lnTo>
                    <a:pt x="60579" y="11633"/>
                  </a:lnTo>
                  <a:lnTo>
                    <a:pt x="66433" y="20650"/>
                  </a:lnTo>
                  <a:lnTo>
                    <a:pt x="68580" y="33540"/>
                  </a:lnTo>
                  <a:lnTo>
                    <a:pt x="68580" y="3314"/>
                  </a:lnTo>
                  <a:lnTo>
                    <a:pt x="68402" y="3225"/>
                  </a:lnTo>
                  <a:lnTo>
                    <a:pt x="61150" y="1346"/>
                  </a:lnTo>
                  <a:lnTo>
                    <a:pt x="53022" y="317"/>
                  </a:lnTo>
                  <a:lnTo>
                    <a:pt x="44196" y="0"/>
                  </a:lnTo>
                  <a:lnTo>
                    <a:pt x="0" y="0"/>
                  </a:lnTo>
                  <a:lnTo>
                    <a:pt x="0" y="4584"/>
                  </a:lnTo>
                  <a:lnTo>
                    <a:pt x="13716" y="4584"/>
                  </a:lnTo>
                  <a:lnTo>
                    <a:pt x="15240" y="6108"/>
                  </a:lnTo>
                  <a:lnTo>
                    <a:pt x="15240" y="108216"/>
                  </a:lnTo>
                  <a:lnTo>
                    <a:pt x="13716" y="109740"/>
                  </a:lnTo>
                  <a:lnTo>
                    <a:pt x="0" y="109740"/>
                  </a:lnTo>
                  <a:lnTo>
                    <a:pt x="0" y="114312"/>
                  </a:lnTo>
                  <a:lnTo>
                    <a:pt x="47244" y="114312"/>
                  </a:lnTo>
                  <a:lnTo>
                    <a:pt x="47244" y="109740"/>
                  </a:lnTo>
                  <a:lnTo>
                    <a:pt x="30480" y="109740"/>
                  </a:lnTo>
                  <a:lnTo>
                    <a:pt x="28956" y="108216"/>
                  </a:lnTo>
                  <a:lnTo>
                    <a:pt x="28956" y="65544"/>
                  </a:lnTo>
                  <a:lnTo>
                    <a:pt x="42672" y="68592"/>
                  </a:lnTo>
                  <a:lnTo>
                    <a:pt x="44196" y="70116"/>
                  </a:lnTo>
                  <a:lnTo>
                    <a:pt x="47244" y="70116"/>
                  </a:lnTo>
                  <a:lnTo>
                    <a:pt x="50292" y="68592"/>
                  </a:lnTo>
                  <a:lnTo>
                    <a:pt x="63080" y="65544"/>
                  </a:lnTo>
                  <a:lnTo>
                    <a:pt x="63474" y="65443"/>
                  </a:lnTo>
                  <a:lnTo>
                    <a:pt x="68110" y="62496"/>
                  </a:lnTo>
                  <a:lnTo>
                    <a:pt x="74676" y="58305"/>
                  </a:lnTo>
                  <a:lnTo>
                    <a:pt x="82435" y="47155"/>
                  </a:lnTo>
                  <a:lnTo>
                    <a:pt x="85344" y="32016"/>
                  </a:lnTo>
                  <a:close/>
                </a:path>
                <a:path w="3124200" h="117475">
                  <a:moveTo>
                    <a:pt x="158496" y="64008"/>
                  </a:moveTo>
                  <a:lnTo>
                    <a:pt x="143243" y="39662"/>
                  </a:lnTo>
                  <a:lnTo>
                    <a:pt x="143243" y="50292"/>
                  </a:lnTo>
                  <a:lnTo>
                    <a:pt x="143243" y="62484"/>
                  </a:lnTo>
                  <a:lnTo>
                    <a:pt x="138671" y="62484"/>
                  </a:lnTo>
                  <a:lnTo>
                    <a:pt x="130670" y="63373"/>
                  </a:lnTo>
                  <a:lnTo>
                    <a:pt x="122669" y="63817"/>
                  </a:lnTo>
                  <a:lnTo>
                    <a:pt x="114668" y="63995"/>
                  </a:lnTo>
                  <a:lnTo>
                    <a:pt x="106667" y="64008"/>
                  </a:lnTo>
                  <a:lnTo>
                    <a:pt x="109982" y="54013"/>
                  </a:lnTo>
                  <a:lnTo>
                    <a:pt x="114858" y="46863"/>
                  </a:lnTo>
                  <a:lnTo>
                    <a:pt x="120599" y="42583"/>
                  </a:lnTo>
                  <a:lnTo>
                    <a:pt x="126479" y="41148"/>
                  </a:lnTo>
                  <a:lnTo>
                    <a:pt x="137147" y="41148"/>
                  </a:lnTo>
                  <a:lnTo>
                    <a:pt x="143243" y="50292"/>
                  </a:lnTo>
                  <a:lnTo>
                    <a:pt x="143243" y="39662"/>
                  </a:lnTo>
                  <a:lnTo>
                    <a:pt x="141770" y="38696"/>
                  </a:lnTo>
                  <a:lnTo>
                    <a:pt x="131051" y="36576"/>
                  </a:lnTo>
                  <a:lnTo>
                    <a:pt x="123990" y="37172"/>
                  </a:lnTo>
                  <a:lnTo>
                    <a:pt x="93764" y="70396"/>
                  </a:lnTo>
                  <a:lnTo>
                    <a:pt x="92951" y="79248"/>
                  </a:lnTo>
                  <a:lnTo>
                    <a:pt x="95224" y="93560"/>
                  </a:lnTo>
                  <a:lnTo>
                    <a:pt x="101904" y="105740"/>
                  </a:lnTo>
                  <a:lnTo>
                    <a:pt x="112890" y="114185"/>
                  </a:lnTo>
                  <a:lnTo>
                    <a:pt x="128003" y="117360"/>
                  </a:lnTo>
                  <a:lnTo>
                    <a:pt x="133604" y="116420"/>
                  </a:lnTo>
                  <a:lnTo>
                    <a:pt x="140766" y="113360"/>
                  </a:lnTo>
                  <a:lnTo>
                    <a:pt x="148793" y="107708"/>
                  </a:lnTo>
                  <a:lnTo>
                    <a:pt x="151206" y="105168"/>
                  </a:lnTo>
                  <a:lnTo>
                    <a:pt x="156972" y="99072"/>
                  </a:lnTo>
                  <a:lnTo>
                    <a:pt x="153924" y="96024"/>
                  </a:lnTo>
                  <a:lnTo>
                    <a:pt x="147815" y="102120"/>
                  </a:lnTo>
                  <a:lnTo>
                    <a:pt x="141719" y="105168"/>
                  </a:lnTo>
                  <a:lnTo>
                    <a:pt x="134099" y="105168"/>
                  </a:lnTo>
                  <a:lnTo>
                    <a:pt x="124028" y="103111"/>
                  </a:lnTo>
                  <a:lnTo>
                    <a:pt x="115239" y="96786"/>
                  </a:lnTo>
                  <a:lnTo>
                    <a:pt x="109029" y="85877"/>
                  </a:lnTo>
                  <a:lnTo>
                    <a:pt x="106667" y="70104"/>
                  </a:lnTo>
                  <a:lnTo>
                    <a:pt x="122631" y="69850"/>
                  </a:lnTo>
                  <a:lnTo>
                    <a:pt x="137147" y="69151"/>
                  </a:lnTo>
                  <a:lnTo>
                    <a:pt x="148247" y="68186"/>
                  </a:lnTo>
                  <a:lnTo>
                    <a:pt x="153924" y="67056"/>
                  </a:lnTo>
                  <a:lnTo>
                    <a:pt x="156972" y="67056"/>
                  </a:lnTo>
                  <a:lnTo>
                    <a:pt x="158496" y="65532"/>
                  </a:lnTo>
                  <a:lnTo>
                    <a:pt x="158496" y="64008"/>
                  </a:lnTo>
                  <a:close/>
                </a:path>
                <a:path w="3124200" h="117475">
                  <a:moveTo>
                    <a:pt x="225552" y="41148"/>
                  </a:moveTo>
                  <a:lnTo>
                    <a:pt x="222504" y="36576"/>
                  </a:lnTo>
                  <a:lnTo>
                    <a:pt x="216408" y="36576"/>
                  </a:lnTo>
                  <a:lnTo>
                    <a:pt x="209829" y="38150"/>
                  </a:lnTo>
                  <a:lnTo>
                    <a:pt x="203835" y="42291"/>
                  </a:lnTo>
                  <a:lnTo>
                    <a:pt x="198399" y="48158"/>
                  </a:lnTo>
                  <a:lnTo>
                    <a:pt x="193548" y="54864"/>
                  </a:lnTo>
                  <a:lnTo>
                    <a:pt x="193548" y="35052"/>
                  </a:lnTo>
                  <a:lnTo>
                    <a:pt x="185915" y="38100"/>
                  </a:lnTo>
                  <a:lnTo>
                    <a:pt x="178295" y="39624"/>
                  </a:lnTo>
                  <a:lnTo>
                    <a:pt x="169151" y="41148"/>
                  </a:lnTo>
                  <a:lnTo>
                    <a:pt x="169151" y="45720"/>
                  </a:lnTo>
                  <a:lnTo>
                    <a:pt x="179819" y="47244"/>
                  </a:lnTo>
                  <a:lnTo>
                    <a:pt x="179819" y="109740"/>
                  </a:lnTo>
                  <a:lnTo>
                    <a:pt x="167627" y="111264"/>
                  </a:lnTo>
                  <a:lnTo>
                    <a:pt x="167627" y="114312"/>
                  </a:lnTo>
                  <a:lnTo>
                    <a:pt x="208788" y="114312"/>
                  </a:lnTo>
                  <a:lnTo>
                    <a:pt x="208788" y="111264"/>
                  </a:lnTo>
                  <a:lnTo>
                    <a:pt x="195072" y="109740"/>
                  </a:lnTo>
                  <a:lnTo>
                    <a:pt x="193548" y="108216"/>
                  </a:lnTo>
                  <a:lnTo>
                    <a:pt x="193548" y="64020"/>
                  </a:lnTo>
                  <a:lnTo>
                    <a:pt x="198120" y="54864"/>
                  </a:lnTo>
                  <a:lnTo>
                    <a:pt x="204216" y="48768"/>
                  </a:lnTo>
                  <a:lnTo>
                    <a:pt x="210312" y="48768"/>
                  </a:lnTo>
                  <a:lnTo>
                    <a:pt x="213360" y="50292"/>
                  </a:lnTo>
                  <a:lnTo>
                    <a:pt x="214884" y="53340"/>
                  </a:lnTo>
                  <a:lnTo>
                    <a:pt x="216408" y="54864"/>
                  </a:lnTo>
                  <a:lnTo>
                    <a:pt x="217932" y="54864"/>
                  </a:lnTo>
                  <a:lnTo>
                    <a:pt x="224028" y="51816"/>
                  </a:lnTo>
                  <a:lnTo>
                    <a:pt x="225552" y="48768"/>
                  </a:lnTo>
                  <a:lnTo>
                    <a:pt x="225552" y="41148"/>
                  </a:lnTo>
                  <a:close/>
                </a:path>
                <a:path w="3124200" h="117475">
                  <a:moveTo>
                    <a:pt x="262128" y="4572"/>
                  </a:moveTo>
                  <a:lnTo>
                    <a:pt x="257556" y="1524"/>
                  </a:lnTo>
                  <a:lnTo>
                    <a:pt x="248399" y="1524"/>
                  </a:lnTo>
                  <a:lnTo>
                    <a:pt x="243827" y="4572"/>
                  </a:lnTo>
                  <a:lnTo>
                    <a:pt x="243827" y="15240"/>
                  </a:lnTo>
                  <a:lnTo>
                    <a:pt x="248399" y="18288"/>
                  </a:lnTo>
                  <a:lnTo>
                    <a:pt x="257556" y="18288"/>
                  </a:lnTo>
                  <a:lnTo>
                    <a:pt x="262128" y="15240"/>
                  </a:lnTo>
                  <a:lnTo>
                    <a:pt x="262128" y="4572"/>
                  </a:lnTo>
                  <a:close/>
                </a:path>
                <a:path w="3124200" h="117475">
                  <a:moveTo>
                    <a:pt x="272796" y="111264"/>
                  </a:moveTo>
                  <a:lnTo>
                    <a:pt x="262128" y="109740"/>
                  </a:lnTo>
                  <a:lnTo>
                    <a:pt x="260604" y="108216"/>
                  </a:lnTo>
                  <a:lnTo>
                    <a:pt x="260604" y="36588"/>
                  </a:lnTo>
                  <a:lnTo>
                    <a:pt x="252971" y="39636"/>
                  </a:lnTo>
                  <a:lnTo>
                    <a:pt x="245351" y="41160"/>
                  </a:lnTo>
                  <a:lnTo>
                    <a:pt x="236207" y="42684"/>
                  </a:lnTo>
                  <a:lnTo>
                    <a:pt x="236207" y="47256"/>
                  </a:lnTo>
                  <a:lnTo>
                    <a:pt x="246875" y="48780"/>
                  </a:lnTo>
                  <a:lnTo>
                    <a:pt x="246875" y="108216"/>
                  </a:lnTo>
                  <a:lnTo>
                    <a:pt x="245351" y="109740"/>
                  </a:lnTo>
                  <a:lnTo>
                    <a:pt x="234683" y="111264"/>
                  </a:lnTo>
                  <a:lnTo>
                    <a:pt x="234683" y="114312"/>
                  </a:lnTo>
                  <a:lnTo>
                    <a:pt x="272796" y="114312"/>
                  </a:lnTo>
                  <a:lnTo>
                    <a:pt x="272796" y="111264"/>
                  </a:lnTo>
                  <a:close/>
                </a:path>
                <a:path w="3124200" h="117475">
                  <a:moveTo>
                    <a:pt x="417576" y="111252"/>
                  </a:moveTo>
                  <a:lnTo>
                    <a:pt x="406908" y="109728"/>
                  </a:lnTo>
                  <a:lnTo>
                    <a:pt x="405384" y="108204"/>
                  </a:lnTo>
                  <a:lnTo>
                    <a:pt x="405384" y="62484"/>
                  </a:lnTo>
                  <a:lnTo>
                    <a:pt x="403974" y="51371"/>
                  </a:lnTo>
                  <a:lnTo>
                    <a:pt x="399859" y="43243"/>
                  </a:lnTo>
                  <a:lnTo>
                    <a:pt x="393166" y="38277"/>
                  </a:lnTo>
                  <a:lnTo>
                    <a:pt x="384048" y="36576"/>
                  </a:lnTo>
                  <a:lnTo>
                    <a:pt x="377952" y="36576"/>
                  </a:lnTo>
                  <a:lnTo>
                    <a:pt x="373380" y="38100"/>
                  </a:lnTo>
                  <a:lnTo>
                    <a:pt x="370332" y="41148"/>
                  </a:lnTo>
                  <a:lnTo>
                    <a:pt x="365760" y="42672"/>
                  </a:lnTo>
                  <a:lnTo>
                    <a:pt x="359664" y="47244"/>
                  </a:lnTo>
                  <a:lnTo>
                    <a:pt x="355092" y="50292"/>
                  </a:lnTo>
                  <a:lnTo>
                    <a:pt x="352044" y="41148"/>
                  </a:lnTo>
                  <a:lnTo>
                    <a:pt x="344424" y="36576"/>
                  </a:lnTo>
                  <a:lnTo>
                    <a:pt x="330708" y="36576"/>
                  </a:lnTo>
                  <a:lnTo>
                    <a:pt x="326136" y="38100"/>
                  </a:lnTo>
                  <a:lnTo>
                    <a:pt x="321564" y="41148"/>
                  </a:lnTo>
                  <a:lnTo>
                    <a:pt x="315468" y="42672"/>
                  </a:lnTo>
                  <a:lnTo>
                    <a:pt x="312420" y="45720"/>
                  </a:lnTo>
                  <a:lnTo>
                    <a:pt x="307848" y="48768"/>
                  </a:lnTo>
                  <a:lnTo>
                    <a:pt x="307848" y="35052"/>
                  </a:lnTo>
                  <a:lnTo>
                    <a:pt x="300228" y="38100"/>
                  </a:lnTo>
                  <a:lnTo>
                    <a:pt x="291084" y="39624"/>
                  </a:lnTo>
                  <a:lnTo>
                    <a:pt x="283464" y="41148"/>
                  </a:lnTo>
                  <a:lnTo>
                    <a:pt x="283464" y="45720"/>
                  </a:lnTo>
                  <a:lnTo>
                    <a:pt x="294132" y="47244"/>
                  </a:lnTo>
                  <a:lnTo>
                    <a:pt x="294132" y="108204"/>
                  </a:lnTo>
                  <a:lnTo>
                    <a:pt x="292608" y="109728"/>
                  </a:lnTo>
                  <a:lnTo>
                    <a:pt x="281940" y="111252"/>
                  </a:lnTo>
                  <a:lnTo>
                    <a:pt x="281940" y="114300"/>
                  </a:lnTo>
                  <a:lnTo>
                    <a:pt x="318516" y="114300"/>
                  </a:lnTo>
                  <a:lnTo>
                    <a:pt x="318516" y="111252"/>
                  </a:lnTo>
                  <a:lnTo>
                    <a:pt x="309372" y="109728"/>
                  </a:lnTo>
                  <a:lnTo>
                    <a:pt x="307848" y="108204"/>
                  </a:lnTo>
                  <a:lnTo>
                    <a:pt x="307848" y="54864"/>
                  </a:lnTo>
                  <a:lnTo>
                    <a:pt x="313944" y="51816"/>
                  </a:lnTo>
                  <a:lnTo>
                    <a:pt x="320040" y="45720"/>
                  </a:lnTo>
                  <a:lnTo>
                    <a:pt x="327660" y="45720"/>
                  </a:lnTo>
                  <a:lnTo>
                    <a:pt x="334530" y="47129"/>
                  </a:lnTo>
                  <a:lnTo>
                    <a:pt x="339280" y="51244"/>
                  </a:lnTo>
                  <a:lnTo>
                    <a:pt x="342011" y="57937"/>
                  </a:lnTo>
                  <a:lnTo>
                    <a:pt x="342900" y="67056"/>
                  </a:lnTo>
                  <a:lnTo>
                    <a:pt x="342900" y="108204"/>
                  </a:lnTo>
                  <a:lnTo>
                    <a:pt x="341376" y="109728"/>
                  </a:lnTo>
                  <a:lnTo>
                    <a:pt x="330708" y="111252"/>
                  </a:lnTo>
                  <a:lnTo>
                    <a:pt x="330708" y="114300"/>
                  </a:lnTo>
                  <a:lnTo>
                    <a:pt x="368808" y="114300"/>
                  </a:lnTo>
                  <a:lnTo>
                    <a:pt x="368808" y="111252"/>
                  </a:lnTo>
                  <a:lnTo>
                    <a:pt x="358140" y="109728"/>
                  </a:lnTo>
                  <a:lnTo>
                    <a:pt x="356616" y="108204"/>
                  </a:lnTo>
                  <a:lnTo>
                    <a:pt x="356616" y="54864"/>
                  </a:lnTo>
                  <a:lnTo>
                    <a:pt x="362712" y="50292"/>
                  </a:lnTo>
                  <a:lnTo>
                    <a:pt x="370332" y="45720"/>
                  </a:lnTo>
                  <a:lnTo>
                    <a:pt x="376428" y="45720"/>
                  </a:lnTo>
                  <a:lnTo>
                    <a:pt x="383298" y="47345"/>
                  </a:lnTo>
                  <a:lnTo>
                    <a:pt x="388048" y="51816"/>
                  </a:lnTo>
                  <a:lnTo>
                    <a:pt x="390779" y="58585"/>
                  </a:lnTo>
                  <a:lnTo>
                    <a:pt x="391668" y="67056"/>
                  </a:lnTo>
                  <a:lnTo>
                    <a:pt x="391668" y="108204"/>
                  </a:lnTo>
                  <a:lnTo>
                    <a:pt x="390144" y="109728"/>
                  </a:lnTo>
                  <a:lnTo>
                    <a:pt x="379476" y="111252"/>
                  </a:lnTo>
                  <a:lnTo>
                    <a:pt x="379476" y="114300"/>
                  </a:lnTo>
                  <a:lnTo>
                    <a:pt x="417576" y="114300"/>
                  </a:lnTo>
                  <a:lnTo>
                    <a:pt x="417576" y="111252"/>
                  </a:lnTo>
                  <a:close/>
                </a:path>
                <a:path w="3124200" h="117475">
                  <a:moveTo>
                    <a:pt x="492252" y="64008"/>
                  </a:moveTo>
                  <a:lnTo>
                    <a:pt x="476999" y="38836"/>
                  </a:lnTo>
                  <a:lnTo>
                    <a:pt x="476999" y="50292"/>
                  </a:lnTo>
                  <a:lnTo>
                    <a:pt x="476999" y="62484"/>
                  </a:lnTo>
                  <a:lnTo>
                    <a:pt x="472427" y="62484"/>
                  </a:lnTo>
                  <a:lnTo>
                    <a:pt x="464667" y="63373"/>
                  </a:lnTo>
                  <a:lnTo>
                    <a:pt x="457187" y="63817"/>
                  </a:lnTo>
                  <a:lnTo>
                    <a:pt x="449719" y="63995"/>
                  </a:lnTo>
                  <a:lnTo>
                    <a:pt x="441947" y="64008"/>
                  </a:lnTo>
                  <a:lnTo>
                    <a:pt x="445046" y="54013"/>
                  </a:lnTo>
                  <a:lnTo>
                    <a:pt x="449567" y="46863"/>
                  </a:lnTo>
                  <a:lnTo>
                    <a:pt x="455244" y="42583"/>
                  </a:lnTo>
                  <a:lnTo>
                    <a:pt x="461759" y="41148"/>
                  </a:lnTo>
                  <a:lnTo>
                    <a:pt x="470903" y="41148"/>
                  </a:lnTo>
                  <a:lnTo>
                    <a:pt x="476999" y="50292"/>
                  </a:lnTo>
                  <a:lnTo>
                    <a:pt x="476999" y="38836"/>
                  </a:lnTo>
                  <a:lnTo>
                    <a:pt x="476808" y="38696"/>
                  </a:lnTo>
                  <a:lnTo>
                    <a:pt x="466331" y="36576"/>
                  </a:lnTo>
                  <a:lnTo>
                    <a:pt x="458622" y="37172"/>
                  </a:lnTo>
                  <a:lnTo>
                    <a:pt x="427545" y="70396"/>
                  </a:lnTo>
                  <a:lnTo>
                    <a:pt x="426707" y="79248"/>
                  </a:lnTo>
                  <a:lnTo>
                    <a:pt x="428980" y="93560"/>
                  </a:lnTo>
                  <a:lnTo>
                    <a:pt x="435660" y="105740"/>
                  </a:lnTo>
                  <a:lnTo>
                    <a:pt x="446646" y="114185"/>
                  </a:lnTo>
                  <a:lnTo>
                    <a:pt x="461759" y="117360"/>
                  </a:lnTo>
                  <a:lnTo>
                    <a:pt x="467385" y="116420"/>
                  </a:lnTo>
                  <a:lnTo>
                    <a:pt x="474713" y="113360"/>
                  </a:lnTo>
                  <a:lnTo>
                    <a:pt x="483196" y="107708"/>
                  </a:lnTo>
                  <a:lnTo>
                    <a:pt x="485863" y="105168"/>
                  </a:lnTo>
                  <a:lnTo>
                    <a:pt x="492252" y="99072"/>
                  </a:lnTo>
                  <a:lnTo>
                    <a:pt x="489204" y="96024"/>
                  </a:lnTo>
                  <a:lnTo>
                    <a:pt x="483095" y="102120"/>
                  </a:lnTo>
                  <a:lnTo>
                    <a:pt x="475475" y="105168"/>
                  </a:lnTo>
                  <a:lnTo>
                    <a:pt x="467855" y="105168"/>
                  </a:lnTo>
                  <a:lnTo>
                    <a:pt x="458431" y="103111"/>
                  </a:lnTo>
                  <a:lnTo>
                    <a:pt x="449567" y="96786"/>
                  </a:lnTo>
                  <a:lnTo>
                    <a:pt x="443001" y="85877"/>
                  </a:lnTo>
                  <a:lnTo>
                    <a:pt x="440423" y="70104"/>
                  </a:lnTo>
                  <a:lnTo>
                    <a:pt x="457263" y="69850"/>
                  </a:lnTo>
                  <a:lnTo>
                    <a:pt x="472236" y="69151"/>
                  </a:lnTo>
                  <a:lnTo>
                    <a:pt x="483501" y="68186"/>
                  </a:lnTo>
                  <a:lnTo>
                    <a:pt x="489204" y="67056"/>
                  </a:lnTo>
                  <a:lnTo>
                    <a:pt x="492252" y="67056"/>
                  </a:lnTo>
                  <a:lnTo>
                    <a:pt x="492252" y="64008"/>
                  </a:lnTo>
                  <a:close/>
                </a:path>
                <a:path w="3124200" h="117475">
                  <a:moveTo>
                    <a:pt x="550164" y="108204"/>
                  </a:moveTo>
                  <a:lnTo>
                    <a:pt x="548640" y="103632"/>
                  </a:lnTo>
                  <a:lnTo>
                    <a:pt x="545592" y="105156"/>
                  </a:lnTo>
                  <a:lnTo>
                    <a:pt x="541020" y="106680"/>
                  </a:lnTo>
                  <a:lnTo>
                    <a:pt x="533400" y="106680"/>
                  </a:lnTo>
                  <a:lnTo>
                    <a:pt x="527304" y="103632"/>
                  </a:lnTo>
                  <a:lnTo>
                    <a:pt x="527304" y="44196"/>
                  </a:lnTo>
                  <a:lnTo>
                    <a:pt x="545592" y="44196"/>
                  </a:lnTo>
                  <a:lnTo>
                    <a:pt x="548640" y="42672"/>
                  </a:lnTo>
                  <a:lnTo>
                    <a:pt x="548640" y="39624"/>
                  </a:lnTo>
                  <a:lnTo>
                    <a:pt x="547116" y="36576"/>
                  </a:lnTo>
                  <a:lnTo>
                    <a:pt x="527304" y="36576"/>
                  </a:lnTo>
                  <a:lnTo>
                    <a:pt x="527304" y="12192"/>
                  </a:lnTo>
                  <a:lnTo>
                    <a:pt x="524256" y="12192"/>
                  </a:lnTo>
                  <a:lnTo>
                    <a:pt x="513588" y="24384"/>
                  </a:lnTo>
                  <a:lnTo>
                    <a:pt x="513588" y="36576"/>
                  </a:lnTo>
                  <a:lnTo>
                    <a:pt x="504444" y="36576"/>
                  </a:lnTo>
                  <a:lnTo>
                    <a:pt x="499872" y="42672"/>
                  </a:lnTo>
                  <a:lnTo>
                    <a:pt x="501396" y="44196"/>
                  </a:lnTo>
                  <a:lnTo>
                    <a:pt x="513588" y="44196"/>
                  </a:lnTo>
                  <a:lnTo>
                    <a:pt x="513588" y="96012"/>
                  </a:lnTo>
                  <a:lnTo>
                    <a:pt x="514705" y="105143"/>
                  </a:lnTo>
                  <a:lnTo>
                    <a:pt x="517969" y="111823"/>
                  </a:lnTo>
                  <a:lnTo>
                    <a:pt x="523227" y="115951"/>
                  </a:lnTo>
                  <a:lnTo>
                    <a:pt x="530352" y="117348"/>
                  </a:lnTo>
                  <a:lnTo>
                    <a:pt x="531876" y="117348"/>
                  </a:lnTo>
                  <a:lnTo>
                    <a:pt x="550164" y="108204"/>
                  </a:lnTo>
                  <a:close/>
                </a:path>
                <a:path w="3124200" h="117475">
                  <a:moveTo>
                    <a:pt x="580644" y="100584"/>
                  </a:moveTo>
                  <a:lnTo>
                    <a:pt x="576072" y="96012"/>
                  </a:lnTo>
                  <a:lnTo>
                    <a:pt x="565404" y="96012"/>
                  </a:lnTo>
                  <a:lnTo>
                    <a:pt x="560832" y="100584"/>
                  </a:lnTo>
                  <a:lnTo>
                    <a:pt x="560832" y="112776"/>
                  </a:lnTo>
                  <a:lnTo>
                    <a:pt x="565404" y="115824"/>
                  </a:lnTo>
                  <a:lnTo>
                    <a:pt x="576072" y="115824"/>
                  </a:lnTo>
                  <a:lnTo>
                    <a:pt x="580644" y="112776"/>
                  </a:lnTo>
                  <a:lnTo>
                    <a:pt x="580644" y="100584"/>
                  </a:lnTo>
                  <a:close/>
                </a:path>
                <a:path w="3124200" h="117475">
                  <a:moveTo>
                    <a:pt x="621792" y="100584"/>
                  </a:moveTo>
                  <a:lnTo>
                    <a:pt x="617220" y="96012"/>
                  </a:lnTo>
                  <a:lnTo>
                    <a:pt x="606552" y="96012"/>
                  </a:lnTo>
                  <a:lnTo>
                    <a:pt x="601980" y="100584"/>
                  </a:lnTo>
                  <a:lnTo>
                    <a:pt x="601980" y="112776"/>
                  </a:lnTo>
                  <a:lnTo>
                    <a:pt x="606552" y="115824"/>
                  </a:lnTo>
                  <a:lnTo>
                    <a:pt x="617220" y="115824"/>
                  </a:lnTo>
                  <a:lnTo>
                    <a:pt x="621792" y="112776"/>
                  </a:lnTo>
                  <a:lnTo>
                    <a:pt x="621792" y="100584"/>
                  </a:lnTo>
                  <a:close/>
                </a:path>
                <a:path w="3124200" h="117475">
                  <a:moveTo>
                    <a:pt x="661403" y="100584"/>
                  </a:moveTo>
                  <a:lnTo>
                    <a:pt x="656831" y="96012"/>
                  </a:lnTo>
                  <a:lnTo>
                    <a:pt x="646163" y="96012"/>
                  </a:lnTo>
                  <a:lnTo>
                    <a:pt x="641591" y="100584"/>
                  </a:lnTo>
                  <a:lnTo>
                    <a:pt x="641591" y="112776"/>
                  </a:lnTo>
                  <a:lnTo>
                    <a:pt x="646163" y="115824"/>
                  </a:lnTo>
                  <a:lnTo>
                    <a:pt x="656831" y="115824"/>
                  </a:lnTo>
                  <a:lnTo>
                    <a:pt x="661403" y="112776"/>
                  </a:lnTo>
                  <a:lnTo>
                    <a:pt x="661403" y="100584"/>
                  </a:lnTo>
                  <a:close/>
                </a:path>
                <a:path w="3124200" h="117475">
                  <a:moveTo>
                    <a:pt x="702564" y="100584"/>
                  </a:moveTo>
                  <a:lnTo>
                    <a:pt x="697992" y="96012"/>
                  </a:lnTo>
                  <a:lnTo>
                    <a:pt x="687324" y="96012"/>
                  </a:lnTo>
                  <a:lnTo>
                    <a:pt x="682752" y="100584"/>
                  </a:lnTo>
                  <a:lnTo>
                    <a:pt x="682752" y="112776"/>
                  </a:lnTo>
                  <a:lnTo>
                    <a:pt x="687324" y="115824"/>
                  </a:lnTo>
                  <a:lnTo>
                    <a:pt x="697992" y="115824"/>
                  </a:lnTo>
                  <a:lnTo>
                    <a:pt x="702564" y="112776"/>
                  </a:lnTo>
                  <a:lnTo>
                    <a:pt x="702564" y="100584"/>
                  </a:lnTo>
                  <a:close/>
                </a:path>
                <a:path w="3124200" h="117475">
                  <a:moveTo>
                    <a:pt x="742188" y="100584"/>
                  </a:moveTo>
                  <a:lnTo>
                    <a:pt x="737616" y="96012"/>
                  </a:lnTo>
                  <a:lnTo>
                    <a:pt x="726948" y="96012"/>
                  </a:lnTo>
                  <a:lnTo>
                    <a:pt x="722376" y="100584"/>
                  </a:lnTo>
                  <a:lnTo>
                    <a:pt x="722376" y="112776"/>
                  </a:lnTo>
                  <a:lnTo>
                    <a:pt x="726948" y="115824"/>
                  </a:lnTo>
                  <a:lnTo>
                    <a:pt x="737616" y="115824"/>
                  </a:lnTo>
                  <a:lnTo>
                    <a:pt x="742188" y="112776"/>
                  </a:lnTo>
                  <a:lnTo>
                    <a:pt x="742188" y="100584"/>
                  </a:lnTo>
                  <a:close/>
                </a:path>
                <a:path w="3124200" h="117475">
                  <a:moveTo>
                    <a:pt x="783336" y="100584"/>
                  </a:moveTo>
                  <a:lnTo>
                    <a:pt x="778764" y="96012"/>
                  </a:lnTo>
                  <a:lnTo>
                    <a:pt x="768096" y="96012"/>
                  </a:lnTo>
                  <a:lnTo>
                    <a:pt x="763524" y="100584"/>
                  </a:lnTo>
                  <a:lnTo>
                    <a:pt x="763524" y="112776"/>
                  </a:lnTo>
                  <a:lnTo>
                    <a:pt x="768096" y="115824"/>
                  </a:lnTo>
                  <a:lnTo>
                    <a:pt x="778764" y="115824"/>
                  </a:lnTo>
                  <a:lnTo>
                    <a:pt x="783336" y="112776"/>
                  </a:lnTo>
                  <a:lnTo>
                    <a:pt x="783336" y="100584"/>
                  </a:lnTo>
                  <a:close/>
                </a:path>
                <a:path w="3124200" h="117475">
                  <a:moveTo>
                    <a:pt x="822947" y="100584"/>
                  </a:moveTo>
                  <a:lnTo>
                    <a:pt x="818375" y="96012"/>
                  </a:lnTo>
                  <a:lnTo>
                    <a:pt x="807707" y="96012"/>
                  </a:lnTo>
                  <a:lnTo>
                    <a:pt x="803135" y="100584"/>
                  </a:lnTo>
                  <a:lnTo>
                    <a:pt x="803135" y="112776"/>
                  </a:lnTo>
                  <a:lnTo>
                    <a:pt x="807707" y="115824"/>
                  </a:lnTo>
                  <a:lnTo>
                    <a:pt x="818375" y="115824"/>
                  </a:lnTo>
                  <a:lnTo>
                    <a:pt x="822947" y="112776"/>
                  </a:lnTo>
                  <a:lnTo>
                    <a:pt x="822947" y="100584"/>
                  </a:lnTo>
                  <a:close/>
                </a:path>
                <a:path w="3124200" h="117475">
                  <a:moveTo>
                    <a:pt x="864108" y="100584"/>
                  </a:moveTo>
                  <a:lnTo>
                    <a:pt x="859536" y="96012"/>
                  </a:lnTo>
                  <a:lnTo>
                    <a:pt x="847344" y="96012"/>
                  </a:lnTo>
                  <a:lnTo>
                    <a:pt x="844296" y="100584"/>
                  </a:lnTo>
                  <a:lnTo>
                    <a:pt x="844296" y="112776"/>
                  </a:lnTo>
                  <a:lnTo>
                    <a:pt x="847344" y="115824"/>
                  </a:lnTo>
                  <a:lnTo>
                    <a:pt x="859536" y="115824"/>
                  </a:lnTo>
                  <a:lnTo>
                    <a:pt x="864108" y="112776"/>
                  </a:lnTo>
                  <a:lnTo>
                    <a:pt x="864108" y="100584"/>
                  </a:lnTo>
                  <a:close/>
                </a:path>
                <a:path w="3124200" h="117475">
                  <a:moveTo>
                    <a:pt x="903732" y="100584"/>
                  </a:moveTo>
                  <a:lnTo>
                    <a:pt x="899160" y="96012"/>
                  </a:lnTo>
                  <a:lnTo>
                    <a:pt x="888492" y="96012"/>
                  </a:lnTo>
                  <a:lnTo>
                    <a:pt x="883920" y="100584"/>
                  </a:lnTo>
                  <a:lnTo>
                    <a:pt x="883920" y="112776"/>
                  </a:lnTo>
                  <a:lnTo>
                    <a:pt x="888492" y="115824"/>
                  </a:lnTo>
                  <a:lnTo>
                    <a:pt x="899160" y="115824"/>
                  </a:lnTo>
                  <a:lnTo>
                    <a:pt x="903732" y="112776"/>
                  </a:lnTo>
                  <a:lnTo>
                    <a:pt x="903732" y="100584"/>
                  </a:lnTo>
                  <a:close/>
                </a:path>
                <a:path w="3124200" h="117475">
                  <a:moveTo>
                    <a:pt x="944880" y="100584"/>
                  </a:moveTo>
                  <a:lnTo>
                    <a:pt x="940308" y="96012"/>
                  </a:lnTo>
                  <a:lnTo>
                    <a:pt x="928116" y="96012"/>
                  </a:lnTo>
                  <a:lnTo>
                    <a:pt x="925068" y="100584"/>
                  </a:lnTo>
                  <a:lnTo>
                    <a:pt x="925068" y="112776"/>
                  </a:lnTo>
                  <a:lnTo>
                    <a:pt x="928116" y="115824"/>
                  </a:lnTo>
                  <a:lnTo>
                    <a:pt x="940308" y="115824"/>
                  </a:lnTo>
                  <a:lnTo>
                    <a:pt x="944880" y="112776"/>
                  </a:lnTo>
                  <a:lnTo>
                    <a:pt x="944880" y="100584"/>
                  </a:lnTo>
                  <a:close/>
                </a:path>
                <a:path w="3124200" h="117475">
                  <a:moveTo>
                    <a:pt x="984504" y="100584"/>
                  </a:moveTo>
                  <a:lnTo>
                    <a:pt x="979932" y="96012"/>
                  </a:lnTo>
                  <a:lnTo>
                    <a:pt x="969264" y="96012"/>
                  </a:lnTo>
                  <a:lnTo>
                    <a:pt x="964692" y="100584"/>
                  </a:lnTo>
                  <a:lnTo>
                    <a:pt x="964692" y="112776"/>
                  </a:lnTo>
                  <a:lnTo>
                    <a:pt x="969264" y="115824"/>
                  </a:lnTo>
                  <a:lnTo>
                    <a:pt x="979932" y="115824"/>
                  </a:lnTo>
                  <a:lnTo>
                    <a:pt x="984504" y="112776"/>
                  </a:lnTo>
                  <a:lnTo>
                    <a:pt x="984504" y="100584"/>
                  </a:lnTo>
                  <a:close/>
                </a:path>
                <a:path w="3124200" h="117475">
                  <a:moveTo>
                    <a:pt x="1025652" y="100584"/>
                  </a:moveTo>
                  <a:lnTo>
                    <a:pt x="1021080" y="96012"/>
                  </a:lnTo>
                  <a:lnTo>
                    <a:pt x="1008888" y="96012"/>
                  </a:lnTo>
                  <a:lnTo>
                    <a:pt x="1005840" y="100584"/>
                  </a:lnTo>
                  <a:lnTo>
                    <a:pt x="1005840" y="112776"/>
                  </a:lnTo>
                  <a:lnTo>
                    <a:pt x="1008888" y="115824"/>
                  </a:lnTo>
                  <a:lnTo>
                    <a:pt x="1021080" y="115824"/>
                  </a:lnTo>
                  <a:lnTo>
                    <a:pt x="1025652" y="112776"/>
                  </a:lnTo>
                  <a:lnTo>
                    <a:pt x="1025652" y="100584"/>
                  </a:lnTo>
                  <a:close/>
                </a:path>
                <a:path w="3124200" h="117475">
                  <a:moveTo>
                    <a:pt x="1065276" y="100584"/>
                  </a:moveTo>
                  <a:lnTo>
                    <a:pt x="1060704" y="96012"/>
                  </a:lnTo>
                  <a:lnTo>
                    <a:pt x="1050036" y="96012"/>
                  </a:lnTo>
                  <a:lnTo>
                    <a:pt x="1045464" y="100584"/>
                  </a:lnTo>
                  <a:lnTo>
                    <a:pt x="1045464" y="112776"/>
                  </a:lnTo>
                  <a:lnTo>
                    <a:pt x="1050036" y="115824"/>
                  </a:lnTo>
                  <a:lnTo>
                    <a:pt x="1060704" y="115824"/>
                  </a:lnTo>
                  <a:lnTo>
                    <a:pt x="1065276" y="112776"/>
                  </a:lnTo>
                  <a:lnTo>
                    <a:pt x="1065276" y="100584"/>
                  </a:lnTo>
                  <a:close/>
                </a:path>
                <a:path w="3124200" h="117475">
                  <a:moveTo>
                    <a:pt x="1106411" y="100584"/>
                  </a:moveTo>
                  <a:lnTo>
                    <a:pt x="1101839" y="96012"/>
                  </a:lnTo>
                  <a:lnTo>
                    <a:pt x="1089647" y="96012"/>
                  </a:lnTo>
                  <a:lnTo>
                    <a:pt x="1086599" y="100584"/>
                  </a:lnTo>
                  <a:lnTo>
                    <a:pt x="1086599" y="112776"/>
                  </a:lnTo>
                  <a:lnTo>
                    <a:pt x="1089647" y="115824"/>
                  </a:lnTo>
                  <a:lnTo>
                    <a:pt x="1101839" y="115824"/>
                  </a:lnTo>
                  <a:lnTo>
                    <a:pt x="1106411" y="112776"/>
                  </a:lnTo>
                  <a:lnTo>
                    <a:pt x="1106411" y="100584"/>
                  </a:lnTo>
                  <a:close/>
                </a:path>
                <a:path w="3124200" h="117475">
                  <a:moveTo>
                    <a:pt x="1146048" y="100584"/>
                  </a:moveTo>
                  <a:lnTo>
                    <a:pt x="1141476" y="96012"/>
                  </a:lnTo>
                  <a:lnTo>
                    <a:pt x="1130808" y="96012"/>
                  </a:lnTo>
                  <a:lnTo>
                    <a:pt x="1126236" y="100584"/>
                  </a:lnTo>
                  <a:lnTo>
                    <a:pt x="1126236" y="112776"/>
                  </a:lnTo>
                  <a:lnTo>
                    <a:pt x="1130808" y="115824"/>
                  </a:lnTo>
                  <a:lnTo>
                    <a:pt x="1141476" y="115824"/>
                  </a:lnTo>
                  <a:lnTo>
                    <a:pt x="1146048" y="112776"/>
                  </a:lnTo>
                  <a:lnTo>
                    <a:pt x="1146048" y="100584"/>
                  </a:lnTo>
                  <a:close/>
                </a:path>
                <a:path w="3124200" h="117475">
                  <a:moveTo>
                    <a:pt x="1187196" y="100584"/>
                  </a:moveTo>
                  <a:lnTo>
                    <a:pt x="1182624" y="96012"/>
                  </a:lnTo>
                  <a:lnTo>
                    <a:pt x="1170432" y="96012"/>
                  </a:lnTo>
                  <a:lnTo>
                    <a:pt x="1167384" y="100584"/>
                  </a:lnTo>
                  <a:lnTo>
                    <a:pt x="1167384" y="112776"/>
                  </a:lnTo>
                  <a:lnTo>
                    <a:pt x="1170432" y="115824"/>
                  </a:lnTo>
                  <a:lnTo>
                    <a:pt x="1182624" y="115824"/>
                  </a:lnTo>
                  <a:lnTo>
                    <a:pt x="1187196" y="112776"/>
                  </a:lnTo>
                  <a:lnTo>
                    <a:pt x="1187196" y="100584"/>
                  </a:lnTo>
                  <a:close/>
                </a:path>
                <a:path w="3124200" h="117475">
                  <a:moveTo>
                    <a:pt x="1226820" y="100584"/>
                  </a:moveTo>
                  <a:lnTo>
                    <a:pt x="1222248" y="96012"/>
                  </a:lnTo>
                  <a:lnTo>
                    <a:pt x="1211580" y="96012"/>
                  </a:lnTo>
                  <a:lnTo>
                    <a:pt x="1207008" y="100584"/>
                  </a:lnTo>
                  <a:lnTo>
                    <a:pt x="1207008" y="112776"/>
                  </a:lnTo>
                  <a:lnTo>
                    <a:pt x="1211580" y="115824"/>
                  </a:lnTo>
                  <a:lnTo>
                    <a:pt x="1222248" y="115824"/>
                  </a:lnTo>
                  <a:lnTo>
                    <a:pt x="1226820" y="112776"/>
                  </a:lnTo>
                  <a:lnTo>
                    <a:pt x="1226820" y="100584"/>
                  </a:lnTo>
                  <a:close/>
                </a:path>
                <a:path w="3124200" h="117475">
                  <a:moveTo>
                    <a:pt x="1267968" y="100584"/>
                  </a:moveTo>
                  <a:lnTo>
                    <a:pt x="1263396" y="96012"/>
                  </a:lnTo>
                  <a:lnTo>
                    <a:pt x="1251204" y="96012"/>
                  </a:lnTo>
                  <a:lnTo>
                    <a:pt x="1248156" y="100584"/>
                  </a:lnTo>
                  <a:lnTo>
                    <a:pt x="1248156" y="112776"/>
                  </a:lnTo>
                  <a:lnTo>
                    <a:pt x="1251204" y="115824"/>
                  </a:lnTo>
                  <a:lnTo>
                    <a:pt x="1263396" y="115824"/>
                  </a:lnTo>
                  <a:lnTo>
                    <a:pt x="1267968" y="112776"/>
                  </a:lnTo>
                  <a:lnTo>
                    <a:pt x="1267968" y="100584"/>
                  </a:lnTo>
                  <a:close/>
                </a:path>
                <a:path w="3124200" h="117475">
                  <a:moveTo>
                    <a:pt x="1307579" y="100584"/>
                  </a:moveTo>
                  <a:lnTo>
                    <a:pt x="1303007" y="96012"/>
                  </a:lnTo>
                  <a:lnTo>
                    <a:pt x="1292339" y="96012"/>
                  </a:lnTo>
                  <a:lnTo>
                    <a:pt x="1287767" y="100584"/>
                  </a:lnTo>
                  <a:lnTo>
                    <a:pt x="1287767" y="112776"/>
                  </a:lnTo>
                  <a:lnTo>
                    <a:pt x="1292339" y="115824"/>
                  </a:lnTo>
                  <a:lnTo>
                    <a:pt x="1303007" y="115824"/>
                  </a:lnTo>
                  <a:lnTo>
                    <a:pt x="1307579" y="112776"/>
                  </a:lnTo>
                  <a:lnTo>
                    <a:pt x="1307579" y="100584"/>
                  </a:lnTo>
                  <a:close/>
                </a:path>
                <a:path w="3124200" h="117475">
                  <a:moveTo>
                    <a:pt x="1348740" y="100584"/>
                  </a:moveTo>
                  <a:lnTo>
                    <a:pt x="1344168" y="96012"/>
                  </a:lnTo>
                  <a:lnTo>
                    <a:pt x="1331976" y="96012"/>
                  </a:lnTo>
                  <a:lnTo>
                    <a:pt x="1328928" y="100584"/>
                  </a:lnTo>
                  <a:lnTo>
                    <a:pt x="1328928" y="112776"/>
                  </a:lnTo>
                  <a:lnTo>
                    <a:pt x="1331976" y="115824"/>
                  </a:lnTo>
                  <a:lnTo>
                    <a:pt x="1344168" y="115824"/>
                  </a:lnTo>
                  <a:lnTo>
                    <a:pt x="1348740" y="112776"/>
                  </a:lnTo>
                  <a:lnTo>
                    <a:pt x="1348740" y="100584"/>
                  </a:lnTo>
                  <a:close/>
                </a:path>
                <a:path w="3124200" h="117475">
                  <a:moveTo>
                    <a:pt x="1388364" y="100584"/>
                  </a:moveTo>
                  <a:lnTo>
                    <a:pt x="1383792" y="96012"/>
                  </a:lnTo>
                  <a:lnTo>
                    <a:pt x="1373124" y="96012"/>
                  </a:lnTo>
                  <a:lnTo>
                    <a:pt x="1368552" y="100584"/>
                  </a:lnTo>
                  <a:lnTo>
                    <a:pt x="1368552" y="112776"/>
                  </a:lnTo>
                  <a:lnTo>
                    <a:pt x="1373124" y="115824"/>
                  </a:lnTo>
                  <a:lnTo>
                    <a:pt x="1383792" y="115824"/>
                  </a:lnTo>
                  <a:lnTo>
                    <a:pt x="1388364" y="112776"/>
                  </a:lnTo>
                  <a:lnTo>
                    <a:pt x="1388364" y="100584"/>
                  </a:lnTo>
                  <a:close/>
                </a:path>
                <a:path w="3124200" h="117475">
                  <a:moveTo>
                    <a:pt x="1429512" y="100584"/>
                  </a:moveTo>
                  <a:lnTo>
                    <a:pt x="1424940" y="96012"/>
                  </a:lnTo>
                  <a:lnTo>
                    <a:pt x="1412748" y="96012"/>
                  </a:lnTo>
                  <a:lnTo>
                    <a:pt x="1409700" y="100584"/>
                  </a:lnTo>
                  <a:lnTo>
                    <a:pt x="1409700" y="112776"/>
                  </a:lnTo>
                  <a:lnTo>
                    <a:pt x="1412748" y="115824"/>
                  </a:lnTo>
                  <a:lnTo>
                    <a:pt x="1424940" y="115824"/>
                  </a:lnTo>
                  <a:lnTo>
                    <a:pt x="1429512" y="112776"/>
                  </a:lnTo>
                  <a:lnTo>
                    <a:pt x="1429512" y="100584"/>
                  </a:lnTo>
                  <a:close/>
                </a:path>
                <a:path w="3124200" h="117475">
                  <a:moveTo>
                    <a:pt x="1469123" y="100584"/>
                  </a:moveTo>
                  <a:lnTo>
                    <a:pt x="1464551" y="96012"/>
                  </a:lnTo>
                  <a:lnTo>
                    <a:pt x="1453883" y="96012"/>
                  </a:lnTo>
                  <a:lnTo>
                    <a:pt x="1449311" y="100584"/>
                  </a:lnTo>
                  <a:lnTo>
                    <a:pt x="1449311" y="112776"/>
                  </a:lnTo>
                  <a:lnTo>
                    <a:pt x="1453883" y="115824"/>
                  </a:lnTo>
                  <a:lnTo>
                    <a:pt x="1464551" y="115824"/>
                  </a:lnTo>
                  <a:lnTo>
                    <a:pt x="1469123" y="112776"/>
                  </a:lnTo>
                  <a:lnTo>
                    <a:pt x="1469123" y="100584"/>
                  </a:lnTo>
                  <a:close/>
                </a:path>
                <a:path w="3124200" h="117475">
                  <a:moveTo>
                    <a:pt x="1508760" y="100584"/>
                  </a:moveTo>
                  <a:lnTo>
                    <a:pt x="1505712" y="96012"/>
                  </a:lnTo>
                  <a:lnTo>
                    <a:pt x="1493520" y="96012"/>
                  </a:lnTo>
                  <a:lnTo>
                    <a:pt x="1490472" y="100584"/>
                  </a:lnTo>
                  <a:lnTo>
                    <a:pt x="1490472" y="112776"/>
                  </a:lnTo>
                  <a:lnTo>
                    <a:pt x="1493520" y="115824"/>
                  </a:lnTo>
                  <a:lnTo>
                    <a:pt x="1505712" y="115824"/>
                  </a:lnTo>
                  <a:lnTo>
                    <a:pt x="1508760" y="112776"/>
                  </a:lnTo>
                  <a:lnTo>
                    <a:pt x="1508760" y="100584"/>
                  </a:lnTo>
                  <a:close/>
                </a:path>
                <a:path w="3124200" h="117475">
                  <a:moveTo>
                    <a:pt x="1549908" y="100584"/>
                  </a:moveTo>
                  <a:lnTo>
                    <a:pt x="1545336" y="96012"/>
                  </a:lnTo>
                  <a:lnTo>
                    <a:pt x="1534668" y="96012"/>
                  </a:lnTo>
                  <a:lnTo>
                    <a:pt x="1530096" y="100584"/>
                  </a:lnTo>
                  <a:lnTo>
                    <a:pt x="1530096" y="112776"/>
                  </a:lnTo>
                  <a:lnTo>
                    <a:pt x="1534668" y="115824"/>
                  </a:lnTo>
                  <a:lnTo>
                    <a:pt x="1545336" y="115824"/>
                  </a:lnTo>
                  <a:lnTo>
                    <a:pt x="1549908" y="112776"/>
                  </a:lnTo>
                  <a:lnTo>
                    <a:pt x="1549908" y="100584"/>
                  </a:lnTo>
                  <a:close/>
                </a:path>
                <a:path w="3124200" h="117475">
                  <a:moveTo>
                    <a:pt x="1589532" y="100584"/>
                  </a:moveTo>
                  <a:lnTo>
                    <a:pt x="1586484" y="96012"/>
                  </a:lnTo>
                  <a:lnTo>
                    <a:pt x="1574292" y="96012"/>
                  </a:lnTo>
                  <a:lnTo>
                    <a:pt x="1571244" y="100584"/>
                  </a:lnTo>
                  <a:lnTo>
                    <a:pt x="1571244" y="112776"/>
                  </a:lnTo>
                  <a:lnTo>
                    <a:pt x="1574292" y="115824"/>
                  </a:lnTo>
                  <a:lnTo>
                    <a:pt x="1586484" y="115824"/>
                  </a:lnTo>
                  <a:lnTo>
                    <a:pt x="1589532" y="112776"/>
                  </a:lnTo>
                  <a:lnTo>
                    <a:pt x="1589532" y="100584"/>
                  </a:lnTo>
                  <a:close/>
                </a:path>
                <a:path w="3124200" h="117475">
                  <a:moveTo>
                    <a:pt x="1630680" y="100584"/>
                  </a:moveTo>
                  <a:lnTo>
                    <a:pt x="1626108" y="96012"/>
                  </a:lnTo>
                  <a:lnTo>
                    <a:pt x="1615440" y="96012"/>
                  </a:lnTo>
                  <a:lnTo>
                    <a:pt x="1610868" y="100584"/>
                  </a:lnTo>
                  <a:lnTo>
                    <a:pt x="1610868" y="112776"/>
                  </a:lnTo>
                  <a:lnTo>
                    <a:pt x="1615440" y="115824"/>
                  </a:lnTo>
                  <a:lnTo>
                    <a:pt x="1626108" y="115824"/>
                  </a:lnTo>
                  <a:lnTo>
                    <a:pt x="1630680" y="112776"/>
                  </a:lnTo>
                  <a:lnTo>
                    <a:pt x="1630680" y="100584"/>
                  </a:lnTo>
                  <a:close/>
                </a:path>
                <a:path w="3124200" h="117475">
                  <a:moveTo>
                    <a:pt x="1670304" y="100584"/>
                  </a:moveTo>
                  <a:lnTo>
                    <a:pt x="1667256" y="96012"/>
                  </a:lnTo>
                  <a:lnTo>
                    <a:pt x="1655064" y="96012"/>
                  </a:lnTo>
                  <a:lnTo>
                    <a:pt x="1652016" y="100584"/>
                  </a:lnTo>
                  <a:lnTo>
                    <a:pt x="1652016" y="112776"/>
                  </a:lnTo>
                  <a:lnTo>
                    <a:pt x="1655064" y="115824"/>
                  </a:lnTo>
                  <a:lnTo>
                    <a:pt x="1667256" y="115824"/>
                  </a:lnTo>
                  <a:lnTo>
                    <a:pt x="1670304" y="112776"/>
                  </a:lnTo>
                  <a:lnTo>
                    <a:pt x="1670304" y="100584"/>
                  </a:lnTo>
                  <a:close/>
                </a:path>
                <a:path w="3124200" h="117475">
                  <a:moveTo>
                    <a:pt x="1711452" y="100584"/>
                  </a:moveTo>
                  <a:lnTo>
                    <a:pt x="1706880" y="96012"/>
                  </a:lnTo>
                  <a:lnTo>
                    <a:pt x="1696212" y="96012"/>
                  </a:lnTo>
                  <a:lnTo>
                    <a:pt x="1691640" y="100584"/>
                  </a:lnTo>
                  <a:lnTo>
                    <a:pt x="1691640" y="112776"/>
                  </a:lnTo>
                  <a:lnTo>
                    <a:pt x="1696212" y="115824"/>
                  </a:lnTo>
                  <a:lnTo>
                    <a:pt x="1706880" y="115824"/>
                  </a:lnTo>
                  <a:lnTo>
                    <a:pt x="1711452" y="112776"/>
                  </a:lnTo>
                  <a:lnTo>
                    <a:pt x="1711452" y="100584"/>
                  </a:lnTo>
                  <a:close/>
                </a:path>
                <a:path w="3124200" h="117475">
                  <a:moveTo>
                    <a:pt x="1751076" y="100584"/>
                  </a:moveTo>
                  <a:lnTo>
                    <a:pt x="1748028" y="96012"/>
                  </a:lnTo>
                  <a:lnTo>
                    <a:pt x="1735836" y="96012"/>
                  </a:lnTo>
                  <a:lnTo>
                    <a:pt x="1732788" y="100584"/>
                  </a:lnTo>
                  <a:lnTo>
                    <a:pt x="1732788" y="112776"/>
                  </a:lnTo>
                  <a:lnTo>
                    <a:pt x="1735836" y="115824"/>
                  </a:lnTo>
                  <a:lnTo>
                    <a:pt x="1748028" y="115824"/>
                  </a:lnTo>
                  <a:lnTo>
                    <a:pt x="1751076" y="112776"/>
                  </a:lnTo>
                  <a:lnTo>
                    <a:pt x="1751076" y="100584"/>
                  </a:lnTo>
                  <a:close/>
                </a:path>
                <a:path w="3124200" h="117475">
                  <a:moveTo>
                    <a:pt x="1792224" y="100584"/>
                  </a:moveTo>
                  <a:lnTo>
                    <a:pt x="1787652" y="96012"/>
                  </a:lnTo>
                  <a:lnTo>
                    <a:pt x="1776984" y="96012"/>
                  </a:lnTo>
                  <a:lnTo>
                    <a:pt x="1772412" y="100584"/>
                  </a:lnTo>
                  <a:lnTo>
                    <a:pt x="1772412" y="112776"/>
                  </a:lnTo>
                  <a:lnTo>
                    <a:pt x="1776984" y="115824"/>
                  </a:lnTo>
                  <a:lnTo>
                    <a:pt x="1787652" y="115824"/>
                  </a:lnTo>
                  <a:lnTo>
                    <a:pt x="1792224" y="112776"/>
                  </a:lnTo>
                  <a:lnTo>
                    <a:pt x="1792224" y="100584"/>
                  </a:lnTo>
                  <a:close/>
                </a:path>
                <a:path w="3124200" h="117475">
                  <a:moveTo>
                    <a:pt x="1831848" y="100584"/>
                  </a:moveTo>
                  <a:lnTo>
                    <a:pt x="1828800" y="96012"/>
                  </a:lnTo>
                  <a:lnTo>
                    <a:pt x="1816608" y="96012"/>
                  </a:lnTo>
                  <a:lnTo>
                    <a:pt x="1813560" y="100584"/>
                  </a:lnTo>
                  <a:lnTo>
                    <a:pt x="1813560" y="112776"/>
                  </a:lnTo>
                  <a:lnTo>
                    <a:pt x="1816608" y="115824"/>
                  </a:lnTo>
                  <a:lnTo>
                    <a:pt x="1828800" y="115824"/>
                  </a:lnTo>
                  <a:lnTo>
                    <a:pt x="1831848" y="112776"/>
                  </a:lnTo>
                  <a:lnTo>
                    <a:pt x="1831848" y="100584"/>
                  </a:lnTo>
                  <a:close/>
                </a:path>
                <a:path w="3124200" h="117475">
                  <a:moveTo>
                    <a:pt x="1872996" y="100584"/>
                  </a:moveTo>
                  <a:lnTo>
                    <a:pt x="1868424" y="96012"/>
                  </a:lnTo>
                  <a:lnTo>
                    <a:pt x="1857756" y="96012"/>
                  </a:lnTo>
                  <a:lnTo>
                    <a:pt x="1853184" y="100584"/>
                  </a:lnTo>
                  <a:lnTo>
                    <a:pt x="1853184" y="112776"/>
                  </a:lnTo>
                  <a:lnTo>
                    <a:pt x="1857756" y="115824"/>
                  </a:lnTo>
                  <a:lnTo>
                    <a:pt x="1868424" y="115824"/>
                  </a:lnTo>
                  <a:lnTo>
                    <a:pt x="1872996" y="112776"/>
                  </a:lnTo>
                  <a:lnTo>
                    <a:pt x="1872996" y="100584"/>
                  </a:lnTo>
                  <a:close/>
                </a:path>
                <a:path w="3124200" h="117475">
                  <a:moveTo>
                    <a:pt x="1912620" y="100584"/>
                  </a:moveTo>
                  <a:lnTo>
                    <a:pt x="1909572" y="96012"/>
                  </a:lnTo>
                  <a:lnTo>
                    <a:pt x="1897380" y="96012"/>
                  </a:lnTo>
                  <a:lnTo>
                    <a:pt x="1894332" y="100584"/>
                  </a:lnTo>
                  <a:lnTo>
                    <a:pt x="1894332" y="112776"/>
                  </a:lnTo>
                  <a:lnTo>
                    <a:pt x="1897380" y="115824"/>
                  </a:lnTo>
                  <a:lnTo>
                    <a:pt x="1909572" y="115824"/>
                  </a:lnTo>
                  <a:lnTo>
                    <a:pt x="1912620" y="112776"/>
                  </a:lnTo>
                  <a:lnTo>
                    <a:pt x="1912620" y="100584"/>
                  </a:lnTo>
                  <a:close/>
                </a:path>
                <a:path w="3124200" h="117475">
                  <a:moveTo>
                    <a:pt x="1953768" y="100584"/>
                  </a:moveTo>
                  <a:lnTo>
                    <a:pt x="1949196" y="96012"/>
                  </a:lnTo>
                  <a:lnTo>
                    <a:pt x="1938528" y="96012"/>
                  </a:lnTo>
                  <a:lnTo>
                    <a:pt x="1933956" y="100584"/>
                  </a:lnTo>
                  <a:lnTo>
                    <a:pt x="1933956" y="112776"/>
                  </a:lnTo>
                  <a:lnTo>
                    <a:pt x="1938528" y="115824"/>
                  </a:lnTo>
                  <a:lnTo>
                    <a:pt x="1949196" y="115824"/>
                  </a:lnTo>
                  <a:lnTo>
                    <a:pt x="1953768" y="112776"/>
                  </a:lnTo>
                  <a:lnTo>
                    <a:pt x="1953768" y="100584"/>
                  </a:lnTo>
                  <a:close/>
                </a:path>
                <a:path w="3124200" h="117475">
                  <a:moveTo>
                    <a:pt x="1993392" y="100584"/>
                  </a:moveTo>
                  <a:lnTo>
                    <a:pt x="1990344" y="96012"/>
                  </a:lnTo>
                  <a:lnTo>
                    <a:pt x="1978152" y="96012"/>
                  </a:lnTo>
                  <a:lnTo>
                    <a:pt x="1975104" y="100584"/>
                  </a:lnTo>
                  <a:lnTo>
                    <a:pt x="1975104" y="112776"/>
                  </a:lnTo>
                  <a:lnTo>
                    <a:pt x="1978152" y="115824"/>
                  </a:lnTo>
                  <a:lnTo>
                    <a:pt x="1990344" y="115824"/>
                  </a:lnTo>
                  <a:lnTo>
                    <a:pt x="1993392" y="112776"/>
                  </a:lnTo>
                  <a:lnTo>
                    <a:pt x="1993392" y="100584"/>
                  </a:lnTo>
                  <a:close/>
                </a:path>
                <a:path w="3124200" h="117475">
                  <a:moveTo>
                    <a:pt x="2034540" y="100584"/>
                  </a:moveTo>
                  <a:lnTo>
                    <a:pt x="2029968" y="96012"/>
                  </a:lnTo>
                  <a:lnTo>
                    <a:pt x="2019300" y="96012"/>
                  </a:lnTo>
                  <a:lnTo>
                    <a:pt x="2014728" y="100584"/>
                  </a:lnTo>
                  <a:lnTo>
                    <a:pt x="2014728" y="112776"/>
                  </a:lnTo>
                  <a:lnTo>
                    <a:pt x="2019300" y="115824"/>
                  </a:lnTo>
                  <a:lnTo>
                    <a:pt x="2029968" y="115824"/>
                  </a:lnTo>
                  <a:lnTo>
                    <a:pt x="2034540" y="112776"/>
                  </a:lnTo>
                  <a:lnTo>
                    <a:pt x="2034540" y="100584"/>
                  </a:lnTo>
                  <a:close/>
                </a:path>
                <a:path w="3124200" h="117475">
                  <a:moveTo>
                    <a:pt x="2074151" y="100584"/>
                  </a:moveTo>
                  <a:lnTo>
                    <a:pt x="2071103" y="96012"/>
                  </a:lnTo>
                  <a:lnTo>
                    <a:pt x="2058911" y="96012"/>
                  </a:lnTo>
                  <a:lnTo>
                    <a:pt x="2055863" y="100584"/>
                  </a:lnTo>
                  <a:lnTo>
                    <a:pt x="2055863" y="112776"/>
                  </a:lnTo>
                  <a:lnTo>
                    <a:pt x="2058911" y="115824"/>
                  </a:lnTo>
                  <a:lnTo>
                    <a:pt x="2071103" y="115824"/>
                  </a:lnTo>
                  <a:lnTo>
                    <a:pt x="2074151" y="112776"/>
                  </a:lnTo>
                  <a:lnTo>
                    <a:pt x="2074151" y="100584"/>
                  </a:lnTo>
                  <a:close/>
                </a:path>
                <a:path w="3124200" h="117475">
                  <a:moveTo>
                    <a:pt x="2115312" y="100584"/>
                  </a:moveTo>
                  <a:lnTo>
                    <a:pt x="2110740" y="96012"/>
                  </a:lnTo>
                  <a:lnTo>
                    <a:pt x="2100072" y="96012"/>
                  </a:lnTo>
                  <a:lnTo>
                    <a:pt x="2095500" y="100584"/>
                  </a:lnTo>
                  <a:lnTo>
                    <a:pt x="2095500" y="112776"/>
                  </a:lnTo>
                  <a:lnTo>
                    <a:pt x="2100072" y="115824"/>
                  </a:lnTo>
                  <a:lnTo>
                    <a:pt x="2110740" y="115824"/>
                  </a:lnTo>
                  <a:lnTo>
                    <a:pt x="2115312" y="112776"/>
                  </a:lnTo>
                  <a:lnTo>
                    <a:pt x="2115312" y="100584"/>
                  </a:lnTo>
                  <a:close/>
                </a:path>
                <a:path w="3124200" h="117475">
                  <a:moveTo>
                    <a:pt x="2154923" y="100584"/>
                  </a:moveTo>
                  <a:lnTo>
                    <a:pt x="2151875" y="96012"/>
                  </a:lnTo>
                  <a:lnTo>
                    <a:pt x="2139683" y="96012"/>
                  </a:lnTo>
                  <a:lnTo>
                    <a:pt x="2136635" y="100584"/>
                  </a:lnTo>
                  <a:lnTo>
                    <a:pt x="2136635" y="112776"/>
                  </a:lnTo>
                  <a:lnTo>
                    <a:pt x="2139683" y="115824"/>
                  </a:lnTo>
                  <a:lnTo>
                    <a:pt x="2151875" y="115824"/>
                  </a:lnTo>
                  <a:lnTo>
                    <a:pt x="2154923" y="112776"/>
                  </a:lnTo>
                  <a:lnTo>
                    <a:pt x="2154923" y="100584"/>
                  </a:lnTo>
                  <a:close/>
                </a:path>
                <a:path w="3124200" h="117475">
                  <a:moveTo>
                    <a:pt x="2196084" y="100584"/>
                  </a:moveTo>
                  <a:lnTo>
                    <a:pt x="2191512" y="96012"/>
                  </a:lnTo>
                  <a:lnTo>
                    <a:pt x="2180844" y="96012"/>
                  </a:lnTo>
                  <a:lnTo>
                    <a:pt x="2176272" y="100584"/>
                  </a:lnTo>
                  <a:lnTo>
                    <a:pt x="2176272" y="112776"/>
                  </a:lnTo>
                  <a:lnTo>
                    <a:pt x="2180844" y="115824"/>
                  </a:lnTo>
                  <a:lnTo>
                    <a:pt x="2191512" y="115824"/>
                  </a:lnTo>
                  <a:lnTo>
                    <a:pt x="2196084" y="112776"/>
                  </a:lnTo>
                  <a:lnTo>
                    <a:pt x="2196084" y="100584"/>
                  </a:lnTo>
                  <a:close/>
                </a:path>
                <a:path w="3124200" h="117475">
                  <a:moveTo>
                    <a:pt x="2235708" y="100584"/>
                  </a:moveTo>
                  <a:lnTo>
                    <a:pt x="2232660" y="96012"/>
                  </a:lnTo>
                  <a:lnTo>
                    <a:pt x="2220468" y="96012"/>
                  </a:lnTo>
                  <a:lnTo>
                    <a:pt x="2215896" y="100584"/>
                  </a:lnTo>
                  <a:lnTo>
                    <a:pt x="2215896" y="112776"/>
                  </a:lnTo>
                  <a:lnTo>
                    <a:pt x="2220468" y="115824"/>
                  </a:lnTo>
                  <a:lnTo>
                    <a:pt x="2232660" y="115824"/>
                  </a:lnTo>
                  <a:lnTo>
                    <a:pt x="2235708" y="112776"/>
                  </a:lnTo>
                  <a:lnTo>
                    <a:pt x="2235708" y="100584"/>
                  </a:lnTo>
                  <a:close/>
                </a:path>
                <a:path w="3124200" h="117475">
                  <a:moveTo>
                    <a:pt x="2276856" y="100584"/>
                  </a:moveTo>
                  <a:lnTo>
                    <a:pt x="2272284" y="96012"/>
                  </a:lnTo>
                  <a:lnTo>
                    <a:pt x="2261616" y="96012"/>
                  </a:lnTo>
                  <a:lnTo>
                    <a:pt x="2257044" y="100584"/>
                  </a:lnTo>
                  <a:lnTo>
                    <a:pt x="2257044" y="112776"/>
                  </a:lnTo>
                  <a:lnTo>
                    <a:pt x="2261616" y="115824"/>
                  </a:lnTo>
                  <a:lnTo>
                    <a:pt x="2272284" y="115824"/>
                  </a:lnTo>
                  <a:lnTo>
                    <a:pt x="2276856" y="112776"/>
                  </a:lnTo>
                  <a:lnTo>
                    <a:pt x="2276856" y="100584"/>
                  </a:lnTo>
                  <a:close/>
                </a:path>
                <a:path w="3124200" h="117475">
                  <a:moveTo>
                    <a:pt x="2316467" y="100584"/>
                  </a:moveTo>
                  <a:lnTo>
                    <a:pt x="2313419" y="96012"/>
                  </a:lnTo>
                  <a:lnTo>
                    <a:pt x="2301227" y="96012"/>
                  </a:lnTo>
                  <a:lnTo>
                    <a:pt x="2296655" y="100584"/>
                  </a:lnTo>
                  <a:lnTo>
                    <a:pt x="2296655" y="112776"/>
                  </a:lnTo>
                  <a:lnTo>
                    <a:pt x="2301227" y="115824"/>
                  </a:lnTo>
                  <a:lnTo>
                    <a:pt x="2313419" y="115824"/>
                  </a:lnTo>
                  <a:lnTo>
                    <a:pt x="2316467" y="112776"/>
                  </a:lnTo>
                  <a:lnTo>
                    <a:pt x="2316467" y="100584"/>
                  </a:lnTo>
                  <a:close/>
                </a:path>
                <a:path w="3124200" h="117475">
                  <a:moveTo>
                    <a:pt x="2357628" y="100584"/>
                  </a:moveTo>
                  <a:lnTo>
                    <a:pt x="2353056" y="96012"/>
                  </a:lnTo>
                  <a:lnTo>
                    <a:pt x="2342388" y="96012"/>
                  </a:lnTo>
                  <a:lnTo>
                    <a:pt x="2337816" y="100584"/>
                  </a:lnTo>
                  <a:lnTo>
                    <a:pt x="2337816" y="112776"/>
                  </a:lnTo>
                  <a:lnTo>
                    <a:pt x="2342388" y="115824"/>
                  </a:lnTo>
                  <a:lnTo>
                    <a:pt x="2353056" y="115824"/>
                  </a:lnTo>
                  <a:lnTo>
                    <a:pt x="2357628" y="112776"/>
                  </a:lnTo>
                  <a:lnTo>
                    <a:pt x="2357628" y="100584"/>
                  </a:lnTo>
                  <a:close/>
                </a:path>
                <a:path w="3124200" h="117475">
                  <a:moveTo>
                    <a:pt x="2397252" y="100584"/>
                  </a:moveTo>
                  <a:lnTo>
                    <a:pt x="2394204" y="96012"/>
                  </a:lnTo>
                  <a:lnTo>
                    <a:pt x="2382012" y="96012"/>
                  </a:lnTo>
                  <a:lnTo>
                    <a:pt x="2377440" y="100584"/>
                  </a:lnTo>
                  <a:lnTo>
                    <a:pt x="2377440" y="112776"/>
                  </a:lnTo>
                  <a:lnTo>
                    <a:pt x="2382012" y="115824"/>
                  </a:lnTo>
                  <a:lnTo>
                    <a:pt x="2394204" y="115824"/>
                  </a:lnTo>
                  <a:lnTo>
                    <a:pt x="2397252" y="112776"/>
                  </a:lnTo>
                  <a:lnTo>
                    <a:pt x="2397252" y="100584"/>
                  </a:lnTo>
                  <a:close/>
                </a:path>
                <a:path w="3124200" h="117475">
                  <a:moveTo>
                    <a:pt x="2438400" y="100584"/>
                  </a:moveTo>
                  <a:lnTo>
                    <a:pt x="2433828" y="96012"/>
                  </a:lnTo>
                  <a:lnTo>
                    <a:pt x="2423160" y="96012"/>
                  </a:lnTo>
                  <a:lnTo>
                    <a:pt x="2418588" y="100584"/>
                  </a:lnTo>
                  <a:lnTo>
                    <a:pt x="2418588" y="112776"/>
                  </a:lnTo>
                  <a:lnTo>
                    <a:pt x="2423160" y="115824"/>
                  </a:lnTo>
                  <a:lnTo>
                    <a:pt x="2433828" y="115824"/>
                  </a:lnTo>
                  <a:lnTo>
                    <a:pt x="2438400" y="112776"/>
                  </a:lnTo>
                  <a:lnTo>
                    <a:pt x="2438400" y="100584"/>
                  </a:lnTo>
                  <a:close/>
                </a:path>
                <a:path w="3124200" h="117475">
                  <a:moveTo>
                    <a:pt x="2478024" y="100584"/>
                  </a:moveTo>
                  <a:lnTo>
                    <a:pt x="2474976" y="96012"/>
                  </a:lnTo>
                  <a:lnTo>
                    <a:pt x="2462784" y="96012"/>
                  </a:lnTo>
                  <a:lnTo>
                    <a:pt x="2458212" y="100584"/>
                  </a:lnTo>
                  <a:lnTo>
                    <a:pt x="2458212" y="112776"/>
                  </a:lnTo>
                  <a:lnTo>
                    <a:pt x="2462784" y="115824"/>
                  </a:lnTo>
                  <a:lnTo>
                    <a:pt x="2474976" y="115824"/>
                  </a:lnTo>
                  <a:lnTo>
                    <a:pt x="2478024" y="112776"/>
                  </a:lnTo>
                  <a:lnTo>
                    <a:pt x="2478024" y="100584"/>
                  </a:lnTo>
                  <a:close/>
                </a:path>
                <a:path w="3124200" h="117475">
                  <a:moveTo>
                    <a:pt x="2519172" y="100584"/>
                  </a:moveTo>
                  <a:lnTo>
                    <a:pt x="2514600" y="96012"/>
                  </a:lnTo>
                  <a:lnTo>
                    <a:pt x="2503932" y="96012"/>
                  </a:lnTo>
                  <a:lnTo>
                    <a:pt x="2499360" y="100584"/>
                  </a:lnTo>
                  <a:lnTo>
                    <a:pt x="2499360" y="112776"/>
                  </a:lnTo>
                  <a:lnTo>
                    <a:pt x="2503932" y="115824"/>
                  </a:lnTo>
                  <a:lnTo>
                    <a:pt x="2514600" y="115824"/>
                  </a:lnTo>
                  <a:lnTo>
                    <a:pt x="2519172" y="112776"/>
                  </a:lnTo>
                  <a:lnTo>
                    <a:pt x="2519172" y="100584"/>
                  </a:lnTo>
                  <a:close/>
                </a:path>
                <a:path w="3124200" h="117475">
                  <a:moveTo>
                    <a:pt x="2558796" y="100584"/>
                  </a:moveTo>
                  <a:lnTo>
                    <a:pt x="2555748" y="96012"/>
                  </a:lnTo>
                  <a:lnTo>
                    <a:pt x="2543556" y="96012"/>
                  </a:lnTo>
                  <a:lnTo>
                    <a:pt x="2538984" y="100584"/>
                  </a:lnTo>
                  <a:lnTo>
                    <a:pt x="2538984" y="112776"/>
                  </a:lnTo>
                  <a:lnTo>
                    <a:pt x="2543556" y="115824"/>
                  </a:lnTo>
                  <a:lnTo>
                    <a:pt x="2555748" y="115824"/>
                  </a:lnTo>
                  <a:lnTo>
                    <a:pt x="2558796" y="112776"/>
                  </a:lnTo>
                  <a:lnTo>
                    <a:pt x="2558796" y="100584"/>
                  </a:lnTo>
                  <a:close/>
                </a:path>
                <a:path w="3124200" h="117475">
                  <a:moveTo>
                    <a:pt x="2599944" y="100584"/>
                  </a:moveTo>
                  <a:lnTo>
                    <a:pt x="2595372" y="96012"/>
                  </a:lnTo>
                  <a:lnTo>
                    <a:pt x="2584704" y="96012"/>
                  </a:lnTo>
                  <a:lnTo>
                    <a:pt x="2580132" y="100584"/>
                  </a:lnTo>
                  <a:lnTo>
                    <a:pt x="2580132" y="112776"/>
                  </a:lnTo>
                  <a:lnTo>
                    <a:pt x="2584704" y="115824"/>
                  </a:lnTo>
                  <a:lnTo>
                    <a:pt x="2595372" y="115824"/>
                  </a:lnTo>
                  <a:lnTo>
                    <a:pt x="2599944" y="112776"/>
                  </a:lnTo>
                  <a:lnTo>
                    <a:pt x="2599944" y="100584"/>
                  </a:lnTo>
                  <a:close/>
                </a:path>
                <a:path w="3124200" h="117475">
                  <a:moveTo>
                    <a:pt x="2639568" y="100584"/>
                  </a:moveTo>
                  <a:lnTo>
                    <a:pt x="2636520" y="96012"/>
                  </a:lnTo>
                  <a:lnTo>
                    <a:pt x="2624328" y="96012"/>
                  </a:lnTo>
                  <a:lnTo>
                    <a:pt x="2619756" y="100584"/>
                  </a:lnTo>
                  <a:lnTo>
                    <a:pt x="2619756" y="112776"/>
                  </a:lnTo>
                  <a:lnTo>
                    <a:pt x="2624328" y="115824"/>
                  </a:lnTo>
                  <a:lnTo>
                    <a:pt x="2636520" y="115824"/>
                  </a:lnTo>
                  <a:lnTo>
                    <a:pt x="2639568" y="112776"/>
                  </a:lnTo>
                  <a:lnTo>
                    <a:pt x="2639568" y="100584"/>
                  </a:lnTo>
                  <a:close/>
                </a:path>
                <a:path w="3124200" h="117475">
                  <a:moveTo>
                    <a:pt x="2680716" y="100584"/>
                  </a:moveTo>
                  <a:lnTo>
                    <a:pt x="2676144" y="96012"/>
                  </a:lnTo>
                  <a:lnTo>
                    <a:pt x="2665476" y="96012"/>
                  </a:lnTo>
                  <a:lnTo>
                    <a:pt x="2660904" y="100584"/>
                  </a:lnTo>
                  <a:lnTo>
                    <a:pt x="2660904" y="112776"/>
                  </a:lnTo>
                  <a:lnTo>
                    <a:pt x="2665476" y="115824"/>
                  </a:lnTo>
                  <a:lnTo>
                    <a:pt x="2676144" y="115824"/>
                  </a:lnTo>
                  <a:lnTo>
                    <a:pt x="2680716" y="112776"/>
                  </a:lnTo>
                  <a:lnTo>
                    <a:pt x="2680716" y="100584"/>
                  </a:lnTo>
                  <a:close/>
                </a:path>
                <a:path w="3124200" h="117475">
                  <a:moveTo>
                    <a:pt x="2720340" y="100584"/>
                  </a:moveTo>
                  <a:lnTo>
                    <a:pt x="2717292" y="96012"/>
                  </a:lnTo>
                  <a:lnTo>
                    <a:pt x="2705100" y="96012"/>
                  </a:lnTo>
                  <a:lnTo>
                    <a:pt x="2700528" y="100584"/>
                  </a:lnTo>
                  <a:lnTo>
                    <a:pt x="2700528" y="112776"/>
                  </a:lnTo>
                  <a:lnTo>
                    <a:pt x="2705100" y="115824"/>
                  </a:lnTo>
                  <a:lnTo>
                    <a:pt x="2717292" y="115824"/>
                  </a:lnTo>
                  <a:lnTo>
                    <a:pt x="2720340" y="112776"/>
                  </a:lnTo>
                  <a:lnTo>
                    <a:pt x="2720340" y="100584"/>
                  </a:lnTo>
                  <a:close/>
                </a:path>
                <a:path w="3124200" h="117475">
                  <a:moveTo>
                    <a:pt x="2761475" y="100584"/>
                  </a:moveTo>
                  <a:lnTo>
                    <a:pt x="2756903" y="96012"/>
                  </a:lnTo>
                  <a:lnTo>
                    <a:pt x="2746235" y="96012"/>
                  </a:lnTo>
                  <a:lnTo>
                    <a:pt x="2741663" y="100584"/>
                  </a:lnTo>
                  <a:lnTo>
                    <a:pt x="2741663" y="112776"/>
                  </a:lnTo>
                  <a:lnTo>
                    <a:pt x="2746235" y="115824"/>
                  </a:lnTo>
                  <a:lnTo>
                    <a:pt x="2756903" y="115824"/>
                  </a:lnTo>
                  <a:lnTo>
                    <a:pt x="2761475" y="112776"/>
                  </a:lnTo>
                  <a:lnTo>
                    <a:pt x="2761475" y="100584"/>
                  </a:lnTo>
                  <a:close/>
                </a:path>
                <a:path w="3124200" h="117475">
                  <a:moveTo>
                    <a:pt x="2801112" y="100584"/>
                  </a:moveTo>
                  <a:lnTo>
                    <a:pt x="2796540" y="96012"/>
                  </a:lnTo>
                  <a:lnTo>
                    <a:pt x="2785872" y="96012"/>
                  </a:lnTo>
                  <a:lnTo>
                    <a:pt x="2781300" y="100584"/>
                  </a:lnTo>
                  <a:lnTo>
                    <a:pt x="2781300" y="112776"/>
                  </a:lnTo>
                  <a:lnTo>
                    <a:pt x="2785872" y="115824"/>
                  </a:lnTo>
                  <a:lnTo>
                    <a:pt x="2796540" y="115824"/>
                  </a:lnTo>
                  <a:lnTo>
                    <a:pt x="2801112" y="112776"/>
                  </a:lnTo>
                  <a:lnTo>
                    <a:pt x="2801112" y="100584"/>
                  </a:lnTo>
                  <a:close/>
                </a:path>
                <a:path w="3124200" h="117475">
                  <a:moveTo>
                    <a:pt x="2842260" y="100584"/>
                  </a:moveTo>
                  <a:lnTo>
                    <a:pt x="2837688" y="96012"/>
                  </a:lnTo>
                  <a:lnTo>
                    <a:pt x="2827020" y="96012"/>
                  </a:lnTo>
                  <a:lnTo>
                    <a:pt x="2822448" y="100584"/>
                  </a:lnTo>
                  <a:lnTo>
                    <a:pt x="2822448" y="112776"/>
                  </a:lnTo>
                  <a:lnTo>
                    <a:pt x="2827020" y="115824"/>
                  </a:lnTo>
                  <a:lnTo>
                    <a:pt x="2837688" y="115824"/>
                  </a:lnTo>
                  <a:lnTo>
                    <a:pt x="2842260" y="112776"/>
                  </a:lnTo>
                  <a:lnTo>
                    <a:pt x="2842260" y="100584"/>
                  </a:lnTo>
                  <a:close/>
                </a:path>
                <a:path w="3124200" h="117475">
                  <a:moveTo>
                    <a:pt x="2881884" y="100584"/>
                  </a:moveTo>
                  <a:lnTo>
                    <a:pt x="2877312" y="96012"/>
                  </a:lnTo>
                  <a:lnTo>
                    <a:pt x="2866644" y="96012"/>
                  </a:lnTo>
                  <a:lnTo>
                    <a:pt x="2862072" y="100584"/>
                  </a:lnTo>
                  <a:lnTo>
                    <a:pt x="2862072" y="112776"/>
                  </a:lnTo>
                  <a:lnTo>
                    <a:pt x="2866644" y="115824"/>
                  </a:lnTo>
                  <a:lnTo>
                    <a:pt x="2877312" y="115824"/>
                  </a:lnTo>
                  <a:lnTo>
                    <a:pt x="2881884" y="112776"/>
                  </a:lnTo>
                  <a:lnTo>
                    <a:pt x="2881884" y="100584"/>
                  </a:lnTo>
                  <a:close/>
                </a:path>
                <a:path w="3124200" h="117475">
                  <a:moveTo>
                    <a:pt x="2923032" y="100584"/>
                  </a:moveTo>
                  <a:lnTo>
                    <a:pt x="2918460" y="96012"/>
                  </a:lnTo>
                  <a:lnTo>
                    <a:pt x="2907792" y="96012"/>
                  </a:lnTo>
                  <a:lnTo>
                    <a:pt x="2903220" y="100584"/>
                  </a:lnTo>
                  <a:lnTo>
                    <a:pt x="2903220" y="112776"/>
                  </a:lnTo>
                  <a:lnTo>
                    <a:pt x="2907792" y="115824"/>
                  </a:lnTo>
                  <a:lnTo>
                    <a:pt x="2918460" y="115824"/>
                  </a:lnTo>
                  <a:lnTo>
                    <a:pt x="2923032" y="112776"/>
                  </a:lnTo>
                  <a:lnTo>
                    <a:pt x="2923032" y="100584"/>
                  </a:lnTo>
                  <a:close/>
                </a:path>
                <a:path w="3124200" h="117475">
                  <a:moveTo>
                    <a:pt x="2962656" y="100584"/>
                  </a:moveTo>
                  <a:lnTo>
                    <a:pt x="2958084" y="96012"/>
                  </a:lnTo>
                  <a:lnTo>
                    <a:pt x="2947416" y="96012"/>
                  </a:lnTo>
                  <a:lnTo>
                    <a:pt x="2942844" y="100584"/>
                  </a:lnTo>
                  <a:lnTo>
                    <a:pt x="2942844" y="112776"/>
                  </a:lnTo>
                  <a:lnTo>
                    <a:pt x="2947416" y="115824"/>
                  </a:lnTo>
                  <a:lnTo>
                    <a:pt x="2958084" y="115824"/>
                  </a:lnTo>
                  <a:lnTo>
                    <a:pt x="2962656" y="112776"/>
                  </a:lnTo>
                  <a:lnTo>
                    <a:pt x="2962656" y="100584"/>
                  </a:lnTo>
                  <a:close/>
                </a:path>
                <a:path w="3124200" h="117475">
                  <a:moveTo>
                    <a:pt x="3003791" y="100584"/>
                  </a:moveTo>
                  <a:lnTo>
                    <a:pt x="2999219" y="96012"/>
                  </a:lnTo>
                  <a:lnTo>
                    <a:pt x="2988551" y="96012"/>
                  </a:lnTo>
                  <a:lnTo>
                    <a:pt x="2983979" y="100584"/>
                  </a:lnTo>
                  <a:lnTo>
                    <a:pt x="2983979" y="112776"/>
                  </a:lnTo>
                  <a:lnTo>
                    <a:pt x="2988551" y="115824"/>
                  </a:lnTo>
                  <a:lnTo>
                    <a:pt x="2999219" y="115824"/>
                  </a:lnTo>
                  <a:lnTo>
                    <a:pt x="3003791" y="112776"/>
                  </a:lnTo>
                  <a:lnTo>
                    <a:pt x="3003791" y="100584"/>
                  </a:lnTo>
                  <a:close/>
                </a:path>
                <a:path w="3124200" h="117475">
                  <a:moveTo>
                    <a:pt x="3043428" y="100584"/>
                  </a:moveTo>
                  <a:lnTo>
                    <a:pt x="3038856" y="96012"/>
                  </a:lnTo>
                  <a:lnTo>
                    <a:pt x="3028188" y="96012"/>
                  </a:lnTo>
                  <a:lnTo>
                    <a:pt x="3023616" y="100584"/>
                  </a:lnTo>
                  <a:lnTo>
                    <a:pt x="3023616" y="112776"/>
                  </a:lnTo>
                  <a:lnTo>
                    <a:pt x="3028188" y="115824"/>
                  </a:lnTo>
                  <a:lnTo>
                    <a:pt x="3038856" y="115824"/>
                  </a:lnTo>
                  <a:lnTo>
                    <a:pt x="3043428" y="112776"/>
                  </a:lnTo>
                  <a:lnTo>
                    <a:pt x="3043428" y="100584"/>
                  </a:lnTo>
                  <a:close/>
                </a:path>
                <a:path w="3124200" h="117475">
                  <a:moveTo>
                    <a:pt x="3084563" y="100584"/>
                  </a:moveTo>
                  <a:lnTo>
                    <a:pt x="3079991" y="96012"/>
                  </a:lnTo>
                  <a:lnTo>
                    <a:pt x="3069323" y="96012"/>
                  </a:lnTo>
                  <a:lnTo>
                    <a:pt x="3064751" y="100584"/>
                  </a:lnTo>
                  <a:lnTo>
                    <a:pt x="3064751" y="112776"/>
                  </a:lnTo>
                  <a:lnTo>
                    <a:pt x="3069323" y="115824"/>
                  </a:lnTo>
                  <a:lnTo>
                    <a:pt x="3079991" y="115824"/>
                  </a:lnTo>
                  <a:lnTo>
                    <a:pt x="3084563" y="112776"/>
                  </a:lnTo>
                  <a:lnTo>
                    <a:pt x="3084563" y="100584"/>
                  </a:lnTo>
                  <a:close/>
                </a:path>
                <a:path w="3124200" h="117475">
                  <a:moveTo>
                    <a:pt x="3124200" y="100584"/>
                  </a:moveTo>
                  <a:lnTo>
                    <a:pt x="3119628" y="96012"/>
                  </a:lnTo>
                  <a:lnTo>
                    <a:pt x="3108960" y="96012"/>
                  </a:lnTo>
                  <a:lnTo>
                    <a:pt x="3104388" y="100584"/>
                  </a:lnTo>
                  <a:lnTo>
                    <a:pt x="3104388" y="112776"/>
                  </a:lnTo>
                  <a:lnTo>
                    <a:pt x="3108960" y="115824"/>
                  </a:lnTo>
                  <a:lnTo>
                    <a:pt x="3119628" y="115824"/>
                  </a:lnTo>
                  <a:lnTo>
                    <a:pt x="3124200" y="112776"/>
                  </a:lnTo>
                  <a:lnTo>
                    <a:pt x="3124200" y="10058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867912" y="2894075"/>
              <a:ext cx="1887220" cy="114300"/>
            </a:xfrm>
            <a:custGeom>
              <a:avLst/>
              <a:gdLst/>
              <a:ahLst/>
              <a:cxnLst/>
              <a:rect l="l" t="t" r="r" b="b"/>
              <a:pathLst>
                <a:path w="1887220" h="114300">
                  <a:moveTo>
                    <a:pt x="19812" y="97536"/>
                  </a:moveTo>
                  <a:lnTo>
                    <a:pt x="15240" y="92964"/>
                  </a:lnTo>
                  <a:lnTo>
                    <a:pt x="4572" y="92964"/>
                  </a:lnTo>
                  <a:lnTo>
                    <a:pt x="0" y="97536"/>
                  </a:lnTo>
                  <a:lnTo>
                    <a:pt x="0" y="109728"/>
                  </a:lnTo>
                  <a:lnTo>
                    <a:pt x="4572" y="112776"/>
                  </a:lnTo>
                  <a:lnTo>
                    <a:pt x="15240" y="112776"/>
                  </a:lnTo>
                  <a:lnTo>
                    <a:pt x="19812" y="109728"/>
                  </a:lnTo>
                  <a:lnTo>
                    <a:pt x="19812" y="97536"/>
                  </a:lnTo>
                  <a:close/>
                </a:path>
                <a:path w="1887220" h="114300">
                  <a:moveTo>
                    <a:pt x="60960" y="97536"/>
                  </a:moveTo>
                  <a:lnTo>
                    <a:pt x="56388" y="92964"/>
                  </a:lnTo>
                  <a:lnTo>
                    <a:pt x="45720" y="92964"/>
                  </a:lnTo>
                  <a:lnTo>
                    <a:pt x="41148" y="97536"/>
                  </a:lnTo>
                  <a:lnTo>
                    <a:pt x="41148" y="109728"/>
                  </a:lnTo>
                  <a:lnTo>
                    <a:pt x="45720" y="112776"/>
                  </a:lnTo>
                  <a:lnTo>
                    <a:pt x="56388" y="112776"/>
                  </a:lnTo>
                  <a:lnTo>
                    <a:pt x="60960" y="109728"/>
                  </a:lnTo>
                  <a:lnTo>
                    <a:pt x="60960" y="97536"/>
                  </a:lnTo>
                  <a:close/>
                </a:path>
                <a:path w="1887220" h="114300">
                  <a:moveTo>
                    <a:pt x="100584" y="97536"/>
                  </a:moveTo>
                  <a:lnTo>
                    <a:pt x="96012" y="92964"/>
                  </a:lnTo>
                  <a:lnTo>
                    <a:pt x="85344" y="92964"/>
                  </a:lnTo>
                  <a:lnTo>
                    <a:pt x="80772" y="97536"/>
                  </a:lnTo>
                  <a:lnTo>
                    <a:pt x="80772" y="109728"/>
                  </a:lnTo>
                  <a:lnTo>
                    <a:pt x="85344" y="112776"/>
                  </a:lnTo>
                  <a:lnTo>
                    <a:pt x="96012" y="112776"/>
                  </a:lnTo>
                  <a:lnTo>
                    <a:pt x="100584" y="109728"/>
                  </a:lnTo>
                  <a:lnTo>
                    <a:pt x="100584" y="97536"/>
                  </a:lnTo>
                  <a:close/>
                </a:path>
                <a:path w="1887220" h="114300">
                  <a:moveTo>
                    <a:pt x="141732" y="97536"/>
                  </a:moveTo>
                  <a:lnTo>
                    <a:pt x="137160" y="92964"/>
                  </a:lnTo>
                  <a:lnTo>
                    <a:pt x="126492" y="92964"/>
                  </a:lnTo>
                  <a:lnTo>
                    <a:pt x="121920" y="97536"/>
                  </a:lnTo>
                  <a:lnTo>
                    <a:pt x="121920" y="109728"/>
                  </a:lnTo>
                  <a:lnTo>
                    <a:pt x="126492" y="112776"/>
                  </a:lnTo>
                  <a:lnTo>
                    <a:pt x="137160" y="112776"/>
                  </a:lnTo>
                  <a:lnTo>
                    <a:pt x="141732" y="109728"/>
                  </a:lnTo>
                  <a:lnTo>
                    <a:pt x="141732" y="97536"/>
                  </a:lnTo>
                  <a:close/>
                </a:path>
                <a:path w="1887220" h="114300">
                  <a:moveTo>
                    <a:pt x="181356" y="97536"/>
                  </a:moveTo>
                  <a:lnTo>
                    <a:pt x="176784" y="92964"/>
                  </a:lnTo>
                  <a:lnTo>
                    <a:pt x="166116" y="92964"/>
                  </a:lnTo>
                  <a:lnTo>
                    <a:pt x="161544" y="97536"/>
                  </a:lnTo>
                  <a:lnTo>
                    <a:pt x="161544" y="109728"/>
                  </a:lnTo>
                  <a:lnTo>
                    <a:pt x="166116" y="112776"/>
                  </a:lnTo>
                  <a:lnTo>
                    <a:pt x="176784" y="112776"/>
                  </a:lnTo>
                  <a:lnTo>
                    <a:pt x="181356" y="109728"/>
                  </a:lnTo>
                  <a:lnTo>
                    <a:pt x="181356" y="97536"/>
                  </a:lnTo>
                  <a:close/>
                </a:path>
                <a:path w="1887220" h="114300">
                  <a:moveTo>
                    <a:pt x="222504" y="97536"/>
                  </a:moveTo>
                  <a:lnTo>
                    <a:pt x="217932" y="92964"/>
                  </a:lnTo>
                  <a:lnTo>
                    <a:pt x="207264" y="92964"/>
                  </a:lnTo>
                  <a:lnTo>
                    <a:pt x="202692" y="97536"/>
                  </a:lnTo>
                  <a:lnTo>
                    <a:pt x="202692" y="109728"/>
                  </a:lnTo>
                  <a:lnTo>
                    <a:pt x="207264" y="112776"/>
                  </a:lnTo>
                  <a:lnTo>
                    <a:pt x="217932" y="112776"/>
                  </a:lnTo>
                  <a:lnTo>
                    <a:pt x="222504" y="109728"/>
                  </a:lnTo>
                  <a:lnTo>
                    <a:pt x="222504" y="97536"/>
                  </a:lnTo>
                  <a:close/>
                </a:path>
                <a:path w="1887220" h="114300">
                  <a:moveTo>
                    <a:pt x="262128" y="97536"/>
                  </a:moveTo>
                  <a:lnTo>
                    <a:pt x="257556" y="92964"/>
                  </a:lnTo>
                  <a:lnTo>
                    <a:pt x="246888" y="92964"/>
                  </a:lnTo>
                  <a:lnTo>
                    <a:pt x="242316" y="97536"/>
                  </a:lnTo>
                  <a:lnTo>
                    <a:pt x="242316" y="109728"/>
                  </a:lnTo>
                  <a:lnTo>
                    <a:pt x="246888" y="112776"/>
                  </a:lnTo>
                  <a:lnTo>
                    <a:pt x="257556" y="112776"/>
                  </a:lnTo>
                  <a:lnTo>
                    <a:pt x="262128" y="109728"/>
                  </a:lnTo>
                  <a:lnTo>
                    <a:pt x="262128" y="97536"/>
                  </a:lnTo>
                  <a:close/>
                </a:path>
                <a:path w="1887220" h="114300">
                  <a:moveTo>
                    <a:pt x="303276" y="97536"/>
                  </a:moveTo>
                  <a:lnTo>
                    <a:pt x="298704" y="92964"/>
                  </a:lnTo>
                  <a:lnTo>
                    <a:pt x="288036" y="92964"/>
                  </a:lnTo>
                  <a:lnTo>
                    <a:pt x="283464" y="97536"/>
                  </a:lnTo>
                  <a:lnTo>
                    <a:pt x="283464" y="109728"/>
                  </a:lnTo>
                  <a:lnTo>
                    <a:pt x="288036" y="112776"/>
                  </a:lnTo>
                  <a:lnTo>
                    <a:pt x="298704" y="112776"/>
                  </a:lnTo>
                  <a:lnTo>
                    <a:pt x="303276" y="109728"/>
                  </a:lnTo>
                  <a:lnTo>
                    <a:pt x="303276" y="97536"/>
                  </a:lnTo>
                  <a:close/>
                </a:path>
                <a:path w="1887220" h="114300">
                  <a:moveTo>
                    <a:pt x="342900" y="97536"/>
                  </a:moveTo>
                  <a:lnTo>
                    <a:pt x="338328" y="92964"/>
                  </a:lnTo>
                  <a:lnTo>
                    <a:pt x="327660" y="92964"/>
                  </a:lnTo>
                  <a:lnTo>
                    <a:pt x="323088" y="97536"/>
                  </a:lnTo>
                  <a:lnTo>
                    <a:pt x="323088" y="109728"/>
                  </a:lnTo>
                  <a:lnTo>
                    <a:pt x="327660" y="112776"/>
                  </a:lnTo>
                  <a:lnTo>
                    <a:pt x="338328" y="112776"/>
                  </a:lnTo>
                  <a:lnTo>
                    <a:pt x="342900" y="109728"/>
                  </a:lnTo>
                  <a:lnTo>
                    <a:pt x="342900" y="97536"/>
                  </a:lnTo>
                  <a:close/>
                </a:path>
                <a:path w="1887220" h="114300">
                  <a:moveTo>
                    <a:pt x="384048" y="97536"/>
                  </a:moveTo>
                  <a:lnTo>
                    <a:pt x="379476" y="92964"/>
                  </a:lnTo>
                  <a:lnTo>
                    <a:pt x="368808" y="92964"/>
                  </a:lnTo>
                  <a:lnTo>
                    <a:pt x="364236" y="97536"/>
                  </a:lnTo>
                  <a:lnTo>
                    <a:pt x="364236" y="109728"/>
                  </a:lnTo>
                  <a:lnTo>
                    <a:pt x="368808" y="112776"/>
                  </a:lnTo>
                  <a:lnTo>
                    <a:pt x="379476" y="112776"/>
                  </a:lnTo>
                  <a:lnTo>
                    <a:pt x="384048" y="109728"/>
                  </a:lnTo>
                  <a:lnTo>
                    <a:pt x="384048" y="97536"/>
                  </a:lnTo>
                  <a:close/>
                </a:path>
                <a:path w="1887220" h="114300">
                  <a:moveTo>
                    <a:pt x="423672" y="97536"/>
                  </a:moveTo>
                  <a:lnTo>
                    <a:pt x="419100" y="92964"/>
                  </a:lnTo>
                  <a:lnTo>
                    <a:pt x="408432" y="92964"/>
                  </a:lnTo>
                  <a:lnTo>
                    <a:pt x="403860" y="97536"/>
                  </a:lnTo>
                  <a:lnTo>
                    <a:pt x="403860" y="109728"/>
                  </a:lnTo>
                  <a:lnTo>
                    <a:pt x="408432" y="112776"/>
                  </a:lnTo>
                  <a:lnTo>
                    <a:pt x="419100" y="112776"/>
                  </a:lnTo>
                  <a:lnTo>
                    <a:pt x="423672" y="109728"/>
                  </a:lnTo>
                  <a:lnTo>
                    <a:pt x="423672" y="97536"/>
                  </a:lnTo>
                  <a:close/>
                </a:path>
                <a:path w="1887220" h="114300">
                  <a:moveTo>
                    <a:pt x="464820" y="97536"/>
                  </a:moveTo>
                  <a:lnTo>
                    <a:pt x="460248" y="92964"/>
                  </a:lnTo>
                  <a:lnTo>
                    <a:pt x="448056" y="92964"/>
                  </a:lnTo>
                  <a:lnTo>
                    <a:pt x="445008" y="97536"/>
                  </a:lnTo>
                  <a:lnTo>
                    <a:pt x="445008" y="109728"/>
                  </a:lnTo>
                  <a:lnTo>
                    <a:pt x="448056" y="112776"/>
                  </a:lnTo>
                  <a:lnTo>
                    <a:pt x="460248" y="112776"/>
                  </a:lnTo>
                  <a:lnTo>
                    <a:pt x="464820" y="109728"/>
                  </a:lnTo>
                  <a:lnTo>
                    <a:pt x="464820" y="97536"/>
                  </a:lnTo>
                  <a:close/>
                </a:path>
                <a:path w="1887220" h="114300">
                  <a:moveTo>
                    <a:pt x="504444" y="97536"/>
                  </a:moveTo>
                  <a:lnTo>
                    <a:pt x="499872" y="92964"/>
                  </a:lnTo>
                  <a:lnTo>
                    <a:pt x="489204" y="92964"/>
                  </a:lnTo>
                  <a:lnTo>
                    <a:pt x="484632" y="97536"/>
                  </a:lnTo>
                  <a:lnTo>
                    <a:pt x="484632" y="109728"/>
                  </a:lnTo>
                  <a:lnTo>
                    <a:pt x="489204" y="112776"/>
                  </a:lnTo>
                  <a:lnTo>
                    <a:pt x="499872" y="112776"/>
                  </a:lnTo>
                  <a:lnTo>
                    <a:pt x="504444" y="109728"/>
                  </a:lnTo>
                  <a:lnTo>
                    <a:pt x="504444" y="97536"/>
                  </a:lnTo>
                  <a:close/>
                </a:path>
                <a:path w="1887220" h="114300">
                  <a:moveTo>
                    <a:pt x="545592" y="97536"/>
                  </a:moveTo>
                  <a:lnTo>
                    <a:pt x="541020" y="92964"/>
                  </a:lnTo>
                  <a:lnTo>
                    <a:pt x="528828" y="92964"/>
                  </a:lnTo>
                  <a:lnTo>
                    <a:pt x="525780" y="97536"/>
                  </a:lnTo>
                  <a:lnTo>
                    <a:pt x="525780" y="109728"/>
                  </a:lnTo>
                  <a:lnTo>
                    <a:pt x="528828" y="112776"/>
                  </a:lnTo>
                  <a:lnTo>
                    <a:pt x="541020" y="112776"/>
                  </a:lnTo>
                  <a:lnTo>
                    <a:pt x="545592" y="109728"/>
                  </a:lnTo>
                  <a:lnTo>
                    <a:pt x="545592" y="97536"/>
                  </a:lnTo>
                  <a:close/>
                </a:path>
                <a:path w="1887220" h="114300">
                  <a:moveTo>
                    <a:pt x="585216" y="97536"/>
                  </a:moveTo>
                  <a:lnTo>
                    <a:pt x="580644" y="92964"/>
                  </a:lnTo>
                  <a:lnTo>
                    <a:pt x="569976" y="92964"/>
                  </a:lnTo>
                  <a:lnTo>
                    <a:pt x="565404" y="97536"/>
                  </a:lnTo>
                  <a:lnTo>
                    <a:pt x="565404" y="109728"/>
                  </a:lnTo>
                  <a:lnTo>
                    <a:pt x="569976" y="112776"/>
                  </a:lnTo>
                  <a:lnTo>
                    <a:pt x="580644" y="112776"/>
                  </a:lnTo>
                  <a:lnTo>
                    <a:pt x="585216" y="109728"/>
                  </a:lnTo>
                  <a:lnTo>
                    <a:pt x="585216" y="97536"/>
                  </a:lnTo>
                  <a:close/>
                </a:path>
                <a:path w="1887220" h="114300">
                  <a:moveTo>
                    <a:pt x="626364" y="97536"/>
                  </a:moveTo>
                  <a:lnTo>
                    <a:pt x="621792" y="92964"/>
                  </a:lnTo>
                  <a:lnTo>
                    <a:pt x="609600" y="92964"/>
                  </a:lnTo>
                  <a:lnTo>
                    <a:pt x="606552" y="97536"/>
                  </a:lnTo>
                  <a:lnTo>
                    <a:pt x="606552" y="109728"/>
                  </a:lnTo>
                  <a:lnTo>
                    <a:pt x="609600" y="112776"/>
                  </a:lnTo>
                  <a:lnTo>
                    <a:pt x="621792" y="112776"/>
                  </a:lnTo>
                  <a:lnTo>
                    <a:pt x="626364" y="109728"/>
                  </a:lnTo>
                  <a:lnTo>
                    <a:pt x="626364" y="97536"/>
                  </a:lnTo>
                  <a:close/>
                </a:path>
                <a:path w="1887220" h="114300">
                  <a:moveTo>
                    <a:pt x="665988" y="97536"/>
                  </a:moveTo>
                  <a:lnTo>
                    <a:pt x="661416" y="92964"/>
                  </a:lnTo>
                  <a:lnTo>
                    <a:pt x="650748" y="92964"/>
                  </a:lnTo>
                  <a:lnTo>
                    <a:pt x="646176" y="97536"/>
                  </a:lnTo>
                  <a:lnTo>
                    <a:pt x="646176" y="109728"/>
                  </a:lnTo>
                  <a:lnTo>
                    <a:pt x="650748" y="112776"/>
                  </a:lnTo>
                  <a:lnTo>
                    <a:pt x="661416" y="112776"/>
                  </a:lnTo>
                  <a:lnTo>
                    <a:pt x="665988" y="109728"/>
                  </a:lnTo>
                  <a:lnTo>
                    <a:pt x="665988" y="97536"/>
                  </a:lnTo>
                  <a:close/>
                </a:path>
                <a:path w="1887220" h="114300">
                  <a:moveTo>
                    <a:pt x="707136" y="97536"/>
                  </a:moveTo>
                  <a:lnTo>
                    <a:pt x="702564" y="92964"/>
                  </a:lnTo>
                  <a:lnTo>
                    <a:pt x="690372" y="92964"/>
                  </a:lnTo>
                  <a:lnTo>
                    <a:pt x="687324" y="97536"/>
                  </a:lnTo>
                  <a:lnTo>
                    <a:pt x="687324" y="109728"/>
                  </a:lnTo>
                  <a:lnTo>
                    <a:pt x="690372" y="112776"/>
                  </a:lnTo>
                  <a:lnTo>
                    <a:pt x="702564" y="112776"/>
                  </a:lnTo>
                  <a:lnTo>
                    <a:pt x="707136" y="109728"/>
                  </a:lnTo>
                  <a:lnTo>
                    <a:pt x="707136" y="97536"/>
                  </a:lnTo>
                  <a:close/>
                </a:path>
                <a:path w="1887220" h="114300">
                  <a:moveTo>
                    <a:pt x="746760" y="97536"/>
                  </a:moveTo>
                  <a:lnTo>
                    <a:pt x="742188" y="92964"/>
                  </a:lnTo>
                  <a:lnTo>
                    <a:pt x="731520" y="92964"/>
                  </a:lnTo>
                  <a:lnTo>
                    <a:pt x="726948" y="97536"/>
                  </a:lnTo>
                  <a:lnTo>
                    <a:pt x="726948" y="109728"/>
                  </a:lnTo>
                  <a:lnTo>
                    <a:pt x="731520" y="112776"/>
                  </a:lnTo>
                  <a:lnTo>
                    <a:pt x="742188" y="112776"/>
                  </a:lnTo>
                  <a:lnTo>
                    <a:pt x="746760" y="109728"/>
                  </a:lnTo>
                  <a:lnTo>
                    <a:pt x="746760" y="97536"/>
                  </a:lnTo>
                  <a:close/>
                </a:path>
                <a:path w="1887220" h="114300">
                  <a:moveTo>
                    <a:pt x="787908" y="97536"/>
                  </a:moveTo>
                  <a:lnTo>
                    <a:pt x="783336" y="92964"/>
                  </a:lnTo>
                  <a:lnTo>
                    <a:pt x="771144" y="92964"/>
                  </a:lnTo>
                  <a:lnTo>
                    <a:pt x="768096" y="97536"/>
                  </a:lnTo>
                  <a:lnTo>
                    <a:pt x="768096" y="109728"/>
                  </a:lnTo>
                  <a:lnTo>
                    <a:pt x="771144" y="112776"/>
                  </a:lnTo>
                  <a:lnTo>
                    <a:pt x="783336" y="112776"/>
                  </a:lnTo>
                  <a:lnTo>
                    <a:pt x="787908" y="109728"/>
                  </a:lnTo>
                  <a:lnTo>
                    <a:pt x="787908" y="97536"/>
                  </a:lnTo>
                  <a:close/>
                </a:path>
                <a:path w="1887220" h="114300">
                  <a:moveTo>
                    <a:pt x="827532" y="97536"/>
                  </a:moveTo>
                  <a:lnTo>
                    <a:pt x="822960" y="92964"/>
                  </a:lnTo>
                  <a:lnTo>
                    <a:pt x="812292" y="92964"/>
                  </a:lnTo>
                  <a:lnTo>
                    <a:pt x="807720" y="97536"/>
                  </a:lnTo>
                  <a:lnTo>
                    <a:pt x="807720" y="109728"/>
                  </a:lnTo>
                  <a:lnTo>
                    <a:pt x="812292" y="112776"/>
                  </a:lnTo>
                  <a:lnTo>
                    <a:pt x="822960" y="112776"/>
                  </a:lnTo>
                  <a:lnTo>
                    <a:pt x="827532" y="109728"/>
                  </a:lnTo>
                  <a:lnTo>
                    <a:pt x="827532" y="97536"/>
                  </a:lnTo>
                  <a:close/>
                </a:path>
                <a:path w="1887220" h="114300">
                  <a:moveTo>
                    <a:pt x="868680" y="97536"/>
                  </a:moveTo>
                  <a:lnTo>
                    <a:pt x="864108" y="92964"/>
                  </a:lnTo>
                  <a:lnTo>
                    <a:pt x="851916" y="92964"/>
                  </a:lnTo>
                  <a:lnTo>
                    <a:pt x="848868" y="97536"/>
                  </a:lnTo>
                  <a:lnTo>
                    <a:pt x="848868" y="109728"/>
                  </a:lnTo>
                  <a:lnTo>
                    <a:pt x="851916" y="112776"/>
                  </a:lnTo>
                  <a:lnTo>
                    <a:pt x="864108" y="112776"/>
                  </a:lnTo>
                  <a:lnTo>
                    <a:pt x="868680" y="109728"/>
                  </a:lnTo>
                  <a:lnTo>
                    <a:pt x="868680" y="97536"/>
                  </a:lnTo>
                  <a:close/>
                </a:path>
                <a:path w="1887220" h="114300">
                  <a:moveTo>
                    <a:pt x="908304" y="97536"/>
                  </a:moveTo>
                  <a:lnTo>
                    <a:pt x="903732" y="92964"/>
                  </a:lnTo>
                  <a:lnTo>
                    <a:pt x="893064" y="92964"/>
                  </a:lnTo>
                  <a:lnTo>
                    <a:pt x="888492" y="97536"/>
                  </a:lnTo>
                  <a:lnTo>
                    <a:pt x="888492" y="109728"/>
                  </a:lnTo>
                  <a:lnTo>
                    <a:pt x="893064" y="112776"/>
                  </a:lnTo>
                  <a:lnTo>
                    <a:pt x="903732" y="112776"/>
                  </a:lnTo>
                  <a:lnTo>
                    <a:pt x="908304" y="109728"/>
                  </a:lnTo>
                  <a:lnTo>
                    <a:pt x="908304" y="97536"/>
                  </a:lnTo>
                  <a:close/>
                </a:path>
                <a:path w="1887220" h="114300">
                  <a:moveTo>
                    <a:pt x="949452" y="97536"/>
                  </a:moveTo>
                  <a:lnTo>
                    <a:pt x="944880" y="92964"/>
                  </a:lnTo>
                  <a:lnTo>
                    <a:pt x="932688" y="92964"/>
                  </a:lnTo>
                  <a:lnTo>
                    <a:pt x="929640" y="97536"/>
                  </a:lnTo>
                  <a:lnTo>
                    <a:pt x="929640" y="109728"/>
                  </a:lnTo>
                  <a:lnTo>
                    <a:pt x="932688" y="112776"/>
                  </a:lnTo>
                  <a:lnTo>
                    <a:pt x="944880" y="112776"/>
                  </a:lnTo>
                  <a:lnTo>
                    <a:pt x="949452" y="109728"/>
                  </a:lnTo>
                  <a:lnTo>
                    <a:pt x="949452" y="97536"/>
                  </a:lnTo>
                  <a:close/>
                </a:path>
                <a:path w="1887220" h="114300">
                  <a:moveTo>
                    <a:pt x="989063" y="97536"/>
                  </a:moveTo>
                  <a:lnTo>
                    <a:pt x="984491" y="92964"/>
                  </a:lnTo>
                  <a:lnTo>
                    <a:pt x="973823" y="92964"/>
                  </a:lnTo>
                  <a:lnTo>
                    <a:pt x="969251" y="97536"/>
                  </a:lnTo>
                  <a:lnTo>
                    <a:pt x="969251" y="109728"/>
                  </a:lnTo>
                  <a:lnTo>
                    <a:pt x="973823" y="112776"/>
                  </a:lnTo>
                  <a:lnTo>
                    <a:pt x="984491" y="112776"/>
                  </a:lnTo>
                  <a:lnTo>
                    <a:pt x="989063" y="109728"/>
                  </a:lnTo>
                  <a:lnTo>
                    <a:pt x="989063" y="97536"/>
                  </a:lnTo>
                  <a:close/>
                </a:path>
                <a:path w="1887220" h="114300">
                  <a:moveTo>
                    <a:pt x="1030224" y="97536"/>
                  </a:moveTo>
                  <a:lnTo>
                    <a:pt x="1025652" y="92964"/>
                  </a:lnTo>
                  <a:lnTo>
                    <a:pt x="1013460" y="92964"/>
                  </a:lnTo>
                  <a:lnTo>
                    <a:pt x="1010412" y="97536"/>
                  </a:lnTo>
                  <a:lnTo>
                    <a:pt x="1010412" y="109728"/>
                  </a:lnTo>
                  <a:lnTo>
                    <a:pt x="1013460" y="112776"/>
                  </a:lnTo>
                  <a:lnTo>
                    <a:pt x="1025652" y="112776"/>
                  </a:lnTo>
                  <a:lnTo>
                    <a:pt x="1030224" y="109728"/>
                  </a:lnTo>
                  <a:lnTo>
                    <a:pt x="1030224" y="97536"/>
                  </a:lnTo>
                  <a:close/>
                </a:path>
                <a:path w="1887220" h="114300">
                  <a:moveTo>
                    <a:pt x="1069848" y="97536"/>
                  </a:moveTo>
                  <a:lnTo>
                    <a:pt x="1065276" y="92964"/>
                  </a:lnTo>
                  <a:lnTo>
                    <a:pt x="1054608" y="92964"/>
                  </a:lnTo>
                  <a:lnTo>
                    <a:pt x="1050036" y="97536"/>
                  </a:lnTo>
                  <a:lnTo>
                    <a:pt x="1050036" y="109728"/>
                  </a:lnTo>
                  <a:lnTo>
                    <a:pt x="1054608" y="112776"/>
                  </a:lnTo>
                  <a:lnTo>
                    <a:pt x="1065276" y="112776"/>
                  </a:lnTo>
                  <a:lnTo>
                    <a:pt x="1069848" y="109728"/>
                  </a:lnTo>
                  <a:lnTo>
                    <a:pt x="1069848" y="97536"/>
                  </a:lnTo>
                  <a:close/>
                </a:path>
                <a:path w="1887220" h="114300">
                  <a:moveTo>
                    <a:pt x="1109472" y="97536"/>
                  </a:moveTo>
                  <a:lnTo>
                    <a:pt x="1106424" y="92964"/>
                  </a:lnTo>
                  <a:lnTo>
                    <a:pt x="1094232" y="92964"/>
                  </a:lnTo>
                  <a:lnTo>
                    <a:pt x="1091184" y="97536"/>
                  </a:lnTo>
                  <a:lnTo>
                    <a:pt x="1091184" y="109728"/>
                  </a:lnTo>
                  <a:lnTo>
                    <a:pt x="1094232" y="112776"/>
                  </a:lnTo>
                  <a:lnTo>
                    <a:pt x="1106424" y="112776"/>
                  </a:lnTo>
                  <a:lnTo>
                    <a:pt x="1109472" y="109728"/>
                  </a:lnTo>
                  <a:lnTo>
                    <a:pt x="1109472" y="97536"/>
                  </a:lnTo>
                  <a:close/>
                </a:path>
                <a:path w="1887220" h="114300">
                  <a:moveTo>
                    <a:pt x="1150607" y="97536"/>
                  </a:moveTo>
                  <a:lnTo>
                    <a:pt x="1146035" y="92964"/>
                  </a:lnTo>
                  <a:lnTo>
                    <a:pt x="1135367" y="92964"/>
                  </a:lnTo>
                  <a:lnTo>
                    <a:pt x="1130795" y="97536"/>
                  </a:lnTo>
                  <a:lnTo>
                    <a:pt x="1130795" y="109728"/>
                  </a:lnTo>
                  <a:lnTo>
                    <a:pt x="1135367" y="112776"/>
                  </a:lnTo>
                  <a:lnTo>
                    <a:pt x="1146035" y="112776"/>
                  </a:lnTo>
                  <a:lnTo>
                    <a:pt x="1150607" y="109728"/>
                  </a:lnTo>
                  <a:lnTo>
                    <a:pt x="1150607" y="97536"/>
                  </a:lnTo>
                  <a:close/>
                </a:path>
                <a:path w="1887220" h="114300">
                  <a:moveTo>
                    <a:pt x="1190244" y="97536"/>
                  </a:moveTo>
                  <a:lnTo>
                    <a:pt x="1187196" y="92964"/>
                  </a:lnTo>
                  <a:lnTo>
                    <a:pt x="1175004" y="92964"/>
                  </a:lnTo>
                  <a:lnTo>
                    <a:pt x="1171956" y="97536"/>
                  </a:lnTo>
                  <a:lnTo>
                    <a:pt x="1171956" y="109728"/>
                  </a:lnTo>
                  <a:lnTo>
                    <a:pt x="1175004" y="112776"/>
                  </a:lnTo>
                  <a:lnTo>
                    <a:pt x="1187196" y="112776"/>
                  </a:lnTo>
                  <a:lnTo>
                    <a:pt x="1190244" y="109728"/>
                  </a:lnTo>
                  <a:lnTo>
                    <a:pt x="1190244" y="97536"/>
                  </a:lnTo>
                  <a:close/>
                </a:path>
                <a:path w="1887220" h="114300">
                  <a:moveTo>
                    <a:pt x="1231379" y="97536"/>
                  </a:moveTo>
                  <a:lnTo>
                    <a:pt x="1226807" y="92964"/>
                  </a:lnTo>
                  <a:lnTo>
                    <a:pt x="1216139" y="92964"/>
                  </a:lnTo>
                  <a:lnTo>
                    <a:pt x="1211567" y="97536"/>
                  </a:lnTo>
                  <a:lnTo>
                    <a:pt x="1211567" y="109728"/>
                  </a:lnTo>
                  <a:lnTo>
                    <a:pt x="1216139" y="112776"/>
                  </a:lnTo>
                  <a:lnTo>
                    <a:pt x="1226807" y="112776"/>
                  </a:lnTo>
                  <a:lnTo>
                    <a:pt x="1231379" y="109728"/>
                  </a:lnTo>
                  <a:lnTo>
                    <a:pt x="1231379" y="97536"/>
                  </a:lnTo>
                  <a:close/>
                </a:path>
                <a:path w="1887220" h="114300">
                  <a:moveTo>
                    <a:pt x="1271003" y="97536"/>
                  </a:moveTo>
                  <a:lnTo>
                    <a:pt x="1267955" y="92964"/>
                  </a:lnTo>
                  <a:lnTo>
                    <a:pt x="1255763" y="92964"/>
                  </a:lnTo>
                  <a:lnTo>
                    <a:pt x="1252715" y="97536"/>
                  </a:lnTo>
                  <a:lnTo>
                    <a:pt x="1252715" y="109728"/>
                  </a:lnTo>
                  <a:lnTo>
                    <a:pt x="1255763" y="112776"/>
                  </a:lnTo>
                  <a:lnTo>
                    <a:pt x="1267955" y="112776"/>
                  </a:lnTo>
                  <a:lnTo>
                    <a:pt x="1271003" y="109728"/>
                  </a:lnTo>
                  <a:lnTo>
                    <a:pt x="1271003" y="97536"/>
                  </a:lnTo>
                  <a:close/>
                </a:path>
                <a:path w="1887220" h="114300">
                  <a:moveTo>
                    <a:pt x="1312151" y="97536"/>
                  </a:moveTo>
                  <a:lnTo>
                    <a:pt x="1307579" y="92964"/>
                  </a:lnTo>
                  <a:lnTo>
                    <a:pt x="1296911" y="92964"/>
                  </a:lnTo>
                  <a:lnTo>
                    <a:pt x="1292339" y="97536"/>
                  </a:lnTo>
                  <a:lnTo>
                    <a:pt x="1292339" y="109728"/>
                  </a:lnTo>
                  <a:lnTo>
                    <a:pt x="1296911" y="112776"/>
                  </a:lnTo>
                  <a:lnTo>
                    <a:pt x="1307579" y="112776"/>
                  </a:lnTo>
                  <a:lnTo>
                    <a:pt x="1312151" y="109728"/>
                  </a:lnTo>
                  <a:lnTo>
                    <a:pt x="1312151" y="97536"/>
                  </a:lnTo>
                  <a:close/>
                </a:path>
                <a:path w="1887220" h="114300">
                  <a:moveTo>
                    <a:pt x="1351788" y="97536"/>
                  </a:moveTo>
                  <a:lnTo>
                    <a:pt x="1348740" y="92964"/>
                  </a:lnTo>
                  <a:lnTo>
                    <a:pt x="1336548" y="92964"/>
                  </a:lnTo>
                  <a:lnTo>
                    <a:pt x="1333500" y="97536"/>
                  </a:lnTo>
                  <a:lnTo>
                    <a:pt x="1333500" y="109728"/>
                  </a:lnTo>
                  <a:lnTo>
                    <a:pt x="1336548" y="112776"/>
                  </a:lnTo>
                  <a:lnTo>
                    <a:pt x="1348740" y="112776"/>
                  </a:lnTo>
                  <a:lnTo>
                    <a:pt x="1351788" y="109728"/>
                  </a:lnTo>
                  <a:lnTo>
                    <a:pt x="1351788" y="97536"/>
                  </a:lnTo>
                  <a:close/>
                </a:path>
                <a:path w="1887220" h="114300">
                  <a:moveTo>
                    <a:pt x="1392936" y="97536"/>
                  </a:moveTo>
                  <a:lnTo>
                    <a:pt x="1388364" y="92964"/>
                  </a:lnTo>
                  <a:lnTo>
                    <a:pt x="1377696" y="92964"/>
                  </a:lnTo>
                  <a:lnTo>
                    <a:pt x="1373124" y="97536"/>
                  </a:lnTo>
                  <a:lnTo>
                    <a:pt x="1373124" y="109728"/>
                  </a:lnTo>
                  <a:lnTo>
                    <a:pt x="1377696" y="112776"/>
                  </a:lnTo>
                  <a:lnTo>
                    <a:pt x="1388364" y="112776"/>
                  </a:lnTo>
                  <a:lnTo>
                    <a:pt x="1392936" y="109728"/>
                  </a:lnTo>
                  <a:lnTo>
                    <a:pt x="1392936" y="97536"/>
                  </a:lnTo>
                  <a:close/>
                </a:path>
                <a:path w="1887220" h="114300">
                  <a:moveTo>
                    <a:pt x="1432560" y="97536"/>
                  </a:moveTo>
                  <a:lnTo>
                    <a:pt x="1429512" y="92964"/>
                  </a:lnTo>
                  <a:lnTo>
                    <a:pt x="1417320" y="92964"/>
                  </a:lnTo>
                  <a:lnTo>
                    <a:pt x="1414272" y="97536"/>
                  </a:lnTo>
                  <a:lnTo>
                    <a:pt x="1414272" y="109728"/>
                  </a:lnTo>
                  <a:lnTo>
                    <a:pt x="1417320" y="112776"/>
                  </a:lnTo>
                  <a:lnTo>
                    <a:pt x="1429512" y="112776"/>
                  </a:lnTo>
                  <a:lnTo>
                    <a:pt x="1432560" y="109728"/>
                  </a:lnTo>
                  <a:lnTo>
                    <a:pt x="1432560" y="97536"/>
                  </a:lnTo>
                  <a:close/>
                </a:path>
                <a:path w="1887220" h="114300">
                  <a:moveTo>
                    <a:pt x="1473708" y="97536"/>
                  </a:moveTo>
                  <a:lnTo>
                    <a:pt x="1469136" y="92964"/>
                  </a:lnTo>
                  <a:lnTo>
                    <a:pt x="1458468" y="92964"/>
                  </a:lnTo>
                  <a:lnTo>
                    <a:pt x="1453896" y="97536"/>
                  </a:lnTo>
                  <a:lnTo>
                    <a:pt x="1453896" y="109728"/>
                  </a:lnTo>
                  <a:lnTo>
                    <a:pt x="1458468" y="112776"/>
                  </a:lnTo>
                  <a:lnTo>
                    <a:pt x="1469136" y="112776"/>
                  </a:lnTo>
                  <a:lnTo>
                    <a:pt x="1473708" y="109728"/>
                  </a:lnTo>
                  <a:lnTo>
                    <a:pt x="1473708" y="97536"/>
                  </a:lnTo>
                  <a:close/>
                </a:path>
                <a:path w="1887220" h="114300">
                  <a:moveTo>
                    <a:pt x="1513332" y="97536"/>
                  </a:moveTo>
                  <a:lnTo>
                    <a:pt x="1510284" y="92964"/>
                  </a:lnTo>
                  <a:lnTo>
                    <a:pt x="1498092" y="92964"/>
                  </a:lnTo>
                  <a:lnTo>
                    <a:pt x="1495044" y="97536"/>
                  </a:lnTo>
                  <a:lnTo>
                    <a:pt x="1495044" y="109728"/>
                  </a:lnTo>
                  <a:lnTo>
                    <a:pt x="1498092" y="112776"/>
                  </a:lnTo>
                  <a:lnTo>
                    <a:pt x="1510284" y="112776"/>
                  </a:lnTo>
                  <a:lnTo>
                    <a:pt x="1513332" y="109728"/>
                  </a:lnTo>
                  <a:lnTo>
                    <a:pt x="1513332" y="97536"/>
                  </a:lnTo>
                  <a:close/>
                </a:path>
                <a:path w="1887220" h="114300">
                  <a:moveTo>
                    <a:pt x="1554480" y="97536"/>
                  </a:moveTo>
                  <a:lnTo>
                    <a:pt x="1549908" y="92964"/>
                  </a:lnTo>
                  <a:lnTo>
                    <a:pt x="1539240" y="92964"/>
                  </a:lnTo>
                  <a:lnTo>
                    <a:pt x="1534668" y="97536"/>
                  </a:lnTo>
                  <a:lnTo>
                    <a:pt x="1534668" y="109728"/>
                  </a:lnTo>
                  <a:lnTo>
                    <a:pt x="1539240" y="112776"/>
                  </a:lnTo>
                  <a:lnTo>
                    <a:pt x="1549908" y="112776"/>
                  </a:lnTo>
                  <a:lnTo>
                    <a:pt x="1554480" y="109728"/>
                  </a:lnTo>
                  <a:lnTo>
                    <a:pt x="1554480" y="97536"/>
                  </a:lnTo>
                  <a:close/>
                </a:path>
                <a:path w="1887220" h="114300">
                  <a:moveTo>
                    <a:pt x="1594104" y="97536"/>
                  </a:moveTo>
                  <a:lnTo>
                    <a:pt x="1591056" y="92964"/>
                  </a:lnTo>
                  <a:lnTo>
                    <a:pt x="1578864" y="92964"/>
                  </a:lnTo>
                  <a:lnTo>
                    <a:pt x="1575816" y="97536"/>
                  </a:lnTo>
                  <a:lnTo>
                    <a:pt x="1575816" y="109728"/>
                  </a:lnTo>
                  <a:lnTo>
                    <a:pt x="1578864" y="112776"/>
                  </a:lnTo>
                  <a:lnTo>
                    <a:pt x="1591056" y="112776"/>
                  </a:lnTo>
                  <a:lnTo>
                    <a:pt x="1594104" y="109728"/>
                  </a:lnTo>
                  <a:lnTo>
                    <a:pt x="1594104" y="97536"/>
                  </a:lnTo>
                  <a:close/>
                </a:path>
                <a:path w="1887220" h="114300">
                  <a:moveTo>
                    <a:pt x="1635252" y="97536"/>
                  </a:moveTo>
                  <a:lnTo>
                    <a:pt x="1630680" y="92964"/>
                  </a:lnTo>
                  <a:lnTo>
                    <a:pt x="1620012" y="92964"/>
                  </a:lnTo>
                  <a:lnTo>
                    <a:pt x="1615440" y="97536"/>
                  </a:lnTo>
                  <a:lnTo>
                    <a:pt x="1615440" y="109728"/>
                  </a:lnTo>
                  <a:lnTo>
                    <a:pt x="1620012" y="112776"/>
                  </a:lnTo>
                  <a:lnTo>
                    <a:pt x="1630680" y="112776"/>
                  </a:lnTo>
                  <a:lnTo>
                    <a:pt x="1635252" y="109728"/>
                  </a:lnTo>
                  <a:lnTo>
                    <a:pt x="1635252" y="97536"/>
                  </a:lnTo>
                  <a:close/>
                </a:path>
                <a:path w="1887220" h="114300">
                  <a:moveTo>
                    <a:pt x="1674876" y="97536"/>
                  </a:moveTo>
                  <a:lnTo>
                    <a:pt x="1671828" y="92964"/>
                  </a:lnTo>
                  <a:lnTo>
                    <a:pt x="1659636" y="92964"/>
                  </a:lnTo>
                  <a:lnTo>
                    <a:pt x="1656588" y="97536"/>
                  </a:lnTo>
                  <a:lnTo>
                    <a:pt x="1656588" y="109728"/>
                  </a:lnTo>
                  <a:lnTo>
                    <a:pt x="1659636" y="112776"/>
                  </a:lnTo>
                  <a:lnTo>
                    <a:pt x="1671828" y="112776"/>
                  </a:lnTo>
                  <a:lnTo>
                    <a:pt x="1674876" y="109728"/>
                  </a:lnTo>
                  <a:lnTo>
                    <a:pt x="1674876" y="97536"/>
                  </a:lnTo>
                  <a:close/>
                </a:path>
                <a:path w="1887220" h="114300">
                  <a:moveTo>
                    <a:pt x="1716024" y="97536"/>
                  </a:moveTo>
                  <a:lnTo>
                    <a:pt x="1711452" y="92964"/>
                  </a:lnTo>
                  <a:lnTo>
                    <a:pt x="1700784" y="92964"/>
                  </a:lnTo>
                  <a:lnTo>
                    <a:pt x="1696212" y="97536"/>
                  </a:lnTo>
                  <a:lnTo>
                    <a:pt x="1696212" y="109728"/>
                  </a:lnTo>
                  <a:lnTo>
                    <a:pt x="1700784" y="112776"/>
                  </a:lnTo>
                  <a:lnTo>
                    <a:pt x="1711452" y="112776"/>
                  </a:lnTo>
                  <a:lnTo>
                    <a:pt x="1716024" y="109728"/>
                  </a:lnTo>
                  <a:lnTo>
                    <a:pt x="1716024" y="97536"/>
                  </a:lnTo>
                  <a:close/>
                </a:path>
                <a:path w="1887220" h="114300">
                  <a:moveTo>
                    <a:pt x="1755648" y="97536"/>
                  </a:moveTo>
                  <a:lnTo>
                    <a:pt x="1752600" y="92964"/>
                  </a:lnTo>
                  <a:lnTo>
                    <a:pt x="1740408" y="92964"/>
                  </a:lnTo>
                  <a:lnTo>
                    <a:pt x="1735836" y="97536"/>
                  </a:lnTo>
                  <a:lnTo>
                    <a:pt x="1735836" y="109728"/>
                  </a:lnTo>
                  <a:lnTo>
                    <a:pt x="1740408" y="112776"/>
                  </a:lnTo>
                  <a:lnTo>
                    <a:pt x="1752600" y="112776"/>
                  </a:lnTo>
                  <a:lnTo>
                    <a:pt x="1755648" y="109728"/>
                  </a:lnTo>
                  <a:lnTo>
                    <a:pt x="1755648" y="97536"/>
                  </a:lnTo>
                  <a:close/>
                </a:path>
                <a:path w="1887220" h="114300">
                  <a:moveTo>
                    <a:pt x="1796796" y="97536"/>
                  </a:moveTo>
                  <a:lnTo>
                    <a:pt x="1792224" y="92964"/>
                  </a:lnTo>
                  <a:lnTo>
                    <a:pt x="1781556" y="92964"/>
                  </a:lnTo>
                  <a:lnTo>
                    <a:pt x="1776984" y="97536"/>
                  </a:lnTo>
                  <a:lnTo>
                    <a:pt x="1776984" y="109728"/>
                  </a:lnTo>
                  <a:lnTo>
                    <a:pt x="1781556" y="112776"/>
                  </a:lnTo>
                  <a:lnTo>
                    <a:pt x="1792224" y="112776"/>
                  </a:lnTo>
                  <a:lnTo>
                    <a:pt x="1796796" y="109728"/>
                  </a:lnTo>
                  <a:lnTo>
                    <a:pt x="1796796" y="97536"/>
                  </a:lnTo>
                  <a:close/>
                </a:path>
                <a:path w="1887220" h="114300">
                  <a:moveTo>
                    <a:pt x="1886712" y="3048"/>
                  </a:moveTo>
                  <a:lnTo>
                    <a:pt x="1885188" y="0"/>
                  </a:lnTo>
                  <a:lnTo>
                    <a:pt x="1818132" y="0"/>
                  </a:lnTo>
                  <a:lnTo>
                    <a:pt x="1817217" y="6654"/>
                  </a:lnTo>
                  <a:lnTo>
                    <a:pt x="1815985" y="19939"/>
                  </a:lnTo>
                  <a:lnTo>
                    <a:pt x="1815084" y="27432"/>
                  </a:lnTo>
                  <a:lnTo>
                    <a:pt x="1819656" y="27432"/>
                  </a:lnTo>
                  <a:lnTo>
                    <a:pt x="1824228" y="15240"/>
                  </a:lnTo>
                  <a:lnTo>
                    <a:pt x="1824228" y="13716"/>
                  </a:lnTo>
                  <a:lnTo>
                    <a:pt x="1874520" y="13716"/>
                  </a:lnTo>
                  <a:lnTo>
                    <a:pt x="1863204" y="37744"/>
                  </a:lnTo>
                  <a:lnTo>
                    <a:pt x="1850326" y="63055"/>
                  </a:lnTo>
                  <a:lnTo>
                    <a:pt x="1836585" y="88087"/>
                  </a:lnTo>
                  <a:lnTo>
                    <a:pt x="1822704" y="111252"/>
                  </a:lnTo>
                  <a:lnTo>
                    <a:pt x="1824228" y="114300"/>
                  </a:lnTo>
                  <a:lnTo>
                    <a:pt x="1836420" y="111252"/>
                  </a:lnTo>
                  <a:lnTo>
                    <a:pt x="1861566" y="56578"/>
                  </a:lnTo>
                  <a:lnTo>
                    <a:pt x="1886712" y="30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762000" y="3261360"/>
            <a:ext cx="4979035" cy="170815"/>
            <a:chOff x="762000" y="3261360"/>
            <a:chExt cx="4979035" cy="170815"/>
          </a:xfrm>
        </p:grpSpPr>
        <p:sp>
          <p:nvSpPr>
            <p:cNvPr id="11" name="object 11"/>
            <p:cNvSpPr/>
            <p:nvPr/>
          </p:nvSpPr>
          <p:spPr>
            <a:xfrm>
              <a:off x="762000" y="3261360"/>
              <a:ext cx="463296" cy="17068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245108" y="3284220"/>
              <a:ext cx="306324" cy="10515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571244" y="3368039"/>
              <a:ext cx="2857500" cy="20320"/>
            </a:xfrm>
            <a:custGeom>
              <a:avLst/>
              <a:gdLst/>
              <a:ahLst/>
              <a:cxnLst/>
              <a:rect l="l" t="t" r="r" b="b"/>
              <a:pathLst>
                <a:path w="2857500" h="20320">
                  <a:moveTo>
                    <a:pt x="19812" y="4572"/>
                  </a:moveTo>
                  <a:lnTo>
                    <a:pt x="16764" y="0"/>
                  </a:lnTo>
                  <a:lnTo>
                    <a:pt x="4572" y="0"/>
                  </a:lnTo>
                  <a:lnTo>
                    <a:pt x="0" y="4572"/>
                  </a:lnTo>
                  <a:lnTo>
                    <a:pt x="0" y="16764"/>
                  </a:lnTo>
                  <a:lnTo>
                    <a:pt x="4572" y="19812"/>
                  </a:lnTo>
                  <a:lnTo>
                    <a:pt x="16764" y="19812"/>
                  </a:lnTo>
                  <a:lnTo>
                    <a:pt x="19812" y="16764"/>
                  </a:lnTo>
                  <a:lnTo>
                    <a:pt x="19812" y="4572"/>
                  </a:lnTo>
                  <a:close/>
                </a:path>
                <a:path w="2857500" h="20320">
                  <a:moveTo>
                    <a:pt x="60960" y="4572"/>
                  </a:moveTo>
                  <a:lnTo>
                    <a:pt x="56388" y="0"/>
                  </a:lnTo>
                  <a:lnTo>
                    <a:pt x="45720" y="0"/>
                  </a:lnTo>
                  <a:lnTo>
                    <a:pt x="41148" y="4572"/>
                  </a:lnTo>
                  <a:lnTo>
                    <a:pt x="41148" y="16764"/>
                  </a:lnTo>
                  <a:lnTo>
                    <a:pt x="45720" y="19812"/>
                  </a:lnTo>
                  <a:lnTo>
                    <a:pt x="56388" y="19812"/>
                  </a:lnTo>
                  <a:lnTo>
                    <a:pt x="60960" y="16764"/>
                  </a:lnTo>
                  <a:lnTo>
                    <a:pt x="60960" y="4572"/>
                  </a:lnTo>
                  <a:close/>
                </a:path>
                <a:path w="2857500" h="20320">
                  <a:moveTo>
                    <a:pt x="100584" y="4572"/>
                  </a:moveTo>
                  <a:lnTo>
                    <a:pt x="97536" y="0"/>
                  </a:lnTo>
                  <a:lnTo>
                    <a:pt x="85344" y="0"/>
                  </a:lnTo>
                  <a:lnTo>
                    <a:pt x="82296" y="4572"/>
                  </a:lnTo>
                  <a:lnTo>
                    <a:pt x="82296" y="16764"/>
                  </a:lnTo>
                  <a:lnTo>
                    <a:pt x="85344" y="19812"/>
                  </a:lnTo>
                  <a:lnTo>
                    <a:pt x="97536" y="19812"/>
                  </a:lnTo>
                  <a:lnTo>
                    <a:pt x="100584" y="16764"/>
                  </a:lnTo>
                  <a:lnTo>
                    <a:pt x="100584" y="4572"/>
                  </a:lnTo>
                  <a:close/>
                </a:path>
                <a:path w="2857500" h="20320">
                  <a:moveTo>
                    <a:pt x="141732" y="4572"/>
                  </a:moveTo>
                  <a:lnTo>
                    <a:pt x="137160" y="0"/>
                  </a:lnTo>
                  <a:lnTo>
                    <a:pt x="126492" y="0"/>
                  </a:lnTo>
                  <a:lnTo>
                    <a:pt x="121920" y="4572"/>
                  </a:lnTo>
                  <a:lnTo>
                    <a:pt x="121920" y="16764"/>
                  </a:lnTo>
                  <a:lnTo>
                    <a:pt x="126492" y="19812"/>
                  </a:lnTo>
                  <a:lnTo>
                    <a:pt x="137160" y="19812"/>
                  </a:lnTo>
                  <a:lnTo>
                    <a:pt x="141732" y="16764"/>
                  </a:lnTo>
                  <a:lnTo>
                    <a:pt x="141732" y="4572"/>
                  </a:lnTo>
                  <a:close/>
                </a:path>
                <a:path w="2857500" h="20320">
                  <a:moveTo>
                    <a:pt x="182880" y="4572"/>
                  </a:moveTo>
                  <a:lnTo>
                    <a:pt x="178308" y="0"/>
                  </a:lnTo>
                  <a:lnTo>
                    <a:pt x="167640" y="0"/>
                  </a:lnTo>
                  <a:lnTo>
                    <a:pt x="163068" y="4572"/>
                  </a:lnTo>
                  <a:lnTo>
                    <a:pt x="163068" y="16764"/>
                  </a:lnTo>
                  <a:lnTo>
                    <a:pt x="167640" y="19812"/>
                  </a:lnTo>
                  <a:lnTo>
                    <a:pt x="178308" y="19812"/>
                  </a:lnTo>
                  <a:lnTo>
                    <a:pt x="182880" y="16764"/>
                  </a:lnTo>
                  <a:lnTo>
                    <a:pt x="182880" y="4572"/>
                  </a:lnTo>
                  <a:close/>
                </a:path>
                <a:path w="2857500" h="20320">
                  <a:moveTo>
                    <a:pt x="222504" y="4572"/>
                  </a:moveTo>
                  <a:lnTo>
                    <a:pt x="219456" y="0"/>
                  </a:lnTo>
                  <a:lnTo>
                    <a:pt x="207264" y="0"/>
                  </a:lnTo>
                  <a:lnTo>
                    <a:pt x="202692" y="4572"/>
                  </a:lnTo>
                  <a:lnTo>
                    <a:pt x="202692" y="16764"/>
                  </a:lnTo>
                  <a:lnTo>
                    <a:pt x="207264" y="19812"/>
                  </a:lnTo>
                  <a:lnTo>
                    <a:pt x="219456" y="19812"/>
                  </a:lnTo>
                  <a:lnTo>
                    <a:pt x="222504" y="16764"/>
                  </a:lnTo>
                  <a:lnTo>
                    <a:pt x="222504" y="4572"/>
                  </a:lnTo>
                  <a:close/>
                </a:path>
                <a:path w="2857500" h="20320">
                  <a:moveTo>
                    <a:pt x="263652" y="4572"/>
                  </a:moveTo>
                  <a:lnTo>
                    <a:pt x="259080" y="0"/>
                  </a:lnTo>
                  <a:lnTo>
                    <a:pt x="248412" y="0"/>
                  </a:lnTo>
                  <a:lnTo>
                    <a:pt x="243840" y="4572"/>
                  </a:lnTo>
                  <a:lnTo>
                    <a:pt x="243840" y="16764"/>
                  </a:lnTo>
                  <a:lnTo>
                    <a:pt x="248412" y="19812"/>
                  </a:lnTo>
                  <a:lnTo>
                    <a:pt x="259080" y="19812"/>
                  </a:lnTo>
                  <a:lnTo>
                    <a:pt x="263652" y="16764"/>
                  </a:lnTo>
                  <a:lnTo>
                    <a:pt x="263652" y="4572"/>
                  </a:lnTo>
                  <a:close/>
                </a:path>
                <a:path w="2857500" h="20320">
                  <a:moveTo>
                    <a:pt x="303276" y="4572"/>
                  </a:moveTo>
                  <a:lnTo>
                    <a:pt x="300228" y="0"/>
                  </a:lnTo>
                  <a:lnTo>
                    <a:pt x="288036" y="0"/>
                  </a:lnTo>
                  <a:lnTo>
                    <a:pt x="284988" y="4572"/>
                  </a:lnTo>
                  <a:lnTo>
                    <a:pt x="284988" y="16764"/>
                  </a:lnTo>
                  <a:lnTo>
                    <a:pt x="288036" y="19812"/>
                  </a:lnTo>
                  <a:lnTo>
                    <a:pt x="300228" y="19812"/>
                  </a:lnTo>
                  <a:lnTo>
                    <a:pt x="303276" y="16764"/>
                  </a:lnTo>
                  <a:lnTo>
                    <a:pt x="303276" y="4572"/>
                  </a:lnTo>
                  <a:close/>
                </a:path>
                <a:path w="2857500" h="20320">
                  <a:moveTo>
                    <a:pt x="344424" y="4572"/>
                  </a:moveTo>
                  <a:lnTo>
                    <a:pt x="339852" y="0"/>
                  </a:lnTo>
                  <a:lnTo>
                    <a:pt x="329184" y="0"/>
                  </a:lnTo>
                  <a:lnTo>
                    <a:pt x="324612" y="4572"/>
                  </a:lnTo>
                  <a:lnTo>
                    <a:pt x="324612" y="16764"/>
                  </a:lnTo>
                  <a:lnTo>
                    <a:pt x="329184" y="19812"/>
                  </a:lnTo>
                  <a:lnTo>
                    <a:pt x="339852" y="19812"/>
                  </a:lnTo>
                  <a:lnTo>
                    <a:pt x="344424" y="16764"/>
                  </a:lnTo>
                  <a:lnTo>
                    <a:pt x="344424" y="4572"/>
                  </a:lnTo>
                  <a:close/>
                </a:path>
                <a:path w="2857500" h="20320">
                  <a:moveTo>
                    <a:pt x="385572" y="4572"/>
                  </a:moveTo>
                  <a:lnTo>
                    <a:pt x="381000" y="0"/>
                  </a:lnTo>
                  <a:lnTo>
                    <a:pt x="370332" y="0"/>
                  </a:lnTo>
                  <a:lnTo>
                    <a:pt x="365760" y="4572"/>
                  </a:lnTo>
                  <a:lnTo>
                    <a:pt x="365760" y="16764"/>
                  </a:lnTo>
                  <a:lnTo>
                    <a:pt x="370332" y="19812"/>
                  </a:lnTo>
                  <a:lnTo>
                    <a:pt x="381000" y="19812"/>
                  </a:lnTo>
                  <a:lnTo>
                    <a:pt x="385572" y="16764"/>
                  </a:lnTo>
                  <a:lnTo>
                    <a:pt x="385572" y="4572"/>
                  </a:lnTo>
                  <a:close/>
                </a:path>
                <a:path w="2857500" h="20320">
                  <a:moveTo>
                    <a:pt x="425196" y="4572"/>
                  </a:moveTo>
                  <a:lnTo>
                    <a:pt x="422148" y="0"/>
                  </a:lnTo>
                  <a:lnTo>
                    <a:pt x="409956" y="0"/>
                  </a:lnTo>
                  <a:lnTo>
                    <a:pt x="405384" y="4572"/>
                  </a:lnTo>
                  <a:lnTo>
                    <a:pt x="405384" y="16764"/>
                  </a:lnTo>
                  <a:lnTo>
                    <a:pt x="409956" y="19812"/>
                  </a:lnTo>
                  <a:lnTo>
                    <a:pt x="422148" y="19812"/>
                  </a:lnTo>
                  <a:lnTo>
                    <a:pt x="425196" y="16764"/>
                  </a:lnTo>
                  <a:lnTo>
                    <a:pt x="425196" y="4572"/>
                  </a:lnTo>
                  <a:close/>
                </a:path>
                <a:path w="2857500" h="20320">
                  <a:moveTo>
                    <a:pt x="466344" y="4572"/>
                  </a:moveTo>
                  <a:lnTo>
                    <a:pt x="461772" y="0"/>
                  </a:lnTo>
                  <a:lnTo>
                    <a:pt x="451104" y="0"/>
                  </a:lnTo>
                  <a:lnTo>
                    <a:pt x="446532" y="4572"/>
                  </a:lnTo>
                  <a:lnTo>
                    <a:pt x="446532" y="16764"/>
                  </a:lnTo>
                  <a:lnTo>
                    <a:pt x="451104" y="19812"/>
                  </a:lnTo>
                  <a:lnTo>
                    <a:pt x="461772" y="19812"/>
                  </a:lnTo>
                  <a:lnTo>
                    <a:pt x="466344" y="16764"/>
                  </a:lnTo>
                  <a:lnTo>
                    <a:pt x="466344" y="4572"/>
                  </a:lnTo>
                  <a:close/>
                </a:path>
                <a:path w="2857500" h="20320">
                  <a:moveTo>
                    <a:pt x="505968" y="4572"/>
                  </a:moveTo>
                  <a:lnTo>
                    <a:pt x="502920" y="0"/>
                  </a:lnTo>
                  <a:lnTo>
                    <a:pt x="490728" y="0"/>
                  </a:lnTo>
                  <a:lnTo>
                    <a:pt x="487680" y="4572"/>
                  </a:lnTo>
                  <a:lnTo>
                    <a:pt x="487680" y="16764"/>
                  </a:lnTo>
                  <a:lnTo>
                    <a:pt x="490728" y="19812"/>
                  </a:lnTo>
                  <a:lnTo>
                    <a:pt x="502920" y="19812"/>
                  </a:lnTo>
                  <a:lnTo>
                    <a:pt x="505968" y="16764"/>
                  </a:lnTo>
                  <a:lnTo>
                    <a:pt x="505968" y="4572"/>
                  </a:lnTo>
                  <a:close/>
                </a:path>
                <a:path w="2857500" h="20320">
                  <a:moveTo>
                    <a:pt x="547103" y="4572"/>
                  </a:moveTo>
                  <a:lnTo>
                    <a:pt x="542531" y="0"/>
                  </a:lnTo>
                  <a:lnTo>
                    <a:pt x="531863" y="0"/>
                  </a:lnTo>
                  <a:lnTo>
                    <a:pt x="527291" y="4572"/>
                  </a:lnTo>
                  <a:lnTo>
                    <a:pt x="527291" y="16764"/>
                  </a:lnTo>
                  <a:lnTo>
                    <a:pt x="531863" y="19812"/>
                  </a:lnTo>
                  <a:lnTo>
                    <a:pt x="542531" y="19812"/>
                  </a:lnTo>
                  <a:lnTo>
                    <a:pt x="547103" y="16764"/>
                  </a:lnTo>
                  <a:lnTo>
                    <a:pt x="547103" y="4572"/>
                  </a:lnTo>
                  <a:close/>
                </a:path>
                <a:path w="2857500" h="20320">
                  <a:moveTo>
                    <a:pt x="588264" y="4572"/>
                  </a:moveTo>
                  <a:lnTo>
                    <a:pt x="583692" y="0"/>
                  </a:lnTo>
                  <a:lnTo>
                    <a:pt x="573024" y="0"/>
                  </a:lnTo>
                  <a:lnTo>
                    <a:pt x="568452" y="4572"/>
                  </a:lnTo>
                  <a:lnTo>
                    <a:pt x="568452" y="16764"/>
                  </a:lnTo>
                  <a:lnTo>
                    <a:pt x="573024" y="19812"/>
                  </a:lnTo>
                  <a:lnTo>
                    <a:pt x="583692" y="19812"/>
                  </a:lnTo>
                  <a:lnTo>
                    <a:pt x="588264" y="16764"/>
                  </a:lnTo>
                  <a:lnTo>
                    <a:pt x="588264" y="4572"/>
                  </a:lnTo>
                  <a:close/>
                </a:path>
                <a:path w="2857500" h="20320">
                  <a:moveTo>
                    <a:pt x="627888" y="4572"/>
                  </a:moveTo>
                  <a:lnTo>
                    <a:pt x="624840" y="0"/>
                  </a:lnTo>
                  <a:lnTo>
                    <a:pt x="612648" y="0"/>
                  </a:lnTo>
                  <a:lnTo>
                    <a:pt x="608076" y="4572"/>
                  </a:lnTo>
                  <a:lnTo>
                    <a:pt x="608076" y="16764"/>
                  </a:lnTo>
                  <a:lnTo>
                    <a:pt x="612648" y="19812"/>
                  </a:lnTo>
                  <a:lnTo>
                    <a:pt x="624840" y="19812"/>
                  </a:lnTo>
                  <a:lnTo>
                    <a:pt x="627888" y="16764"/>
                  </a:lnTo>
                  <a:lnTo>
                    <a:pt x="627888" y="4572"/>
                  </a:lnTo>
                  <a:close/>
                </a:path>
                <a:path w="2857500" h="20320">
                  <a:moveTo>
                    <a:pt x="669036" y="4572"/>
                  </a:moveTo>
                  <a:lnTo>
                    <a:pt x="664464" y="0"/>
                  </a:lnTo>
                  <a:lnTo>
                    <a:pt x="653796" y="0"/>
                  </a:lnTo>
                  <a:lnTo>
                    <a:pt x="649224" y="4572"/>
                  </a:lnTo>
                  <a:lnTo>
                    <a:pt x="649224" y="16764"/>
                  </a:lnTo>
                  <a:lnTo>
                    <a:pt x="653796" y="19812"/>
                  </a:lnTo>
                  <a:lnTo>
                    <a:pt x="664464" y="19812"/>
                  </a:lnTo>
                  <a:lnTo>
                    <a:pt x="669036" y="16764"/>
                  </a:lnTo>
                  <a:lnTo>
                    <a:pt x="669036" y="4572"/>
                  </a:lnTo>
                  <a:close/>
                </a:path>
                <a:path w="2857500" h="20320">
                  <a:moveTo>
                    <a:pt x="708660" y="4572"/>
                  </a:moveTo>
                  <a:lnTo>
                    <a:pt x="705612" y="0"/>
                  </a:lnTo>
                  <a:lnTo>
                    <a:pt x="693420" y="0"/>
                  </a:lnTo>
                  <a:lnTo>
                    <a:pt x="690372" y="4572"/>
                  </a:lnTo>
                  <a:lnTo>
                    <a:pt x="690372" y="16764"/>
                  </a:lnTo>
                  <a:lnTo>
                    <a:pt x="693420" y="19812"/>
                  </a:lnTo>
                  <a:lnTo>
                    <a:pt x="705612" y="19812"/>
                  </a:lnTo>
                  <a:lnTo>
                    <a:pt x="708660" y="16764"/>
                  </a:lnTo>
                  <a:lnTo>
                    <a:pt x="708660" y="4572"/>
                  </a:lnTo>
                  <a:close/>
                </a:path>
                <a:path w="2857500" h="20320">
                  <a:moveTo>
                    <a:pt x="749808" y="4572"/>
                  </a:moveTo>
                  <a:lnTo>
                    <a:pt x="745236" y="0"/>
                  </a:lnTo>
                  <a:lnTo>
                    <a:pt x="734568" y="0"/>
                  </a:lnTo>
                  <a:lnTo>
                    <a:pt x="729996" y="4572"/>
                  </a:lnTo>
                  <a:lnTo>
                    <a:pt x="729996" y="16764"/>
                  </a:lnTo>
                  <a:lnTo>
                    <a:pt x="734568" y="19812"/>
                  </a:lnTo>
                  <a:lnTo>
                    <a:pt x="745236" y="19812"/>
                  </a:lnTo>
                  <a:lnTo>
                    <a:pt x="749808" y="16764"/>
                  </a:lnTo>
                  <a:lnTo>
                    <a:pt x="749808" y="4572"/>
                  </a:lnTo>
                  <a:close/>
                </a:path>
                <a:path w="2857500" h="20320">
                  <a:moveTo>
                    <a:pt x="790956" y="4572"/>
                  </a:moveTo>
                  <a:lnTo>
                    <a:pt x="786384" y="0"/>
                  </a:lnTo>
                  <a:lnTo>
                    <a:pt x="775716" y="0"/>
                  </a:lnTo>
                  <a:lnTo>
                    <a:pt x="771144" y="4572"/>
                  </a:lnTo>
                  <a:lnTo>
                    <a:pt x="771144" y="16764"/>
                  </a:lnTo>
                  <a:lnTo>
                    <a:pt x="775716" y="19812"/>
                  </a:lnTo>
                  <a:lnTo>
                    <a:pt x="786384" y="19812"/>
                  </a:lnTo>
                  <a:lnTo>
                    <a:pt x="790956" y="16764"/>
                  </a:lnTo>
                  <a:lnTo>
                    <a:pt x="790956" y="4572"/>
                  </a:lnTo>
                  <a:close/>
                </a:path>
                <a:path w="2857500" h="20320">
                  <a:moveTo>
                    <a:pt x="830567" y="4572"/>
                  </a:moveTo>
                  <a:lnTo>
                    <a:pt x="827519" y="0"/>
                  </a:lnTo>
                  <a:lnTo>
                    <a:pt x="815327" y="0"/>
                  </a:lnTo>
                  <a:lnTo>
                    <a:pt x="810755" y="4572"/>
                  </a:lnTo>
                  <a:lnTo>
                    <a:pt x="810755" y="16764"/>
                  </a:lnTo>
                  <a:lnTo>
                    <a:pt x="815327" y="19812"/>
                  </a:lnTo>
                  <a:lnTo>
                    <a:pt x="827519" y="19812"/>
                  </a:lnTo>
                  <a:lnTo>
                    <a:pt x="830567" y="16764"/>
                  </a:lnTo>
                  <a:lnTo>
                    <a:pt x="830567" y="4572"/>
                  </a:lnTo>
                  <a:close/>
                </a:path>
                <a:path w="2857500" h="20320">
                  <a:moveTo>
                    <a:pt x="871728" y="4572"/>
                  </a:moveTo>
                  <a:lnTo>
                    <a:pt x="867156" y="0"/>
                  </a:lnTo>
                  <a:lnTo>
                    <a:pt x="856488" y="0"/>
                  </a:lnTo>
                  <a:lnTo>
                    <a:pt x="851916" y="4572"/>
                  </a:lnTo>
                  <a:lnTo>
                    <a:pt x="851916" y="16764"/>
                  </a:lnTo>
                  <a:lnTo>
                    <a:pt x="856488" y="19812"/>
                  </a:lnTo>
                  <a:lnTo>
                    <a:pt x="867156" y="19812"/>
                  </a:lnTo>
                  <a:lnTo>
                    <a:pt x="871728" y="16764"/>
                  </a:lnTo>
                  <a:lnTo>
                    <a:pt x="871728" y="4572"/>
                  </a:lnTo>
                  <a:close/>
                </a:path>
                <a:path w="2857500" h="20320">
                  <a:moveTo>
                    <a:pt x="911352" y="4572"/>
                  </a:moveTo>
                  <a:lnTo>
                    <a:pt x="908304" y="0"/>
                  </a:lnTo>
                  <a:lnTo>
                    <a:pt x="896112" y="0"/>
                  </a:lnTo>
                  <a:lnTo>
                    <a:pt x="893064" y="4572"/>
                  </a:lnTo>
                  <a:lnTo>
                    <a:pt x="893064" y="16764"/>
                  </a:lnTo>
                  <a:lnTo>
                    <a:pt x="896112" y="19812"/>
                  </a:lnTo>
                  <a:lnTo>
                    <a:pt x="908304" y="19812"/>
                  </a:lnTo>
                  <a:lnTo>
                    <a:pt x="911352" y="16764"/>
                  </a:lnTo>
                  <a:lnTo>
                    <a:pt x="911352" y="4572"/>
                  </a:lnTo>
                  <a:close/>
                </a:path>
                <a:path w="2857500" h="20320">
                  <a:moveTo>
                    <a:pt x="952500" y="4572"/>
                  </a:moveTo>
                  <a:lnTo>
                    <a:pt x="947928" y="0"/>
                  </a:lnTo>
                  <a:lnTo>
                    <a:pt x="937260" y="0"/>
                  </a:lnTo>
                  <a:lnTo>
                    <a:pt x="932688" y="4572"/>
                  </a:lnTo>
                  <a:lnTo>
                    <a:pt x="932688" y="16764"/>
                  </a:lnTo>
                  <a:lnTo>
                    <a:pt x="937260" y="19812"/>
                  </a:lnTo>
                  <a:lnTo>
                    <a:pt x="947928" y="19812"/>
                  </a:lnTo>
                  <a:lnTo>
                    <a:pt x="952500" y="16764"/>
                  </a:lnTo>
                  <a:lnTo>
                    <a:pt x="952500" y="4572"/>
                  </a:lnTo>
                  <a:close/>
                </a:path>
                <a:path w="2857500" h="20320">
                  <a:moveTo>
                    <a:pt x="993648" y="4572"/>
                  </a:moveTo>
                  <a:lnTo>
                    <a:pt x="989076" y="0"/>
                  </a:lnTo>
                  <a:lnTo>
                    <a:pt x="978408" y="0"/>
                  </a:lnTo>
                  <a:lnTo>
                    <a:pt x="973836" y="4572"/>
                  </a:lnTo>
                  <a:lnTo>
                    <a:pt x="973836" y="16764"/>
                  </a:lnTo>
                  <a:lnTo>
                    <a:pt x="978408" y="19812"/>
                  </a:lnTo>
                  <a:lnTo>
                    <a:pt x="989076" y="19812"/>
                  </a:lnTo>
                  <a:lnTo>
                    <a:pt x="993648" y="16764"/>
                  </a:lnTo>
                  <a:lnTo>
                    <a:pt x="993648" y="4572"/>
                  </a:lnTo>
                  <a:close/>
                </a:path>
                <a:path w="2857500" h="20320">
                  <a:moveTo>
                    <a:pt x="1033272" y="4572"/>
                  </a:moveTo>
                  <a:lnTo>
                    <a:pt x="1030224" y="0"/>
                  </a:lnTo>
                  <a:lnTo>
                    <a:pt x="1018032" y="0"/>
                  </a:lnTo>
                  <a:lnTo>
                    <a:pt x="1013460" y="4572"/>
                  </a:lnTo>
                  <a:lnTo>
                    <a:pt x="1013460" y="16764"/>
                  </a:lnTo>
                  <a:lnTo>
                    <a:pt x="1018032" y="19812"/>
                  </a:lnTo>
                  <a:lnTo>
                    <a:pt x="1030224" y="19812"/>
                  </a:lnTo>
                  <a:lnTo>
                    <a:pt x="1033272" y="16764"/>
                  </a:lnTo>
                  <a:lnTo>
                    <a:pt x="1033272" y="4572"/>
                  </a:lnTo>
                  <a:close/>
                </a:path>
                <a:path w="2857500" h="20320">
                  <a:moveTo>
                    <a:pt x="1074420" y="4572"/>
                  </a:moveTo>
                  <a:lnTo>
                    <a:pt x="1069848" y="0"/>
                  </a:lnTo>
                  <a:lnTo>
                    <a:pt x="1059180" y="0"/>
                  </a:lnTo>
                  <a:lnTo>
                    <a:pt x="1054608" y="4572"/>
                  </a:lnTo>
                  <a:lnTo>
                    <a:pt x="1054608" y="16764"/>
                  </a:lnTo>
                  <a:lnTo>
                    <a:pt x="1059180" y="19812"/>
                  </a:lnTo>
                  <a:lnTo>
                    <a:pt x="1069848" y="19812"/>
                  </a:lnTo>
                  <a:lnTo>
                    <a:pt x="1074420" y="16764"/>
                  </a:lnTo>
                  <a:lnTo>
                    <a:pt x="1074420" y="4572"/>
                  </a:lnTo>
                  <a:close/>
                </a:path>
                <a:path w="2857500" h="20320">
                  <a:moveTo>
                    <a:pt x="1114031" y="4572"/>
                  </a:moveTo>
                  <a:lnTo>
                    <a:pt x="1110983" y="0"/>
                  </a:lnTo>
                  <a:lnTo>
                    <a:pt x="1098791" y="0"/>
                  </a:lnTo>
                  <a:lnTo>
                    <a:pt x="1095743" y="4572"/>
                  </a:lnTo>
                  <a:lnTo>
                    <a:pt x="1095743" y="16764"/>
                  </a:lnTo>
                  <a:lnTo>
                    <a:pt x="1098791" y="19812"/>
                  </a:lnTo>
                  <a:lnTo>
                    <a:pt x="1110983" y="19812"/>
                  </a:lnTo>
                  <a:lnTo>
                    <a:pt x="1114031" y="16764"/>
                  </a:lnTo>
                  <a:lnTo>
                    <a:pt x="1114031" y="4572"/>
                  </a:lnTo>
                  <a:close/>
                </a:path>
                <a:path w="2857500" h="20320">
                  <a:moveTo>
                    <a:pt x="1155179" y="4572"/>
                  </a:moveTo>
                  <a:lnTo>
                    <a:pt x="1150607" y="0"/>
                  </a:lnTo>
                  <a:lnTo>
                    <a:pt x="1139939" y="0"/>
                  </a:lnTo>
                  <a:lnTo>
                    <a:pt x="1135367" y="4572"/>
                  </a:lnTo>
                  <a:lnTo>
                    <a:pt x="1135367" y="16764"/>
                  </a:lnTo>
                  <a:lnTo>
                    <a:pt x="1139939" y="19812"/>
                  </a:lnTo>
                  <a:lnTo>
                    <a:pt x="1150607" y="19812"/>
                  </a:lnTo>
                  <a:lnTo>
                    <a:pt x="1155179" y="16764"/>
                  </a:lnTo>
                  <a:lnTo>
                    <a:pt x="1155179" y="4572"/>
                  </a:lnTo>
                  <a:close/>
                </a:path>
                <a:path w="2857500" h="20320">
                  <a:moveTo>
                    <a:pt x="1196327" y="4572"/>
                  </a:moveTo>
                  <a:lnTo>
                    <a:pt x="1191755" y="0"/>
                  </a:lnTo>
                  <a:lnTo>
                    <a:pt x="1181087" y="0"/>
                  </a:lnTo>
                  <a:lnTo>
                    <a:pt x="1176515" y="4572"/>
                  </a:lnTo>
                  <a:lnTo>
                    <a:pt x="1176515" y="16764"/>
                  </a:lnTo>
                  <a:lnTo>
                    <a:pt x="1181087" y="19812"/>
                  </a:lnTo>
                  <a:lnTo>
                    <a:pt x="1191755" y="19812"/>
                  </a:lnTo>
                  <a:lnTo>
                    <a:pt x="1196327" y="16764"/>
                  </a:lnTo>
                  <a:lnTo>
                    <a:pt x="1196327" y="4572"/>
                  </a:lnTo>
                  <a:close/>
                </a:path>
                <a:path w="2857500" h="20320">
                  <a:moveTo>
                    <a:pt x="1235964" y="4572"/>
                  </a:moveTo>
                  <a:lnTo>
                    <a:pt x="1232916" y="0"/>
                  </a:lnTo>
                  <a:lnTo>
                    <a:pt x="1220724" y="0"/>
                  </a:lnTo>
                  <a:lnTo>
                    <a:pt x="1216152" y="4572"/>
                  </a:lnTo>
                  <a:lnTo>
                    <a:pt x="1216152" y="16764"/>
                  </a:lnTo>
                  <a:lnTo>
                    <a:pt x="1220724" y="19812"/>
                  </a:lnTo>
                  <a:lnTo>
                    <a:pt x="1232916" y="19812"/>
                  </a:lnTo>
                  <a:lnTo>
                    <a:pt x="1235964" y="16764"/>
                  </a:lnTo>
                  <a:lnTo>
                    <a:pt x="1235964" y="4572"/>
                  </a:lnTo>
                  <a:close/>
                </a:path>
                <a:path w="2857500" h="20320">
                  <a:moveTo>
                    <a:pt x="1277112" y="4572"/>
                  </a:moveTo>
                  <a:lnTo>
                    <a:pt x="1272540" y="0"/>
                  </a:lnTo>
                  <a:lnTo>
                    <a:pt x="1261872" y="0"/>
                  </a:lnTo>
                  <a:lnTo>
                    <a:pt x="1257300" y="4572"/>
                  </a:lnTo>
                  <a:lnTo>
                    <a:pt x="1257300" y="16764"/>
                  </a:lnTo>
                  <a:lnTo>
                    <a:pt x="1261872" y="19812"/>
                  </a:lnTo>
                  <a:lnTo>
                    <a:pt x="1272540" y="19812"/>
                  </a:lnTo>
                  <a:lnTo>
                    <a:pt x="1277112" y="16764"/>
                  </a:lnTo>
                  <a:lnTo>
                    <a:pt x="1277112" y="4572"/>
                  </a:lnTo>
                  <a:close/>
                </a:path>
                <a:path w="2857500" h="20320">
                  <a:moveTo>
                    <a:pt x="1316736" y="4572"/>
                  </a:moveTo>
                  <a:lnTo>
                    <a:pt x="1313688" y="0"/>
                  </a:lnTo>
                  <a:lnTo>
                    <a:pt x="1301496" y="0"/>
                  </a:lnTo>
                  <a:lnTo>
                    <a:pt x="1298448" y="4572"/>
                  </a:lnTo>
                  <a:lnTo>
                    <a:pt x="1298448" y="16764"/>
                  </a:lnTo>
                  <a:lnTo>
                    <a:pt x="1301496" y="19812"/>
                  </a:lnTo>
                  <a:lnTo>
                    <a:pt x="1313688" y="19812"/>
                  </a:lnTo>
                  <a:lnTo>
                    <a:pt x="1316736" y="16764"/>
                  </a:lnTo>
                  <a:lnTo>
                    <a:pt x="1316736" y="4572"/>
                  </a:lnTo>
                  <a:close/>
                </a:path>
                <a:path w="2857500" h="20320">
                  <a:moveTo>
                    <a:pt x="1357884" y="4572"/>
                  </a:moveTo>
                  <a:lnTo>
                    <a:pt x="1353312" y="0"/>
                  </a:lnTo>
                  <a:lnTo>
                    <a:pt x="1342644" y="0"/>
                  </a:lnTo>
                  <a:lnTo>
                    <a:pt x="1338072" y="4572"/>
                  </a:lnTo>
                  <a:lnTo>
                    <a:pt x="1338072" y="16764"/>
                  </a:lnTo>
                  <a:lnTo>
                    <a:pt x="1342644" y="19812"/>
                  </a:lnTo>
                  <a:lnTo>
                    <a:pt x="1353312" y="19812"/>
                  </a:lnTo>
                  <a:lnTo>
                    <a:pt x="1357884" y="16764"/>
                  </a:lnTo>
                  <a:lnTo>
                    <a:pt x="1357884" y="4572"/>
                  </a:lnTo>
                  <a:close/>
                </a:path>
                <a:path w="2857500" h="20320">
                  <a:moveTo>
                    <a:pt x="1399032" y="4572"/>
                  </a:moveTo>
                  <a:lnTo>
                    <a:pt x="1394460" y="0"/>
                  </a:lnTo>
                  <a:lnTo>
                    <a:pt x="1383792" y="0"/>
                  </a:lnTo>
                  <a:lnTo>
                    <a:pt x="1379220" y="4572"/>
                  </a:lnTo>
                  <a:lnTo>
                    <a:pt x="1379220" y="16764"/>
                  </a:lnTo>
                  <a:lnTo>
                    <a:pt x="1383792" y="19812"/>
                  </a:lnTo>
                  <a:lnTo>
                    <a:pt x="1394460" y="19812"/>
                  </a:lnTo>
                  <a:lnTo>
                    <a:pt x="1399032" y="16764"/>
                  </a:lnTo>
                  <a:lnTo>
                    <a:pt x="1399032" y="4572"/>
                  </a:lnTo>
                  <a:close/>
                </a:path>
                <a:path w="2857500" h="20320">
                  <a:moveTo>
                    <a:pt x="1438656" y="4572"/>
                  </a:moveTo>
                  <a:lnTo>
                    <a:pt x="1434084" y="0"/>
                  </a:lnTo>
                  <a:lnTo>
                    <a:pt x="1423416" y="0"/>
                  </a:lnTo>
                  <a:lnTo>
                    <a:pt x="1418844" y="4572"/>
                  </a:lnTo>
                  <a:lnTo>
                    <a:pt x="1418844" y="16764"/>
                  </a:lnTo>
                  <a:lnTo>
                    <a:pt x="1423416" y="19812"/>
                  </a:lnTo>
                  <a:lnTo>
                    <a:pt x="1434084" y="19812"/>
                  </a:lnTo>
                  <a:lnTo>
                    <a:pt x="1438656" y="16764"/>
                  </a:lnTo>
                  <a:lnTo>
                    <a:pt x="1438656" y="4572"/>
                  </a:lnTo>
                  <a:close/>
                </a:path>
                <a:path w="2857500" h="20320">
                  <a:moveTo>
                    <a:pt x="1479791" y="4572"/>
                  </a:moveTo>
                  <a:lnTo>
                    <a:pt x="1475219" y="0"/>
                  </a:lnTo>
                  <a:lnTo>
                    <a:pt x="1464551" y="0"/>
                  </a:lnTo>
                  <a:lnTo>
                    <a:pt x="1459979" y="4572"/>
                  </a:lnTo>
                  <a:lnTo>
                    <a:pt x="1459979" y="16764"/>
                  </a:lnTo>
                  <a:lnTo>
                    <a:pt x="1464551" y="19812"/>
                  </a:lnTo>
                  <a:lnTo>
                    <a:pt x="1475219" y="19812"/>
                  </a:lnTo>
                  <a:lnTo>
                    <a:pt x="1479791" y="16764"/>
                  </a:lnTo>
                  <a:lnTo>
                    <a:pt x="1479791" y="4572"/>
                  </a:lnTo>
                  <a:close/>
                </a:path>
                <a:path w="2857500" h="20320">
                  <a:moveTo>
                    <a:pt x="1519428" y="4572"/>
                  </a:moveTo>
                  <a:lnTo>
                    <a:pt x="1516380" y="0"/>
                  </a:lnTo>
                  <a:lnTo>
                    <a:pt x="1504188" y="0"/>
                  </a:lnTo>
                  <a:lnTo>
                    <a:pt x="1501140" y="4572"/>
                  </a:lnTo>
                  <a:lnTo>
                    <a:pt x="1501140" y="16764"/>
                  </a:lnTo>
                  <a:lnTo>
                    <a:pt x="1504188" y="19812"/>
                  </a:lnTo>
                  <a:lnTo>
                    <a:pt x="1516380" y="19812"/>
                  </a:lnTo>
                  <a:lnTo>
                    <a:pt x="1519428" y="16764"/>
                  </a:lnTo>
                  <a:lnTo>
                    <a:pt x="1519428" y="4572"/>
                  </a:lnTo>
                  <a:close/>
                </a:path>
                <a:path w="2857500" h="20320">
                  <a:moveTo>
                    <a:pt x="1560576" y="4572"/>
                  </a:moveTo>
                  <a:lnTo>
                    <a:pt x="1556004" y="0"/>
                  </a:lnTo>
                  <a:lnTo>
                    <a:pt x="1545336" y="0"/>
                  </a:lnTo>
                  <a:lnTo>
                    <a:pt x="1540764" y="4572"/>
                  </a:lnTo>
                  <a:lnTo>
                    <a:pt x="1540764" y="16764"/>
                  </a:lnTo>
                  <a:lnTo>
                    <a:pt x="1545336" y="19812"/>
                  </a:lnTo>
                  <a:lnTo>
                    <a:pt x="1556004" y="19812"/>
                  </a:lnTo>
                  <a:lnTo>
                    <a:pt x="1560576" y="16764"/>
                  </a:lnTo>
                  <a:lnTo>
                    <a:pt x="1560576" y="4572"/>
                  </a:lnTo>
                  <a:close/>
                </a:path>
                <a:path w="2857500" h="20320">
                  <a:moveTo>
                    <a:pt x="1601724" y="4572"/>
                  </a:moveTo>
                  <a:lnTo>
                    <a:pt x="1597152" y="0"/>
                  </a:lnTo>
                  <a:lnTo>
                    <a:pt x="1586484" y="0"/>
                  </a:lnTo>
                  <a:lnTo>
                    <a:pt x="1581912" y="4572"/>
                  </a:lnTo>
                  <a:lnTo>
                    <a:pt x="1581912" y="16764"/>
                  </a:lnTo>
                  <a:lnTo>
                    <a:pt x="1586484" y="19812"/>
                  </a:lnTo>
                  <a:lnTo>
                    <a:pt x="1597152" y="19812"/>
                  </a:lnTo>
                  <a:lnTo>
                    <a:pt x="1601724" y="16764"/>
                  </a:lnTo>
                  <a:lnTo>
                    <a:pt x="1601724" y="4572"/>
                  </a:lnTo>
                  <a:close/>
                </a:path>
                <a:path w="2857500" h="20320">
                  <a:moveTo>
                    <a:pt x="1641348" y="4572"/>
                  </a:moveTo>
                  <a:lnTo>
                    <a:pt x="1636776" y="0"/>
                  </a:lnTo>
                  <a:lnTo>
                    <a:pt x="1626108" y="0"/>
                  </a:lnTo>
                  <a:lnTo>
                    <a:pt x="1621536" y="4572"/>
                  </a:lnTo>
                  <a:lnTo>
                    <a:pt x="1621536" y="16764"/>
                  </a:lnTo>
                  <a:lnTo>
                    <a:pt x="1626108" y="19812"/>
                  </a:lnTo>
                  <a:lnTo>
                    <a:pt x="1636776" y="19812"/>
                  </a:lnTo>
                  <a:lnTo>
                    <a:pt x="1641348" y="16764"/>
                  </a:lnTo>
                  <a:lnTo>
                    <a:pt x="1641348" y="4572"/>
                  </a:lnTo>
                  <a:close/>
                </a:path>
                <a:path w="2857500" h="20320">
                  <a:moveTo>
                    <a:pt x="1682496" y="4572"/>
                  </a:moveTo>
                  <a:lnTo>
                    <a:pt x="1677924" y="0"/>
                  </a:lnTo>
                  <a:lnTo>
                    <a:pt x="1667256" y="0"/>
                  </a:lnTo>
                  <a:lnTo>
                    <a:pt x="1662684" y="4572"/>
                  </a:lnTo>
                  <a:lnTo>
                    <a:pt x="1662684" y="16764"/>
                  </a:lnTo>
                  <a:lnTo>
                    <a:pt x="1667256" y="19812"/>
                  </a:lnTo>
                  <a:lnTo>
                    <a:pt x="1677924" y="19812"/>
                  </a:lnTo>
                  <a:lnTo>
                    <a:pt x="1682496" y="16764"/>
                  </a:lnTo>
                  <a:lnTo>
                    <a:pt x="1682496" y="4572"/>
                  </a:lnTo>
                  <a:close/>
                </a:path>
                <a:path w="2857500" h="20320">
                  <a:moveTo>
                    <a:pt x="1722120" y="4572"/>
                  </a:moveTo>
                  <a:lnTo>
                    <a:pt x="1719072" y="0"/>
                  </a:lnTo>
                  <a:lnTo>
                    <a:pt x="1706880" y="0"/>
                  </a:lnTo>
                  <a:lnTo>
                    <a:pt x="1703832" y="4572"/>
                  </a:lnTo>
                  <a:lnTo>
                    <a:pt x="1703832" y="16764"/>
                  </a:lnTo>
                  <a:lnTo>
                    <a:pt x="1706880" y="19812"/>
                  </a:lnTo>
                  <a:lnTo>
                    <a:pt x="1719072" y="19812"/>
                  </a:lnTo>
                  <a:lnTo>
                    <a:pt x="1722120" y="16764"/>
                  </a:lnTo>
                  <a:lnTo>
                    <a:pt x="1722120" y="4572"/>
                  </a:lnTo>
                  <a:close/>
                </a:path>
                <a:path w="2857500" h="20320">
                  <a:moveTo>
                    <a:pt x="1763268" y="4572"/>
                  </a:moveTo>
                  <a:lnTo>
                    <a:pt x="1758696" y="0"/>
                  </a:lnTo>
                  <a:lnTo>
                    <a:pt x="1748028" y="0"/>
                  </a:lnTo>
                  <a:lnTo>
                    <a:pt x="1743456" y="4572"/>
                  </a:lnTo>
                  <a:lnTo>
                    <a:pt x="1743456" y="16764"/>
                  </a:lnTo>
                  <a:lnTo>
                    <a:pt x="1748028" y="19812"/>
                  </a:lnTo>
                  <a:lnTo>
                    <a:pt x="1758696" y="19812"/>
                  </a:lnTo>
                  <a:lnTo>
                    <a:pt x="1763268" y="16764"/>
                  </a:lnTo>
                  <a:lnTo>
                    <a:pt x="1763268" y="4572"/>
                  </a:lnTo>
                  <a:close/>
                </a:path>
                <a:path w="2857500" h="20320">
                  <a:moveTo>
                    <a:pt x="1804416" y="4572"/>
                  </a:moveTo>
                  <a:lnTo>
                    <a:pt x="1799844" y="0"/>
                  </a:lnTo>
                  <a:lnTo>
                    <a:pt x="1789176" y="0"/>
                  </a:lnTo>
                  <a:lnTo>
                    <a:pt x="1784604" y="4572"/>
                  </a:lnTo>
                  <a:lnTo>
                    <a:pt x="1784604" y="16764"/>
                  </a:lnTo>
                  <a:lnTo>
                    <a:pt x="1789176" y="19812"/>
                  </a:lnTo>
                  <a:lnTo>
                    <a:pt x="1799844" y="19812"/>
                  </a:lnTo>
                  <a:lnTo>
                    <a:pt x="1804416" y="16764"/>
                  </a:lnTo>
                  <a:lnTo>
                    <a:pt x="1804416" y="4572"/>
                  </a:lnTo>
                  <a:close/>
                </a:path>
                <a:path w="2857500" h="20320">
                  <a:moveTo>
                    <a:pt x="1844040" y="4572"/>
                  </a:moveTo>
                  <a:lnTo>
                    <a:pt x="1839468" y="0"/>
                  </a:lnTo>
                  <a:lnTo>
                    <a:pt x="1828800" y="0"/>
                  </a:lnTo>
                  <a:lnTo>
                    <a:pt x="1824228" y="4572"/>
                  </a:lnTo>
                  <a:lnTo>
                    <a:pt x="1824228" y="16764"/>
                  </a:lnTo>
                  <a:lnTo>
                    <a:pt x="1828800" y="19812"/>
                  </a:lnTo>
                  <a:lnTo>
                    <a:pt x="1839468" y="19812"/>
                  </a:lnTo>
                  <a:lnTo>
                    <a:pt x="1844040" y="16764"/>
                  </a:lnTo>
                  <a:lnTo>
                    <a:pt x="1844040" y="4572"/>
                  </a:lnTo>
                  <a:close/>
                </a:path>
                <a:path w="2857500" h="20320">
                  <a:moveTo>
                    <a:pt x="1885188" y="4572"/>
                  </a:moveTo>
                  <a:lnTo>
                    <a:pt x="1880616" y="0"/>
                  </a:lnTo>
                  <a:lnTo>
                    <a:pt x="1869948" y="0"/>
                  </a:lnTo>
                  <a:lnTo>
                    <a:pt x="1865376" y="4572"/>
                  </a:lnTo>
                  <a:lnTo>
                    <a:pt x="1865376" y="16764"/>
                  </a:lnTo>
                  <a:lnTo>
                    <a:pt x="1869948" y="19812"/>
                  </a:lnTo>
                  <a:lnTo>
                    <a:pt x="1880616" y="19812"/>
                  </a:lnTo>
                  <a:lnTo>
                    <a:pt x="1885188" y="16764"/>
                  </a:lnTo>
                  <a:lnTo>
                    <a:pt x="1885188" y="4572"/>
                  </a:lnTo>
                  <a:close/>
                </a:path>
                <a:path w="2857500" h="20320">
                  <a:moveTo>
                    <a:pt x="1924812" y="4572"/>
                  </a:moveTo>
                  <a:lnTo>
                    <a:pt x="1921764" y="0"/>
                  </a:lnTo>
                  <a:lnTo>
                    <a:pt x="1909572" y="0"/>
                  </a:lnTo>
                  <a:lnTo>
                    <a:pt x="1906524" y="4572"/>
                  </a:lnTo>
                  <a:lnTo>
                    <a:pt x="1906524" y="16764"/>
                  </a:lnTo>
                  <a:lnTo>
                    <a:pt x="1909572" y="19812"/>
                  </a:lnTo>
                  <a:lnTo>
                    <a:pt x="1921764" y="19812"/>
                  </a:lnTo>
                  <a:lnTo>
                    <a:pt x="1924812" y="16764"/>
                  </a:lnTo>
                  <a:lnTo>
                    <a:pt x="1924812" y="4572"/>
                  </a:lnTo>
                  <a:close/>
                </a:path>
                <a:path w="2857500" h="20320">
                  <a:moveTo>
                    <a:pt x="1965947" y="4572"/>
                  </a:moveTo>
                  <a:lnTo>
                    <a:pt x="1961375" y="0"/>
                  </a:lnTo>
                  <a:lnTo>
                    <a:pt x="1950707" y="0"/>
                  </a:lnTo>
                  <a:lnTo>
                    <a:pt x="1946135" y="4572"/>
                  </a:lnTo>
                  <a:lnTo>
                    <a:pt x="1946135" y="16764"/>
                  </a:lnTo>
                  <a:lnTo>
                    <a:pt x="1950707" y="19812"/>
                  </a:lnTo>
                  <a:lnTo>
                    <a:pt x="1961375" y="19812"/>
                  </a:lnTo>
                  <a:lnTo>
                    <a:pt x="1965947" y="16764"/>
                  </a:lnTo>
                  <a:lnTo>
                    <a:pt x="1965947" y="4572"/>
                  </a:lnTo>
                  <a:close/>
                </a:path>
                <a:path w="2857500" h="20320">
                  <a:moveTo>
                    <a:pt x="2007108" y="4572"/>
                  </a:moveTo>
                  <a:lnTo>
                    <a:pt x="2002536" y="0"/>
                  </a:lnTo>
                  <a:lnTo>
                    <a:pt x="1991868" y="0"/>
                  </a:lnTo>
                  <a:lnTo>
                    <a:pt x="1987296" y="4572"/>
                  </a:lnTo>
                  <a:lnTo>
                    <a:pt x="1987296" y="16764"/>
                  </a:lnTo>
                  <a:lnTo>
                    <a:pt x="1991868" y="19812"/>
                  </a:lnTo>
                  <a:lnTo>
                    <a:pt x="2002536" y="19812"/>
                  </a:lnTo>
                  <a:lnTo>
                    <a:pt x="2007108" y="16764"/>
                  </a:lnTo>
                  <a:lnTo>
                    <a:pt x="2007108" y="4572"/>
                  </a:lnTo>
                  <a:close/>
                </a:path>
                <a:path w="2857500" h="20320">
                  <a:moveTo>
                    <a:pt x="2046719" y="4572"/>
                  </a:moveTo>
                  <a:lnTo>
                    <a:pt x="2042147" y="0"/>
                  </a:lnTo>
                  <a:lnTo>
                    <a:pt x="2031479" y="0"/>
                  </a:lnTo>
                  <a:lnTo>
                    <a:pt x="2026907" y="4572"/>
                  </a:lnTo>
                  <a:lnTo>
                    <a:pt x="2026907" y="16764"/>
                  </a:lnTo>
                  <a:lnTo>
                    <a:pt x="2031479" y="19812"/>
                  </a:lnTo>
                  <a:lnTo>
                    <a:pt x="2042147" y="19812"/>
                  </a:lnTo>
                  <a:lnTo>
                    <a:pt x="2046719" y="16764"/>
                  </a:lnTo>
                  <a:lnTo>
                    <a:pt x="2046719" y="4572"/>
                  </a:lnTo>
                  <a:close/>
                </a:path>
                <a:path w="2857500" h="20320">
                  <a:moveTo>
                    <a:pt x="2087880" y="4572"/>
                  </a:moveTo>
                  <a:lnTo>
                    <a:pt x="2083308" y="0"/>
                  </a:lnTo>
                  <a:lnTo>
                    <a:pt x="2072640" y="0"/>
                  </a:lnTo>
                  <a:lnTo>
                    <a:pt x="2068068" y="4572"/>
                  </a:lnTo>
                  <a:lnTo>
                    <a:pt x="2068068" y="16764"/>
                  </a:lnTo>
                  <a:lnTo>
                    <a:pt x="2072640" y="19812"/>
                  </a:lnTo>
                  <a:lnTo>
                    <a:pt x="2083308" y="19812"/>
                  </a:lnTo>
                  <a:lnTo>
                    <a:pt x="2087880" y="16764"/>
                  </a:lnTo>
                  <a:lnTo>
                    <a:pt x="2087880" y="4572"/>
                  </a:lnTo>
                  <a:close/>
                </a:path>
                <a:path w="2857500" h="20320">
                  <a:moveTo>
                    <a:pt x="2127504" y="4572"/>
                  </a:moveTo>
                  <a:lnTo>
                    <a:pt x="2124456" y="0"/>
                  </a:lnTo>
                  <a:lnTo>
                    <a:pt x="2112264" y="0"/>
                  </a:lnTo>
                  <a:lnTo>
                    <a:pt x="2109216" y="4572"/>
                  </a:lnTo>
                  <a:lnTo>
                    <a:pt x="2109216" y="16764"/>
                  </a:lnTo>
                  <a:lnTo>
                    <a:pt x="2112264" y="19812"/>
                  </a:lnTo>
                  <a:lnTo>
                    <a:pt x="2124456" y="19812"/>
                  </a:lnTo>
                  <a:lnTo>
                    <a:pt x="2127504" y="16764"/>
                  </a:lnTo>
                  <a:lnTo>
                    <a:pt x="2127504" y="4572"/>
                  </a:lnTo>
                  <a:close/>
                </a:path>
                <a:path w="2857500" h="20320">
                  <a:moveTo>
                    <a:pt x="2168652" y="4572"/>
                  </a:moveTo>
                  <a:lnTo>
                    <a:pt x="2164080" y="0"/>
                  </a:lnTo>
                  <a:lnTo>
                    <a:pt x="2153412" y="0"/>
                  </a:lnTo>
                  <a:lnTo>
                    <a:pt x="2148840" y="4572"/>
                  </a:lnTo>
                  <a:lnTo>
                    <a:pt x="2148840" y="16764"/>
                  </a:lnTo>
                  <a:lnTo>
                    <a:pt x="2153412" y="19812"/>
                  </a:lnTo>
                  <a:lnTo>
                    <a:pt x="2164080" y="19812"/>
                  </a:lnTo>
                  <a:lnTo>
                    <a:pt x="2168652" y="16764"/>
                  </a:lnTo>
                  <a:lnTo>
                    <a:pt x="2168652" y="4572"/>
                  </a:lnTo>
                  <a:close/>
                </a:path>
                <a:path w="2857500" h="20320">
                  <a:moveTo>
                    <a:pt x="2209800" y="4572"/>
                  </a:moveTo>
                  <a:lnTo>
                    <a:pt x="2205228" y="0"/>
                  </a:lnTo>
                  <a:lnTo>
                    <a:pt x="2194560" y="0"/>
                  </a:lnTo>
                  <a:lnTo>
                    <a:pt x="2189988" y="4572"/>
                  </a:lnTo>
                  <a:lnTo>
                    <a:pt x="2189988" y="16764"/>
                  </a:lnTo>
                  <a:lnTo>
                    <a:pt x="2194560" y="19812"/>
                  </a:lnTo>
                  <a:lnTo>
                    <a:pt x="2205228" y="19812"/>
                  </a:lnTo>
                  <a:lnTo>
                    <a:pt x="2209800" y="16764"/>
                  </a:lnTo>
                  <a:lnTo>
                    <a:pt x="2209800" y="4572"/>
                  </a:lnTo>
                  <a:close/>
                </a:path>
                <a:path w="2857500" h="20320">
                  <a:moveTo>
                    <a:pt x="2249424" y="4572"/>
                  </a:moveTo>
                  <a:lnTo>
                    <a:pt x="2244852" y="0"/>
                  </a:lnTo>
                  <a:lnTo>
                    <a:pt x="2234184" y="0"/>
                  </a:lnTo>
                  <a:lnTo>
                    <a:pt x="2229612" y="4572"/>
                  </a:lnTo>
                  <a:lnTo>
                    <a:pt x="2229612" y="16764"/>
                  </a:lnTo>
                  <a:lnTo>
                    <a:pt x="2234184" y="19812"/>
                  </a:lnTo>
                  <a:lnTo>
                    <a:pt x="2244852" y="19812"/>
                  </a:lnTo>
                  <a:lnTo>
                    <a:pt x="2249424" y="16764"/>
                  </a:lnTo>
                  <a:lnTo>
                    <a:pt x="2249424" y="4572"/>
                  </a:lnTo>
                  <a:close/>
                </a:path>
                <a:path w="2857500" h="20320">
                  <a:moveTo>
                    <a:pt x="2290572" y="4572"/>
                  </a:moveTo>
                  <a:lnTo>
                    <a:pt x="2286000" y="0"/>
                  </a:lnTo>
                  <a:lnTo>
                    <a:pt x="2275332" y="0"/>
                  </a:lnTo>
                  <a:lnTo>
                    <a:pt x="2270760" y="4572"/>
                  </a:lnTo>
                  <a:lnTo>
                    <a:pt x="2270760" y="16764"/>
                  </a:lnTo>
                  <a:lnTo>
                    <a:pt x="2275332" y="19812"/>
                  </a:lnTo>
                  <a:lnTo>
                    <a:pt x="2286000" y="19812"/>
                  </a:lnTo>
                  <a:lnTo>
                    <a:pt x="2290572" y="16764"/>
                  </a:lnTo>
                  <a:lnTo>
                    <a:pt x="2290572" y="4572"/>
                  </a:lnTo>
                  <a:close/>
                </a:path>
                <a:path w="2857500" h="20320">
                  <a:moveTo>
                    <a:pt x="2330196" y="4572"/>
                  </a:moveTo>
                  <a:lnTo>
                    <a:pt x="2327148" y="0"/>
                  </a:lnTo>
                  <a:lnTo>
                    <a:pt x="2314956" y="0"/>
                  </a:lnTo>
                  <a:lnTo>
                    <a:pt x="2311908" y="4572"/>
                  </a:lnTo>
                  <a:lnTo>
                    <a:pt x="2311908" y="16764"/>
                  </a:lnTo>
                  <a:lnTo>
                    <a:pt x="2314956" y="19812"/>
                  </a:lnTo>
                  <a:lnTo>
                    <a:pt x="2327148" y="19812"/>
                  </a:lnTo>
                  <a:lnTo>
                    <a:pt x="2330196" y="16764"/>
                  </a:lnTo>
                  <a:lnTo>
                    <a:pt x="2330196" y="4572"/>
                  </a:lnTo>
                  <a:close/>
                </a:path>
                <a:path w="2857500" h="20320">
                  <a:moveTo>
                    <a:pt x="2371331" y="4572"/>
                  </a:moveTo>
                  <a:lnTo>
                    <a:pt x="2366759" y="0"/>
                  </a:lnTo>
                  <a:lnTo>
                    <a:pt x="2356091" y="0"/>
                  </a:lnTo>
                  <a:lnTo>
                    <a:pt x="2351519" y="4572"/>
                  </a:lnTo>
                  <a:lnTo>
                    <a:pt x="2351519" y="16764"/>
                  </a:lnTo>
                  <a:lnTo>
                    <a:pt x="2356091" y="19812"/>
                  </a:lnTo>
                  <a:lnTo>
                    <a:pt x="2366759" y="19812"/>
                  </a:lnTo>
                  <a:lnTo>
                    <a:pt x="2371331" y="16764"/>
                  </a:lnTo>
                  <a:lnTo>
                    <a:pt x="2371331" y="4572"/>
                  </a:lnTo>
                  <a:close/>
                </a:path>
                <a:path w="2857500" h="20320">
                  <a:moveTo>
                    <a:pt x="2412492" y="4572"/>
                  </a:moveTo>
                  <a:lnTo>
                    <a:pt x="2407920" y="0"/>
                  </a:lnTo>
                  <a:lnTo>
                    <a:pt x="2397252" y="0"/>
                  </a:lnTo>
                  <a:lnTo>
                    <a:pt x="2392680" y="4572"/>
                  </a:lnTo>
                  <a:lnTo>
                    <a:pt x="2392680" y="16764"/>
                  </a:lnTo>
                  <a:lnTo>
                    <a:pt x="2397252" y="19812"/>
                  </a:lnTo>
                  <a:lnTo>
                    <a:pt x="2407920" y="19812"/>
                  </a:lnTo>
                  <a:lnTo>
                    <a:pt x="2412492" y="16764"/>
                  </a:lnTo>
                  <a:lnTo>
                    <a:pt x="2412492" y="4572"/>
                  </a:lnTo>
                  <a:close/>
                </a:path>
                <a:path w="2857500" h="20320">
                  <a:moveTo>
                    <a:pt x="2452116" y="4572"/>
                  </a:moveTo>
                  <a:lnTo>
                    <a:pt x="2447544" y="0"/>
                  </a:lnTo>
                  <a:lnTo>
                    <a:pt x="2436876" y="0"/>
                  </a:lnTo>
                  <a:lnTo>
                    <a:pt x="2432304" y="4572"/>
                  </a:lnTo>
                  <a:lnTo>
                    <a:pt x="2432304" y="16764"/>
                  </a:lnTo>
                  <a:lnTo>
                    <a:pt x="2436876" y="19812"/>
                  </a:lnTo>
                  <a:lnTo>
                    <a:pt x="2447544" y="19812"/>
                  </a:lnTo>
                  <a:lnTo>
                    <a:pt x="2452116" y="16764"/>
                  </a:lnTo>
                  <a:lnTo>
                    <a:pt x="2452116" y="4572"/>
                  </a:lnTo>
                  <a:close/>
                </a:path>
                <a:path w="2857500" h="20320">
                  <a:moveTo>
                    <a:pt x="2493264" y="4572"/>
                  </a:moveTo>
                  <a:lnTo>
                    <a:pt x="2488692" y="0"/>
                  </a:lnTo>
                  <a:lnTo>
                    <a:pt x="2478024" y="0"/>
                  </a:lnTo>
                  <a:lnTo>
                    <a:pt x="2473452" y="4572"/>
                  </a:lnTo>
                  <a:lnTo>
                    <a:pt x="2473452" y="16764"/>
                  </a:lnTo>
                  <a:lnTo>
                    <a:pt x="2478024" y="19812"/>
                  </a:lnTo>
                  <a:lnTo>
                    <a:pt x="2488692" y="19812"/>
                  </a:lnTo>
                  <a:lnTo>
                    <a:pt x="2493264" y="16764"/>
                  </a:lnTo>
                  <a:lnTo>
                    <a:pt x="2493264" y="4572"/>
                  </a:lnTo>
                  <a:close/>
                </a:path>
                <a:path w="2857500" h="20320">
                  <a:moveTo>
                    <a:pt x="2532888" y="4572"/>
                  </a:moveTo>
                  <a:lnTo>
                    <a:pt x="2529840" y="0"/>
                  </a:lnTo>
                  <a:lnTo>
                    <a:pt x="2517648" y="0"/>
                  </a:lnTo>
                  <a:lnTo>
                    <a:pt x="2514600" y="4572"/>
                  </a:lnTo>
                  <a:lnTo>
                    <a:pt x="2514600" y="16764"/>
                  </a:lnTo>
                  <a:lnTo>
                    <a:pt x="2517648" y="19812"/>
                  </a:lnTo>
                  <a:lnTo>
                    <a:pt x="2529840" y="19812"/>
                  </a:lnTo>
                  <a:lnTo>
                    <a:pt x="2532888" y="16764"/>
                  </a:lnTo>
                  <a:lnTo>
                    <a:pt x="2532888" y="4572"/>
                  </a:lnTo>
                  <a:close/>
                </a:path>
                <a:path w="2857500" h="20320">
                  <a:moveTo>
                    <a:pt x="2574036" y="4572"/>
                  </a:moveTo>
                  <a:lnTo>
                    <a:pt x="2569464" y="0"/>
                  </a:lnTo>
                  <a:lnTo>
                    <a:pt x="2558796" y="0"/>
                  </a:lnTo>
                  <a:lnTo>
                    <a:pt x="2554224" y="4572"/>
                  </a:lnTo>
                  <a:lnTo>
                    <a:pt x="2554224" y="16764"/>
                  </a:lnTo>
                  <a:lnTo>
                    <a:pt x="2558796" y="19812"/>
                  </a:lnTo>
                  <a:lnTo>
                    <a:pt x="2569464" y="19812"/>
                  </a:lnTo>
                  <a:lnTo>
                    <a:pt x="2574036" y="16764"/>
                  </a:lnTo>
                  <a:lnTo>
                    <a:pt x="2574036" y="4572"/>
                  </a:lnTo>
                  <a:close/>
                </a:path>
                <a:path w="2857500" h="20320">
                  <a:moveTo>
                    <a:pt x="2615171" y="4572"/>
                  </a:moveTo>
                  <a:lnTo>
                    <a:pt x="2610599" y="0"/>
                  </a:lnTo>
                  <a:lnTo>
                    <a:pt x="2599931" y="0"/>
                  </a:lnTo>
                  <a:lnTo>
                    <a:pt x="2595359" y="4572"/>
                  </a:lnTo>
                  <a:lnTo>
                    <a:pt x="2595359" y="16764"/>
                  </a:lnTo>
                  <a:lnTo>
                    <a:pt x="2599931" y="19812"/>
                  </a:lnTo>
                  <a:lnTo>
                    <a:pt x="2610599" y="19812"/>
                  </a:lnTo>
                  <a:lnTo>
                    <a:pt x="2615171" y="16764"/>
                  </a:lnTo>
                  <a:lnTo>
                    <a:pt x="2615171" y="4572"/>
                  </a:lnTo>
                  <a:close/>
                </a:path>
                <a:path w="2857500" h="20320">
                  <a:moveTo>
                    <a:pt x="2654808" y="4572"/>
                  </a:moveTo>
                  <a:lnTo>
                    <a:pt x="2650236" y="0"/>
                  </a:lnTo>
                  <a:lnTo>
                    <a:pt x="2639568" y="0"/>
                  </a:lnTo>
                  <a:lnTo>
                    <a:pt x="2634996" y="4572"/>
                  </a:lnTo>
                  <a:lnTo>
                    <a:pt x="2634996" y="16764"/>
                  </a:lnTo>
                  <a:lnTo>
                    <a:pt x="2639568" y="19812"/>
                  </a:lnTo>
                  <a:lnTo>
                    <a:pt x="2650236" y="19812"/>
                  </a:lnTo>
                  <a:lnTo>
                    <a:pt x="2654808" y="16764"/>
                  </a:lnTo>
                  <a:lnTo>
                    <a:pt x="2654808" y="4572"/>
                  </a:lnTo>
                  <a:close/>
                </a:path>
                <a:path w="2857500" h="20320">
                  <a:moveTo>
                    <a:pt x="2695943" y="4572"/>
                  </a:moveTo>
                  <a:lnTo>
                    <a:pt x="2691371" y="0"/>
                  </a:lnTo>
                  <a:lnTo>
                    <a:pt x="2680703" y="0"/>
                  </a:lnTo>
                  <a:lnTo>
                    <a:pt x="2676131" y="4572"/>
                  </a:lnTo>
                  <a:lnTo>
                    <a:pt x="2676131" y="16764"/>
                  </a:lnTo>
                  <a:lnTo>
                    <a:pt x="2680703" y="19812"/>
                  </a:lnTo>
                  <a:lnTo>
                    <a:pt x="2691371" y="19812"/>
                  </a:lnTo>
                  <a:lnTo>
                    <a:pt x="2695943" y="16764"/>
                  </a:lnTo>
                  <a:lnTo>
                    <a:pt x="2695943" y="4572"/>
                  </a:lnTo>
                  <a:close/>
                </a:path>
                <a:path w="2857500" h="20320">
                  <a:moveTo>
                    <a:pt x="2735580" y="4572"/>
                  </a:moveTo>
                  <a:lnTo>
                    <a:pt x="2732532" y="0"/>
                  </a:lnTo>
                  <a:lnTo>
                    <a:pt x="2720340" y="0"/>
                  </a:lnTo>
                  <a:lnTo>
                    <a:pt x="2717292" y="4572"/>
                  </a:lnTo>
                  <a:lnTo>
                    <a:pt x="2717292" y="16764"/>
                  </a:lnTo>
                  <a:lnTo>
                    <a:pt x="2720340" y="19812"/>
                  </a:lnTo>
                  <a:lnTo>
                    <a:pt x="2732532" y="19812"/>
                  </a:lnTo>
                  <a:lnTo>
                    <a:pt x="2735580" y="16764"/>
                  </a:lnTo>
                  <a:lnTo>
                    <a:pt x="2735580" y="4572"/>
                  </a:lnTo>
                  <a:close/>
                </a:path>
                <a:path w="2857500" h="20320">
                  <a:moveTo>
                    <a:pt x="2776728" y="4572"/>
                  </a:moveTo>
                  <a:lnTo>
                    <a:pt x="2772156" y="0"/>
                  </a:lnTo>
                  <a:lnTo>
                    <a:pt x="2761488" y="0"/>
                  </a:lnTo>
                  <a:lnTo>
                    <a:pt x="2756916" y="4572"/>
                  </a:lnTo>
                  <a:lnTo>
                    <a:pt x="2756916" y="16764"/>
                  </a:lnTo>
                  <a:lnTo>
                    <a:pt x="2761488" y="19812"/>
                  </a:lnTo>
                  <a:lnTo>
                    <a:pt x="2772156" y="19812"/>
                  </a:lnTo>
                  <a:lnTo>
                    <a:pt x="2776728" y="16764"/>
                  </a:lnTo>
                  <a:lnTo>
                    <a:pt x="2776728" y="4572"/>
                  </a:lnTo>
                  <a:close/>
                </a:path>
                <a:path w="2857500" h="20320">
                  <a:moveTo>
                    <a:pt x="2817876" y="4572"/>
                  </a:moveTo>
                  <a:lnTo>
                    <a:pt x="2813304" y="0"/>
                  </a:lnTo>
                  <a:lnTo>
                    <a:pt x="2802636" y="0"/>
                  </a:lnTo>
                  <a:lnTo>
                    <a:pt x="2798064" y="4572"/>
                  </a:lnTo>
                  <a:lnTo>
                    <a:pt x="2798064" y="16764"/>
                  </a:lnTo>
                  <a:lnTo>
                    <a:pt x="2802636" y="19812"/>
                  </a:lnTo>
                  <a:lnTo>
                    <a:pt x="2813304" y="19812"/>
                  </a:lnTo>
                  <a:lnTo>
                    <a:pt x="2817876" y="16764"/>
                  </a:lnTo>
                  <a:lnTo>
                    <a:pt x="2817876" y="4572"/>
                  </a:lnTo>
                  <a:close/>
                </a:path>
                <a:path w="2857500" h="20320">
                  <a:moveTo>
                    <a:pt x="2857500" y="4572"/>
                  </a:moveTo>
                  <a:lnTo>
                    <a:pt x="2852928" y="0"/>
                  </a:lnTo>
                  <a:lnTo>
                    <a:pt x="2842260" y="0"/>
                  </a:lnTo>
                  <a:lnTo>
                    <a:pt x="2837688" y="4572"/>
                  </a:lnTo>
                  <a:lnTo>
                    <a:pt x="2837688" y="16764"/>
                  </a:lnTo>
                  <a:lnTo>
                    <a:pt x="2842260" y="19812"/>
                  </a:lnTo>
                  <a:lnTo>
                    <a:pt x="2852928" y="19812"/>
                  </a:lnTo>
                  <a:lnTo>
                    <a:pt x="2857500" y="16764"/>
                  </a:lnTo>
                  <a:lnTo>
                    <a:pt x="2857500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408932" y="3368039"/>
              <a:ext cx="1155700" cy="20320"/>
            </a:xfrm>
            <a:custGeom>
              <a:avLst/>
              <a:gdLst/>
              <a:ahLst/>
              <a:cxnLst/>
              <a:rect l="l" t="t" r="r" b="b"/>
              <a:pathLst>
                <a:path w="1155700" h="20320">
                  <a:moveTo>
                    <a:pt x="19812" y="4572"/>
                  </a:moveTo>
                  <a:lnTo>
                    <a:pt x="15240" y="0"/>
                  </a:lnTo>
                  <a:lnTo>
                    <a:pt x="4572" y="0"/>
                  </a:lnTo>
                  <a:lnTo>
                    <a:pt x="0" y="4572"/>
                  </a:lnTo>
                  <a:lnTo>
                    <a:pt x="0" y="16764"/>
                  </a:lnTo>
                  <a:lnTo>
                    <a:pt x="4572" y="19812"/>
                  </a:lnTo>
                  <a:lnTo>
                    <a:pt x="15240" y="19812"/>
                  </a:lnTo>
                  <a:lnTo>
                    <a:pt x="19812" y="16764"/>
                  </a:lnTo>
                  <a:lnTo>
                    <a:pt x="19812" y="4572"/>
                  </a:lnTo>
                  <a:close/>
                </a:path>
                <a:path w="1155700" h="20320">
                  <a:moveTo>
                    <a:pt x="60960" y="4572"/>
                  </a:moveTo>
                  <a:lnTo>
                    <a:pt x="56388" y="0"/>
                  </a:lnTo>
                  <a:lnTo>
                    <a:pt x="45720" y="0"/>
                  </a:lnTo>
                  <a:lnTo>
                    <a:pt x="41148" y="4572"/>
                  </a:lnTo>
                  <a:lnTo>
                    <a:pt x="41148" y="16764"/>
                  </a:lnTo>
                  <a:lnTo>
                    <a:pt x="45720" y="19812"/>
                  </a:lnTo>
                  <a:lnTo>
                    <a:pt x="56388" y="19812"/>
                  </a:lnTo>
                  <a:lnTo>
                    <a:pt x="60960" y="16764"/>
                  </a:lnTo>
                  <a:lnTo>
                    <a:pt x="60960" y="4572"/>
                  </a:lnTo>
                  <a:close/>
                </a:path>
                <a:path w="1155700" h="20320">
                  <a:moveTo>
                    <a:pt x="100584" y="4572"/>
                  </a:moveTo>
                  <a:lnTo>
                    <a:pt x="97536" y="0"/>
                  </a:lnTo>
                  <a:lnTo>
                    <a:pt x="85344" y="0"/>
                  </a:lnTo>
                  <a:lnTo>
                    <a:pt x="82296" y="4572"/>
                  </a:lnTo>
                  <a:lnTo>
                    <a:pt x="82296" y="16764"/>
                  </a:lnTo>
                  <a:lnTo>
                    <a:pt x="85344" y="19812"/>
                  </a:lnTo>
                  <a:lnTo>
                    <a:pt x="97536" y="19812"/>
                  </a:lnTo>
                  <a:lnTo>
                    <a:pt x="100584" y="16764"/>
                  </a:lnTo>
                  <a:lnTo>
                    <a:pt x="100584" y="4572"/>
                  </a:lnTo>
                  <a:close/>
                </a:path>
                <a:path w="1155700" h="20320">
                  <a:moveTo>
                    <a:pt x="141732" y="4572"/>
                  </a:moveTo>
                  <a:lnTo>
                    <a:pt x="137160" y="0"/>
                  </a:lnTo>
                  <a:lnTo>
                    <a:pt x="126492" y="0"/>
                  </a:lnTo>
                  <a:lnTo>
                    <a:pt x="121920" y="4572"/>
                  </a:lnTo>
                  <a:lnTo>
                    <a:pt x="121920" y="16764"/>
                  </a:lnTo>
                  <a:lnTo>
                    <a:pt x="126492" y="19812"/>
                  </a:lnTo>
                  <a:lnTo>
                    <a:pt x="137160" y="19812"/>
                  </a:lnTo>
                  <a:lnTo>
                    <a:pt x="141732" y="16764"/>
                  </a:lnTo>
                  <a:lnTo>
                    <a:pt x="141732" y="4572"/>
                  </a:lnTo>
                  <a:close/>
                </a:path>
                <a:path w="1155700" h="20320">
                  <a:moveTo>
                    <a:pt x="182867" y="4572"/>
                  </a:moveTo>
                  <a:lnTo>
                    <a:pt x="178295" y="0"/>
                  </a:lnTo>
                  <a:lnTo>
                    <a:pt x="167627" y="0"/>
                  </a:lnTo>
                  <a:lnTo>
                    <a:pt x="163055" y="4572"/>
                  </a:lnTo>
                  <a:lnTo>
                    <a:pt x="163055" y="16764"/>
                  </a:lnTo>
                  <a:lnTo>
                    <a:pt x="167627" y="19812"/>
                  </a:lnTo>
                  <a:lnTo>
                    <a:pt x="178295" y="19812"/>
                  </a:lnTo>
                  <a:lnTo>
                    <a:pt x="182867" y="16764"/>
                  </a:lnTo>
                  <a:lnTo>
                    <a:pt x="182867" y="4572"/>
                  </a:lnTo>
                  <a:close/>
                </a:path>
                <a:path w="1155700" h="20320">
                  <a:moveTo>
                    <a:pt x="222504" y="4572"/>
                  </a:moveTo>
                  <a:lnTo>
                    <a:pt x="217932" y="0"/>
                  </a:lnTo>
                  <a:lnTo>
                    <a:pt x="207264" y="0"/>
                  </a:lnTo>
                  <a:lnTo>
                    <a:pt x="202692" y="4572"/>
                  </a:lnTo>
                  <a:lnTo>
                    <a:pt x="202692" y="16764"/>
                  </a:lnTo>
                  <a:lnTo>
                    <a:pt x="207264" y="19812"/>
                  </a:lnTo>
                  <a:lnTo>
                    <a:pt x="217932" y="19812"/>
                  </a:lnTo>
                  <a:lnTo>
                    <a:pt x="222504" y="16764"/>
                  </a:lnTo>
                  <a:lnTo>
                    <a:pt x="222504" y="4572"/>
                  </a:lnTo>
                  <a:close/>
                </a:path>
                <a:path w="1155700" h="20320">
                  <a:moveTo>
                    <a:pt x="263652" y="4572"/>
                  </a:moveTo>
                  <a:lnTo>
                    <a:pt x="259080" y="0"/>
                  </a:lnTo>
                  <a:lnTo>
                    <a:pt x="248412" y="0"/>
                  </a:lnTo>
                  <a:lnTo>
                    <a:pt x="243840" y="4572"/>
                  </a:lnTo>
                  <a:lnTo>
                    <a:pt x="243840" y="16764"/>
                  </a:lnTo>
                  <a:lnTo>
                    <a:pt x="248412" y="19812"/>
                  </a:lnTo>
                  <a:lnTo>
                    <a:pt x="259080" y="19812"/>
                  </a:lnTo>
                  <a:lnTo>
                    <a:pt x="263652" y="16764"/>
                  </a:lnTo>
                  <a:lnTo>
                    <a:pt x="263652" y="4572"/>
                  </a:lnTo>
                  <a:close/>
                </a:path>
                <a:path w="1155700" h="20320">
                  <a:moveTo>
                    <a:pt x="303276" y="4572"/>
                  </a:moveTo>
                  <a:lnTo>
                    <a:pt x="300228" y="0"/>
                  </a:lnTo>
                  <a:lnTo>
                    <a:pt x="288036" y="0"/>
                  </a:lnTo>
                  <a:lnTo>
                    <a:pt x="284988" y="4572"/>
                  </a:lnTo>
                  <a:lnTo>
                    <a:pt x="284988" y="16764"/>
                  </a:lnTo>
                  <a:lnTo>
                    <a:pt x="288036" y="19812"/>
                  </a:lnTo>
                  <a:lnTo>
                    <a:pt x="300228" y="19812"/>
                  </a:lnTo>
                  <a:lnTo>
                    <a:pt x="303276" y="16764"/>
                  </a:lnTo>
                  <a:lnTo>
                    <a:pt x="303276" y="4572"/>
                  </a:lnTo>
                  <a:close/>
                </a:path>
                <a:path w="1155700" h="20320">
                  <a:moveTo>
                    <a:pt x="344424" y="4572"/>
                  </a:moveTo>
                  <a:lnTo>
                    <a:pt x="339852" y="0"/>
                  </a:lnTo>
                  <a:lnTo>
                    <a:pt x="329184" y="0"/>
                  </a:lnTo>
                  <a:lnTo>
                    <a:pt x="324612" y="4572"/>
                  </a:lnTo>
                  <a:lnTo>
                    <a:pt x="324612" y="16764"/>
                  </a:lnTo>
                  <a:lnTo>
                    <a:pt x="329184" y="19812"/>
                  </a:lnTo>
                  <a:lnTo>
                    <a:pt x="339852" y="19812"/>
                  </a:lnTo>
                  <a:lnTo>
                    <a:pt x="344424" y="16764"/>
                  </a:lnTo>
                  <a:lnTo>
                    <a:pt x="344424" y="4572"/>
                  </a:lnTo>
                  <a:close/>
                </a:path>
                <a:path w="1155700" h="20320">
                  <a:moveTo>
                    <a:pt x="385572" y="4572"/>
                  </a:moveTo>
                  <a:lnTo>
                    <a:pt x="381000" y="0"/>
                  </a:lnTo>
                  <a:lnTo>
                    <a:pt x="370332" y="0"/>
                  </a:lnTo>
                  <a:lnTo>
                    <a:pt x="365760" y="4572"/>
                  </a:lnTo>
                  <a:lnTo>
                    <a:pt x="365760" y="16764"/>
                  </a:lnTo>
                  <a:lnTo>
                    <a:pt x="370332" y="19812"/>
                  </a:lnTo>
                  <a:lnTo>
                    <a:pt x="381000" y="19812"/>
                  </a:lnTo>
                  <a:lnTo>
                    <a:pt x="385572" y="16764"/>
                  </a:lnTo>
                  <a:lnTo>
                    <a:pt x="385572" y="4572"/>
                  </a:lnTo>
                  <a:close/>
                </a:path>
                <a:path w="1155700" h="20320">
                  <a:moveTo>
                    <a:pt x="425196" y="4572"/>
                  </a:moveTo>
                  <a:lnTo>
                    <a:pt x="420624" y="0"/>
                  </a:lnTo>
                  <a:lnTo>
                    <a:pt x="409956" y="0"/>
                  </a:lnTo>
                  <a:lnTo>
                    <a:pt x="405384" y="4572"/>
                  </a:lnTo>
                  <a:lnTo>
                    <a:pt x="405384" y="16764"/>
                  </a:lnTo>
                  <a:lnTo>
                    <a:pt x="409956" y="19812"/>
                  </a:lnTo>
                  <a:lnTo>
                    <a:pt x="420624" y="19812"/>
                  </a:lnTo>
                  <a:lnTo>
                    <a:pt x="425196" y="16764"/>
                  </a:lnTo>
                  <a:lnTo>
                    <a:pt x="425196" y="4572"/>
                  </a:lnTo>
                  <a:close/>
                </a:path>
                <a:path w="1155700" h="20320">
                  <a:moveTo>
                    <a:pt x="466344" y="4572"/>
                  </a:moveTo>
                  <a:lnTo>
                    <a:pt x="461772" y="0"/>
                  </a:lnTo>
                  <a:lnTo>
                    <a:pt x="451104" y="0"/>
                  </a:lnTo>
                  <a:lnTo>
                    <a:pt x="446532" y="4572"/>
                  </a:lnTo>
                  <a:lnTo>
                    <a:pt x="446532" y="16764"/>
                  </a:lnTo>
                  <a:lnTo>
                    <a:pt x="451104" y="19812"/>
                  </a:lnTo>
                  <a:lnTo>
                    <a:pt x="461772" y="19812"/>
                  </a:lnTo>
                  <a:lnTo>
                    <a:pt x="466344" y="16764"/>
                  </a:lnTo>
                  <a:lnTo>
                    <a:pt x="466344" y="4572"/>
                  </a:lnTo>
                  <a:close/>
                </a:path>
                <a:path w="1155700" h="20320">
                  <a:moveTo>
                    <a:pt x="505968" y="4572"/>
                  </a:moveTo>
                  <a:lnTo>
                    <a:pt x="502920" y="0"/>
                  </a:lnTo>
                  <a:lnTo>
                    <a:pt x="490728" y="0"/>
                  </a:lnTo>
                  <a:lnTo>
                    <a:pt x="487680" y="4572"/>
                  </a:lnTo>
                  <a:lnTo>
                    <a:pt x="487680" y="16764"/>
                  </a:lnTo>
                  <a:lnTo>
                    <a:pt x="490728" y="19812"/>
                  </a:lnTo>
                  <a:lnTo>
                    <a:pt x="502920" y="19812"/>
                  </a:lnTo>
                  <a:lnTo>
                    <a:pt x="505968" y="16764"/>
                  </a:lnTo>
                  <a:lnTo>
                    <a:pt x="505968" y="4572"/>
                  </a:lnTo>
                  <a:close/>
                </a:path>
                <a:path w="1155700" h="20320">
                  <a:moveTo>
                    <a:pt x="547116" y="4572"/>
                  </a:moveTo>
                  <a:lnTo>
                    <a:pt x="542544" y="0"/>
                  </a:lnTo>
                  <a:lnTo>
                    <a:pt x="531876" y="0"/>
                  </a:lnTo>
                  <a:lnTo>
                    <a:pt x="527304" y="4572"/>
                  </a:lnTo>
                  <a:lnTo>
                    <a:pt x="527304" y="16764"/>
                  </a:lnTo>
                  <a:lnTo>
                    <a:pt x="531876" y="19812"/>
                  </a:lnTo>
                  <a:lnTo>
                    <a:pt x="542544" y="19812"/>
                  </a:lnTo>
                  <a:lnTo>
                    <a:pt x="547116" y="16764"/>
                  </a:lnTo>
                  <a:lnTo>
                    <a:pt x="547116" y="4572"/>
                  </a:lnTo>
                  <a:close/>
                </a:path>
                <a:path w="1155700" h="20320">
                  <a:moveTo>
                    <a:pt x="588264" y="4572"/>
                  </a:moveTo>
                  <a:lnTo>
                    <a:pt x="583692" y="0"/>
                  </a:lnTo>
                  <a:lnTo>
                    <a:pt x="573024" y="0"/>
                  </a:lnTo>
                  <a:lnTo>
                    <a:pt x="568452" y="4572"/>
                  </a:lnTo>
                  <a:lnTo>
                    <a:pt x="568452" y="16764"/>
                  </a:lnTo>
                  <a:lnTo>
                    <a:pt x="573024" y="19812"/>
                  </a:lnTo>
                  <a:lnTo>
                    <a:pt x="583692" y="19812"/>
                  </a:lnTo>
                  <a:lnTo>
                    <a:pt x="588264" y="16764"/>
                  </a:lnTo>
                  <a:lnTo>
                    <a:pt x="588264" y="4572"/>
                  </a:lnTo>
                  <a:close/>
                </a:path>
                <a:path w="1155700" h="20320">
                  <a:moveTo>
                    <a:pt x="627888" y="4572"/>
                  </a:moveTo>
                  <a:lnTo>
                    <a:pt x="623316" y="0"/>
                  </a:lnTo>
                  <a:lnTo>
                    <a:pt x="612648" y="0"/>
                  </a:lnTo>
                  <a:lnTo>
                    <a:pt x="608076" y="4572"/>
                  </a:lnTo>
                  <a:lnTo>
                    <a:pt x="608076" y="16764"/>
                  </a:lnTo>
                  <a:lnTo>
                    <a:pt x="612648" y="19812"/>
                  </a:lnTo>
                  <a:lnTo>
                    <a:pt x="623316" y="19812"/>
                  </a:lnTo>
                  <a:lnTo>
                    <a:pt x="627888" y="16764"/>
                  </a:lnTo>
                  <a:lnTo>
                    <a:pt x="627888" y="4572"/>
                  </a:lnTo>
                  <a:close/>
                </a:path>
                <a:path w="1155700" h="20320">
                  <a:moveTo>
                    <a:pt x="669036" y="4572"/>
                  </a:moveTo>
                  <a:lnTo>
                    <a:pt x="664464" y="0"/>
                  </a:lnTo>
                  <a:lnTo>
                    <a:pt x="653796" y="0"/>
                  </a:lnTo>
                  <a:lnTo>
                    <a:pt x="649224" y="4572"/>
                  </a:lnTo>
                  <a:lnTo>
                    <a:pt x="649224" y="16764"/>
                  </a:lnTo>
                  <a:lnTo>
                    <a:pt x="653796" y="19812"/>
                  </a:lnTo>
                  <a:lnTo>
                    <a:pt x="664464" y="19812"/>
                  </a:lnTo>
                  <a:lnTo>
                    <a:pt x="669036" y="16764"/>
                  </a:lnTo>
                  <a:lnTo>
                    <a:pt x="669036" y="4572"/>
                  </a:lnTo>
                  <a:close/>
                </a:path>
                <a:path w="1155700" h="20320">
                  <a:moveTo>
                    <a:pt x="708660" y="4572"/>
                  </a:moveTo>
                  <a:lnTo>
                    <a:pt x="705612" y="0"/>
                  </a:lnTo>
                  <a:lnTo>
                    <a:pt x="693420" y="0"/>
                  </a:lnTo>
                  <a:lnTo>
                    <a:pt x="690372" y="4572"/>
                  </a:lnTo>
                  <a:lnTo>
                    <a:pt x="690372" y="16764"/>
                  </a:lnTo>
                  <a:lnTo>
                    <a:pt x="693420" y="19812"/>
                  </a:lnTo>
                  <a:lnTo>
                    <a:pt x="705612" y="19812"/>
                  </a:lnTo>
                  <a:lnTo>
                    <a:pt x="708660" y="16764"/>
                  </a:lnTo>
                  <a:lnTo>
                    <a:pt x="708660" y="4572"/>
                  </a:lnTo>
                  <a:close/>
                </a:path>
                <a:path w="1155700" h="20320">
                  <a:moveTo>
                    <a:pt x="749808" y="4572"/>
                  </a:moveTo>
                  <a:lnTo>
                    <a:pt x="745236" y="0"/>
                  </a:lnTo>
                  <a:lnTo>
                    <a:pt x="734568" y="0"/>
                  </a:lnTo>
                  <a:lnTo>
                    <a:pt x="729996" y="4572"/>
                  </a:lnTo>
                  <a:lnTo>
                    <a:pt x="729996" y="16764"/>
                  </a:lnTo>
                  <a:lnTo>
                    <a:pt x="734568" y="19812"/>
                  </a:lnTo>
                  <a:lnTo>
                    <a:pt x="745236" y="19812"/>
                  </a:lnTo>
                  <a:lnTo>
                    <a:pt x="749808" y="16764"/>
                  </a:lnTo>
                  <a:lnTo>
                    <a:pt x="749808" y="4572"/>
                  </a:lnTo>
                  <a:close/>
                </a:path>
                <a:path w="1155700" h="20320">
                  <a:moveTo>
                    <a:pt x="790943" y="4572"/>
                  </a:moveTo>
                  <a:lnTo>
                    <a:pt x="786371" y="0"/>
                  </a:lnTo>
                  <a:lnTo>
                    <a:pt x="775703" y="0"/>
                  </a:lnTo>
                  <a:lnTo>
                    <a:pt x="771131" y="4572"/>
                  </a:lnTo>
                  <a:lnTo>
                    <a:pt x="771131" y="16764"/>
                  </a:lnTo>
                  <a:lnTo>
                    <a:pt x="775703" y="19812"/>
                  </a:lnTo>
                  <a:lnTo>
                    <a:pt x="786371" y="19812"/>
                  </a:lnTo>
                  <a:lnTo>
                    <a:pt x="790943" y="16764"/>
                  </a:lnTo>
                  <a:lnTo>
                    <a:pt x="790943" y="4572"/>
                  </a:lnTo>
                  <a:close/>
                </a:path>
                <a:path w="1155700" h="20320">
                  <a:moveTo>
                    <a:pt x="830580" y="4572"/>
                  </a:moveTo>
                  <a:lnTo>
                    <a:pt x="826008" y="0"/>
                  </a:lnTo>
                  <a:lnTo>
                    <a:pt x="815340" y="0"/>
                  </a:lnTo>
                  <a:lnTo>
                    <a:pt x="810768" y="4572"/>
                  </a:lnTo>
                  <a:lnTo>
                    <a:pt x="810768" y="16764"/>
                  </a:lnTo>
                  <a:lnTo>
                    <a:pt x="815340" y="19812"/>
                  </a:lnTo>
                  <a:lnTo>
                    <a:pt x="826008" y="19812"/>
                  </a:lnTo>
                  <a:lnTo>
                    <a:pt x="830580" y="16764"/>
                  </a:lnTo>
                  <a:lnTo>
                    <a:pt x="830580" y="4572"/>
                  </a:lnTo>
                  <a:close/>
                </a:path>
                <a:path w="1155700" h="20320">
                  <a:moveTo>
                    <a:pt x="871728" y="4572"/>
                  </a:moveTo>
                  <a:lnTo>
                    <a:pt x="867156" y="0"/>
                  </a:lnTo>
                  <a:lnTo>
                    <a:pt x="856488" y="0"/>
                  </a:lnTo>
                  <a:lnTo>
                    <a:pt x="851916" y="4572"/>
                  </a:lnTo>
                  <a:lnTo>
                    <a:pt x="851916" y="16764"/>
                  </a:lnTo>
                  <a:lnTo>
                    <a:pt x="856488" y="19812"/>
                  </a:lnTo>
                  <a:lnTo>
                    <a:pt x="867156" y="19812"/>
                  </a:lnTo>
                  <a:lnTo>
                    <a:pt x="871728" y="16764"/>
                  </a:lnTo>
                  <a:lnTo>
                    <a:pt x="871728" y="4572"/>
                  </a:lnTo>
                  <a:close/>
                </a:path>
                <a:path w="1155700" h="20320">
                  <a:moveTo>
                    <a:pt x="911352" y="4572"/>
                  </a:moveTo>
                  <a:lnTo>
                    <a:pt x="908304" y="0"/>
                  </a:lnTo>
                  <a:lnTo>
                    <a:pt x="896112" y="0"/>
                  </a:lnTo>
                  <a:lnTo>
                    <a:pt x="893064" y="4572"/>
                  </a:lnTo>
                  <a:lnTo>
                    <a:pt x="893064" y="16764"/>
                  </a:lnTo>
                  <a:lnTo>
                    <a:pt x="896112" y="19812"/>
                  </a:lnTo>
                  <a:lnTo>
                    <a:pt x="908304" y="19812"/>
                  </a:lnTo>
                  <a:lnTo>
                    <a:pt x="911352" y="16764"/>
                  </a:lnTo>
                  <a:lnTo>
                    <a:pt x="911352" y="4572"/>
                  </a:lnTo>
                  <a:close/>
                </a:path>
                <a:path w="1155700" h="20320">
                  <a:moveTo>
                    <a:pt x="952487" y="4572"/>
                  </a:moveTo>
                  <a:lnTo>
                    <a:pt x="947915" y="0"/>
                  </a:lnTo>
                  <a:lnTo>
                    <a:pt x="937247" y="0"/>
                  </a:lnTo>
                  <a:lnTo>
                    <a:pt x="932675" y="4572"/>
                  </a:lnTo>
                  <a:lnTo>
                    <a:pt x="932675" y="16764"/>
                  </a:lnTo>
                  <a:lnTo>
                    <a:pt x="937247" y="19812"/>
                  </a:lnTo>
                  <a:lnTo>
                    <a:pt x="947915" y="19812"/>
                  </a:lnTo>
                  <a:lnTo>
                    <a:pt x="952487" y="16764"/>
                  </a:lnTo>
                  <a:lnTo>
                    <a:pt x="952487" y="4572"/>
                  </a:lnTo>
                  <a:close/>
                </a:path>
                <a:path w="1155700" h="20320">
                  <a:moveTo>
                    <a:pt x="993648" y="4572"/>
                  </a:moveTo>
                  <a:lnTo>
                    <a:pt x="989076" y="0"/>
                  </a:lnTo>
                  <a:lnTo>
                    <a:pt x="978408" y="0"/>
                  </a:lnTo>
                  <a:lnTo>
                    <a:pt x="973836" y="4572"/>
                  </a:lnTo>
                  <a:lnTo>
                    <a:pt x="973836" y="16764"/>
                  </a:lnTo>
                  <a:lnTo>
                    <a:pt x="978408" y="19812"/>
                  </a:lnTo>
                  <a:lnTo>
                    <a:pt x="989076" y="19812"/>
                  </a:lnTo>
                  <a:lnTo>
                    <a:pt x="993648" y="16764"/>
                  </a:lnTo>
                  <a:lnTo>
                    <a:pt x="993648" y="4572"/>
                  </a:lnTo>
                  <a:close/>
                </a:path>
                <a:path w="1155700" h="20320">
                  <a:moveTo>
                    <a:pt x="1033259" y="4572"/>
                  </a:moveTo>
                  <a:lnTo>
                    <a:pt x="1028687" y="0"/>
                  </a:lnTo>
                  <a:lnTo>
                    <a:pt x="1018019" y="0"/>
                  </a:lnTo>
                  <a:lnTo>
                    <a:pt x="1013447" y="4572"/>
                  </a:lnTo>
                  <a:lnTo>
                    <a:pt x="1013447" y="16764"/>
                  </a:lnTo>
                  <a:lnTo>
                    <a:pt x="1018019" y="19812"/>
                  </a:lnTo>
                  <a:lnTo>
                    <a:pt x="1028687" y="19812"/>
                  </a:lnTo>
                  <a:lnTo>
                    <a:pt x="1033259" y="16764"/>
                  </a:lnTo>
                  <a:lnTo>
                    <a:pt x="1033259" y="4572"/>
                  </a:lnTo>
                  <a:close/>
                </a:path>
                <a:path w="1155700" h="20320">
                  <a:moveTo>
                    <a:pt x="1074407" y="4572"/>
                  </a:moveTo>
                  <a:lnTo>
                    <a:pt x="1069835" y="0"/>
                  </a:lnTo>
                  <a:lnTo>
                    <a:pt x="1059167" y="0"/>
                  </a:lnTo>
                  <a:lnTo>
                    <a:pt x="1054595" y="4572"/>
                  </a:lnTo>
                  <a:lnTo>
                    <a:pt x="1054595" y="16764"/>
                  </a:lnTo>
                  <a:lnTo>
                    <a:pt x="1059167" y="19812"/>
                  </a:lnTo>
                  <a:lnTo>
                    <a:pt x="1069835" y="19812"/>
                  </a:lnTo>
                  <a:lnTo>
                    <a:pt x="1074407" y="16764"/>
                  </a:lnTo>
                  <a:lnTo>
                    <a:pt x="1074407" y="4572"/>
                  </a:lnTo>
                  <a:close/>
                </a:path>
                <a:path w="1155700" h="20320">
                  <a:moveTo>
                    <a:pt x="1114031" y="4572"/>
                  </a:moveTo>
                  <a:lnTo>
                    <a:pt x="1110983" y="0"/>
                  </a:lnTo>
                  <a:lnTo>
                    <a:pt x="1098791" y="0"/>
                  </a:lnTo>
                  <a:lnTo>
                    <a:pt x="1095743" y="4572"/>
                  </a:lnTo>
                  <a:lnTo>
                    <a:pt x="1095743" y="16764"/>
                  </a:lnTo>
                  <a:lnTo>
                    <a:pt x="1098791" y="19812"/>
                  </a:lnTo>
                  <a:lnTo>
                    <a:pt x="1110983" y="19812"/>
                  </a:lnTo>
                  <a:lnTo>
                    <a:pt x="1114031" y="16764"/>
                  </a:lnTo>
                  <a:lnTo>
                    <a:pt x="1114031" y="4572"/>
                  </a:lnTo>
                  <a:close/>
                </a:path>
                <a:path w="1155700" h="20320">
                  <a:moveTo>
                    <a:pt x="1155192" y="4572"/>
                  </a:moveTo>
                  <a:lnTo>
                    <a:pt x="1150620" y="0"/>
                  </a:lnTo>
                  <a:lnTo>
                    <a:pt x="1139952" y="0"/>
                  </a:lnTo>
                  <a:lnTo>
                    <a:pt x="1135380" y="4572"/>
                  </a:lnTo>
                  <a:lnTo>
                    <a:pt x="1135380" y="16764"/>
                  </a:lnTo>
                  <a:lnTo>
                    <a:pt x="1139952" y="19812"/>
                  </a:lnTo>
                  <a:lnTo>
                    <a:pt x="1150620" y="19812"/>
                  </a:lnTo>
                  <a:lnTo>
                    <a:pt x="1155192" y="16764"/>
                  </a:lnTo>
                  <a:lnTo>
                    <a:pt x="1155192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583935" y="3275076"/>
              <a:ext cx="156971" cy="11430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762000" y="3642360"/>
            <a:ext cx="4991100" cy="172720"/>
            <a:chOff x="762000" y="3642360"/>
            <a:chExt cx="4991100" cy="172720"/>
          </a:xfrm>
        </p:grpSpPr>
        <p:sp>
          <p:nvSpPr>
            <p:cNvPr id="17" name="object 17"/>
            <p:cNvSpPr/>
            <p:nvPr/>
          </p:nvSpPr>
          <p:spPr>
            <a:xfrm>
              <a:off x="762000" y="3642360"/>
              <a:ext cx="1935480" cy="17221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2721864" y="3749039"/>
              <a:ext cx="2816860" cy="20320"/>
            </a:xfrm>
            <a:custGeom>
              <a:avLst/>
              <a:gdLst/>
              <a:ahLst/>
              <a:cxnLst/>
              <a:rect l="l" t="t" r="r" b="b"/>
              <a:pathLst>
                <a:path w="2816860" h="20320">
                  <a:moveTo>
                    <a:pt x="19812" y="4572"/>
                  </a:moveTo>
                  <a:lnTo>
                    <a:pt x="15240" y="0"/>
                  </a:lnTo>
                  <a:lnTo>
                    <a:pt x="4572" y="0"/>
                  </a:lnTo>
                  <a:lnTo>
                    <a:pt x="0" y="4572"/>
                  </a:lnTo>
                  <a:lnTo>
                    <a:pt x="0" y="16764"/>
                  </a:lnTo>
                  <a:lnTo>
                    <a:pt x="4572" y="19812"/>
                  </a:lnTo>
                  <a:lnTo>
                    <a:pt x="15240" y="19812"/>
                  </a:lnTo>
                  <a:lnTo>
                    <a:pt x="19812" y="16764"/>
                  </a:lnTo>
                  <a:lnTo>
                    <a:pt x="19812" y="4572"/>
                  </a:lnTo>
                  <a:close/>
                </a:path>
                <a:path w="2816860" h="20320">
                  <a:moveTo>
                    <a:pt x="59436" y="4572"/>
                  </a:moveTo>
                  <a:lnTo>
                    <a:pt x="56388" y="0"/>
                  </a:lnTo>
                  <a:lnTo>
                    <a:pt x="44196" y="0"/>
                  </a:lnTo>
                  <a:lnTo>
                    <a:pt x="41148" y="4572"/>
                  </a:lnTo>
                  <a:lnTo>
                    <a:pt x="41148" y="16764"/>
                  </a:lnTo>
                  <a:lnTo>
                    <a:pt x="44196" y="19812"/>
                  </a:lnTo>
                  <a:lnTo>
                    <a:pt x="56388" y="19812"/>
                  </a:lnTo>
                  <a:lnTo>
                    <a:pt x="59436" y="16764"/>
                  </a:lnTo>
                  <a:lnTo>
                    <a:pt x="59436" y="4572"/>
                  </a:lnTo>
                  <a:close/>
                </a:path>
                <a:path w="2816860" h="20320">
                  <a:moveTo>
                    <a:pt x="100584" y="4572"/>
                  </a:moveTo>
                  <a:lnTo>
                    <a:pt x="96012" y="0"/>
                  </a:lnTo>
                  <a:lnTo>
                    <a:pt x="85344" y="0"/>
                  </a:lnTo>
                  <a:lnTo>
                    <a:pt x="80772" y="4572"/>
                  </a:lnTo>
                  <a:lnTo>
                    <a:pt x="80772" y="16764"/>
                  </a:lnTo>
                  <a:lnTo>
                    <a:pt x="85344" y="19812"/>
                  </a:lnTo>
                  <a:lnTo>
                    <a:pt x="96012" y="19812"/>
                  </a:lnTo>
                  <a:lnTo>
                    <a:pt x="100584" y="16764"/>
                  </a:lnTo>
                  <a:lnTo>
                    <a:pt x="100584" y="4572"/>
                  </a:lnTo>
                  <a:close/>
                </a:path>
                <a:path w="2816860" h="20320">
                  <a:moveTo>
                    <a:pt x="141732" y="4572"/>
                  </a:moveTo>
                  <a:lnTo>
                    <a:pt x="137160" y="0"/>
                  </a:lnTo>
                  <a:lnTo>
                    <a:pt x="124968" y="0"/>
                  </a:lnTo>
                  <a:lnTo>
                    <a:pt x="121920" y="4572"/>
                  </a:lnTo>
                  <a:lnTo>
                    <a:pt x="121920" y="16764"/>
                  </a:lnTo>
                  <a:lnTo>
                    <a:pt x="124968" y="19812"/>
                  </a:lnTo>
                  <a:lnTo>
                    <a:pt x="137160" y="19812"/>
                  </a:lnTo>
                  <a:lnTo>
                    <a:pt x="141732" y="16764"/>
                  </a:lnTo>
                  <a:lnTo>
                    <a:pt x="141732" y="4572"/>
                  </a:lnTo>
                  <a:close/>
                </a:path>
                <a:path w="2816860" h="20320">
                  <a:moveTo>
                    <a:pt x="181356" y="4572"/>
                  </a:moveTo>
                  <a:lnTo>
                    <a:pt x="176784" y="0"/>
                  </a:lnTo>
                  <a:lnTo>
                    <a:pt x="166116" y="0"/>
                  </a:lnTo>
                  <a:lnTo>
                    <a:pt x="161544" y="4572"/>
                  </a:lnTo>
                  <a:lnTo>
                    <a:pt x="161544" y="16764"/>
                  </a:lnTo>
                  <a:lnTo>
                    <a:pt x="166116" y="19812"/>
                  </a:lnTo>
                  <a:lnTo>
                    <a:pt x="176784" y="19812"/>
                  </a:lnTo>
                  <a:lnTo>
                    <a:pt x="181356" y="16764"/>
                  </a:lnTo>
                  <a:lnTo>
                    <a:pt x="181356" y="4572"/>
                  </a:lnTo>
                  <a:close/>
                </a:path>
                <a:path w="2816860" h="20320">
                  <a:moveTo>
                    <a:pt x="222504" y="4572"/>
                  </a:moveTo>
                  <a:lnTo>
                    <a:pt x="217932" y="0"/>
                  </a:lnTo>
                  <a:lnTo>
                    <a:pt x="207264" y="0"/>
                  </a:lnTo>
                  <a:lnTo>
                    <a:pt x="202692" y="4572"/>
                  </a:lnTo>
                  <a:lnTo>
                    <a:pt x="202692" y="16764"/>
                  </a:lnTo>
                  <a:lnTo>
                    <a:pt x="207264" y="19812"/>
                  </a:lnTo>
                  <a:lnTo>
                    <a:pt x="217932" y="19812"/>
                  </a:lnTo>
                  <a:lnTo>
                    <a:pt x="222504" y="16764"/>
                  </a:lnTo>
                  <a:lnTo>
                    <a:pt x="222504" y="4572"/>
                  </a:lnTo>
                  <a:close/>
                </a:path>
                <a:path w="2816860" h="20320">
                  <a:moveTo>
                    <a:pt x="262128" y="4572"/>
                  </a:moveTo>
                  <a:lnTo>
                    <a:pt x="259080" y="0"/>
                  </a:lnTo>
                  <a:lnTo>
                    <a:pt x="246888" y="0"/>
                  </a:lnTo>
                  <a:lnTo>
                    <a:pt x="243840" y="4572"/>
                  </a:lnTo>
                  <a:lnTo>
                    <a:pt x="243840" y="16764"/>
                  </a:lnTo>
                  <a:lnTo>
                    <a:pt x="246888" y="19812"/>
                  </a:lnTo>
                  <a:lnTo>
                    <a:pt x="259080" y="19812"/>
                  </a:lnTo>
                  <a:lnTo>
                    <a:pt x="262128" y="16764"/>
                  </a:lnTo>
                  <a:lnTo>
                    <a:pt x="262128" y="4572"/>
                  </a:lnTo>
                  <a:close/>
                </a:path>
                <a:path w="2816860" h="20320">
                  <a:moveTo>
                    <a:pt x="303276" y="4572"/>
                  </a:moveTo>
                  <a:lnTo>
                    <a:pt x="298704" y="0"/>
                  </a:lnTo>
                  <a:lnTo>
                    <a:pt x="288036" y="0"/>
                  </a:lnTo>
                  <a:lnTo>
                    <a:pt x="283464" y="4572"/>
                  </a:lnTo>
                  <a:lnTo>
                    <a:pt x="283464" y="16764"/>
                  </a:lnTo>
                  <a:lnTo>
                    <a:pt x="288036" y="19812"/>
                  </a:lnTo>
                  <a:lnTo>
                    <a:pt x="298704" y="19812"/>
                  </a:lnTo>
                  <a:lnTo>
                    <a:pt x="303276" y="16764"/>
                  </a:lnTo>
                  <a:lnTo>
                    <a:pt x="303276" y="4572"/>
                  </a:lnTo>
                  <a:close/>
                </a:path>
                <a:path w="2816860" h="20320">
                  <a:moveTo>
                    <a:pt x="344424" y="4572"/>
                  </a:moveTo>
                  <a:lnTo>
                    <a:pt x="339852" y="0"/>
                  </a:lnTo>
                  <a:lnTo>
                    <a:pt x="327660" y="0"/>
                  </a:lnTo>
                  <a:lnTo>
                    <a:pt x="324612" y="4572"/>
                  </a:lnTo>
                  <a:lnTo>
                    <a:pt x="324612" y="16764"/>
                  </a:lnTo>
                  <a:lnTo>
                    <a:pt x="327660" y="19812"/>
                  </a:lnTo>
                  <a:lnTo>
                    <a:pt x="339852" y="19812"/>
                  </a:lnTo>
                  <a:lnTo>
                    <a:pt x="344424" y="16764"/>
                  </a:lnTo>
                  <a:lnTo>
                    <a:pt x="344424" y="4572"/>
                  </a:lnTo>
                  <a:close/>
                </a:path>
                <a:path w="2816860" h="20320">
                  <a:moveTo>
                    <a:pt x="384048" y="4572"/>
                  </a:moveTo>
                  <a:lnTo>
                    <a:pt x="379476" y="0"/>
                  </a:lnTo>
                  <a:lnTo>
                    <a:pt x="368808" y="0"/>
                  </a:lnTo>
                  <a:lnTo>
                    <a:pt x="364236" y="4572"/>
                  </a:lnTo>
                  <a:lnTo>
                    <a:pt x="364236" y="16764"/>
                  </a:lnTo>
                  <a:lnTo>
                    <a:pt x="368808" y="19812"/>
                  </a:lnTo>
                  <a:lnTo>
                    <a:pt x="379476" y="19812"/>
                  </a:lnTo>
                  <a:lnTo>
                    <a:pt x="384048" y="16764"/>
                  </a:lnTo>
                  <a:lnTo>
                    <a:pt x="384048" y="4572"/>
                  </a:lnTo>
                  <a:close/>
                </a:path>
                <a:path w="2816860" h="20320">
                  <a:moveTo>
                    <a:pt x="425183" y="4572"/>
                  </a:moveTo>
                  <a:lnTo>
                    <a:pt x="420611" y="0"/>
                  </a:lnTo>
                  <a:lnTo>
                    <a:pt x="409943" y="0"/>
                  </a:lnTo>
                  <a:lnTo>
                    <a:pt x="405371" y="4572"/>
                  </a:lnTo>
                  <a:lnTo>
                    <a:pt x="405371" y="16764"/>
                  </a:lnTo>
                  <a:lnTo>
                    <a:pt x="409943" y="19812"/>
                  </a:lnTo>
                  <a:lnTo>
                    <a:pt x="420611" y="19812"/>
                  </a:lnTo>
                  <a:lnTo>
                    <a:pt x="425183" y="16764"/>
                  </a:lnTo>
                  <a:lnTo>
                    <a:pt x="425183" y="4572"/>
                  </a:lnTo>
                  <a:close/>
                </a:path>
                <a:path w="2816860" h="20320">
                  <a:moveTo>
                    <a:pt x="464820" y="4572"/>
                  </a:moveTo>
                  <a:lnTo>
                    <a:pt x="461772" y="0"/>
                  </a:lnTo>
                  <a:lnTo>
                    <a:pt x="449580" y="0"/>
                  </a:lnTo>
                  <a:lnTo>
                    <a:pt x="446532" y="4572"/>
                  </a:lnTo>
                  <a:lnTo>
                    <a:pt x="446532" y="16764"/>
                  </a:lnTo>
                  <a:lnTo>
                    <a:pt x="449580" y="19812"/>
                  </a:lnTo>
                  <a:lnTo>
                    <a:pt x="461772" y="19812"/>
                  </a:lnTo>
                  <a:lnTo>
                    <a:pt x="464820" y="16764"/>
                  </a:lnTo>
                  <a:lnTo>
                    <a:pt x="464820" y="4572"/>
                  </a:lnTo>
                  <a:close/>
                </a:path>
                <a:path w="2816860" h="20320">
                  <a:moveTo>
                    <a:pt x="505968" y="4572"/>
                  </a:moveTo>
                  <a:lnTo>
                    <a:pt x="501396" y="0"/>
                  </a:lnTo>
                  <a:lnTo>
                    <a:pt x="490728" y="0"/>
                  </a:lnTo>
                  <a:lnTo>
                    <a:pt x="486156" y="4572"/>
                  </a:lnTo>
                  <a:lnTo>
                    <a:pt x="486156" y="16764"/>
                  </a:lnTo>
                  <a:lnTo>
                    <a:pt x="490728" y="19812"/>
                  </a:lnTo>
                  <a:lnTo>
                    <a:pt x="501396" y="19812"/>
                  </a:lnTo>
                  <a:lnTo>
                    <a:pt x="505968" y="16764"/>
                  </a:lnTo>
                  <a:lnTo>
                    <a:pt x="505968" y="4572"/>
                  </a:lnTo>
                  <a:close/>
                </a:path>
                <a:path w="2816860" h="20320">
                  <a:moveTo>
                    <a:pt x="547116" y="4572"/>
                  </a:moveTo>
                  <a:lnTo>
                    <a:pt x="542544" y="0"/>
                  </a:lnTo>
                  <a:lnTo>
                    <a:pt x="530352" y="0"/>
                  </a:lnTo>
                  <a:lnTo>
                    <a:pt x="527304" y="4572"/>
                  </a:lnTo>
                  <a:lnTo>
                    <a:pt x="527304" y="16764"/>
                  </a:lnTo>
                  <a:lnTo>
                    <a:pt x="530352" y="19812"/>
                  </a:lnTo>
                  <a:lnTo>
                    <a:pt x="542544" y="19812"/>
                  </a:lnTo>
                  <a:lnTo>
                    <a:pt x="547116" y="16764"/>
                  </a:lnTo>
                  <a:lnTo>
                    <a:pt x="547116" y="4572"/>
                  </a:lnTo>
                  <a:close/>
                </a:path>
                <a:path w="2816860" h="20320">
                  <a:moveTo>
                    <a:pt x="586727" y="4572"/>
                  </a:moveTo>
                  <a:lnTo>
                    <a:pt x="582155" y="0"/>
                  </a:lnTo>
                  <a:lnTo>
                    <a:pt x="571487" y="0"/>
                  </a:lnTo>
                  <a:lnTo>
                    <a:pt x="566915" y="4572"/>
                  </a:lnTo>
                  <a:lnTo>
                    <a:pt x="566915" y="16764"/>
                  </a:lnTo>
                  <a:lnTo>
                    <a:pt x="571487" y="19812"/>
                  </a:lnTo>
                  <a:lnTo>
                    <a:pt x="582155" y="19812"/>
                  </a:lnTo>
                  <a:lnTo>
                    <a:pt x="586727" y="16764"/>
                  </a:lnTo>
                  <a:lnTo>
                    <a:pt x="586727" y="4572"/>
                  </a:lnTo>
                  <a:close/>
                </a:path>
                <a:path w="2816860" h="20320">
                  <a:moveTo>
                    <a:pt x="627888" y="4572"/>
                  </a:moveTo>
                  <a:lnTo>
                    <a:pt x="623316" y="0"/>
                  </a:lnTo>
                  <a:lnTo>
                    <a:pt x="612648" y="0"/>
                  </a:lnTo>
                  <a:lnTo>
                    <a:pt x="608076" y="4572"/>
                  </a:lnTo>
                  <a:lnTo>
                    <a:pt x="608076" y="16764"/>
                  </a:lnTo>
                  <a:lnTo>
                    <a:pt x="612648" y="19812"/>
                  </a:lnTo>
                  <a:lnTo>
                    <a:pt x="623316" y="19812"/>
                  </a:lnTo>
                  <a:lnTo>
                    <a:pt x="627888" y="16764"/>
                  </a:lnTo>
                  <a:lnTo>
                    <a:pt x="627888" y="4572"/>
                  </a:lnTo>
                  <a:close/>
                </a:path>
                <a:path w="2816860" h="20320">
                  <a:moveTo>
                    <a:pt x="667499" y="4572"/>
                  </a:moveTo>
                  <a:lnTo>
                    <a:pt x="664451" y="0"/>
                  </a:lnTo>
                  <a:lnTo>
                    <a:pt x="652259" y="0"/>
                  </a:lnTo>
                  <a:lnTo>
                    <a:pt x="649211" y="4572"/>
                  </a:lnTo>
                  <a:lnTo>
                    <a:pt x="649211" y="16764"/>
                  </a:lnTo>
                  <a:lnTo>
                    <a:pt x="652259" y="19812"/>
                  </a:lnTo>
                  <a:lnTo>
                    <a:pt x="664451" y="19812"/>
                  </a:lnTo>
                  <a:lnTo>
                    <a:pt x="667499" y="16764"/>
                  </a:lnTo>
                  <a:lnTo>
                    <a:pt x="667499" y="4572"/>
                  </a:lnTo>
                  <a:close/>
                </a:path>
                <a:path w="2816860" h="20320">
                  <a:moveTo>
                    <a:pt x="708660" y="4572"/>
                  </a:moveTo>
                  <a:lnTo>
                    <a:pt x="704088" y="0"/>
                  </a:lnTo>
                  <a:lnTo>
                    <a:pt x="693420" y="0"/>
                  </a:lnTo>
                  <a:lnTo>
                    <a:pt x="688848" y="4572"/>
                  </a:lnTo>
                  <a:lnTo>
                    <a:pt x="688848" y="16764"/>
                  </a:lnTo>
                  <a:lnTo>
                    <a:pt x="693420" y="19812"/>
                  </a:lnTo>
                  <a:lnTo>
                    <a:pt x="704088" y="19812"/>
                  </a:lnTo>
                  <a:lnTo>
                    <a:pt x="708660" y="16764"/>
                  </a:lnTo>
                  <a:lnTo>
                    <a:pt x="708660" y="4572"/>
                  </a:lnTo>
                  <a:close/>
                </a:path>
                <a:path w="2816860" h="20320">
                  <a:moveTo>
                    <a:pt x="749808" y="4572"/>
                  </a:moveTo>
                  <a:lnTo>
                    <a:pt x="745236" y="0"/>
                  </a:lnTo>
                  <a:lnTo>
                    <a:pt x="733044" y="0"/>
                  </a:lnTo>
                  <a:lnTo>
                    <a:pt x="729996" y="4572"/>
                  </a:lnTo>
                  <a:lnTo>
                    <a:pt x="729996" y="16764"/>
                  </a:lnTo>
                  <a:lnTo>
                    <a:pt x="733044" y="19812"/>
                  </a:lnTo>
                  <a:lnTo>
                    <a:pt x="745236" y="19812"/>
                  </a:lnTo>
                  <a:lnTo>
                    <a:pt x="749808" y="16764"/>
                  </a:lnTo>
                  <a:lnTo>
                    <a:pt x="749808" y="4572"/>
                  </a:lnTo>
                  <a:close/>
                </a:path>
                <a:path w="2816860" h="20320">
                  <a:moveTo>
                    <a:pt x="789432" y="4572"/>
                  </a:moveTo>
                  <a:lnTo>
                    <a:pt x="784860" y="0"/>
                  </a:lnTo>
                  <a:lnTo>
                    <a:pt x="774192" y="0"/>
                  </a:lnTo>
                  <a:lnTo>
                    <a:pt x="769620" y="4572"/>
                  </a:lnTo>
                  <a:lnTo>
                    <a:pt x="769620" y="16764"/>
                  </a:lnTo>
                  <a:lnTo>
                    <a:pt x="774192" y="19812"/>
                  </a:lnTo>
                  <a:lnTo>
                    <a:pt x="784860" y="19812"/>
                  </a:lnTo>
                  <a:lnTo>
                    <a:pt x="789432" y="16764"/>
                  </a:lnTo>
                  <a:lnTo>
                    <a:pt x="789432" y="4572"/>
                  </a:lnTo>
                  <a:close/>
                </a:path>
                <a:path w="2816860" h="20320">
                  <a:moveTo>
                    <a:pt x="830580" y="4572"/>
                  </a:moveTo>
                  <a:lnTo>
                    <a:pt x="826008" y="0"/>
                  </a:lnTo>
                  <a:lnTo>
                    <a:pt x="815340" y="0"/>
                  </a:lnTo>
                  <a:lnTo>
                    <a:pt x="810768" y="4572"/>
                  </a:lnTo>
                  <a:lnTo>
                    <a:pt x="810768" y="16764"/>
                  </a:lnTo>
                  <a:lnTo>
                    <a:pt x="815340" y="19812"/>
                  </a:lnTo>
                  <a:lnTo>
                    <a:pt x="826008" y="19812"/>
                  </a:lnTo>
                  <a:lnTo>
                    <a:pt x="830580" y="16764"/>
                  </a:lnTo>
                  <a:lnTo>
                    <a:pt x="830580" y="4572"/>
                  </a:lnTo>
                  <a:close/>
                </a:path>
                <a:path w="2816860" h="20320">
                  <a:moveTo>
                    <a:pt x="870204" y="4572"/>
                  </a:moveTo>
                  <a:lnTo>
                    <a:pt x="867156" y="0"/>
                  </a:lnTo>
                  <a:lnTo>
                    <a:pt x="854964" y="0"/>
                  </a:lnTo>
                  <a:lnTo>
                    <a:pt x="851916" y="4572"/>
                  </a:lnTo>
                  <a:lnTo>
                    <a:pt x="851916" y="16764"/>
                  </a:lnTo>
                  <a:lnTo>
                    <a:pt x="854964" y="19812"/>
                  </a:lnTo>
                  <a:lnTo>
                    <a:pt x="867156" y="19812"/>
                  </a:lnTo>
                  <a:lnTo>
                    <a:pt x="870204" y="16764"/>
                  </a:lnTo>
                  <a:lnTo>
                    <a:pt x="870204" y="4572"/>
                  </a:lnTo>
                  <a:close/>
                </a:path>
                <a:path w="2816860" h="20320">
                  <a:moveTo>
                    <a:pt x="911352" y="4572"/>
                  </a:moveTo>
                  <a:lnTo>
                    <a:pt x="906780" y="0"/>
                  </a:lnTo>
                  <a:lnTo>
                    <a:pt x="896112" y="0"/>
                  </a:lnTo>
                  <a:lnTo>
                    <a:pt x="891540" y="4572"/>
                  </a:lnTo>
                  <a:lnTo>
                    <a:pt x="891540" y="16764"/>
                  </a:lnTo>
                  <a:lnTo>
                    <a:pt x="896112" y="19812"/>
                  </a:lnTo>
                  <a:lnTo>
                    <a:pt x="906780" y="19812"/>
                  </a:lnTo>
                  <a:lnTo>
                    <a:pt x="911352" y="16764"/>
                  </a:lnTo>
                  <a:lnTo>
                    <a:pt x="911352" y="4572"/>
                  </a:lnTo>
                  <a:close/>
                </a:path>
                <a:path w="2816860" h="20320">
                  <a:moveTo>
                    <a:pt x="952500" y="4572"/>
                  </a:moveTo>
                  <a:lnTo>
                    <a:pt x="947928" y="0"/>
                  </a:lnTo>
                  <a:lnTo>
                    <a:pt x="935736" y="0"/>
                  </a:lnTo>
                  <a:lnTo>
                    <a:pt x="932688" y="4572"/>
                  </a:lnTo>
                  <a:lnTo>
                    <a:pt x="932688" y="16764"/>
                  </a:lnTo>
                  <a:lnTo>
                    <a:pt x="935736" y="19812"/>
                  </a:lnTo>
                  <a:lnTo>
                    <a:pt x="947928" y="19812"/>
                  </a:lnTo>
                  <a:lnTo>
                    <a:pt x="952500" y="16764"/>
                  </a:lnTo>
                  <a:lnTo>
                    <a:pt x="952500" y="4572"/>
                  </a:lnTo>
                  <a:close/>
                </a:path>
                <a:path w="2816860" h="20320">
                  <a:moveTo>
                    <a:pt x="992111" y="4572"/>
                  </a:moveTo>
                  <a:lnTo>
                    <a:pt x="987539" y="0"/>
                  </a:lnTo>
                  <a:lnTo>
                    <a:pt x="976871" y="0"/>
                  </a:lnTo>
                  <a:lnTo>
                    <a:pt x="972299" y="4572"/>
                  </a:lnTo>
                  <a:lnTo>
                    <a:pt x="972299" y="16764"/>
                  </a:lnTo>
                  <a:lnTo>
                    <a:pt x="976871" y="19812"/>
                  </a:lnTo>
                  <a:lnTo>
                    <a:pt x="987539" y="19812"/>
                  </a:lnTo>
                  <a:lnTo>
                    <a:pt x="992111" y="16764"/>
                  </a:lnTo>
                  <a:lnTo>
                    <a:pt x="992111" y="4572"/>
                  </a:lnTo>
                  <a:close/>
                </a:path>
                <a:path w="2816860" h="20320">
                  <a:moveTo>
                    <a:pt x="1033272" y="4572"/>
                  </a:moveTo>
                  <a:lnTo>
                    <a:pt x="1028700" y="0"/>
                  </a:lnTo>
                  <a:lnTo>
                    <a:pt x="1018032" y="0"/>
                  </a:lnTo>
                  <a:lnTo>
                    <a:pt x="1013460" y="4572"/>
                  </a:lnTo>
                  <a:lnTo>
                    <a:pt x="1013460" y="16764"/>
                  </a:lnTo>
                  <a:lnTo>
                    <a:pt x="1018032" y="19812"/>
                  </a:lnTo>
                  <a:lnTo>
                    <a:pt x="1028700" y="19812"/>
                  </a:lnTo>
                  <a:lnTo>
                    <a:pt x="1033272" y="16764"/>
                  </a:lnTo>
                  <a:lnTo>
                    <a:pt x="1033272" y="4572"/>
                  </a:lnTo>
                  <a:close/>
                </a:path>
                <a:path w="2816860" h="20320">
                  <a:moveTo>
                    <a:pt x="1072896" y="4572"/>
                  </a:moveTo>
                  <a:lnTo>
                    <a:pt x="1069848" y="0"/>
                  </a:lnTo>
                  <a:lnTo>
                    <a:pt x="1057656" y="0"/>
                  </a:lnTo>
                  <a:lnTo>
                    <a:pt x="1054608" y="4572"/>
                  </a:lnTo>
                  <a:lnTo>
                    <a:pt x="1054608" y="16764"/>
                  </a:lnTo>
                  <a:lnTo>
                    <a:pt x="1057656" y="19812"/>
                  </a:lnTo>
                  <a:lnTo>
                    <a:pt x="1069848" y="19812"/>
                  </a:lnTo>
                  <a:lnTo>
                    <a:pt x="1072896" y="16764"/>
                  </a:lnTo>
                  <a:lnTo>
                    <a:pt x="1072896" y="4572"/>
                  </a:lnTo>
                  <a:close/>
                </a:path>
                <a:path w="2816860" h="20320">
                  <a:moveTo>
                    <a:pt x="1114044" y="4572"/>
                  </a:moveTo>
                  <a:lnTo>
                    <a:pt x="1109472" y="0"/>
                  </a:lnTo>
                  <a:lnTo>
                    <a:pt x="1098804" y="0"/>
                  </a:lnTo>
                  <a:lnTo>
                    <a:pt x="1094232" y="4572"/>
                  </a:lnTo>
                  <a:lnTo>
                    <a:pt x="1094232" y="16764"/>
                  </a:lnTo>
                  <a:lnTo>
                    <a:pt x="1098804" y="19812"/>
                  </a:lnTo>
                  <a:lnTo>
                    <a:pt x="1109472" y="19812"/>
                  </a:lnTo>
                  <a:lnTo>
                    <a:pt x="1114044" y="16764"/>
                  </a:lnTo>
                  <a:lnTo>
                    <a:pt x="1114044" y="4572"/>
                  </a:lnTo>
                  <a:close/>
                </a:path>
                <a:path w="2816860" h="20320">
                  <a:moveTo>
                    <a:pt x="1155192" y="4572"/>
                  </a:moveTo>
                  <a:lnTo>
                    <a:pt x="1150620" y="0"/>
                  </a:lnTo>
                  <a:lnTo>
                    <a:pt x="1138428" y="0"/>
                  </a:lnTo>
                  <a:lnTo>
                    <a:pt x="1135380" y="4572"/>
                  </a:lnTo>
                  <a:lnTo>
                    <a:pt x="1135380" y="16764"/>
                  </a:lnTo>
                  <a:lnTo>
                    <a:pt x="1138428" y="19812"/>
                  </a:lnTo>
                  <a:lnTo>
                    <a:pt x="1150620" y="19812"/>
                  </a:lnTo>
                  <a:lnTo>
                    <a:pt x="1155192" y="16764"/>
                  </a:lnTo>
                  <a:lnTo>
                    <a:pt x="1155192" y="4572"/>
                  </a:lnTo>
                  <a:close/>
                </a:path>
                <a:path w="2816860" h="20320">
                  <a:moveTo>
                    <a:pt x="1194816" y="4572"/>
                  </a:moveTo>
                  <a:lnTo>
                    <a:pt x="1190244" y="0"/>
                  </a:lnTo>
                  <a:lnTo>
                    <a:pt x="1179576" y="0"/>
                  </a:lnTo>
                  <a:lnTo>
                    <a:pt x="1175004" y="4572"/>
                  </a:lnTo>
                  <a:lnTo>
                    <a:pt x="1175004" y="16764"/>
                  </a:lnTo>
                  <a:lnTo>
                    <a:pt x="1179576" y="19812"/>
                  </a:lnTo>
                  <a:lnTo>
                    <a:pt x="1190244" y="19812"/>
                  </a:lnTo>
                  <a:lnTo>
                    <a:pt x="1194816" y="16764"/>
                  </a:lnTo>
                  <a:lnTo>
                    <a:pt x="1194816" y="4572"/>
                  </a:lnTo>
                  <a:close/>
                </a:path>
                <a:path w="2816860" h="20320">
                  <a:moveTo>
                    <a:pt x="1235951" y="4572"/>
                  </a:moveTo>
                  <a:lnTo>
                    <a:pt x="1231379" y="0"/>
                  </a:lnTo>
                  <a:lnTo>
                    <a:pt x="1220711" y="0"/>
                  </a:lnTo>
                  <a:lnTo>
                    <a:pt x="1216139" y="4572"/>
                  </a:lnTo>
                  <a:lnTo>
                    <a:pt x="1216139" y="16764"/>
                  </a:lnTo>
                  <a:lnTo>
                    <a:pt x="1220711" y="19812"/>
                  </a:lnTo>
                  <a:lnTo>
                    <a:pt x="1231379" y="19812"/>
                  </a:lnTo>
                  <a:lnTo>
                    <a:pt x="1235951" y="16764"/>
                  </a:lnTo>
                  <a:lnTo>
                    <a:pt x="1235951" y="4572"/>
                  </a:lnTo>
                  <a:close/>
                </a:path>
                <a:path w="2816860" h="20320">
                  <a:moveTo>
                    <a:pt x="1275588" y="4572"/>
                  </a:moveTo>
                  <a:lnTo>
                    <a:pt x="1272540" y="0"/>
                  </a:lnTo>
                  <a:lnTo>
                    <a:pt x="1260348" y="0"/>
                  </a:lnTo>
                  <a:lnTo>
                    <a:pt x="1255776" y="4572"/>
                  </a:lnTo>
                  <a:lnTo>
                    <a:pt x="1255776" y="16764"/>
                  </a:lnTo>
                  <a:lnTo>
                    <a:pt x="1260348" y="19812"/>
                  </a:lnTo>
                  <a:lnTo>
                    <a:pt x="1272540" y="19812"/>
                  </a:lnTo>
                  <a:lnTo>
                    <a:pt x="1275588" y="16764"/>
                  </a:lnTo>
                  <a:lnTo>
                    <a:pt x="1275588" y="4572"/>
                  </a:lnTo>
                  <a:close/>
                </a:path>
                <a:path w="2816860" h="20320">
                  <a:moveTo>
                    <a:pt x="1316736" y="4572"/>
                  </a:moveTo>
                  <a:lnTo>
                    <a:pt x="1312164" y="0"/>
                  </a:lnTo>
                  <a:lnTo>
                    <a:pt x="1301496" y="0"/>
                  </a:lnTo>
                  <a:lnTo>
                    <a:pt x="1296924" y="4572"/>
                  </a:lnTo>
                  <a:lnTo>
                    <a:pt x="1296924" y="16764"/>
                  </a:lnTo>
                  <a:lnTo>
                    <a:pt x="1301496" y="19812"/>
                  </a:lnTo>
                  <a:lnTo>
                    <a:pt x="1312164" y="19812"/>
                  </a:lnTo>
                  <a:lnTo>
                    <a:pt x="1316736" y="16764"/>
                  </a:lnTo>
                  <a:lnTo>
                    <a:pt x="1316736" y="4572"/>
                  </a:lnTo>
                  <a:close/>
                </a:path>
                <a:path w="2816860" h="20320">
                  <a:moveTo>
                    <a:pt x="1357884" y="4572"/>
                  </a:moveTo>
                  <a:lnTo>
                    <a:pt x="1353312" y="0"/>
                  </a:lnTo>
                  <a:lnTo>
                    <a:pt x="1341120" y="0"/>
                  </a:lnTo>
                  <a:lnTo>
                    <a:pt x="1338072" y="4572"/>
                  </a:lnTo>
                  <a:lnTo>
                    <a:pt x="1338072" y="16764"/>
                  </a:lnTo>
                  <a:lnTo>
                    <a:pt x="1341120" y="19812"/>
                  </a:lnTo>
                  <a:lnTo>
                    <a:pt x="1353312" y="19812"/>
                  </a:lnTo>
                  <a:lnTo>
                    <a:pt x="1357884" y="16764"/>
                  </a:lnTo>
                  <a:lnTo>
                    <a:pt x="1357884" y="4572"/>
                  </a:lnTo>
                  <a:close/>
                </a:path>
                <a:path w="2816860" h="20320">
                  <a:moveTo>
                    <a:pt x="1397508" y="4572"/>
                  </a:moveTo>
                  <a:lnTo>
                    <a:pt x="1392936" y="0"/>
                  </a:lnTo>
                  <a:lnTo>
                    <a:pt x="1382268" y="0"/>
                  </a:lnTo>
                  <a:lnTo>
                    <a:pt x="1377696" y="4572"/>
                  </a:lnTo>
                  <a:lnTo>
                    <a:pt x="1377696" y="16764"/>
                  </a:lnTo>
                  <a:lnTo>
                    <a:pt x="1382268" y="19812"/>
                  </a:lnTo>
                  <a:lnTo>
                    <a:pt x="1392936" y="19812"/>
                  </a:lnTo>
                  <a:lnTo>
                    <a:pt x="1397508" y="16764"/>
                  </a:lnTo>
                  <a:lnTo>
                    <a:pt x="1397508" y="4572"/>
                  </a:lnTo>
                  <a:close/>
                </a:path>
                <a:path w="2816860" h="20320">
                  <a:moveTo>
                    <a:pt x="1438656" y="4572"/>
                  </a:moveTo>
                  <a:lnTo>
                    <a:pt x="1434084" y="0"/>
                  </a:lnTo>
                  <a:lnTo>
                    <a:pt x="1423416" y="0"/>
                  </a:lnTo>
                  <a:lnTo>
                    <a:pt x="1418844" y="4572"/>
                  </a:lnTo>
                  <a:lnTo>
                    <a:pt x="1418844" y="16764"/>
                  </a:lnTo>
                  <a:lnTo>
                    <a:pt x="1423416" y="19812"/>
                  </a:lnTo>
                  <a:lnTo>
                    <a:pt x="1434084" y="19812"/>
                  </a:lnTo>
                  <a:lnTo>
                    <a:pt x="1438656" y="16764"/>
                  </a:lnTo>
                  <a:lnTo>
                    <a:pt x="1438656" y="4572"/>
                  </a:lnTo>
                  <a:close/>
                </a:path>
                <a:path w="2816860" h="20320">
                  <a:moveTo>
                    <a:pt x="1478280" y="4572"/>
                  </a:moveTo>
                  <a:lnTo>
                    <a:pt x="1475232" y="0"/>
                  </a:lnTo>
                  <a:lnTo>
                    <a:pt x="1463040" y="0"/>
                  </a:lnTo>
                  <a:lnTo>
                    <a:pt x="1458468" y="4572"/>
                  </a:lnTo>
                  <a:lnTo>
                    <a:pt x="1458468" y="16764"/>
                  </a:lnTo>
                  <a:lnTo>
                    <a:pt x="1463040" y="19812"/>
                  </a:lnTo>
                  <a:lnTo>
                    <a:pt x="1475232" y="19812"/>
                  </a:lnTo>
                  <a:lnTo>
                    <a:pt x="1478280" y="16764"/>
                  </a:lnTo>
                  <a:lnTo>
                    <a:pt x="1478280" y="4572"/>
                  </a:lnTo>
                  <a:close/>
                </a:path>
                <a:path w="2816860" h="20320">
                  <a:moveTo>
                    <a:pt x="1519428" y="4572"/>
                  </a:moveTo>
                  <a:lnTo>
                    <a:pt x="1514856" y="0"/>
                  </a:lnTo>
                  <a:lnTo>
                    <a:pt x="1504188" y="0"/>
                  </a:lnTo>
                  <a:lnTo>
                    <a:pt x="1499616" y="4572"/>
                  </a:lnTo>
                  <a:lnTo>
                    <a:pt x="1499616" y="16764"/>
                  </a:lnTo>
                  <a:lnTo>
                    <a:pt x="1504188" y="19812"/>
                  </a:lnTo>
                  <a:lnTo>
                    <a:pt x="1514856" y="19812"/>
                  </a:lnTo>
                  <a:lnTo>
                    <a:pt x="1519428" y="16764"/>
                  </a:lnTo>
                  <a:lnTo>
                    <a:pt x="1519428" y="4572"/>
                  </a:lnTo>
                  <a:close/>
                </a:path>
                <a:path w="2816860" h="20320">
                  <a:moveTo>
                    <a:pt x="1560576" y="4572"/>
                  </a:moveTo>
                  <a:lnTo>
                    <a:pt x="1556004" y="0"/>
                  </a:lnTo>
                  <a:lnTo>
                    <a:pt x="1543812" y="0"/>
                  </a:lnTo>
                  <a:lnTo>
                    <a:pt x="1540764" y="4572"/>
                  </a:lnTo>
                  <a:lnTo>
                    <a:pt x="1540764" y="16764"/>
                  </a:lnTo>
                  <a:lnTo>
                    <a:pt x="1543812" y="19812"/>
                  </a:lnTo>
                  <a:lnTo>
                    <a:pt x="1556004" y="19812"/>
                  </a:lnTo>
                  <a:lnTo>
                    <a:pt x="1560576" y="16764"/>
                  </a:lnTo>
                  <a:lnTo>
                    <a:pt x="1560576" y="4572"/>
                  </a:lnTo>
                  <a:close/>
                </a:path>
                <a:path w="2816860" h="20320">
                  <a:moveTo>
                    <a:pt x="1600200" y="4572"/>
                  </a:moveTo>
                  <a:lnTo>
                    <a:pt x="1595628" y="0"/>
                  </a:lnTo>
                  <a:lnTo>
                    <a:pt x="1584960" y="0"/>
                  </a:lnTo>
                  <a:lnTo>
                    <a:pt x="1580388" y="4572"/>
                  </a:lnTo>
                  <a:lnTo>
                    <a:pt x="1580388" y="16764"/>
                  </a:lnTo>
                  <a:lnTo>
                    <a:pt x="1584960" y="19812"/>
                  </a:lnTo>
                  <a:lnTo>
                    <a:pt x="1595628" y="19812"/>
                  </a:lnTo>
                  <a:lnTo>
                    <a:pt x="1600200" y="16764"/>
                  </a:lnTo>
                  <a:lnTo>
                    <a:pt x="1600200" y="4572"/>
                  </a:lnTo>
                  <a:close/>
                </a:path>
                <a:path w="2816860" h="20320">
                  <a:moveTo>
                    <a:pt x="1641335" y="4572"/>
                  </a:moveTo>
                  <a:lnTo>
                    <a:pt x="1636763" y="0"/>
                  </a:lnTo>
                  <a:lnTo>
                    <a:pt x="1626095" y="0"/>
                  </a:lnTo>
                  <a:lnTo>
                    <a:pt x="1621523" y="4572"/>
                  </a:lnTo>
                  <a:lnTo>
                    <a:pt x="1621523" y="16764"/>
                  </a:lnTo>
                  <a:lnTo>
                    <a:pt x="1626095" y="19812"/>
                  </a:lnTo>
                  <a:lnTo>
                    <a:pt x="1636763" y="19812"/>
                  </a:lnTo>
                  <a:lnTo>
                    <a:pt x="1641335" y="16764"/>
                  </a:lnTo>
                  <a:lnTo>
                    <a:pt x="1641335" y="4572"/>
                  </a:lnTo>
                  <a:close/>
                </a:path>
                <a:path w="2816860" h="20320">
                  <a:moveTo>
                    <a:pt x="1680972" y="4572"/>
                  </a:moveTo>
                  <a:lnTo>
                    <a:pt x="1677924" y="0"/>
                  </a:lnTo>
                  <a:lnTo>
                    <a:pt x="1665732" y="0"/>
                  </a:lnTo>
                  <a:lnTo>
                    <a:pt x="1661160" y="4572"/>
                  </a:lnTo>
                  <a:lnTo>
                    <a:pt x="1661160" y="16764"/>
                  </a:lnTo>
                  <a:lnTo>
                    <a:pt x="1665732" y="19812"/>
                  </a:lnTo>
                  <a:lnTo>
                    <a:pt x="1677924" y="19812"/>
                  </a:lnTo>
                  <a:lnTo>
                    <a:pt x="1680972" y="16764"/>
                  </a:lnTo>
                  <a:lnTo>
                    <a:pt x="1680972" y="4572"/>
                  </a:lnTo>
                  <a:close/>
                </a:path>
                <a:path w="2816860" h="20320">
                  <a:moveTo>
                    <a:pt x="1722120" y="4572"/>
                  </a:moveTo>
                  <a:lnTo>
                    <a:pt x="1717548" y="0"/>
                  </a:lnTo>
                  <a:lnTo>
                    <a:pt x="1706880" y="0"/>
                  </a:lnTo>
                  <a:lnTo>
                    <a:pt x="1702308" y="4572"/>
                  </a:lnTo>
                  <a:lnTo>
                    <a:pt x="1702308" y="16764"/>
                  </a:lnTo>
                  <a:lnTo>
                    <a:pt x="1706880" y="19812"/>
                  </a:lnTo>
                  <a:lnTo>
                    <a:pt x="1717548" y="19812"/>
                  </a:lnTo>
                  <a:lnTo>
                    <a:pt x="1722120" y="16764"/>
                  </a:lnTo>
                  <a:lnTo>
                    <a:pt x="1722120" y="4572"/>
                  </a:lnTo>
                  <a:close/>
                </a:path>
                <a:path w="2816860" h="20320">
                  <a:moveTo>
                    <a:pt x="1763268" y="4572"/>
                  </a:moveTo>
                  <a:lnTo>
                    <a:pt x="1758696" y="0"/>
                  </a:lnTo>
                  <a:lnTo>
                    <a:pt x="1746504" y="0"/>
                  </a:lnTo>
                  <a:lnTo>
                    <a:pt x="1743456" y="4572"/>
                  </a:lnTo>
                  <a:lnTo>
                    <a:pt x="1743456" y="16764"/>
                  </a:lnTo>
                  <a:lnTo>
                    <a:pt x="1746504" y="19812"/>
                  </a:lnTo>
                  <a:lnTo>
                    <a:pt x="1758696" y="19812"/>
                  </a:lnTo>
                  <a:lnTo>
                    <a:pt x="1763268" y="16764"/>
                  </a:lnTo>
                  <a:lnTo>
                    <a:pt x="1763268" y="4572"/>
                  </a:lnTo>
                  <a:close/>
                </a:path>
                <a:path w="2816860" h="20320">
                  <a:moveTo>
                    <a:pt x="1802892" y="4572"/>
                  </a:moveTo>
                  <a:lnTo>
                    <a:pt x="1798320" y="0"/>
                  </a:lnTo>
                  <a:lnTo>
                    <a:pt x="1787652" y="0"/>
                  </a:lnTo>
                  <a:lnTo>
                    <a:pt x="1783080" y="4572"/>
                  </a:lnTo>
                  <a:lnTo>
                    <a:pt x="1783080" y="16764"/>
                  </a:lnTo>
                  <a:lnTo>
                    <a:pt x="1787652" y="19812"/>
                  </a:lnTo>
                  <a:lnTo>
                    <a:pt x="1798320" y="19812"/>
                  </a:lnTo>
                  <a:lnTo>
                    <a:pt x="1802892" y="16764"/>
                  </a:lnTo>
                  <a:lnTo>
                    <a:pt x="1802892" y="4572"/>
                  </a:lnTo>
                  <a:close/>
                </a:path>
                <a:path w="2816860" h="20320">
                  <a:moveTo>
                    <a:pt x="1844040" y="4572"/>
                  </a:moveTo>
                  <a:lnTo>
                    <a:pt x="1839468" y="0"/>
                  </a:lnTo>
                  <a:lnTo>
                    <a:pt x="1828800" y="0"/>
                  </a:lnTo>
                  <a:lnTo>
                    <a:pt x="1824228" y="4572"/>
                  </a:lnTo>
                  <a:lnTo>
                    <a:pt x="1824228" y="16764"/>
                  </a:lnTo>
                  <a:lnTo>
                    <a:pt x="1828800" y="19812"/>
                  </a:lnTo>
                  <a:lnTo>
                    <a:pt x="1839468" y="19812"/>
                  </a:lnTo>
                  <a:lnTo>
                    <a:pt x="1844040" y="16764"/>
                  </a:lnTo>
                  <a:lnTo>
                    <a:pt x="1844040" y="4572"/>
                  </a:lnTo>
                  <a:close/>
                </a:path>
                <a:path w="2816860" h="20320">
                  <a:moveTo>
                    <a:pt x="1883664" y="4572"/>
                  </a:moveTo>
                  <a:lnTo>
                    <a:pt x="1880616" y="0"/>
                  </a:lnTo>
                  <a:lnTo>
                    <a:pt x="1868424" y="0"/>
                  </a:lnTo>
                  <a:lnTo>
                    <a:pt x="1863852" y="4572"/>
                  </a:lnTo>
                  <a:lnTo>
                    <a:pt x="1863852" y="16764"/>
                  </a:lnTo>
                  <a:lnTo>
                    <a:pt x="1868424" y="19812"/>
                  </a:lnTo>
                  <a:lnTo>
                    <a:pt x="1880616" y="19812"/>
                  </a:lnTo>
                  <a:lnTo>
                    <a:pt x="1883664" y="16764"/>
                  </a:lnTo>
                  <a:lnTo>
                    <a:pt x="1883664" y="4572"/>
                  </a:lnTo>
                  <a:close/>
                </a:path>
                <a:path w="2816860" h="20320">
                  <a:moveTo>
                    <a:pt x="1924799" y="4572"/>
                  </a:moveTo>
                  <a:lnTo>
                    <a:pt x="1920227" y="0"/>
                  </a:lnTo>
                  <a:lnTo>
                    <a:pt x="1909559" y="0"/>
                  </a:lnTo>
                  <a:lnTo>
                    <a:pt x="1904987" y="4572"/>
                  </a:lnTo>
                  <a:lnTo>
                    <a:pt x="1904987" y="16764"/>
                  </a:lnTo>
                  <a:lnTo>
                    <a:pt x="1909559" y="19812"/>
                  </a:lnTo>
                  <a:lnTo>
                    <a:pt x="1920227" y="19812"/>
                  </a:lnTo>
                  <a:lnTo>
                    <a:pt x="1924799" y="16764"/>
                  </a:lnTo>
                  <a:lnTo>
                    <a:pt x="1924799" y="4572"/>
                  </a:lnTo>
                  <a:close/>
                </a:path>
                <a:path w="2816860" h="20320">
                  <a:moveTo>
                    <a:pt x="1965960" y="4572"/>
                  </a:moveTo>
                  <a:lnTo>
                    <a:pt x="1961388" y="0"/>
                  </a:lnTo>
                  <a:lnTo>
                    <a:pt x="1949196" y="0"/>
                  </a:lnTo>
                  <a:lnTo>
                    <a:pt x="1946148" y="4572"/>
                  </a:lnTo>
                  <a:lnTo>
                    <a:pt x="1946148" y="16764"/>
                  </a:lnTo>
                  <a:lnTo>
                    <a:pt x="1949196" y="19812"/>
                  </a:lnTo>
                  <a:lnTo>
                    <a:pt x="1961388" y="19812"/>
                  </a:lnTo>
                  <a:lnTo>
                    <a:pt x="1965960" y="16764"/>
                  </a:lnTo>
                  <a:lnTo>
                    <a:pt x="1965960" y="4572"/>
                  </a:lnTo>
                  <a:close/>
                </a:path>
                <a:path w="2816860" h="20320">
                  <a:moveTo>
                    <a:pt x="2005584" y="4572"/>
                  </a:moveTo>
                  <a:lnTo>
                    <a:pt x="2001012" y="0"/>
                  </a:lnTo>
                  <a:lnTo>
                    <a:pt x="1990344" y="0"/>
                  </a:lnTo>
                  <a:lnTo>
                    <a:pt x="1985772" y="4572"/>
                  </a:lnTo>
                  <a:lnTo>
                    <a:pt x="1985772" y="16764"/>
                  </a:lnTo>
                  <a:lnTo>
                    <a:pt x="1990344" y="19812"/>
                  </a:lnTo>
                  <a:lnTo>
                    <a:pt x="2001012" y="19812"/>
                  </a:lnTo>
                  <a:lnTo>
                    <a:pt x="2005584" y="16764"/>
                  </a:lnTo>
                  <a:lnTo>
                    <a:pt x="2005584" y="4572"/>
                  </a:lnTo>
                  <a:close/>
                </a:path>
                <a:path w="2816860" h="20320">
                  <a:moveTo>
                    <a:pt x="2046732" y="4572"/>
                  </a:moveTo>
                  <a:lnTo>
                    <a:pt x="2042160" y="0"/>
                  </a:lnTo>
                  <a:lnTo>
                    <a:pt x="2031492" y="0"/>
                  </a:lnTo>
                  <a:lnTo>
                    <a:pt x="2026920" y="4572"/>
                  </a:lnTo>
                  <a:lnTo>
                    <a:pt x="2026920" y="16764"/>
                  </a:lnTo>
                  <a:lnTo>
                    <a:pt x="2031492" y="19812"/>
                  </a:lnTo>
                  <a:lnTo>
                    <a:pt x="2042160" y="19812"/>
                  </a:lnTo>
                  <a:lnTo>
                    <a:pt x="2046732" y="16764"/>
                  </a:lnTo>
                  <a:lnTo>
                    <a:pt x="2046732" y="4572"/>
                  </a:lnTo>
                  <a:close/>
                </a:path>
                <a:path w="2816860" h="20320">
                  <a:moveTo>
                    <a:pt x="2086356" y="4572"/>
                  </a:moveTo>
                  <a:lnTo>
                    <a:pt x="2083308" y="0"/>
                  </a:lnTo>
                  <a:lnTo>
                    <a:pt x="2071116" y="0"/>
                  </a:lnTo>
                  <a:lnTo>
                    <a:pt x="2066544" y="4572"/>
                  </a:lnTo>
                  <a:lnTo>
                    <a:pt x="2066544" y="16764"/>
                  </a:lnTo>
                  <a:lnTo>
                    <a:pt x="2071116" y="19812"/>
                  </a:lnTo>
                  <a:lnTo>
                    <a:pt x="2083308" y="19812"/>
                  </a:lnTo>
                  <a:lnTo>
                    <a:pt x="2086356" y="16764"/>
                  </a:lnTo>
                  <a:lnTo>
                    <a:pt x="2086356" y="4572"/>
                  </a:lnTo>
                  <a:close/>
                </a:path>
                <a:path w="2816860" h="20320">
                  <a:moveTo>
                    <a:pt x="2127504" y="4572"/>
                  </a:moveTo>
                  <a:lnTo>
                    <a:pt x="2122932" y="0"/>
                  </a:lnTo>
                  <a:lnTo>
                    <a:pt x="2112264" y="0"/>
                  </a:lnTo>
                  <a:lnTo>
                    <a:pt x="2107692" y="4572"/>
                  </a:lnTo>
                  <a:lnTo>
                    <a:pt x="2107692" y="16764"/>
                  </a:lnTo>
                  <a:lnTo>
                    <a:pt x="2112264" y="19812"/>
                  </a:lnTo>
                  <a:lnTo>
                    <a:pt x="2122932" y="19812"/>
                  </a:lnTo>
                  <a:lnTo>
                    <a:pt x="2127504" y="16764"/>
                  </a:lnTo>
                  <a:lnTo>
                    <a:pt x="2127504" y="4572"/>
                  </a:lnTo>
                  <a:close/>
                </a:path>
                <a:path w="2816860" h="20320">
                  <a:moveTo>
                    <a:pt x="2168652" y="4572"/>
                  </a:moveTo>
                  <a:lnTo>
                    <a:pt x="2164080" y="0"/>
                  </a:lnTo>
                  <a:lnTo>
                    <a:pt x="2151888" y="0"/>
                  </a:lnTo>
                  <a:lnTo>
                    <a:pt x="2148840" y="4572"/>
                  </a:lnTo>
                  <a:lnTo>
                    <a:pt x="2148840" y="16764"/>
                  </a:lnTo>
                  <a:lnTo>
                    <a:pt x="2151888" y="19812"/>
                  </a:lnTo>
                  <a:lnTo>
                    <a:pt x="2164080" y="19812"/>
                  </a:lnTo>
                  <a:lnTo>
                    <a:pt x="2168652" y="16764"/>
                  </a:lnTo>
                  <a:lnTo>
                    <a:pt x="2168652" y="4572"/>
                  </a:lnTo>
                  <a:close/>
                </a:path>
                <a:path w="2816860" h="20320">
                  <a:moveTo>
                    <a:pt x="2208276" y="4572"/>
                  </a:moveTo>
                  <a:lnTo>
                    <a:pt x="2203704" y="0"/>
                  </a:lnTo>
                  <a:lnTo>
                    <a:pt x="2193036" y="0"/>
                  </a:lnTo>
                  <a:lnTo>
                    <a:pt x="2188464" y="4572"/>
                  </a:lnTo>
                  <a:lnTo>
                    <a:pt x="2188464" y="16764"/>
                  </a:lnTo>
                  <a:lnTo>
                    <a:pt x="2193036" y="19812"/>
                  </a:lnTo>
                  <a:lnTo>
                    <a:pt x="2203704" y="19812"/>
                  </a:lnTo>
                  <a:lnTo>
                    <a:pt x="2208276" y="16764"/>
                  </a:lnTo>
                  <a:lnTo>
                    <a:pt x="2208276" y="4572"/>
                  </a:lnTo>
                  <a:close/>
                </a:path>
                <a:path w="2816860" h="20320">
                  <a:moveTo>
                    <a:pt x="2249411" y="4572"/>
                  </a:moveTo>
                  <a:lnTo>
                    <a:pt x="2244839" y="0"/>
                  </a:lnTo>
                  <a:lnTo>
                    <a:pt x="2234171" y="0"/>
                  </a:lnTo>
                  <a:lnTo>
                    <a:pt x="2229599" y="4572"/>
                  </a:lnTo>
                  <a:lnTo>
                    <a:pt x="2229599" y="16764"/>
                  </a:lnTo>
                  <a:lnTo>
                    <a:pt x="2234171" y="19812"/>
                  </a:lnTo>
                  <a:lnTo>
                    <a:pt x="2244839" y="19812"/>
                  </a:lnTo>
                  <a:lnTo>
                    <a:pt x="2249411" y="16764"/>
                  </a:lnTo>
                  <a:lnTo>
                    <a:pt x="2249411" y="4572"/>
                  </a:lnTo>
                  <a:close/>
                </a:path>
                <a:path w="2816860" h="20320">
                  <a:moveTo>
                    <a:pt x="2289048" y="4572"/>
                  </a:moveTo>
                  <a:lnTo>
                    <a:pt x="2286000" y="0"/>
                  </a:lnTo>
                  <a:lnTo>
                    <a:pt x="2273808" y="0"/>
                  </a:lnTo>
                  <a:lnTo>
                    <a:pt x="2269236" y="4572"/>
                  </a:lnTo>
                  <a:lnTo>
                    <a:pt x="2269236" y="16764"/>
                  </a:lnTo>
                  <a:lnTo>
                    <a:pt x="2273808" y="19812"/>
                  </a:lnTo>
                  <a:lnTo>
                    <a:pt x="2286000" y="19812"/>
                  </a:lnTo>
                  <a:lnTo>
                    <a:pt x="2289048" y="16764"/>
                  </a:lnTo>
                  <a:lnTo>
                    <a:pt x="2289048" y="4572"/>
                  </a:lnTo>
                  <a:close/>
                </a:path>
                <a:path w="2816860" h="20320">
                  <a:moveTo>
                    <a:pt x="2330196" y="4572"/>
                  </a:moveTo>
                  <a:lnTo>
                    <a:pt x="2325624" y="0"/>
                  </a:lnTo>
                  <a:lnTo>
                    <a:pt x="2314956" y="0"/>
                  </a:lnTo>
                  <a:lnTo>
                    <a:pt x="2310384" y="4572"/>
                  </a:lnTo>
                  <a:lnTo>
                    <a:pt x="2310384" y="16764"/>
                  </a:lnTo>
                  <a:lnTo>
                    <a:pt x="2314956" y="19812"/>
                  </a:lnTo>
                  <a:lnTo>
                    <a:pt x="2325624" y="19812"/>
                  </a:lnTo>
                  <a:lnTo>
                    <a:pt x="2330196" y="16764"/>
                  </a:lnTo>
                  <a:lnTo>
                    <a:pt x="2330196" y="4572"/>
                  </a:lnTo>
                  <a:close/>
                </a:path>
                <a:path w="2816860" h="20320">
                  <a:moveTo>
                    <a:pt x="2371344" y="4572"/>
                  </a:moveTo>
                  <a:lnTo>
                    <a:pt x="2366772" y="0"/>
                  </a:lnTo>
                  <a:lnTo>
                    <a:pt x="2354580" y="0"/>
                  </a:lnTo>
                  <a:lnTo>
                    <a:pt x="2351532" y="4572"/>
                  </a:lnTo>
                  <a:lnTo>
                    <a:pt x="2351532" y="16764"/>
                  </a:lnTo>
                  <a:lnTo>
                    <a:pt x="2354580" y="19812"/>
                  </a:lnTo>
                  <a:lnTo>
                    <a:pt x="2366772" y="19812"/>
                  </a:lnTo>
                  <a:lnTo>
                    <a:pt x="2371344" y="16764"/>
                  </a:lnTo>
                  <a:lnTo>
                    <a:pt x="2371344" y="4572"/>
                  </a:lnTo>
                  <a:close/>
                </a:path>
                <a:path w="2816860" h="20320">
                  <a:moveTo>
                    <a:pt x="2410955" y="4572"/>
                  </a:moveTo>
                  <a:lnTo>
                    <a:pt x="2406383" y="0"/>
                  </a:lnTo>
                  <a:lnTo>
                    <a:pt x="2395715" y="0"/>
                  </a:lnTo>
                  <a:lnTo>
                    <a:pt x="2391143" y="4572"/>
                  </a:lnTo>
                  <a:lnTo>
                    <a:pt x="2391143" y="16764"/>
                  </a:lnTo>
                  <a:lnTo>
                    <a:pt x="2395715" y="19812"/>
                  </a:lnTo>
                  <a:lnTo>
                    <a:pt x="2406383" y="19812"/>
                  </a:lnTo>
                  <a:lnTo>
                    <a:pt x="2410955" y="16764"/>
                  </a:lnTo>
                  <a:lnTo>
                    <a:pt x="2410955" y="4572"/>
                  </a:lnTo>
                  <a:close/>
                </a:path>
                <a:path w="2816860" h="20320">
                  <a:moveTo>
                    <a:pt x="2452116" y="4572"/>
                  </a:moveTo>
                  <a:lnTo>
                    <a:pt x="2447544" y="0"/>
                  </a:lnTo>
                  <a:lnTo>
                    <a:pt x="2436876" y="0"/>
                  </a:lnTo>
                  <a:lnTo>
                    <a:pt x="2432304" y="4572"/>
                  </a:lnTo>
                  <a:lnTo>
                    <a:pt x="2432304" y="16764"/>
                  </a:lnTo>
                  <a:lnTo>
                    <a:pt x="2436876" y="19812"/>
                  </a:lnTo>
                  <a:lnTo>
                    <a:pt x="2447544" y="19812"/>
                  </a:lnTo>
                  <a:lnTo>
                    <a:pt x="2452116" y="16764"/>
                  </a:lnTo>
                  <a:lnTo>
                    <a:pt x="2452116" y="4572"/>
                  </a:lnTo>
                  <a:close/>
                </a:path>
                <a:path w="2816860" h="20320">
                  <a:moveTo>
                    <a:pt x="2491727" y="4572"/>
                  </a:moveTo>
                  <a:lnTo>
                    <a:pt x="2488679" y="0"/>
                  </a:lnTo>
                  <a:lnTo>
                    <a:pt x="2476487" y="0"/>
                  </a:lnTo>
                  <a:lnTo>
                    <a:pt x="2471915" y="4572"/>
                  </a:lnTo>
                  <a:lnTo>
                    <a:pt x="2471915" y="16764"/>
                  </a:lnTo>
                  <a:lnTo>
                    <a:pt x="2476487" y="19812"/>
                  </a:lnTo>
                  <a:lnTo>
                    <a:pt x="2488679" y="19812"/>
                  </a:lnTo>
                  <a:lnTo>
                    <a:pt x="2491727" y="16764"/>
                  </a:lnTo>
                  <a:lnTo>
                    <a:pt x="2491727" y="4572"/>
                  </a:lnTo>
                  <a:close/>
                </a:path>
                <a:path w="2816860" h="20320">
                  <a:moveTo>
                    <a:pt x="2532888" y="4572"/>
                  </a:moveTo>
                  <a:lnTo>
                    <a:pt x="2528316" y="0"/>
                  </a:lnTo>
                  <a:lnTo>
                    <a:pt x="2517648" y="0"/>
                  </a:lnTo>
                  <a:lnTo>
                    <a:pt x="2513076" y="4572"/>
                  </a:lnTo>
                  <a:lnTo>
                    <a:pt x="2513076" y="16764"/>
                  </a:lnTo>
                  <a:lnTo>
                    <a:pt x="2517648" y="19812"/>
                  </a:lnTo>
                  <a:lnTo>
                    <a:pt x="2528316" y="19812"/>
                  </a:lnTo>
                  <a:lnTo>
                    <a:pt x="2532888" y="16764"/>
                  </a:lnTo>
                  <a:lnTo>
                    <a:pt x="2532888" y="4572"/>
                  </a:lnTo>
                  <a:close/>
                </a:path>
                <a:path w="2816860" h="20320">
                  <a:moveTo>
                    <a:pt x="2574023" y="4572"/>
                  </a:moveTo>
                  <a:lnTo>
                    <a:pt x="2569451" y="0"/>
                  </a:lnTo>
                  <a:lnTo>
                    <a:pt x="2557259" y="0"/>
                  </a:lnTo>
                  <a:lnTo>
                    <a:pt x="2554211" y="4572"/>
                  </a:lnTo>
                  <a:lnTo>
                    <a:pt x="2554211" y="16764"/>
                  </a:lnTo>
                  <a:lnTo>
                    <a:pt x="2557259" y="19812"/>
                  </a:lnTo>
                  <a:lnTo>
                    <a:pt x="2569451" y="19812"/>
                  </a:lnTo>
                  <a:lnTo>
                    <a:pt x="2574023" y="16764"/>
                  </a:lnTo>
                  <a:lnTo>
                    <a:pt x="2574023" y="4572"/>
                  </a:lnTo>
                  <a:close/>
                </a:path>
                <a:path w="2816860" h="20320">
                  <a:moveTo>
                    <a:pt x="2613660" y="4572"/>
                  </a:moveTo>
                  <a:lnTo>
                    <a:pt x="2609088" y="0"/>
                  </a:lnTo>
                  <a:lnTo>
                    <a:pt x="2598420" y="0"/>
                  </a:lnTo>
                  <a:lnTo>
                    <a:pt x="2593848" y="4572"/>
                  </a:lnTo>
                  <a:lnTo>
                    <a:pt x="2593848" y="16764"/>
                  </a:lnTo>
                  <a:lnTo>
                    <a:pt x="2598420" y="19812"/>
                  </a:lnTo>
                  <a:lnTo>
                    <a:pt x="2609088" y="19812"/>
                  </a:lnTo>
                  <a:lnTo>
                    <a:pt x="2613660" y="16764"/>
                  </a:lnTo>
                  <a:lnTo>
                    <a:pt x="2613660" y="4572"/>
                  </a:lnTo>
                  <a:close/>
                </a:path>
                <a:path w="2816860" h="20320">
                  <a:moveTo>
                    <a:pt x="2654808" y="4572"/>
                  </a:moveTo>
                  <a:lnTo>
                    <a:pt x="2650236" y="0"/>
                  </a:lnTo>
                  <a:lnTo>
                    <a:pt x="2639568" y="0"/>
                  </a:lnTo>
                  <a:lnTo>
                    <a:pt x="2634996" y="4572"/>
                  </a:lnTo>
                  <a:lnTo>
                    <a:pt x="2634996" y="16764"/>
                  </a:lnTo>
                  <a:lnTo>
                    <a:pt x="2639568" y="19812"/>
                  </a:lnTo>
                  <a:lnTo>
                    <a:pt x="2650236" y="19812"/>
                  </a:lnTo>
                  <a:lnTo>
                    <a:pt x="2654808" y="16764"/>
                  </a:lnTo>
                  <a:lnTo>
                    <a:pt x="2654808" y="4572"/>
                  </a:lnTo>
                  <a:close/>
                </a:path>
                <a:path w="2816860" h="20320">
                  <a:moveTo>
                    <a:pt x="2694432" y="4572"/>
                  </a:moveTo>
                  <a:lnTo>
                    <a:pt x="2691384" y="0"/>
                  </a:lnTo>
                  <a:lnTo>
                    <a:pt x="2679192" y="0"/>
                  </a:lnTo>
                  <a:lnTo>
                    <a:pt x="2674620" y="4572"/>
                  </a:lnTo>
                  <a:lnTo>
                    <a:pt x="2674620" y="16764"/>
                  </a:lnTo>
                  <a:lnTo>
                    <a:pt x="2679192" y="19812"/>
                  </a:lnTo>
                  <a:lnTo>
                    <a:pt x="2691384" y="19812"/>
                  </a:lnTo>
                  <a:lnTo>
                    <a:pt x="2694432" y="16764"/>
                  </a:lnTo>
                  <a:lnTo>
                    <a:pt x="2694432" y="4572"/>
                  </a:lnTo>
                  <a:close/>
                </a:path>
                <a:path w="2816860" h="20320">
                  <a:moveTo>
                    <a:pt x="2735580" y="4572"/>
                  </a:moveTo>
                  <a:lnTo>
                    <a:pt x="2731008" y="0"/>
                  </a:lnTo>
                  <a:lnTo>
                    <a:pt x="2720340" y="0"/>
                  </a:lnTo>
                  <a:lnTo>
                    <a:pt x="2715768" y="4572"/>
                  </a:lnTo>
                  <a:lnTo>
                    <a:pt x="2715768" y="16764"/>
                  </a:lnTo>
                  <a:lnTo>
                    <a:pt x="2720340" y="19812"/>
                  </a:lnTo>
                  <a:lnTo>
                    <a:pt x="2731008" y="19812"/>
                  </a:lnTo>
                  <a:lnTo>
                    <a:pt x="2735580" y="16764"/>
                  </a:lnTo>
                  <a:lnTo>
                    <a:pt x="2735580" y="4572"/>
                  </a:lnTo>
                  <a:close/>
                </a:path>
                <a:path w="2816860" h="20320">
                  <a:moveTo>
                    <a:pt x="2776728" y="4572"/>
                  </a:moveTo>
                  <a:lnTo>
                    <a:pt x="2772156" y="0"/>
                  </a:lnTo>
                  <a:lnTo>
                    <a:pt x="2759964" y="0"/>
                  </a:lnTo>
                  <a:lnTo>
                    <a:pt x="2756916" y="4572"/>
                  </a:lnTo>
                  <a:lnTo>
                    <a:pt x="2756916" y="16764"/>
                  </a:lnTo>
                  <a:lnTo>
                    <a:pt x="2759964" y="19812"/>
                  </a:lnTo>
                  <a:lnTo>
                    <a:pt x="2772156" y="19812"/>
                  </a:lnTo>
                  <a:lnTo>
                    <a:pt x="2776728" y="16764"/>
                  </a:lnTo>
                  <a:lnTo>
                    <a:pt x="2776728" y="4572"/>
                  </a:lnTo>
                  <a:close/>
                </a:path>
                <a:path w="2816860" h="20320">
                  <a:moveTo>
                    <a:pt x="2816352" y="4572"/>
                  </a:moveTo>
                  <a:lnTo>
                    <a:pt x="2811780" y="0"/>
                  </a:lnTo>
                  <a:lnTo>
                    <a:pt x="2801112" y="0"/>
                  </a:lnTo>
                  <a:lnTo>
                    <a:pt x="2796540" y="4572"/>
                  </a:lnTo>
                  <a:lnTo>
                    <a:pt x="2796540" y="16764"/>
                  </a:lnTo>
                  <a:lnTo>
                    <a:pt x="2801112" y="19812"/>
                  </a:lnTo>
                  <a:lnTo>
                    <a:pt x="2811780" y="19812"/>
                  </a:lnTo>
                  <a:lnTo>
                    <a:pt x="2816352" y="16764"/>
                  </a:lnTo>
                  <a:lnTo>
                    <a:pt x="2816352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559552" y="3654552"/>
              <a:ext cx="193548" cy="11582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760476" y="4034028"/>
            <a:ext cx="4991100" cy="117475"/>
            <a:chOff x="760476" y="4034028"/>
            <a:chExt cx="4991100" cy="117475"/>
          </a:xfrm>
        </p:grpSpPr>
        <p:sp>
          <p:nvSpPr>
            <p:cNvPr id="21" name="object 21"/>
            <p:cNvSpPr/>
            <p:nvPr/>
          </p:nvSpPr>
          <p:spPr>
            <a:xfrm>
              <a:off x="760476" y="4034028"/>
              <a:ext cx="408432" cy="11734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190244" y="4130039"/>
              <a:ext cx="2851785" cy="20320"/>
            </a:xfrm>
            <a:custGeom>
              <a:avLst/>
              <a:gdLst/>
              <a:ahLst/>
              <a:cxnLst/>
              <a:rect l="l" t="t" r="r" b="b"/>
              <a:pathLst>
                <a:path w="2851785" h="20320">
                  <a:moveTo>
                    <a:pt x="19812" y="4572"/>
                  </a:moveTo>
                  <a:lnTo>
                    <a:pt x="15240" y="0"/>
                  </a:lnTo>
                  <a:lnTo>
                    <a:pt x="3048" y="0"/>
                  </a:lnTo>
                  <a:lnTo>
                    <a:pt x="0" y="4572"/>
                  </a:lnTo>
                  <a:lnTo>
                    <a:pt x="0" y="16764"/>
                  </a:lnTo>
                  <a:lnTo>
                    <a:pt x="3048" y="19812"/>
                  </a:lnTo>
                  <a:lnTo>
                    <a:pt x="15240" y="19812"/>
                  </a:lnTo>
                  <a:lnTo>
                    <a:pt x="19812" y="16764"/>
                  </a:lnTo>
                  <a:lnTo>
                    <a:pt x="19812" y="4572"/>
                  </a:lnTo>
                  <a:close/>
                </a:path>
                <a:path w="2851785" h="20320">
                  <a:moveTo>
                    <a:pt x="59436" y="4572"/>
                  </a:moveTo>
                  <a:lnTo>
                    <a:pt x="54864" y="0"/>
                  </a:lnTo>
                  <a:lnTo>
                    <a:pt x="44196" y="0"/>
                  </a:lnTo>
                  <a:lnTo>
                    <a:pt x="39624" y="4572"/>
                  </a:lnTo>
                  <a:lnTo>
                    <a:pt x="39624" y="16764"/>
                  </a:lnTo>
                  <a:lnTo>
                    <a:pt x="44196" y="19812"/>
                  </a:lnTo>
                  <a:lnTo>
                    <a:pt x="54864" y="19812"/>
                  </a:lnTo>
                  <a:lnTo>
                    <a:pt x="59436" y="16764"/>
                  </a:lnTo>
                  <a:lnTo>
                    <a:pt x="59436" y="4572"/>
                  </a:lnTo>
                  <a:close/>
                </a:path>
                <a:path w="2851785" h="20320">
                  <a:moveTo>
                    <a:pt x="100584" y="4572"/>
                  </a:moveTo>
                  <a:lnTo>
                    <a:pt x="96012" y="0"/>
                  </a:lnTo>
                  <a:lnTo>
                    <a:pt x="85344" y="0"/>
                  </a:lnTo>
                  <a:lnTo>
                    <a:pt x="80772" y="4572"/>
                  </a:lnTo>
                  <a:lnTo>
                    <a:pt x="80772" y="16764"/>
                  </a:lnTo>
                  <a:lnTo>
                    <a:pt x="85344" y="19812"/>
                  </a:lnTo>
                  <a:lnTo>
                    <a:pt x="96012" y="19812"/>
                  </a:lnTo>
                  <a:lnTo>
                    <a:pt x="100584" y="16764"/>
                  </a:lnTo>
                  <a:lnTo>
                    <a:pt x="100584" y="4572"/>
                  </a:lnTo>
                  <a:close/>
                </a:path>
                <a:path w="2851785" h="20320">
                  <a:moveTo>
                    <a:pt x="140195" y="4572"/>
                  </a:moveTo>
                  <a:lnTo>
                    <a:pt x="135623" y="0"/>
                  </a:lnTo>
                  <a:lnTo>
                    <a:pt x="124955" y="0"/>
                  </a:lnTo>
                  <a:lnTo>
                    <a:pt x="120383" y="4572"/>
                  </a:lnTo>
                  <a:lnTo>
                    <a:pt x="120383" y="16764"/>
                  </a:lnTo>
                  <a:lnTo>
                    <a:pt x="124955" y="19812"/>
                  </a:lnTo>
                  <a:lnTo>
                    <a:pt x="135623" y="19812"/>
                  </a:lnTo>
                  <a:lnTo>
                    <a:pt x="140195" y="16764"/>
                  </a:lnTo>
                  <a:lnTo>
                    <a:pt x="140195" y="4572"/>
                  </a:lnTo>
                  <a:close/>
                </a:path>
                <a:path w="2851785" h="20320">
                  <a:moveTo>
                    <a:pt x="181356" y="4572"/>
                  </a:moveTo>
                  <a:lnTo>
                    <a:pt x="176784" y="0"/>
                  </a:lnTo>
                  <a:lnTo>
                    <a:pt x="166116" y="0"/>
                  </a:lnTo>
                  <a:lnTo>
                    <a:pt x="161544" y="4572"/>
                  </a:lnTo>
                  <a:lnTo>
                    <a:pt x="161544" y="16764"/>
                  </a:lnTo>
                  <a:lnTo>
                    <a:pt x="166116" y="19812"/>
                  </a:lnTo>
                  <a:lnTo>
                    <a:pt x="176784" y="19812"/>
                  </a:lnTo>
                  <a:lnTo>
                    <a:pt x="181356" y="16764"/>
                  </a:lnTo>
                  <a:lnTo>
                    <a:pt x="181356" y="4572"/>
                  </a:lnTo>
                  <a:close/>
                </a:path>
                <a:path w="2851785" h="20320">
                  <a:moveTo>
                    <a:pt x="220967" y="4572"/>
                  </a:moveTo>
                  <a:lnTo>
                    <a:pt x="217919" y="0"/>
                  </a:lnTo>
                  <a:lnTo>
                    <a:pt x="205727" y="0"/>
                  </a:lnTo>
                  <a:lnTo>
                    <a:pt x="201155" y="4572"/>
                  </a:lnTo>
                  <a:lnTo>
                    <a:pt x="201155" y="16764"/>
                  </a:lnTo>
                  <a:lnTo>
                    <a:pt x="205727" y="19812"/>
                  </a:lnTo>
                  <a:lnTo>
                    <a:pt x="217919" y="19812"/>
                  </a:lnTo>
                  <a:lnTo>
                    <a:pt x="220967" y="16764"/>
                  </a:lnTo>
                  <a:lnTo>
                    <a:pt x="220967" y="4572"/>
                  </a:lnTo>
                  <a:close/>
                </a:path>
                <a:path w="2851785" h="20320">
                  <a:moveTo>
                    <a:pt x="262128" y="4572"/>
                  </a:moveTo>
                  <a:lnTo>
                    <a:pt x="257556" y="0"/>
                  </a:lnTo>
                  <a:lnTo>
                    <a:pt x="246888" y="0"/>
                  </a:lnTo>
                  <a:lnTo>
                    <a:pt x="242316" y="4572"/>
                  </a:lnTo>
                  <a:lnTo>
                    <a:pt x="242316" y="16764"/>
                  </a:lnTo>
                  <a:lnTo>
                    <a:pt x="246888" y="19812"/>
                  </a:lnTo>
                  <a:lnTo>
                    <a:pt x="257556" y="19812"/>
                  </a:lnTo>
                  <a:lnTo>
                    <a:pt x="262128" y="16764"/>
                  </a:lnTo>
                  <a:lnTo>
                    <a:pt x="262128" y="4572"/>
                  </a:lnTo>
                  <a:close/>
                </a:path>
                <a:path w="2851785" h="20320">
                  <a:moveTo>
                    <a:pt x="301752" y="4572"/>
                  </a:moveTo>
                  <a:lnTo>
                    <a:pt x="298704" y="0"/>
                  </a:lnTo>
                  <a:lnTo>
                    <a:pt x="286512" y="0"/>
                  </a:lnTo>
                  <a:lnTo>
                    <a:pt x="283464" y="4572"/>
                  </a:lnTo>
                  <a:lnTo>
                    <a:pt x="283464" y="16764"/>
                  </a:lnTo>
                  <a:lnTo>
                    <a:pt x="286512" y="19812"/>
                  </a:lnTo>
                  <a:lnTo>
                    <a:pt x="298704" y="19812"/>
                  </a:lnTo>
                  <a:lnTo>
                    <a:pt x="301752" y="16764"/>
                  </a:lnTo>
                  <a:lnTo>
                    <a:pt x="301752" y="4572"/>
                  </a:lnTo>
                  <a:close/>
                </a:path>
                <a:path w="2851785" h="20320">
                  <a:moveTo>
                    <a:pt x="342900" y="4572"/>
                  </a:moveTo>
                  <a:lnTo>
                    <a:pt x="338328" y="0"/>
                  </a:lnTo>
                  <a:lnTo>
                    <a:pt x="327660" y="0"/>
                  </a:lnTo>
                  <a:lnTo>
                    <a:pt x="323088" y="4572"/>
                  </a:lnTo>
                  <a:lnTo>
                    <a:pt x="323088" y="16764"/>
                  </a:lnTo>
                  <a:lnTo>
                    <a:pt x="327660" y="19812"/>
                  </a:lnTo>
                  <a:lnTo>
                    <a:pt x="338328" y="19812"/>
                  </a:lnTo>
                  <a:lnTo>
                    <a:pt x="342900" y="16764"/>
                  </a:lnTo>
                  <a:lnTo>
                    <a:pt x="342900" y="4572"/>
                  </a:lnTo>
                  <a:close/>
                </a:path>
                <a:path w="2851785" h="20320">
                  <a:moveTo>
                    <a:pt x="384048" y="4572"/>
                  </a:moveTo>
                  <a:lnTo>
                    <a:pt x="379476" y="0"/>
                  </a:lnTo>
                  <a:lnTo>
                    <a:pt x="367284" y="0"/>
                  </a:lnTo>
                  <a:lnTo>
                    <a:pt x="364236" y="4572"/>
                  </a:lnTo>
                  <a:lnTo>
                    <a:pt x="364236" y="16764"/>
                  </a:lnTo>
                  <a:lnTo>
                    <a:pt x="367284" y="19812"/>
                  </a:lnTo>
                  <a:lnTo>
                    <a:pt x="379476" y="19812"/>
                  </a:lnTo>
                  <a:lnTo>
                    <a:pt x="384048" y="16764"/>
                  </a:lnTo>
                  <a:lnTo>
                    <a:pt x="384048" y="4572"/>
                  </a:lnTo>
                  <a:close/>
                </a:path>
                <a:path w="2851785" h="20320">
                  <a:moveTo>
                    <a:pt x="423659" y="4572"/>
                  </a:moveTo>
                  <a:lnTo>
                    <a:pt x="419087" y="0"/>
                  </a:lnTo>
                  <a:lnTo>
                    <a:pt x="408419" y="0"/>
                  </a:lnTo>
                  <a:lnTo>
                    <a:pt x="403847" y="4572"/>
                  </a:lnTo>
                  <a:lnTo>
                    <a:pt x="403847" y="16764"/>
                  </a:lnTo>
                  <a:lnTo>
                    <a:pt x="408419" y="19812"/>
                  </a:lnTo>
                  <a:lnTo>
                    <a:pt x="419087" y="19812"/>
                  </a:lnTo>
                  <a:lnTo>
                    <a:pt x="423659" y="16764"/>
                  </a:lnTo>
                  <a:lnTo>
                    <a:pt x="423659" y="4572"/>
                  </a:lnTo>
                  <a:close/>
                </a:path>
                <a:path w="2851785" h="20320">
                  <a:moveTo>
                    <a:pt x="464807" y="4572"/>
                  </a:moveTo>
                  <a:lnTo>
                    <a:pt x="460235" y="0"/>
                  </a:lnTo>
                  <a:lnTo>
                    <a:pt x="449567" y="0"/>
                  </a:lnTo>
                  <a:lnTo>
                    <a:pt x="444995" y="4572"/>
                  </a:lnTo>
                  <a:lnTo>
                    <a:pt x="444995" y="16764"/>
                  </a:lnTo>
                  <a:lnTo>
                    <a:pt x="449567" y="19812"/>
                  </a:lnTo>
                  <a:lnTo>
                    <a:pt x="460235" y="19812"/>
                  </a:lnTo>
                  <a:lnTo>
                    <a:pt x="464807" y="16764"/>
                  </a:lnTo>
                  <a:lnTo>
                    <a:pt x="464807" y="4572"/>
                  </a:lnTo>
                  <a:close/>
                </a:path>
                <a:path w="2851785" h="20320">
                  <a:moveTo>
                    <a:pt x="504444" y="4572"/>
                  </a:moveTo>
                  <a:lnTo>
                    <a:pt x="499872" y="0"/>
                  </a:lnTo>
                  <a:lnTo>
                    <a:pt x="489204" y="0"/>
                  </a:lnTo>
                  <a:lnTo>
                    <a:pt x="484632" y="4572"/>
                  </a:lnTo>
                  <a:lnTo>
                    <a:pt x="484632" y="16764"/>
                  </a:lnTo>
                  <a:lnTo>
                    <a:pt x="489204" y="19812"/>
                  </a:lnTo>
                  <a:lnTo>
                    <a:pt x="499872" y="19812"/>
                  </a:lnTo>
                  <a:lnTo>
                    <a:pt x="504444" y="16764"/>
                  </a:lnTo>
                  <a:lnTo>
                    <a:pt x="504444" y="4572"/>
                  </a:lnTo>
                  <a:close/>
                </a:path>
                <a:path w="2851785" h="20320">
                  <a:moveTo>
                    <a:pt x="545592" y="4572"/>
                  </a:moveTo>
                  <a:lnTo>
                    <a:pt x="541020" y="0"/>
                  </a:lnTo>
                  <a:lnTo>
                    <a:pt x="530352" y="0"/>
                  </a:lnTo>
                  <a:lnTo>
                    <a:pt x="525780" y="4572"/>
                  </a:lnTo>
                  <a:lnTo>
                    <a:pt x="525780" y="16764"/>
                  </a:lnTo>
                  <a:lnTo>
                    <a:pt x="530352" y="19812"/>
                  </a:lnTo>
                  <a:lnTo>
                    <a:pt x="541020" y="19812"/>
                  </a:lnTo>
                  <a:lnTo>
                    <a:pt x="545592" y="16764"/>
                  </a:lnTo>
                  <a:lnTo>
                    <a:pt x="545592" y="4572"/>
                  </a:lnTo>
                  <a:close/>
                </a:path>
                <a:path w="2851785" h="20320">
                  <a:moveTo>
                    <a:pt x="585203" y="4572"/>
                  </a:moveTo>
                  <a:lnTo>
                    <a:pt x="582155" y="0"/>
                  </a:lnTo>
                  <a:lnTo>
                    <a:pt x="569963" y="0"/>
                  </a:lnTo>
                  <a:lnTo>
                    <a:pt x="565391" y="4572"/>
                  </a:lnTo>
                  <a:lnTo>
                    <a:pt x="565391" y="16764"/>
                  </a:lnTo>
                  <a:lnTo>
                    <a:pt x="569963" y="19812"/>
                  </a:lnTo>
                  <a:lnTo>
                    <a:pt x="582155" y="19812"/>
                  </a:lnTo>
                  <a:lnTo>
                    <a:pt x="585203" y="16764"/>
                  </a:lnTo>
                  <a:lnTo>
                    <a:pt x="585203" y="4572"/>
                  </a:lnTo>
                  <a:close/>
                </a:path>
                <a:path w="2851785" h="20320">
                  <a:moveTo>
                    <a:pt x="626364" y="4572"/>
                  </a:moveTo>
                  <a:lnTo>
                    <a:pt x="621792" y="0"/>
                  </a:lnTo>
                  <a:lnTo>
                    <a:pt x="611124" y="0"/>
                  </a:lnTo>
                  <a:lnTo>
                    <a:pt x="606552" y="4572"/>
                  </a:lnTo>
                  <a:lnTo>
                    <a:pt x="606552" y="16764"/>
                  </a:lnTo>
                  <a:lnTo>
                    <a:pt x="611124" y="19812"/>
                  </a:lnTo>
                  <a:lnTo>
                    <a:pt x="621792" y="19812"/>
                  </a:lnTo>
                  <a:lnTo>
                    <a:pt x="626364" y="16764"/>
                  </a:lnTo>
                  <a:lnTo>
                    <a:pt x="626364" y="4572"/>
                  </a:lnTo>
                  <a:close/>
                </a:path>
                <a:path w="2851785" h="20320">
                  <a:moveTo>
                    <a:pt x="665988" y="4572"/>
                  </a:moveTo>
                  <a:lnTo>
                    <a:pt x="662940" y="0"/>
                  </a:lnTo>
                  <a:lnTo>
                    <a:pt x="650748" y="0"/>
                  </a:lnTo>
                  <a:lnTo>
                    <a:pt x="647700" y="4572"/>
                  </a:lnTo>
                  <a:lnTo>
                    <a:pt x="647700" y="16764"/>
                  </a:lnTo>
                  <a:lnTo>
                    <a:pt x="650748" y="19812"/>
                  </a:lnTo>
                  <a:lnTo>
                    <a:pt x="662940" y="19812"/>
                  </a:lnTo>
                  <a:lnTo>
                    <a:pt x="665988" y="16764"/>
                  </a:lnTo>
                  <a:lnTo>
                    <a:pt x="665988" y="4572"/>
                  </a:lnTo>
                  <a:close/>
                </a:path>
                <a:path w="2851785" h="20320">
                  <a:moveTo>
                    <a:pt x="707136" y="4572"/>
                  </a:moveTo>
                  <a:lnTo>
                    <a:pt x="702564" y="0"/>
                  </a:lnTo>
                  <a:lnTo>
                    <a:pt x="691896" y="0"/>
                  </a:lnTo>
                  <a:lnTo>
                    <a:pt x="687324" y="4572"/>
                  </a:lnTo>
                  <a:lnTo>
                    <a:pt x="687324" y="16764"/>
                  </a:lnTo>
                  <a:lnTo>
                    <a:pt x="691896" y="19812"/>
                  </a:lnTo>
                  <a:lnTo>
                    <a:pt x="702564" y="19812"/>
                  </a:lnTo>
                  <a:lnTo>
                    <a:pt x="707136" y="16764"/>
                  </a:lnTo>
                  <a:lnTo>
                    <a:pt x="707136" y="4572"/>
                  </a:lnTo>
                  <a:close/>
                </a:path>
                <a:path w="2851785" h="20320">
                  <a:moveTo>
                    <a:pt x="746760" y="4572"/>
                  </a:moveTo>
                  <a:lnTo>
                    <a:pt x="743712" y="0"/>
                  </a:lnTo>
                  <a:lnTo>
                    <a:pt x="731520" y="0"/>
                  </a:lnTo>
                  <a:lnTo>
                    <a:pt x="728472" y="4572"/>
                  </a:lnTo>
                  <a:lnTo>
                    <a:pt x="728472" y="16764"/>
                  </a:lnTo>
                  <a:lnTo>
                    <a:pt x="731520" y="19812"/>
                  </a:lnTo>
                  <a:lnTo>
                    <a:pt x="743712" y="19812"/>
                  </a:lnTo>
                  <a:lnTo>
                    <a:pt x="746760" y="16764"/>
                  </a:lnTo>
                  <a:lnTo>
                    <a:pt x="746760" y="4572"/>
                  </a:lnTo>
                  <a:close/>
                </a:path>
                <a:path w="2851785" h="20320">
                  <a:moveTo>
                    <a:pt x="787908" y="4572"/>
                  </a:moveTo>
                  <a:lnTo>
                    <a:pt x="783336" y="0"/>
                  </a:lnTo>
                  <a:lnTo>
                    <a:pt x="772668" y="0"/>
                  </a:lnTo>
                  <a:lnTo>
                    <a:pt x="768096" y="4572"/>
                  </a:lnTo>
                  <a:lnTo>
                    <a:pt x="768096" y="16764"/>
                  </a:lnTo>
                  <a:lnTo>
                    <a:pt x="772668" y="19812"/>
                  </a:lnTo>
                  <a:lnTo>
                    <a:pt x="783336" y="19812"/>
                  </a:lnTo>
                  <a:lnTo>
                    <a:pt x="787908" y="16764"/>
                  </a:lnTo>
                  <a:lnTo>
                    <a:pt x="787908" y="4572"/>
                  </a:lnTo>
                  <a:close/>
                </a:path>
                <a:path w="2851785" h="20320">
                  <a:moveTo>
                    <a:pt x="829056" y="4572"/>
                  </a:moveTo>
                  <a:lnTo>
                    <a:pt x="824484" y="0"/>
                  </a:lnTo>
                  <a:lnTo>
                    <a:pt x="812292" y="0"/>
                  </a:lnTo>
                  <a:lnTo>
                    <a:pt x="809244" y="4572"/>
                  </a:lnTo>
                  <a:lnTo>
                    <a:pt x="809244" y="16764"/>
                  </a:lnTo>
                  <a:lnTo>
                    <a:pt x="812292" y="19812"/>
                  </a:lnTo>
                  <a:lnTo>
                    <a:pt x="824484" y="19812"/>
                  </a:lnTo>
                  <a:lnTo>
                    <a:pt x="829056" y="16764"/>
                  </a:lnTo>
                  <a:lnTo>
                    <a:pt x="829056" y="4572"/>
                  </a:lnTo>
                  <a:close/>
                </a:path>
                <a:path w="2851785" h="20320">
                  <a:moveTo>
                    <a:pt x="868667" y="4572"/>
                  </a:moveTo>
                  <a:lnTo>
                    <a:pt x="864095" y="0"/>
                  </a:lnTo>
                  <a:lnTo>
                    <a:pt x="853427" y="0"/>
                  </a:lnTo>
                  <a:lnTo>
                    <a:pt x="848855" y="4572"/>
                  </a:lnTo>
                  <a:lnTo>
                    <a:pt x="848855" y="16764"/>
                  </a:lnTo>
                  <a:lnTo>
                    <a:pt x="853427" y="19812"/>
                  </a:lnTo>
                  <a:lnTo>
                    <a:pt x="864095" y="19812"/>
                  </a:lnTo>
                  <a:lnTo>
                    <a:pt x="868667" y="16764"/>
                  </a:lnTo>
                  <a:lnTo>
                    <a:pt x="868667" y="4572"/>
                  </a:lnTo>
                  <a:close/>
                </a:path>
                <a:path w="2851785" h="20320">
                  <a:moveTo>
                    <a:pt x="909828" y="4572"/>
                  </a:moveTo>
                  <a:lnTo>
                    <a:pt x="905256" y="0"/>
                  </a:lnTo>
                  <a:lnTo>
                    <a:pt x="894588" y="0"/>
                  </a:lnTo>
                  <a:lnTo>
                    <a:pt x="890016" y="4572"/>
                  </a:lnTo>
                  <a:lnTo>
                    <a:pt x="890016" y="16764"/>
                  </a:lnTo>
                  <a:lnTo>
                    <a:pt x="894588" y="19812"/>
                  </a:lnTo>
                  <a:lnTo>
                    <a:pt x="905256" y="19812"/>
                  </a:lnTo>
                  <a:lnTo>
                    <a:pt x="909828" y="16764"/>
                  </a:lnTo>
                  <a:lnTo>
                    <a:pt x="909828" y="4572"/>
                  </a:lnTo>
                  <a:close/>
                </a:path>
                <a:path w="2851785" h="20320">
                  <a:moveTo>
                    <a:pt x="949452" y="4572"/>
                  </a:moveTo>
                  <a:lnTo>
                    <a:pt x="944880" y="0"/>
                  </a:lnTo>
                  <a:lnTo>
                    <a:pt x="934212" y="0"/>
                  </a:lnTo>
                  <a:lnTo>
                    <a:pt x="929640" y="4572"/>
                  </a:lnTo>
                  <a:lnTo>
                    <a:pt x="929640" y="16764"/>
                  </a:lnTo>
                  <a:lnTo>
                    <a:pt x="934212" y="19812"/>
                  </a:lnTo>
                  <a:lnTo>
                    <a:pt x="944880" y="19812"/>
                  </a:lnTo>
                  <a:lnTo>
                    <a:pt x="949452" y="16764"/>
                  </a:lnTo>
                  <a:lnTo>
                    <a:pt x="949452" y="4572"/>
                  </a:lnTo>
                  <a:close/>
                </a:path>
                <a:path w="2851785" h="20320">
                  <a:moveTo>
                    <a:pt x="990600" y="4572"/>
                  </a:moveTo>
                  <a:lnTo>
                    <a:pt x="986028" y="0"/>
                  </a:lnTo>
                  <a:lnTo>
                    <a:pt x="975360" y="0"/>
                  </a:lnTo>
                  <a:lnTo>
                    <a:pt x="970788" y="4572"/>
                  </a:lnTo>
                  <a:lnTo>
                    <a:pt x="970788" y="16764"/>
                  </a:lnTo>
                  <a:lnTo>
                    <a:pt x="975360" y="19812"/>
                  </a:lnTo>
                  <a:lnTo>
                    <a:pt x="986028" y="19812"/>
                  </a:lnTo>
                  <a:lnTo>
                    <a:pt x="990600" y="16764"/>
                  </a:lnTo>
                  <a:lnTo>
                    <a:pt x="990600" y="4572"/>
                  </a:lnTo>
                  <a:close/>
                </a:path>
                <a:path w="2851785" h="20320">
                  <a:moveTo>
                    <a:pt x="1030224" y="4572"/>
                  </a:moveTo>
                  <a:lnTo>
                    <a:pt x="1027176" y="0"/>
                  </a:lnTo>
                  <a:lnTo>
                    <a:pt x="1014984" y="0"/>
                  </a:lnTo>
                  <a:lnTo>
                    <a:pt x="1010412" y="4572"/>
                  </a:lnTo>
                  <a:lnTo>
                    <a:pt x="1010412" y="16764"/>
                  </a:lnTo>
                  <a:lnTo>
                    <a:pt x="1014984" y="19812"/>
                  </a:lnTo>
                  <a:lnTo>
                    <a:pt x="1027176" y="19812"/>
                  </a:lnTo>
                  <a:lnTo>
                    <a:pt x="1030224" y="16764"/>
                  </a:lnTo>
                  <a:lnTo>
                    <a:pt x="1030224" y="4572"/>
                  </a:lnTo>
                  <a:close/>
                </a:path>
                <a:path w="2851785" h="20320">
                  <a:moveTo>
                    <a:pt x="1071372" y="4572"/>
                  </a:moveTo>
                  <a:lnTo>
                    <a:pt x="1066800" y="0"/>
                  </a:lnTo>
                  <a:lnTo>
                    <a:pt x="1056132" y="0"/>
                  </a:lnTo>
                  <a:lnTo>
                    <a:pt x="1051560" y="4572"/>
                  </a:lnTo>
                  <a:lnTo>
                    <a:pt x="1051560" y="16764"/>
                  </a:lnTo>
                  <a:lnTo>
                    <a:pt x="1056132" y="19812"/>
                  </a:lnTo>
                  <a:lnTo>
                    <a:pt x="1066800" y="19812"/>
                  </a:lnTo>
                  <a:lnTo>
                    <a:pt x="1071372" y="16764"/>
                  </a:lnTo>
                  <a:lnTo>
                    <a:pt x="1071372" y="4572"/>
                  </a:lnTo>
                  <a:close/>
                </a:path>
                <a:path w="2851785" h="20320">
                  <a:moveTo>
                    <a:pt x="1110996" y="4572"/>
                  </a:moveTo>
                  <a:lnTo>
                    <a:pt x="1107948" y="0"/>
                  </a:lnTo>
                  <a:lnTo>
                    <a:pt x="1095756" y="0"/>
                  </a:lnTo>
                  <a:lnTo>
                    <a:pt x="1092708" y="4572"/>
                  </a:lnTo>
                  <a:lnTo>
                    <a:pt x="1092708" y="16764"/>
                  </a:lnTo>
                  <a:lnTo>
                    <a:pt x="1095756" y="19812"/>
                  </a:lnTo>
                  <a:lnTo>
                    <a:pt x="1107948" y="19812"/>
                  </a:lnTo>
                  <a:lnTo>
                    <a:pt x="1110996" y="16764"/>
                  </a:lnTo>
                  <a:lnTo>
                    <a:pt x="1110996" y="4572"/>
                  </a:lnTo>
                  <a:close/>
                </a:path>
                <a:path w="2851785" h="20320">
                  <a:moveTo>
                    <a:pt x="1152144" y="4572"/>
                  </a:moveTo>
                  <a:lnTo>
                    <a:pt x="1147572" y="0"/>
                  </a:lnTo>
                  <a:lnTo>
                    <a:pt x="1136904" y="0"/>
                  </a:lnTo>
                  <a:lnTo>
                    <a:pt x="1132332" y="4572"/>
                  </a:lnTo>
                  <a:lnTo>
                    <a:pt x="1132332" y="16764"/>
                  </a:lnTo>
                  <a:lnTo>
                    <a:pt x="1136904" y="19812"/>
                  </a:lnTo>
                  <a:lnTo>
                    <a:pt x="1147572" y="19812"/>
                  </a:lnTo>
                  <a:lnTo>
                    <a:pt x="1152144" y="16764"/>
                  </a:lnTo>
                  <a:lnTo>
                    <a:pt x="1152144" y="4572"/>
                  </a:lnTo>
                  <a:close/>
                </a:path>
                <a:path w="2851785" h="20320">
                  <a:moveTo>
                    <a:pt x="1193292" y="4572"/>
                  </a:moveTo>
                  <a:lnTo>
                    <a:pt x="1188720" y="0"/>
                  </a:lnTo>
                  <a:lnTo>
                    <a:pt x="1176528" y="0"/>
                  </a:lnTo>
                  <a:lnTo>
                    <a:pt x="1173480" y="4572"/>
                  </a:lnTo>
                  <a:lnTo>
                    <a:pt x="1173480" y="16764"/>
                  </a:lnTo>
                  <a:lnTo>
                    <a:pt x="1176528" y="19812"/>
                  </a:lnTo>
                  <a:lnTo>
                    <a:pt x="1188720" y="19812"/>
                  </a:lnTo>
                  <a:lnTo>
                    <a:pt x="1193292" y="16764"/>
                  </a:lnTo>
                  <a:lnTo>
                    <a:pt x="1193292" y="4572"/>
                  </a:lnTo>
                  <a:close/>
                </a:path>
                <a:path w="2851785" h="20320">
                  <a:moveTo>
                    <a:pt x="1232903" y="4572"/>
                  </a:moveTo>
                  <a:lnTo>
                    <a:pt x="1228331" y="0"/>
                  </a:lnTo>
                  <a:lnTo>
                    <a:pt x="1217663" y="0"/>
                  </a:lnTo>
                  <a:lnTo>
                    <a:pt x="1213091" y="4572"/>
                  </a:lnTo>
                  <a:lnTo>
                    <a:pt x="1213091" y="16764"/>
                  </a:lnTo>
                  <a:lnTo>
                    <a:pt x="1217663" y="19812"/>
                  </a:lnTo>
                  <a:lnTo>
                    <a:pt x="1228331" y="19812"/>
                  </a:lnTo>
                  <a:lnTo>
                    <a:pt x="1232903" y="16764"/>
                  </a:lnTo>
                  <a:lnTo>
                    <a:pt x="1232903" y="4572"/>
                  </a:lnTo>
                  <a:close/>
                </a:path>
                <a:path w="2851785" h="20320">
                  <a:moveTo>
                    <a:pt x="1274064" y="4572"/>
                  </a:moveTo>
                  <a:lnTo>
                    <a:pt x="1269492" y="0"/>
                  </a:lnTo>
                  <a:lnTo>
                    <a:pt x="1257300" y="0"/>
                  </a:lnTo>
                  <a:lnTo>
                    <a:pt x="1254252" y="4572"/>
                  </a:lnTo>
                  <a:lnTo>
                    <a:pt x="1254252" y="16764"/>
                  </a:lnTo>
                  <a:lnTo>
                    <a:pt x="1257300" y="19812"/>
                  </a:lnTo>
                  <a:lnTo>
                    <a:pt x="1269492" y="19812"/>
                  </a:lnTo>
                  <a:lnTo>
                    <a:pt x="1274064" y="16764"/>
                  </a:lnTo>
                  <a:lnTo>
                    <a:pt x="1274064" y="4572"/>
                  </a:lnTo>
                  <a:close/>
                </a:path>
                <a:path w="2851785" h="20320">
                  <a:moveTo>
                    <a:pt x="1313688" y="4572"/>
                  </a:moveTo>
                  <a:lnTo>
                    <a:pt x="1309116" y="0"/>
                  </a:lnTo>
                  <a:lnTo>
                    <a:pt x="1298448" y="0"/>
                  </a:lnTo>
                  <a:lnTo>
                    <a:pt x="1293876" y="4572"/>
                  </a:lnTo>
                  <a:lnTo>
                    <a:pt x="1293876" y="16764"/>
                  </a:lnTo>
                  <a:lnTo>
                    <a:pt x="1298448" y="19812"/>
                  </a:lnTo>
                  <a:lnTo>
                    <a:pt x="1309116" y="19812"/>
                  </a:lnTo>
                  <a:lnTo>
                    <a:pt x="1313688" y="16764"/>
                  </a:lnTo>
                  <a:lnTo>
                    <a:pt x="1313688" y="4572"/>
                  </a:lnTo>
                  <a:close/>
                </a:path>
                <a:path w="2851785" h="20320">
                  <a:moveTo>
                    <a:pt x="1354836" y="4572"/>
                  </a:moveTo>
                  <a:lnTo>
                    <a:pt x="1350264" y="0"/>
                  </a:lnTo>
                  <a:lnTo>
                    <a:pt x="1339596" y="0"/>
                  </a:lnTo>
                  <a:lnTo>
                    <a:pt x="1335024" y="4572"/>
                  </a:lnTo>
                  <a:lnTo>
                    <a:pt x="1335024" y="16764"/>
                  </a:lnTo>
                  <a:lnTo>
                    <a:pt x="1339596" y="19812"/>
                  </a:lnTo>
                  <a:lnTo>
                    <a:pt x="1350264" y="19812"/>
                  </a:lnTo>
                  <a:lnTo>
                    <a:pt x="1354836" y="16764"/>
                  </a:lnTo>
                  <a:lnTo>
                    <a:pt x="1354836" y="4572"/>
                  </a:lnTo>
                  <a:close/>
                </a:path>
                <a:path w="2851785" h="20320">
                  <a:moveTo>
                    <a:pt x="1394447" y="4572"/>
                  </a:moveTo>
                  <a:lnTo>
                    <a:pt x="1389875" y="0"/>
                  </a:lnTo>
                  <a:lnTo>
                    <a:pt x="1379207" y="0"/>
                  </a:lnTo>
                  <a:lnTo>
                    <a:pt x="1374635" y="4572"/>
                  </a:lnTo>
                  <a:lnTo>
                    <a:pt x="1374635" y="16764"/>
                  </a:lnTo>
                  <a:lnTo>
                    <a:pt x="1379207" y="19812"/>
                  </a:lnTo>
                  <a:lnTo>
                    <a:pt x="1389875" y="19812"/>
                  </a:lnTo>
                  <a:lnTo>
                    <a:pt x="1394447" y="16764"/>
                  </a:lnTo>
                  <a:lnTo>
                    <a:pt x="1394447" y="4572"/>
                  </a:lnTo>
                  <a:close/>
                </a:path>
                <a:path w="2851785" h="20320">
                  <a:moveTo>
                    <a:pt x="1435608" y="4572"/>
                  </a:moveTo>
                  <a:lnTo>
                    <a:pt x="1431036" y="0"/>
                  </a:lnTo>
                  <a:lnTo>
                    <a:pt x="1420368" y="0"/>
                  </a:lnTo>
                  <a:lnTo>
                    <a:pt x="1415796" y="4572"/>
                  </a:lnTo>
                  <a:lnTo>
                    <a:pt x="1415796" y="16764"/>
                  </a:lnTo>
                  <a:lnTo>
                    <a:pt x="1420368" y="19812"/>
                  </a:lnTo>
                  <a:lnTo>
                    <a:pt x="1431036" y="19812"/>
                  </a:lnTo>
                  <a:lnTo>
                    <a:pt x="1435608" y="16764"/>
                  </a:lnTo>
                  <a:lnTo>
                    <a:pt x="1435608" y="4572"/>
                  </a:lnTo>
                  <a:close/>
                </a:path>
                <a:path w="2851785" h="20320">
                  <a:moveTo>
                    <a:pt x="1475232" y="4572"/>
                  </a:moveTo>
                  <a:lnTo>
                    <a:pt x="1472184" y="0"/>
                  </a:lnTo>
                  <a:lnTo>
                    <a:pt x="1459992" y="0"/>
                  </a:lnTo>
                  <a:lnTo>
                    <a:pt x="1455420" y="4572"/>
                  </a:lnTo>
                  <a:lnTo>
                    <a:pt x="1455420" y="16764"/>
                  </a:lnTo>
                  <a:lnTo>
                    <a:pt x="1459992" y="19812"/>
                  </a:lnTo>
                  <a:lnTo>
                    <a:pt x="1472184" y="19812"/>
                  </a:lnTo>
                  <a:lnTo>
                    <a:pt x="1475232" y="16764"/>
                  </a:lnTo>
                  <a:lnTo>
                    <a:pt x="1475232" y="4572"/>
                  </a:lnTo>
                  <a:close/>
                </a:path>
                <a:path w="2851785" h="20320">
                  <a:moveTo>
                    <a:pt x="1516380" y="4572"/>
                  </a:moveTo>
                  <a:lnTo>
                    <a:pt x="1511808" y="0"/>
                  </a:lnTo>
                  <a:lnTo>
                    <a:pt x="1501140" y="0"/>
                  </a:lnTo>
                  <a:lnTo>
                    <a:pt x="1496568" y="4572"/>
                  </a:lnTo>
                  <a:lnTo>
                    <a:pt x="1496568" y="16764"/>
                  </a:lnTo>
                  <a:lnTo>
                    <a:pt x="1501140" y="19812"/>
                  </a:lnTo>
                  <a:lnTo>
                    <a:pt x="1511808" y="19812"/>
                  </a:lnTo>
                  <a:lnTo>
                    <a:pt x="1516380" y="16764"/>
                  </a:lnTo>
                  <a:lnTo>
                    <a:pt x="1516380" y="4572"/>
                  </a:lnTo>
                  <a:close/>
                </a:path>
                <a:path w="2851785" h="20320">
                  <a:moveTo>
                    <a:pt x="1556004" y="4572"/>
                  </a:moveTo>
                  <a:lnTo>
                    <a:pt x="1552956" y="0"/>
                  </a:lnTo>
                  <a:lnTo>
                    <a:pt x="1540764" y="0"/>
                  </a:lnTo>
                  <a:lnTo>
                    <a:pt x="1537716" y="4572"/>
                  </a:lnTo>
                  <a:lnTo>
                    <a:pt x="1537716" y="16764"/>
                  </a:lnTo>
                  <a:lnTo>
                    <a:pt x="1540764" y="19812"/>
                  </a:lnTo>
                  <a:lnTo>
                    <a:pt x="1552956" y="19812"/>
                  </a:lnTo>
                  <a:lnTo>
                    <a:pt x="1556004" y="16764"/>
                  </a:lnTo>
                  <a:lnTo>
                    <a:pt x="1556004" y="4572"/>
                  </a:lnTo>
                  <a:close/>
                </a:path>
                <a:path w="2851785" h="20320">
                  <a:moveTo>
                    <a:pt x="1597152" y="4572"/>
                  </a:moveTo>
                  <a:lnTo>
                    <a:pt x="1592580" y="0"/>
                  </a:lnTo>
                  <a:lnTo>
                    <a:pt x="1581912" y="0"/>
                  </a:lnTo>
                  <a:lnTo>
                    <a:pt x="1577340" y="4572"/>
                  </a:lnTo>
                  <a:lnTo>
                    <a:pt x="1577340" y="16764"/>
                  </a:lnTo>
                  <a:lnTo>
                    <a:pt x="1581912" y="19812"/>
                  </a:lnTo>
                  <a:lnTo>
                    <a:pt x="1592580" y="19812"/>
                  </a:lnTo>
                  <a:lnTo>
                    <a:pt x="1597152" y="16764"/>
                  </a:lnTo>
                  <a:lnTo>
                    <a:pt x="1597152" y="4572"/>
                  </a:lnTo>
                  <a:close/>
                </a:path>
                <a:path w="2851785" h="20320">
                  <a:moveTo>
                    <a:pt x="1638300" y="4572"/>
                  </a:moveTo>
                  <a:lnTo>
                    <a:pt x="1633728" y="0"/>
                  </a:lnTo>
                  <a:lnTo>
                    <a:pt x="1621536" y="0"/>
                  </a:lnTo>
                  <a:lnTo>
                    <a:pt x="1618488" y="4572"/>
                  </a:lnTo>
                  <a:lnTo>
                    <a:pt x="1618488" y="16764"/>
                  </a:lnTo>
                  <a:lnTo>
                    <a:pt x="1621536" y="19812"/>
                  </a:lnTo>
                  <a:lnTo>
                    <a:pt x="1633728" y="19812"/>
                  </a:lnTo>
                  <a:lnTo>
                    <a:pt x="1638300" y="16764"/>
                  </a:lnTo>
                  <a:lnTo>
                    <a:pt x="1638300" y="4572"/>
                  </a:lnTo>
                  <a:close/>
                </a:path>
                <a:path w="2851785" h="20320">
                  <a:moveTo>
                    <a:pt x="1677924" y="4572"/>
                  </a:moveTo>
                  <a:lnTo>
                    <a:pt x="1673352" y="0"/>
                  </a:lnTo>
                  <a:lnTo>
                    <a:pt x="1662684" y="0"/>
                  </a:lnTo>
                  <a:lnTo>
                    <a:pt x="1658112" y="4572"/>
                  </a:lnTo>
                  <a:lnTo>
                    <a:pt x="1658112" y="16764"/>
                  </a:lnTo>
                  <a:lnTo>
                    <a:pt x="1662684" y="19812"/>
                  </a:lnTo>
                  <a:lnTo>
                    <a:pt x="1673352" y="19812"/>
                  </a:lnTo>
                  <a:lnTo>
                    <a:pt x="1677924" y="16764"/>
                  </a:lnTo>
                  <a:lnTo>
                    <a:pt x="1677924" y="4572"/>
                  </a:lnTo>
                  <a:close/>
                </a:path>
                <a:path w="2851785" h="20320">
                  <a:moveTo>
                    <a:pt x="1719072" y="4572"/>
                  </a:moveTo>
                  <a:lnTo>
                    <a:pt x="1714500" y="0"/>
                  </a:lnTo>
                  <a:lnTo>
                    <a:pt x="1703832" y="0"/>
                  </a:lnTo>
                  <a:lnTo>
                    <a:pt x="1699260" y="4572"/>
                  </a:lnTo>
                  <a:lnTo>
                    <a:pt x="1699260" y="16764"/>
                  </a:lnTo>
                  <a:lnTo>
                    <a:pt x="1703832" y="19812"/>
                  </a:lnTo>
                  <a:lnTo>
                    <a:pt x="1714500" y="19812"/>
                  </a:lnTo>
                  <a:lnTo>
                    <a:pt x="1719072" y="16764"/>
                  </a:lnTo>
                  <a:lnTo>
                    <a:pt x="1719072" y="4572"/>
                  </a:lnTo>
                  <a:close/>
                </a:path>
                <a:path w="2851785" h="20320">
                  <a:moveTo>
                    <a:pt x="1758696" y="4572"/>
                  </a:moveTo>
                  <a:lnTo>
                    <a:pt x="1754124" y="0"/>
                  </a:lnTo>
                  <a:lnTo>
                    <a:pt x="1743456" y="0"/>
                  </a:lnTo>
                  <a:lnTo>
                    <a:pt x="1738884" y="4572"/>
                  </a:lnTo>
                  <a:lnTo>
                    <a:pt x="1738884" y="16764"/>
                  </a:lnTo>
                  <a:lnTo>
                    <a:pt x="1743456" y="19812"/>
                  </a:lnTo>
                  <a:lnTo>
                    <a:pt x="1754124" y="19812"/>
                  </a:lnTo>
                  <a:lnTo>
                    <a:pt x="1758696" y="16764"/>
                  </a:lnTo>
                  <a:lnTo>
                    <a:pt x="1758696" y="4572"/>
                  </a:lnTo>
                  <a:close/>
                </a:path>
                <a:path w="2851785" h="20320">
                  <a:moveTo>
                    <a:pt x="1799844" y="4572"/>
                  </a:moveTo>
                  <a:lnTo>
                    <a:pt x="1795272" y="0"/>
                  </a:lnTo>
                  <a:lnTo>
                    <a:pt x="1784604" y="0"/>
                  </a:lnTo>
                  <a:lnTo>
                    <a:pt x="1780032" y="4572"/>
                  </a:lnTo>
                  <a:lnTo>
                    <a:pt x="1780032" y="16764"/>
                  </a:lnTo>
                  <a:lnTo>
                    <a:pt x="1784604" y="19812"/>
                  </a:lnTo>
                  <a:lnTo>
                    <a:pt x="1795272" y="19812"/>
                  </a:lnTo>
                  <a:lnTo>
                    <a:pt x="1799844" y="16764"/>
                  </a:lnTo>
                  <a:lnTo>
                    <a:pt x="1799844" y="4572"/>
                  </a:lnTo>
                  <a:close/>
                </a:path>
                <a:path w="2851785" h="20320">
                  <a:moveTo>
                    <a:pt x="1839468" y="4572"/>
                  </a:moveTo>
                  <a:lnTo>
                    <a:pt x="1836420" y="0"/>
                  </a:lnTo>
                  <a:lnTo>
                    <a:pt x="1824228" y="0"/>
                  </a:lnTo>
                  <a:lnTo>
                    <a:pt x="1819656" y="4572"/>
                  </a:lnTo>
                  <a:lnTo>
                    <a:pt x="1819656" y="16764"/>
                  </a:lnTo>
                  <a:lnTo>
                    <a:pt x="1824228" y="19812"/>
                  </a:lnTo>
                  <a:lnTo>
                    <a:pt x="1836420" y="19812"/>
                  </a:lnTo>
                  <a:lnTo>
                    <a:pt x="1839468" y="16764"/>
                  </a:lnTo>
                  <a:lnTo>
                    <a:pt x="1839468" y="4572"/>
                  </a:lnTo>
                  <a:close/>
                </a:path>
                <a:path w="2851785" h="20320">
                  <a:moveTo>
                    <a:pt x="1880603" y="4572"/>
                  </a:moveTo>
                  <a:lnTo>
                    <a:pt x="1876031" y="0"/>
                  </a:lnTo>
                  <a:lnTo>
                    <a:pt x="1865363" y="0"/>
                  </a:lnTo>
                  <a:lnTo>
                    <a:pt x="1860791" y="4572"/>
                  </a:lnTo>
                  <a:lnTo>
                    <a:pt x="1860791" y="16764"/>
                  </a:lnTo>
                  <a:lnTo>
                    <a:pt x="1865363" y="19812"/>
                  </a:lnTo>
                  <a:lnTo>
                    <a:pt x="1876031" y="19812"/>
                  </a:lnTo>
                  <a:lnTo>
                    <a:pt x="1880603" y="16764"/>
                  </a:lnTo>
                  <a:lnTo>
                    <a:pt x="1880603" y="4572"/>
                  </a:lnTo>
                  <a:close/>
                </a:path>
                <a:path w="2851785" h="20320">
                  <a:moveTo>
                    <a:pt x="1920240" y="4572"/>
                  </a:moveTo>
                  <a:lnTo>
                    <a:pt x="1917192" y="0"/>
                  </a:lnTo>
                  <a:lnTo>
                    <a:pt x="1905000" y="0"/>
                  </a:lnTo>
                  <a:lnTo>
                    <a:pt x="1901952" y="4572"/>
                  </a:lnTo>
                  <a:lnTo>
                    <a:pt x="1901952" y="16764"/>
                  </a:lnTo>
                  <a:lnTo>
                    <a:pt x="1905000" y="19812"/>
                  </a:lnTo>
                  <a:lnTo>
                    <a:pt x="1917192" y="19812"/>
                  </a:lnTo>
                  <a:lnTo>
                    <a:pt x="1920240" y="16764"/>
                  </a:lnTo>
                  <a:lnTo>
                    <a:pt x="1920240" y="4572"/>
                  </a:lnTo>
                  <a:close/>
                </a:path>
                <a:path w="2851785" h="20320">
                  <a:moveTo>
                    <a:pt x="1961388" y="4572"/>
                  </a:moveTo>
                  <a:lnTo>
                    <a:pt x="1956816" y="0"/>
                  </a:lnTo>
                  <a:lnTo>
                    <a:pt x="1946148" y="0"/>
                  </a:lnTo>
                  <a:lnTo>
                    <a:pt x="1941576" y="4572"/>
                  </a:lnTo>
                  <a:lnTo>
                    <a:pt x="1941576" y="16764"/>
                  </a:lnTo>
                  <a:lnTo>
                    <a:pt x="1946148" y="19812"/>
                  </a:lnTo>
                  <a:lnTo>
                    <a:pt x="1956816" y="19812"/>
                  </a:lnTo>
                  <a:lnTo>
                    <a:pt x="1961388" y="16764"/>
                  </a:lnTo>
                  <a:lnTo>
                    <a:pt x="1961388" y="4572"/>
                  </a:lnTo>
                  <a:close/>
                </a:path>
                <a:path w="2851785" h="20320">
                  <a:moveTo>
                    <a:pt x="2001012" y="4572"/>
                  </a:moveTo>
                  <a:lnTo>
                    <a:pt x="1997964" y="0"/>
                  </a:lnTo>
                  <a:lnTo>
                    <a:pt x="1985772" y="0"/>
                  </a:lnTo>
                  <a:lnTo>
                    <a:pt x="1982724" y="4572"/>
                  </a:lnTo>
                  <a:lnTo>
                    <a:pt x="1982724" y="16764"/>
                  </a:lnTo>
                  <a:lnTo>
                    <a:pt x="1985772" y="19812"/>
                  </a:lnTo>
                  <a:lnTo>
                    <a:pt x="1997964" y="19812"/>
                  </a:lnTo>
                  <a:lnTo>
                    <a:pt x="2001012" y="16764"/>
                  </a:lnTo>
                  <a:lnTo>
                    <a:pt x="2001012" y="4572"/>
                  </a:lnTo>
                  <a:close/>
                </a:path>
                <a:path w="2851785" h="20320">
                  <a:moveTo>
                    <a:pt x="2042147" y="4572"/>
                  </a:moveTo>
                  <a:lnTo>
                    <a:pt x="2037575" y="0"/>
                  </a:lnTo>
                  <a:lnTo>
                    <a:pt x="2026907" y="0"/>
                  </a:lnTo>
                  <a:lnTo>
                    <a:pt x="2022335" y="4572"/>
                  </a:lnTo>
                  <a:lnTo>
                    <a:pt x="2022335" y="16764"/>
                  </a:lnTo>
                  <a:lnTo>
                    <a:pt x="2026907" y="19812"/>
                  </a:lnTo>
                  <a:lnTo>
                    <a:pt x="2037575" y="19812"/>
                  </a:lnTo>
                  <a:lnTo>
                    <a:pt x="2042147" y="16764"/>
                  </a:lnTo>
                  <a:lnTo>
                    <a:pt x="2042147" y="4572"/>
                  </a:lnTo>
                  <a:close/>
                </a:path>
                <a:path w="2851785" h="20320">
                  <a:moveTo>
                    <a:pt x="2083308" y="4572"/>
                  </a:moveTo>
                  <a:lnTo>
                    <a:pt x="2078736" y="0"/>
                  </a:lnTo>
                  <a:lnTo>
                    <a:pt x="2066544" y="0"/>
                  </a:lnTo>
                  <a:lnTo>
                    <a:pt x="2063496" y="4572"/>
                  </a:lnTo>
                  <a:lnTo>
                    <a:pt x="2063496" y="16764"/>
                  </a:lnTo>
                  <a:lnTo>
                    <a:pt x="2066544" y="19812"/>
                  </a:lnTo>
                  <a:lnTo>
                    <a:pt x="2078736" y="19812"/>
                  </a:lnTo>
                  <a:lnTo>
                    <a:pt x="2083308" y="16764"/>
                  </a:lnTo>
                  <a:lnTo>
                    <a:pt x="2083308" y="4572"/>
                  </a:lnTo>
                  <a:close/>
                </a:path>
                <a:path w="2851785" h="20320">
                  <a:moveTo>
                    <a:pt x="2122919" y="4572"/>
                  </a:moveTo>
                  <a:lnTo>
                    <a:pt x="2118347" y="0"/>
                  </a:lnTo>
                  <a:lnTo>
                    <a:pt x="2107679" y="0"/>
                  </a:lnTo>
                  <a:lnTo>
                    <a:pt x="2103107" y="4572"/>
                  </a:lnTo>
                  <a:lnTo>
                    <a:pt x="2103107" y="16764"/>
                  </a:lnTo>
                  <a:lnTo>
                    <a:pt x="2107679" y="19812"/>
                  </a:lnTo>
                  <a:lnTo>
                    <a:pt x="2118347" y="19812"/>
                  </a:lnTo>
                  <a:lnTo>
                    <a:pt x="2122919" y="16764"/>
                  </a:lnTo>
                  <a:lnTo>
                    <a:pt x="2122919" y="4572"/>
                  </a:lnTo>
                  <a:close/>
                </a:path>
                <a:path w="2851785" h="20320">
                  <a:moveTo>
                    <a:pt x="2164080" y="4572"/>
                  </a:moveTo>
                  <a:lnTo>
                    <a:pt x="2159508" y="0"/>
                  </a:lnTo>
                  <a:lnTo>
                    <a:pt x="2148840" y="0"/>
                  </a:lnTo>
                  <a:lnTo>
                    <a:pt x="2144268" y="4572"/>
                  </a:lnTo>
                  <a:lnTo>
                    <a:pt x="2144268" y="16764"/>
                  </a:lnTo>
                  <a:lnTo>
                    <a:pt x="2148840" y="19812"/>
                  </a:lnTo>
                  <a:lnTo>
                    <a:pt x="2159508" y="19812"/>
                  </a:lnTo>
                  <a:lnTo>
                    <a:pt x="2164080" y="16764"/>
                  </a:lnTo>
                  <a:lnTo>
                    <a:pt x="2164080" y="4572"/>
                  </a:lnTo>
                  <a:close/>
                </a:path>
                <a:path w="2851785" h="20320">
                  <a:moveTo>
                    <a:pt x="2203704" y="4572"/>
                  </a:moveTo>
                  <a:lnTo>
                    <a:pt x="2199132" y="0"/>
                  </a:lnTo>
                  <a:lnTo>
                    <a:pt x="2188464" y="0"/>
                  </a:lnTo>
                  <a:lnTo>
                    <a:pt x="2183892" y="4572"/>
                  </a:lnTo>
                  <a:lnTo>
                    <a:pt x="2183892" y="16764"/>
                  </a:lnTo>
                  <a:lnTo>
                    <a:pt x="2188464" y="19812"/>
                  </a:lnTo>
                  <a:lnTo>
                    <a:pt x="2199132" y="19812"/>
                  </a:lnTo>
                  <a:lnTo>
                    <a:pt x="2203704" y="16764"/>
                  </a:lnTo>
                  <a:lnTo>
                    <a:pt x="2203704" y="4572"/>
                  </a:lnTo>
                  <a:close/>
                </a:path>
                <a:path w="2851785" h="20320">
                  <a:moveTo>
                    <a:pt x="2244852" y="4572"/>
                  </a:moveTo>
                  <a:lnTo>
                    <a:pt x="2240280" y="0"/>
                  </a:lnTo>
                  <a:lnTo>
                    <a:pt x="2229612" y="0"/>
                  </a:lnTo>
                  <a:lnTo>
                    <a:pt x="2225040" y="4572"/>
                  </a:lnTo>
                  <a:lnTo>
                    <a:pt x="2225040" y="16764"/>
                  </a:lnTo>
                  <a:lnTo>
                    <a:pt x="2229612" y="19812"/>
                  </a:lnTo>
                  <a:lnTo>
                    <a:pt x="2240280" y="19812"/>
                  </a:lnTo>
                  <a:lnTo>
                    <a:pt x="2244852" y="16764"/>
                  </a:lnTo>
                  <a:lnTo>
                    <a:pt x="2244852" y="4572"/>
                  </a:lnTo>
                  <a:close/>
                </a:path>
                <a:path w="2851785" h="20320">
                  <a:moveTo>
                    <a:pt x="2284476" y="4572"/>
                  </a:moveTo>
                  <a:lnTo>
                    <a:pt x="2281428" y="0"/>
                  </a:lnTo>
                  <a:lnTo>
                    <a:pt x="2269236" y="0"/>
                  </a:lnTo>
                  <a:lnTo>
                    <a:pt x="2264664" y="4572"/>
                  </a:lnTo>
                  <a:lnTo>
                    <a:pt x="2264664" y="16764"/>
                  </a:lnTo>
                  <a:lnTo>
                    <a:pt x="2269236" y="19812"/>
                  </a:lnTo>
                  <a:lnTo>
                    <a:pt x="2281428" y="19812"/>
                  </a:lnTo>
                  <a:lnTo>
                    <a:pt x="2284476" y="16764"/>
                  </a:lnTo>
                  <a:lnTo>
                    <a:pt x="2284476" y="4572"/>
                  </a:lnTo>
                  <a:close/>
                </a:path>
                <a:path w="2851785" h="20320">
                  <a:moveTo>
                    <a:pt x="2325624" y="4572"/>
                  </a:moveTo>
                  <a:lnTo>
                    <a:pt x="2321052" y="0"/>
                  </a:lnTo>
                  <a:lnTo>
                    <a:pt x="2310384" y="0"/>
                  </a:lnTo>
                  <a:lnTo>
                    <a:pt x="2305812" y="4572"/>
                  </a:lnTo>
                  <a:lnTo>
                    <a:pt x="2305812" y="16764"/>
                  </a:lnTo>
                  <a:lnTo>
                    <a:pt x="2310384" y="19812"/>
                  </a:lnTo>
                  <a:lnTo>
                    <a:pt x="2321052" y="19812"/>
                  </a:lnTo>
                  <a:lnTo>
                    <a:pt x="2325624" y="16764"/>
                  </a:lnTo>
                  <a:lnTo>
                    <a:pt x="2325624" y="4572"/>
                  </a:lnTo>
                  <a:close/>
                </a:path>
                <a:path w="2851785" h="20320">
                  <a:moveTo>
                    <a:pt x="2365248" y="4572"/>
                  </a:moveTo>
                  <a:lnTo>
                    <a:pt x="2362200" y="0"/>
                  </a:lnTo>
                  <a:lnTo>
                    <a:pt x="2350008" y="0"/>
                  </a:lnTo>
                  <a:lnTo>
                    <a:pt x="2346960" y="4572"/>
                  </a:lnTo>
                  <a:lnTo>
                    <a:pt x="2346960" y="16764"/>
                  </a:lnTo>
                  <a:lnTo>
                    <a:pt x="2350008" y="19812"/>
                  </a:lnTo>
                  <a:lnTo>
                    <a:pt x="2362200" y="19812"/>
                  </a:lnTo>
                  <a:lnTo>
                    <a:pt x="2365248" y="16764"/>
                  </a:lnTo>
                  <a:lnTo>
                    <a:pt x="2365248" y="4572"/>
                  </a:lnTo>
                  <a:close/>
                </a:path>
                <a:path w="2851785" h="20320">
                  <a:moveTo>
                    <a:pt x="2406396" y="4572"/>
                  </a:moveTo>
                  <a:lnTo>
                    <a:pt x="2401824" y="0"/>
                  </a:lnTo>
                  <a:lnTo>
                    <a:pt x="2391156" y="0"/>
                  </a:lnTo>
                  <a:lnTo>
                    <a:pt x="2386584" y="4572"/>
                  </a:lnTo>
                  <a:lnTo>
                    <a:pt x="2386584" y="16764"/>
                  </a:lnTo>
                  <a:lnTo>
                    <a:pt x="2391156" y="19812"/>
                  </a:lnTo>
                  <a:lnTo>
                    <a:pt x="2401824" y="19812"/>
                  </a:lnTo>
                  <a:lnTo>
                    <a:pt x="2406396" y="16764"/>
                  </a:lnTo>
                  <a:lnTo>
                    <a:pt x="2406396" y="4572"/>
                  </a:lnTo>
                  <a:close/>
                </a:path>
                <a:path w="2851785" h="20320">
                  <a:moveTo>
                    <a:pt x="2447544" y="4572"/>
                  </a:moveTo>
                  <a:lnTo>
                    <a:pt x="2442972" y="0"/>
                  </a:lnTo>
                  <a:lnTo>
                    <a:pt x="2430780" y="0"/>
                  </a:lnTo>
                  <a:lnTo>
                    <a:pt x="2427732" y="4572"/>
                  </a:lnTo>
                  <a:lnTo>
                    <a:pt x="2427732" y="16764"/>
                  </a:lnTo>
                  <a:lnTo>
                    <a:pt x="2430780" y="19812"/>
                  </a:lnTo>
                  <a:lnTo>
                    <a:pt x="2442972" y="19812"/>
                  </a:lnTo>
                  <a:lnTo>
                    <a:pt x="2447544" y="16764"/>
                  </a:lnTo>
                  <a:lnTo>
                    <a:pt x="2447544" y="4572"/>
                  </a:lnTo>
                  <a:close/>
                </a:path>
                <a:path w="2851785" h="20320">
                  <a:moveTo>
                    <a:pt x="2487168" y="4572"/>
                  </a:moveTo>
                  <a:lnTo>
                    <a:pt x="2482596" y="0"/>
                  </a:lnTo>
                  <a:lnTo>
                    <a:pt x="2471928" y="0"/>
                  </a:lnTo>
                  <a:lnTo>
                    <a:pt x="2467356" y="4572"/>
                  </a:lnTo>
                  <a:lnTo>
                    <a:pt x="2467356" y="16764"/>
                  </a:lnTo>
                  <a:lnTo>
                    <a:pt x="2471928" y="19812"/>
                  </a:lnTo>
                  <a:lnTo>
                    <a:pt x="2482596" y="19812"/>
                  </a:lnTo>
                  <a:lnTo>
                    <a:pt x="2487168" y="16764"/>
                  </a:lnTo>
                  <a:lnTo>
                    <a:pt x="2487168" y="4572"/>
                  </a:lnTo>
                  <a:close/>
                </a:path>
                <a:path w="2851785" h="20320">
                  <a:moveTo>
                    <a:pt x="2528316" y="4572"/>
                  </a:moveTo>
                  <a:lnTo>
                    <a:pt x="2523744" y="0"/>
                  </a:lnTo>
                  <a:lnTo>
                    <a:pt x="2513076" y="0"/>
                  </a:lnTo>
                  <a:lnTo>
                    <a:pt x="2508504" y="4572"/>
                  </a:lnTo>
                  <a:lnTo>
                    <a:pt x="2508504" y="16764"/>
                  </a:lnTo>
                  <a:lnTo>
                    <a:pt x="2513076" y="19812"/>
                  </a:lnTo>
                  <a:lnTo>
                    <a:pt x="2523744" y="19812"/>
                  </a:lnTo>
                  <a:lnTo>
                    <a:pt x="2528316" y="16764"/>
                  </a:lnTo>
                  <a:lnTo>
                    <a:pt x="2528316" y="4572"/>
                  </a:lnTo>
                  <a:close/>
                </a:path>
                <a:path w="2851785" h="20320">
                  <a:moveTo>
                    <a:pt x="2567940" y="4572"/>
                  </a:moveTo>
                  <a:lnTo>
                    <a:pt x="2563368" y="0"/>
                  </a:lnTo>
                  <a:lnTo>
                    <a:pt x="2552700" y="0"/>
                  </a:lnTo>
                  <a:lnTo>
                    <a:pt x="2548128" y="4572"/>
                  </a:lnTo>
                  <a:lnTo>
                    <a:pt x="2548128" y="16764"/>
                  </a:lnTo>
                  <a:lnTo>
                    <a:pt x="2552700" y="19812"/>
                  </a:lnTo>
                  <a:lnTo>
                    <a:pt x="2563368" y="19812"/>
                  </a:lnTo>
                  <a:lnTo>
                    <a:pt x="2567940" y="16764"/>
                  </a:lnTo>
                  <a:lnTo>
                    <a:pt x="2567940" y="4572"/>
                  </a:lnTo>
                  <a:close/>
                </a:path>
                <a:path w="2851785" h="20320">
                  <a:moveTo>
                    <a:pt x="2609088" y="4572"/>
                  </a:moveTo>
                  <a:lnTo>
                    <a:pt x="2604516" y="0"/>
                  </a:lnTo>
                  <a:lnTo>
                    <a:pt x="2593848" y="0"/>
                  </a:lnTo>
                  <a:lnTo>
                    <a:pt x="2589276" y="4572"/>
                  </a:lnTo>
                  <a:lnTo>
                    <a:pt x="2589276" y="16764"/>
                  </a:lnTo>
                  <a:lnTo>
                    <a:pt x="2593848" y="19812"/>
                  </a:lnTo>
                  <a:lnTo>
                    <a:pt x="2604516" y="19812"/>
                  </a:lnTo>
                  <a:lnTo>
                    <a:pt x="2609088" y="16764"/>
                  </a:lnTo>
                  <a:lnTo>
                    <a:pt x="2609088" y="4572"/>
                  </a:lnTo>
                  <a:close/>
                </a:path>
                <a:path w="2851785" h="20320">
                  <a:moveTo>
                    <a:pt x="2648712" y="4572"/>
                  </a:moveTo>
                  <a:lnTo>
                    <a:pt x="2645664" y="0"/>
                  </a:lnTo>
                  <a:lnTo>
                    <a:pt x="2633472" y="0"/>
                  </a:lnTo>
                  <a:lnTo>
                    <a:pt x="2628900" y="4572"/>
                  </a:lnTo>
                  <a:lnTo>
                    <a:pt x="2628900" y="16764"/>
                  </a:lnTo>
                  <a:lnTo>
                    <a:pt x="2633472" y="19812"/>
                  </a:lnTo>
                  <a:lnTo>
                    <a:pt x="2645664" y="19812"/>
                  </a:lnTo>
                  <a:lnTo>
                    <a:pt x="2648712" y="16764"/>
                  </a:lnTo>
                  <a:lnTo>
                    <a:pt x="2648712" y="4572"/>
                  </a:lnTo>
                  <a:close/>
                </a:path>
                <a:path w="2851785" h="20320">
                  <a:moveTo>
                    <a:pt x="2689860" y="4572"/>
                  </a:moveTo>
                  <a:lnTo>
                    <a:pt x="2685288" y="0"/>
                  </a:lnTo>
                  <a:lnTo>
                    <a:pt x="2674620" y="0"/>
                  </a:lnTo>
                  <a:lnTo>
                    <a:pt x="2670048" y="4572"/>
                  </a:lnTo>
                  <a:lnTo>
                    <a:pt x="2670048" y="16764"/>
                  </a:lnTo>
                  <a:lnTo>
                    <a:pt x="2674620" y="19812"/>
                  </a:lnTo>
                  <a:lnTo>
                    <a:pt x="2685288" y="19812"/>
                  </a:lnTo>
                  <a:lnTo>
                    <a:pt x="2689860" y="16764"/>
                  </a:lnTo>
                  <a:lnTo>
                    <a:pt x="2689860" y="4572"/>
                  </a:lnTo>
                  <a:close/>
                </a:path>
                <a:path w="2851785" h="20320">
                  <a:moveTo>
                    <a:pt x="2729484" y="4572"/>
                  </a:moveTo>
                  <a:lnTo>
                    <a:pt x="2726436" y="0"/>
                  </a:lnTo>
                  <a:lnTo>
                    <a:pt x="2714244" y="0"/>
                  </a:lnTo>
                  <a:lnTo>
                    <a:pt x="2709672" y="4572"/>
                  </a:lnTo>
                  <a:lnTo>
                    <a:pt x="2709672" y="16764"/>
                  </a:lnTo>
                  <a:lnTo>
                    <a:pt x="2714244" y="19812"/>
                  </a:lnTo>
                  <a:lnTo>
                    <a:pt x="2726436" y="19812"/>
                  </a:lnTo>
                  <a:lnTo>
                    <a:pt x="2729484" y="16764"/>
                  </a:lnTo>
                  <a:lnTo>
                    <a:pt x="2729484" y="4572"/>
                  </a:lnTo>
                  <a:close/>
                </a:path>
                <a:path w="2851785" h="20320">
                  <a:moveTo>
                    <a:pt x="2770632" y="4572"/>
                  </a:moveTo>
                  <a:lnTo>
                    <a:pt x="2766060" y="0"/>
                  </a:lnTo>
                  <a:lnTo>
                    <a:pt x="2755392" y="0"/>
                  </a:lnTo>
                  <a:lnTo>
                    <a:pt x="2750820" y="4572"/>
                  </a:lnTo>
                  <a:lnTo>
                    <a:pt x="2750820" y="16764"/>
                  </a:lnTo>
                  <a:lnTo>
                    <a:pt x="2755392" y="19812"/>
                  </a:lnTo>
                  <a:lnTo>
                    <a:pt x="2766060" y="19812"/>
                  </a:lnTo>
                  <a:lnTo>
                    <a:pt x="2770632" y="16764"/>
                  </a:lnTo>
                  <a:lnTo>
                    <a:pt x="2770632" y="4572"/>
                  </a:lnTo>
                  <a:close/>
                </a:path>
                <a:path w="2851785" h="20320">
                  <a:moveTo>
                    <a:pt x="2810256" y="4572"/>
                  </a:moveTo>
                  <a:lnTo>
                    <a:pt x="2807208" y="0"/>
                  </a:lnTo>
                  <a:lnTo>
                    <a:pt x="2795016" y="0"/>
                  </a:lnTo>
                  <a:lnTo>
                    <a:pt x="2791968" y="4572"/>
                  </a:lnTo>
                  <a:lnTo>
                    <a:pt x="2791968" y="16764"/>
                  </a:lnTo>
                  <a:lnTo>
                    <a:pt x="2795016" y="19812"/>
                  </a:lnTo>
                  <a:lnTo>
                    <a:pt x="2807208" y="19812"/>
                  </a:lnTo>
                  <a:lnTo>
                    <a:pt x="2810256" y="16764"/>
                  </a:lnTo>
                  <a:lnTo>
                    <a:pt x="2810256" y="4572"/>
                  </a:lnTo>
                  <a:close/>
                </a:path>
                <a:path w="2851785" h="20320">
                  <a:moveTo>
                    <a:pt x="2851404" y="4572"/>
                  </a:moveTo>
                  <a:lnTo>
                    <a:pt x="2846832" y="0"/>
                  </a:lnTo>
                  <a:lnTo>
                    <a:pt x="2836164" y="0"/>
                  </a:lnTo>
                  <a:lnTo>
                    <a:pt x="2831592" y="4572"/>
                  </a:lnTo>
                  <a:lnTo>
                    <a:pt x="2831592" y="16764"/>
                  </a:lnTo>
                  <a:lnTo>
                    <a:pt x="2836164" y="19812"/>
                  </a:lnTo>
                  <a:lnTo>
                    <a:pt x="2846832" y="19812"/>
                  </a:lnTo>
                  <a:lnTo>
                    <a:pt x="2851404" y="16764"/>
                  </a:lnTo>
                  <a:lnTo>
                    <a:pt x="2851404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021836" y="4130039"/>
              <a:ext cx="1516380" cy="20320"/>
            </a:xfrm>
            <a:custGeom>
              <a:avLst/>
              <a:gdLst/>
              <a:ahLst/>
              <a:cxnLst/>
              <a:rect l="l" t="t" r="r" b="b"/>
              <a:pathLst>
                <a:path w="1516379" h="20320">
                  <a:moveTo>
                    <a:pt x="19812" y="4572"/>
                  </a:moveTo>
                  <a:lnTo>
                    <a:pt x="15240" y="0"/>
                  </a:lnTo>
                  <a:lnTo>
                    <a:pt x="4572" y="0"/>
                  </a:lnTo>
                  <a:lnTo>
                    <a:pt x="0" y="4572"/>
                  </a:lnTo>
                  <a:lnTo>
                    <a:pt x="0" y="16764"/>
                  </a:lnTo>
                  <a:lnTo>
                    <a:pt x="4572" y="19812"/>
                  </a:lnTo>
                  <a:lnTo>
                    <a:pt x="15240" y="19812"/>
                  </a:lnTo>
                  <a:lnTo>
                    <a:pt x="19812" y="16764"/>
                  </a:lnTo>
                  <a:lnTo>
                    <a:pt x="19812" y="4572"/>
                  </a:lnTo>
                  <a:close/>
                </a:path>
                <a:path w="1516379" h="20320">
                  <a:moveTo>
                    <a:pt x="60960" y="4572"/>
                  </a:moveTo>
                  <a:lnTo>
                    <a:pt x="56388" y="0"/>
                  </a:lnTo>
                  <a:lnTo>
                    <a:pt x="44196" y="0"/>
                  </a:lnTo>
                  <a:lnTo>
                    <a:pt x="41148" y="4572"/>
                  </a:lnTo>
                  <a:lnTo>
                    <a:pt x="41148" y="16764"/>
                  </a:lnTo>
                  <a:lnTo>
                    <a:pt x="44196" y="19812"/>
                  </a:lnTo>
                  <a:lnTo>
                    <a:pt x="56388" y="19812"/>
                  </a:lnTo>
                  <a:lnTo>
                    <a:pt x="60960" y="16764"/>
                  </a:lnTo>
                  <a:lnTo>
                    <a:pt x="60960" y="4572"/>
                  </a:lnTo>
                  <a:close/>
                </a:path>
                <a:path w="1516379" h="20320">
                  <a:moveTo>
                    <a:pt x="100584" y="4572"/>
                  </a:moveTo>
                  <a:lnTo>
                    <a:pt x="96012" y="0"/>
                  </a:lnTo>
                  <a:lnTo>
                    <a:pt x="85344" y="0"/>
                  </a:lnTo>
                  <a:lnTo>
                    <a:pt x="80772" y="4572"/>
                  </a:lnTo>
                  <a:lnTo>
                    <a:pt x="80772" y="16764"/>
                  </a:lnTo>
                  <a:lnTo>
                    <a:pt x="85344" y="19812"/>
                  </a:lnTo>
                  <a:lnTo>
                    <a:pt x="96012" y="19812"/>
                  </a:lnTo>
                  <a:lnTo>
                    <a:pt x="100584" y="16764"/>
                  </a:lnTo>
                  <a:lnTo>
                    <a:pt x="100584" y="4572"/>
                  </a:lnTo>
                  <a:close/>
                </a:path>
                <a:path w="1516379" h="20320">
                  <a:moveTo>
                    <a:pt x="141732" y="4572"/>
                  </a:moveTo>
                  <a:lnTo>
                    <a:pt x="137160" y="0"/>
                  </a:lnTo>
                  <a:lnTo>
                    <a:pt x="126492" y="0"/>
                  </a:lnTo>
                  <a:lnTo>
                    <a:pt x="121920" y="4572"/>
                  </a:lnTo>
                  <a:lnTo>
                    <a:pt x="121920" y="16764"/>
                  </a:lnTo>
                  <a:lnTo>
                    <a:pt x="126492" y="19812"/>
                  </a:lnTo>
                  <a:lnTo>
                    <a:pt x="137160" y="19812"/>
                  </a:lnTo>
                  <a:lnTo>
                    <a:pt x="141732" y="16764"/>
                  </a:lnTo>
                  <a:lnTo>
                    <a:pt x="141732" y="4572"/>
                  </a:lnTo>
                  <a:close/>
                </a:path>
                <a:path w="1516379" h="20320">
                  <a:moveTo>
                    <a:pt x="181356" y="4572"/>
                  </a:moveTo>
                  <a:lnTo>
                    <a:pt x="176784" y="0"/>
                  </a:lnTo>
                  <a:lnTo>
                    <a:pt x="166116" y="0"/>
                  </a:lnTo>
                  <a:lnTo>
                    <a:pt x="161544" y="4572"/>
                  </a:lnTo>
                  <a:lnTo>
                    <a:pt x="161544" y="16764"/>
                  </a:lnTo>
                  <a:lnTo>
                    <a:pt x="166116" y="19812"/>
                  </a:lnTo>
                  <a:lnTo>
                    <a:pt x="176784" y="19812"/>
                  </a:lnTo>
                  <a:lnTo>
                    <a:pt x="181356" y="16764"/>
                  </a:lnTo>
                  <a:lnTo>
                    <a:pt x="181356" y="4572"/>
                  </a:lnTo>
                  <a:close/>
                </a:path>
                <a:path w="1516379" h="20320">
                  <a:moveTo>
                    <a:pt x="222504" y="4572"/>
                  </a:moveTo>
                  <a:lnTo>
                    <a:pt x="217932" y="0"/>
                  </a:lnTo>
                  <a:lnTo>
                    <a:pt x="207264" y="0"/>
                  </a:lnTo>
                  <a:lnTo>
                    <a:pt x="202692" y="4572"/>
                  </a:lnTo>
                  <a:lnTo>
                    <a:pt x="202692" y="16764"/>
                  </a:lnTo>
                  <a:lnTo>
                    <a:pt x="207264" y="19812"/>
                  </a:lnTo>
                  <a:lnTo>
                    <a:pt x="217932" y="19812"/>
                  </a:lnTo>
                  <a:lnTo>
                    <a:pt x="222504" y="16764"/>
                  </a:lnTo>
                  <a:lnTo>
                    <a:pt x="222504" y="4572"/>
                  </a:lnTo>
                  <a:close/>
                </a:path>
                <a:path w="1516379" h="20320">
                  <a:moveTo>
                    <a:pt x="262128" y="4572"/>
                  </a:moveTo>
                  <a:lnTo>
                    <a:pt x="259080" y="0"/>
                  </a:lnTo>
                  <a:lnTo>
                    <a:pt x="246888" y="0"/>
                  </a:lnTo>
                  <a:lnTo>
                    <a:pt x="242316" y="4572"/>
                  </a:lnTo>
                  <a:lnTo>
                    <a:pt x="242316" y="16764"/>
                  </a:lnTo>
                  <a:lnTo>
                    <a:pt x="246888" y="19812"/>
                  </a:lnTo>
                  <a:lnTo>
                    <a:pt x="259080" y="19812"/>
                  </a:lnTo>
                  <a:lnTo>
                    <a:pt x="262128" y="16764"/>
                  </a:lnTo>
                  <a:lnTo>
                    <a:pt x="262128" y="4572"/>
                  </a:lnTo>
                  <a:close/>
                </a:path>
                <a:path w="1516379" h="20320">
                  <a:moveTo>
                    <a:pt x="303263" y="4572"/>
                  </a:moveTo>
                  <a:lnTo>
                    <a:pt x="298691" y="0"/>
                  </a:lnTo>
                  <a:lnTo>
                    <a:pt x="288023" y="0"/>
                  </a:lnTo>
                  <a:lnTo>
                    <a:pt x="283451" y="4572"/>
                  </a:lnTo>
                  <a:lnTo>
                    <a:pt x="283451" y="16764"/>
                  </a:lnTo>
                  <a:lnTo>
                    <a:pt x="288023" y="19812"/>
                  </a:lnTo>
                  <a:lnTo>
                    <a:pt x="298691" y="19812"/>
                  </a:lnTo>
                  <a:lnTo>
                    <a:pt x="303263" y="16764"/>
                  </a:lnTo>
                  <a:lnTo>
                    <a:pt x="303263" y="4572"/>
                  </a:lnTo>
                  <a:close/>
                </a:path>
                <a:path w="1516379" h="20320">
                  <a:moveTo>
                    <a:pt x="342900" y="4572"/>
                  </a:moveTo>
                  <a:lnTo>
                    <a:pt x="339852" y="0"/>
                  </a:lnTo>
                  <a:lnTo>
                    <a:pt x="327660" y="0"/>
                  </a:lnTo>
                  <a:lnTo>
                    <a:pt x="324612" y="4572"/>
                  </a:lnTo>
                  <a:lnTo>
                    <a:pt x="324612" y="16764"/>
                  </a:lnTo>
                  <a:lnTo>
                    <a:pt x="327660" y="19812"/>
                  </a:lnTo>
                  <a:lnTo>
                    <a:pt x="339852" y="19812"/>
                  </a:lnTo>
                  <a:lnTo>
                    <a:pt x="342900" y="16764"/>
                  </a:lnTo>
                  <a:lnTo>
                    <a:pt x="342900" y="4572"/>
                  </a:lnTo>
                  <a:close/>
                </a:path>
                <a:path w="1516379" h="20320">
                  <a:moveTo>
                    <a:pt x="384048" y="4572"/>
                  </a:moveTo>
                  <a:lnTo>
                    <a:pt x="379476" y="0"/>
                  </a:lnTo>
                  <a:lnTo>
                    <a:pt x="368808" y="0"/>
                  </a:lnTo>
                  <a:lnTo>
                    <a:pt x="364236" y="4572"/>
                  </a:lnTo>
                  <a:lnTo>
                    <a:pt x="364236" y="16764"/>
                  </a:lnTo>
                  <a:lnTo>
                    <a:pt x="368808" y="19812"/>
                  </a:lnTo>
                  <a:lnTo>
                    <a:pt x="379476" y="19812"/>
                  </a:lnTo>
                  <a:lnTo>
                    <a:pt x="384048" y="16764"/>
                  </a:lnTo>
                  <a:lnTo>
                    <a:pt x="384048" y="4572"/>
                  </a:lnTo>
                  <a:close/>
                </a:path>
                <a:path w="1516379" h="20320">
                  <a:moveTo>
                    <a:pt x="423672" y="4572"/>
                  </a:moveTo>
                  <a:lnTo>
                    <a:pt x="420624" y="0"/>
                  </a:lnTo>
                  <a:lnTo>
                    <a:pt x="408432" y="0"/>
                  </a:lnTo>
                  <a:lnTo>
                    <a:pt x="405384" y="4572"/>
                  </a:lnTo>
                  <a:lnTo>
                    <a:pt x="405384" y="16764"/>
                  </a:lnTo>
                  <a:lnTo>
                    <a:pt x="408432" y="19812"/>
                  </a:lnTo>
                  <a:lnTo>
                    <a:pt x="420624" y="19812"/>
                  </a:lnTo>
                  <a:lnTo>
                    <a:pt x="423672" y="16764"/>
                  </a:lnTo>
                  <a:lnTo>
                    <a:pt x="423672" y="4572"/>
                  </a:lnTo>
                  <a:close/>
                </a:path>
                <a:path w="1516379" h="20320">
                  <a:moveTo>
                    <a:pt x="464820" y="4572"/>
                  </a:moveTo>
                  <a:lnTo>
                    <a:pt x="460248" y="0"/>
                  </a:lnTo>
                  <a:lnTo>
                    <a:pt x="449580" y="0"/>
                  </a:lnTo>
                  <a:lnTo>
                    <a:pt x="445008" y="4572"/>
                  </a:lnTo>
                  <a:lnTo>
                    <a:pt x="445008" y="16764"/>
                  </a:lnTo>
                  <a:lnTo>
                    <a:pt x="449580" y="19812"/>
                  </a:lnTo>
                  <a:lnTo>
                    <a:pt x="460248" y="19812"/>
                  </a:lnTo>
                  <a:lnTo>
                    <a:pt x="464820" y="16764"/>
                  </a:lnTo>
                  <a:lnTo>
                    <a:pt x="464820" y="4572"/>
                  </a:lnTo>
                  <a:close/>
                </a:path>
                <a:path w="1516379" h="20320">
                  <a:moveTo>
                    <a:pt x="505968" y="4572"/>
                  </a:moveTo>
                  <a:lnTo>
                    <a:pt x="501396" y="0"/>
                  </a:lnTo>
                  <a:lnTo>
                    <a:pt x="489204" y="0"/>
                  </a:lnTo>
                  <a:lnTo>
                    <a:pt x="486156" y="4572"/>
                  </a:lnTo>
                  <a:lnTo>
                    <a:pt x="486156" y="16764"/>
                  </a:lnTo>
                  <a:lnTo>
                    <a:pt x="489204" y="19812"/>
                  </a:lnTo>
                  <a:lnTo>
                    <a:pt x="501396" y="19812"/>
                  </a:lnTo>
                  <a:lnTo>
                    <a:pt x="505968" y="16764"/>
                  </a:lnTo>
                  <a:lnTo>
                    <a:pt x="505968" y="4572"/>
                  </a:lnTo>
                  <a:close/>
                </a:path>
                <a:path w="1516379" h="20320">
                  <a:moveTo>
                    <a:pt x="545592" y="4572"/>
                  </a:moveTo>
                  <a:lnTo>
                    <a:pt x="541020" y="0"/>
                  </a:lnTo>
                  <a:lnTo>
                    <a:pt x="530352" y="0"/>
                  </a:lnTo>
                  <a:lnTo>
                    <a:pt x="525780" y="4572"/>
                  </a:lnTo>
                  <a:lnTo>
                    <a:pt x="525780" y="16764"/>
                  </a:lnTo>
                  <a:lnTo>
                    <a:pt x="530352" y="19812"/>
                  </a:lnTo>
                  <a:lnTo>
                    <a:pt x="541020" y="19812"/>
                  </a:lnTo>
                  <a:lnTo>
                    <a:pt x="545592" y="16764"/>
                  </a:lnTo>
                  <a:lnTo>
                    <a:pt x="545592" y="4572"/>
                  </a:lnTo>
                  <a:close/>
                </a:path>
                <a:path w="1516379" h="20320">
                  <a:moveTo>
                    <a:pt x="586740" y="4572"/>
                  </a:moveTo>
                  <a:lnTo>
                    <a:pt x="582168" y="0"/>
                  </a:lnTo>
                  <a:lnTo>
                    <a:pt x="571500" y="0"/>
                  </a:lnTo>
                  <a:lnTo>
                    <a:pt x="566928" y="4572"/>
                  </a:lnTo>
                  <a:lnTo>
                    <a:pt x="566928" y="16764"/>
                  </a:lnTo>
                  <a:lnTo>
                    <a:pt x="571500" y="19812"/>
                  </a:lnTo>
                  <a:lnTo>
                    <a:pt x="582168" y="19812"/>
                  </a:lnTo>
                  <a:lnTo>
                    <a:pt x="586740" y="16764"/>
                  </a:lnTo>
                  <a:lnTo>
                    <a:pt x="586740" y="4572"/>
                  </a:lnTo>
                  <a:close/>
                </a:path>
                <a:path w="1516379" h="20320">
                  <a:moveTo>
                    <a:pt x="626364" y="4572"/>
                  </a:moveTo>
                  <a:lnTo>
                    <a:pt x="621792" y="0"/>
                  </a:lnTo>
                  <a:lnTo>
                    <a:pt x="611124" y="0"/>
                  </a:lnTo>
                  <a:lnTo>
                    <a:pt x="606552" y="4572"/>
                  </a:lnTo>
                  <a:lnTo>
                    <a:pt x="606552" y="16764"/>
                  </a:lnTo>
                  <a:lnTo>
                    <a:pt x="611124" y="19812"/>
                  </a:lnTo>
                  <a:lnTo>
                    <a:pt x="621792" y="19812"/>
                  </a:lnTo>
                  <a:lnTo>
                    <a:pt x="626364" y="16764"/>
                  </a:lnTo>
                  <a:lnTo>
                    <a:pt x="626364" y="4572"/>
                  </a:lnTo>
                  <a:close/>
                </a:path>
                <a:path w="1516379" h="20320">
                  <a:moveTo>
                    <a:pt x="667512" y="4572"/>
                  </a:moveTo>
                  <a:lnTo>
                    <a:pt x="662940" y="0"/>
                  </a:lnTo>
                  <a:lnTo>
                    <a:pt x="652272" y="0"/>
                  </a:lnTo>
                  <a:lnTo>
                    <a:pt x="647700" y="4572"/>
                  </a:lnTo>
                  <a:lnTo>
                    <a:pt x="647700" y="16764"/>
                  </a:lnTo>
                  <a:lnTo>
                    <a:pt x="652272" y="19812"/>
                  </a:lnTo>
                  <a:lnTo>
                    <a:pt x="662940" y="19812"/>
                  </a:lnTo>
                  <a:lnTo>
                    <a:pt x="667512" y="16764"/>
                  </a:lnTo>
                  <a:lnTo>
                    <a:pt x="667512" y="4572"/>
                  </a:lnTo>
                  <a:close/>
                </a:path>
                <a:path w="1516379" h="20320">
                  <a:moveTo>
                    <a:pt x="707136" y="4572"/>
                  </a:moveTo>
                  <a:lnTo>
                    <a:pt x="704088" y="0"/>
                  </a:lnTo>
                  <a:lnTo>
                    <a:pt x="691896" y="0"/>
                  </a:lnTo>
                  <a:lnTo>
                    <a:pt x="687324" y="4572"/>
                  </a:lnTo>
                  <a:lnTo>
                    <a:pt x="687324" y="16764"/>
                  </a:lnTo>
                  <a:lnTo>
                    <a:pt x="691896" y="19812"/>
                  </a:lnTo>
                  <a:lnTo>
                    <a:pt x="704088" y="19812"/>
                  </a:lnTo>
                  <a:lnTo>
                    <a:pt x="707136" y="16764"/>
                  </a:lnTo>
                  <a:lnTo>
                    <a:pt x="707136" y="4572"/>
                  </a:lnTo>
                  <a:close/>
                </a:path>
                <a:path w="1516379" h="20320">
                  <a:moveTo>
                    <a:pt x="748284" y="4572"/>
                  </a:moveTo>
                  <a:lnTo>
                    <a:pt x="743712" y="0"/>
                  </a:lnTo>
                  <a:lnTo>
                    <a:pt x="733044" y="0"/>
                  </a:lnTo>
                  <a:lnTo>
                    <a:pt x="728472" y="4572"/>
                  </a:lnTo>
                  <a:lnTo>
                    <a:pt x="728472" y="16764"/>
                  </a:lnTo>
                  <a:lnTo>
                    <a:pt x="733044" y="19812"/>
                  </a:lnTo>
                  <a:lnTo>
                    <a:pt x="743712" y="19812"/>
                  </a:lnTo>
                  <a:lnTo>
                    <a:pt x="748284" y="16764"/>
                  </a:lnTo>
                  <a:lnTo>
                    <a:pt x="748284" y="4572"/>
                  </a:lnTo>
                  <a:close/>
                </a:path>
                <a:path w="1516379" h="20320">
                  <a:moveTo>
                    <a:pt x="787908" y="4572"/>
                  </a:moveTo>
                  <a:lnTo>
                    <a:pt x="784860" y="0"/>
                  </a:lnTo>
                  <a:lnTo>
                    <a:pt x="772668" y="0"/>
                  </a:lnTo>
                  <a:lnTo>
                    <a:pt x="769620" y="4572"/>
                  </a:lnTo>
                  <a:lnTo>
                    <a:pt x="769620" y="16764"/>
                  </a:lnTo>
                  <a:lnTo>
                    <a:pt x="772668" y="19812"/>
                  </a:lnTo>
                  <a:lnTo>
                    <a:pt x="784860" y="19812"/>
                  </a:lnTo>
                  <a:lnTo>
                    <a:pt x="787908" y="16764"/>
                  </a:lnTo>
                  <a:lnTo>
                    <a:pt x="787908" y="4572"/>
                  </a:lnTo>
                  <a:close/>
                </a:path>
                <a:path w="1516379" h="20320">
                  <a:moveTo>
                    <a:pt x="829056" y="4572"/>
                  </a:moveTo>
                  <a:lnTo>
                    <a:pt x="824484" y="0"/>
                  </a:lnTo>
                  <a:lnTo>
                    <a:pt x="813816" y="0"/>
                  </a:lnTo>
                  <a:lnTo>
                    <a:pt x="809244" y="4572"/>
                  </a:lnTo>
                  <a:lnTo>
                    <a:pt x="809244" y="16764"/>
                  </a:lnTo>
                  <a:lnTo>
                    <a:pt x="813816" y="19812"/>
                  </a:lnTo>
                  <a:lnTo>
                    <a:pt x="824484" y="19812"/>
                  </a:lnTo>
                  <a:lnTo>
                    <a:pt x="829056" y="16764"/>
                  </a:lnTo>
                  <a:lnTo>
                    <a:pt x="829056" y="4572"/>
                  </a:lnTo>
                  <a:close/>
                </a:path>
                <a:path w="1516379" h="20320">
                  <a:moveTo>
                    <a:pt x="870204" y="4572"/>
                  </a:moveTo>
                  <a:lnTo>
                    <a:pt x="865632" y="0"/>
                  </a:lnTo>
                  <a:lnTo>
                    <a:pt x="853440" y="0"/>
                  </a:lnTo>
                  <a:lnTo>
                    <a:pt x="850392" y="4572"/>
                  </a:lnTo>
                  <a:lnTo>
                    <a:pt x="850392" y="16764"/>
                  </a:lnTo>
                  <a:lnTo>
                    <a:pt x="853440" y="19812"/>
                  </a:lnTo>
                  <a:lnTo>
                    <a:pt x="865632" y="19812"/>
                  </a:lnTo>
                  <a:lnTo>
                    <a:pt x="870204" y="16764"/>
                  </a:lnTo>
                  <a:lnTo>
                    <a:pt x="870204" y="4572"/>
                  </a:lnTo>
                  <a:close/>
                </a:path>
                <a:path w="1516379" h="20320">
                  <a:moveTo>
                    <a:pt x="909815" y="4572"/>
                  </a:moveTo>
                  <a:lnTo>
                    <a:pt x="905243" y="0"/>
                  </a:lnTo>
                  <a:lnTo>
                    <a:pt x="894575" y="0"/>
                  </a:lnTo>
                  <a:lnTo>
                    <a:pt x="890003" y="4572"/>
                  </a:lnTo>
                  <a:lnTo>
                    <a:pt x="890003" y="16764"/>
                  </a:lnTo>
                  <a:lnTo>
                    <a:pt x="894575" y="19812"/>
                  </a:lnTo>
                  <a:lnTo>
                    <a:pt x="905243" y="19812"/>
                  </a:lnTo>
                  <a:lnTo>
                    <a:pt x="909815" y="16764"/>
                  </a:lnTo>
                  <a:lnTo>
                    <a:pt x="909815" y="4572"/>
                  </a:lnTo>
                  <a:close/>
                </a:path>
                <a:path w="1516379" h="20320">
                  <a:moveTo>
                    <a:pt x="950976" y="4572"/>
                  </a:moveTo>
                  <a:lnTo>
                    <a:pt x="946404" y="0"/>
                  </a:lnTo>
                  <a:lnTo>
                    <a:pt x="935736" y="0"/>
                  </a:lnTo>
                  <a:lnTo>
                    <a:pt x="931164" y="4572"/>
                  </a:lnTo>
                  <a:lnTo>
                    <a:pt x="931164" y="16764"/>
                  </a:lnTo>
                  <a:lnTo>
                    <a:pt x="935736" y="19812"/>
                  </a:lnTo>
                  <a:lnTo>
                    <a:pt x="946404" y="19812"/>
                  </a:lnTo>
                  <a:lnTo>
                    <a:pt x="950976" y="16764"/>
                  </a:lnTo>
                  <a:lnTo>
                    <a:pt x="950976" y="4572"/>
                  </a:lnTo>
                  <a:close/>
                </a:path>
                <a:path w="1516379" h="20320">
                  <a:moveTo>
                    <a:pt x="990600" y="4572"/>
                  </a:moveTo>
                  <a:lnTo>
                    <a:pt x="986028" y="0"/>
                  </a:lnTo>
                  <a:lnTo>
                    <a:pt x="975360" y="0"/>
                  </a:lnTo>
                  <a:lnTo>
                    <a:pt x="970788" y="4572"/>
                  </a:lnTo>
                  <a:lnTo>
                    <a:pt x="970788" y="16764"/>
                  </a:lnTo>
                  <a:lnTo>
                    <a:pt x="975360" y="19812"/>
                  </a:lnTo>
                  <a:lnTo>
                    <a:pt x="986028" y="19812"/>
                  </a:lnTo>
                  <a:lnTo>
                    <a:pt x="990600" y="16764"/>
                  </a:lnTo>
                  <a:lnTo>
                    <a:pt x="990600" y="4572"/>
                  </a:lnTo>
                  <a:close/>
                </a:path>
                <a:path w="1516379" h="20320">
                  <a:moveTo>
                    <a:pt x="1031748" y="4572"/>
                  </a:moveTo>
                  <a:lnTo>
                    <a:pt x="1027176" y="0"/>
                  </a:lnTo>
                  <a:lnTo>
                    <a:pt x="1016508" y="0"/>
                  </a:lnTo>
                  <a:lnTo>
                    <a:pt x="1011936" y="4572"/>
                  </a:lnTo>
                  <a:lnTo>
                    <a:pt x="1011936" y="16764"/>
                  </a:lnTo>
                  <a:lnTo>
                    <a:pt x="1016508" y="19812"/>
                  </a:lnTo>
                  <a:lnTo>
                    <a:pt x="1027176" y="19812"/>
                  </a:lnTo>
                  <a:lnTo>
                    <a:pt x="1031748" y="16764"/>
                  </a:lnTo>
                  <a:lnTo>
                    <a:pt x="1031748" y="4572"/>
                  </a:lnTo>
                  <a:close/>
                </a:path>
                <a:path w="1516379" h="20320">
                  <a:moveTo>
                    <a:pt x="1071372" y="4572"/>
                  </a:moveTo>
                  <a:lnTo>
                    <a:pt x="1068324" y="0"/>
                  </a:lnTo>
                  <a:lnTo>
                    <a:pt x="1056132" y="0"/>
                  </a:lnTo>
                  <a:lnTo>
                    <a:pt x="1051560" y="4572"/>
                  </a:lnTo>
                  <a:lnTo>
                    <a:pt x="1051560" y="16764"/>
                  </a:lnTo>
                  <a:lnTo>
                    <a:pt x="1056132" y="19812"/>
                  </a:lnTo>
                  <a:lnTo>
                    <a:pt x="1068324" y="19812"/>
                  </a:lnTo>
                  <a:lnTo>
                    <a:pt x="1071372" y="16764"/>
                  </a:lnTo>
                  <a:lnTo>
                    <a:pt x="1071372" y="4572"/>
                  </a:lnTo>
                  <a:close/>
                </a:path>
                <a:path w="1516379" h="20320">
                  <a:moveTo>
                    <a:pt x="1112507" y="4572"/>
                  </a:moveTo>
                  <a:lnTo>
                    <a:pt x="1107935" y="0"/>
                  </a:lnTo>
                  <a:lnTo>
                    <a:pt x="1097267" y="0"/>
                  </a:lnTo>
                  <a:lnTo>
                    <a:pt x="1092695" y="4572"/>
                  </a:lnTo>
                  <a:lnTo>
                    <a:pt x="1092695" y="16764"/>
                  </a:lnTo>
                  <a:lnTo>
                    <a:pt x="1097267" y="19812"/>
                  </a:lnTo>
                  <a:lnTo>
                    <a:pt x="1107935" y="19812"/>
                  </a:lnTo>
                  <a:lnTo>
                    <a:pt x="1112507" y="16764"/>
                  </a:lnTo>
                  <a:lnTo>
                    <a:pt x="1112507" y="4572"/>
                  </a:lnTo>
                  <a:close/>
                </a:path>
                <a:path w="1516379" h="20320">
                  <a:moveTo>
                    <a:pt x="1152144" y="4572"/>
                  </a:moveTo>
                  <a:lnTo>
                    <a:pt x="1149096" y="0"/>
                  </a:lnTo>
                  <a:lnTo>
                    <a:pt x="1136904" y="0"/>
                  </a:lnTo>
                  <a:lnTo>
                    <a:pt x="1132332" y="4572"/>
                  </a:lnTo>
                  <a:lnTo>
                    <a:pt x="1132332" y="16764"/>
                  </a:lnTo>
                  <a:lnTo>
                    <a:pt x="1136904" y="19812"/>
                  </a:lnTo>
                  <a:lnTo>
                    <a:pt x="1149096" y="19812"/>
                  </a:lnTo>
                  <a:lnTo>
                    <a:pt x="1152144" y="16764"/>
                  </a:lnTo>
                  <a:lnTo>
                    <a:pt x="1152144" y="4572"/>
                  </a:lnTo>
                  <a:close/>
                </a:path>
                <a:path w="1516379" h="20320">
                  <a:moveTo>
                    <a:pt x="1193279" y="4572"/>
                  </a:moveTo>
                  <a:lnTo>
                    <a:pt x="1188707" y="0"/>
                  </a:lnTo>
                  <a:lnTo>
                    <a:pt x="1178039" y="0"/>
                  </a:lnTo>
                  <a:lnTo>
                    <a:pt x="1173467" y="4572"/>
                  </a:lnTo>
                  <a:lnTo>
                    <a:pt x="1173467" y="16764"/>
                  </a:lnTo>
                  <a:lnTo>
                    <a:pt x="1178039" y="19812"/>
                  </a:lnTo>
                  <a:lnTo>
                    <a:pt x="1188707" y="19812"/>
                  </a:lnTo>
                  <a:lnTo>
                    <a:pt x="1193279" y="16764"/>
                  </a:lnTo>
                  <a:lnTo>
                    <a:pt x="1193279" y="4572"/>
                  </a:lnTo>
                  <a:close/>
                </a:path>
                <a:path w="1516379" h="20320">
                  <a:moveTo>
                    <a:pt x="1232916" y="4572"/>
                  </a:moveTo>
                  <a:lnTo>
                    <a:pt x="1229868" y="0"/>
                  </a:lnTo>
                  <a:lnTo>
                    <a:pt x="1217676" y="0"/>
                  </a:lnTo>
                  <a:lnTo>
                    <a:pt x="1214628" y="4572"/>
                  </a:lnTo>
                  <a:lnTo>
                    <a:pt x="1214628" y="16764"/>
                  </a:lnTo>
                  <a:lnTo>
                    <a:pt x="1217676" y="19812"/>
                  </a:lnTo>
                  <a:lnTo>
                    <a:pt x="1229868" y="19812"/>
                  </a:lnTo>
                  <a:lnTo>
                    <a:pt x="1232916" y="16764"/>
                  </a:lnTo>
                  <a:lnTo>
                    <a:pt x="1232916" y="4572"/>
                  </a:lnTo>
                  <a:close/>
                </a:path>
                <a:path w="1516379" h="20320">
                  <a:moveTo>
                    <a:pt x="1274064" y="4572"/>
                  </a:moveTo>
                  <a:lnTo>
                    <a:pt x="1269492" y="0"/>
                  </a:lnTo>
                  <a:lnTo>
                    <a:pt x="1258824" y="0"/>
                  </a:lnTo>
                  <a:lnTo>
                    <a:pt x="1254252" y="4572"/>
                  </a:lnTo>
                  <a:lnTo>
                    <a:pt x="1254252" y="16764"/>
                  </a:lnTo>
                  <a:lnTo>
                    <a:pt x="1258824" y="19812"/>
                  </a:lnTo>
                  <a:lnTo>
                    <a:pt x="1269492" y="19812"/>
                  </a:lnTo>
                  <a:lnTo>
                    <a:pt x="1274064" y="16764"/>
                  </a:lnTo>
                  <a:lnTo>
                    <a:pt x="1274064" y="4572"/>
                  </a:lnTo>
                  <a:close/>
                </a:path>
                <a:path w="1516379" h="20320">
                  <a:moveTo>
                    <a:pt x="1315212" y="4572"/>
                  </a:moveTo>
                  <a:lnTo>
                    <a:pt x="1310640" y="0"/>
                  </a:lnTo>
                  <a:lnTo>
                    <a:pt x="1298448" y="0"/>
                  </a:lnTo>
                  <a:lnTo>
                    <a:pt x="1295400" y="4572"/>
                  </a:lnTo>
                  <a:lnTo>
                    <a:pt x="1295400" y="16764"/>
                  </a:lnTo>
                  <a:lnTo>
                    <a:pt x="1298448" y="19812"/>
                  </a:lnTo>
                  <a:lnTo>
                    <a:pt x="1310640" y="19812"/>
                  </a:lnTo>
                  <a:lnTo>
                    <a:pt x="1315212" y="16764"/>
                  </a:lnTo>
                  <a:lnTo>
                    <a:pt x="1315212" y="4572"/>
                  </a:lnTo>
                  <a:close/>
                </a:path>
                <a:path w="1516379" h="20320">
                  <a:moveTo>
                    <a:pt x="1354836" y="4572"/>
                  </a:moveTo>
                  <a:lnTo>
                    <a:pt x="1350264" y="0"/>
                  </a:lnTo>
                  <a:lnTo>
                    <a:pt x="1339596" y="0"/>
                  </a:lnTo>
                  <a:lnTo>
                    <a:pt x="1335024" y="4572"/>
                  </a:lnTo>
                  <a:lnTo>
                    <a:pt x="1335024" y="16764"/>
                  </a:lnTo>
                  <a:lnTo>
                    <a:pt x="1339596" y="19812"/>
                  </a:lnTo>
                  <a:lnTo>
                    <a:pt x="1350264" y="19812"/>
                  </a:lnTo>
                  <a:lnTo>
                    <a:pt x="1354836" y="16764"/>
                  </a:lnTo>
                  <a:lnTo>
                    <a:pt x="1354836" y="4572"/>
                  </a:lnTo>
                  <a:close/>
                </a:path>
                <a:path w="1516379" h="20320">
                  <a:moveTo>
                    <a:pt x="1395984" y="4572"/>
                  </a:moveTo>
                  <a:lnTo>
                    <a:pt x="1391412" y="0"/>
                  </a:lnTo>
                  <a:lnTo>
                    <a:pt x="1380744" y="0"/>
                  </a:lnTo>
                  <a:lnTo>
                    <a:pt x="1376172" y="4572"/>
                  </a:lnTo>
                  <a:lnTo>
                    <a:pt x="1376172" y="16764"/>
                  </a:lnTo>
                  <a:lnTo>
                    <a:pt x="1380744" y="19812"/>
                  </a:lnTo>
                  <a:lnTo>
                    <a:pt x="1391412" y="19812"/>
                  </a:lnTo>
                  <a:lnTo>
                    <a:pt x="1395984" y="16764"/>
                  </a:lnTo>
                  <a:lnTo>
                    <a:pt x="1395984" y="4572"/>
                  </a:lnTo>
                  <a:close/>
                </a:path>
                <a:path w="1516379" h="20320">
                  <a:moveTo>
                    <a:pt x="1435608" y="4572"/>
                  </a:moveTo>
                  <a:lnTo>
                    <a:pt x="1431036" y="0"/>
                  </a:lnTo>
                  <a:lnTo>
                    <a:pt x="1420368" y="0"/>
                  </a:lnTo>
                  <a:lnTo>
                    <a:pt x="1415796" y="4572"/>
                  </a:lnTo>
                  <a:lnTo>
                    <a:pt x="1415796" y="16764"/>
                  </a:lnTo>
                  <a:lnTo>
                    <a:pt x="1420368" y="19812"/>
                  </a:lnTo>
                  <a:lnTo>
                    <a:pt x="1431036" y="19812"/>
                  </a:lnTo>
                  <a:lnTo>
                    <a:pt x="1435608" y="16764"/>
                  </a:lnTo>
                  <a:lnTo>
                    <a:pt x="1435608" y="4572"/>
                  </a:lnTo>
                  <a:close/>
                </a:path>
                <a:path w="1516379" h="20320">
                  <a:moveTo>
                    <a:pt x="1476756" y="4572"/>
                  </a:moveTo>
                  <a:lnTo>
                    <a:pt x="1472184" y="0"/>
                  </a:lnTo>
                  <a:lnTo>
                    <a:pt x="1461516" y="0"/>
                  </a:lnTo>
                  <a:lnTo>
                    <a:pt x="1456944" y="4572"/>
                  </a:lnTo>
                  <a:lnTo>
                    <a:pt x="1456944" y="16764"/>
                  </a:lnTo>
                  <a:lnTo>
                    <a:pt x="1461516" y="19812"/>
                  </a:lnTo>
                  <a:lnTo>
                    <a:pt x="1472184" y="19812"/>
                  </a:lnTo>
                  <a:lnTo>
                    <a:pt x="1476756" y="16764"/>
                  </a:lnTo>
                  <a:lnTo>
                    <a:pt x="1476756" y="4572"/>
                  </a:lnTo>
                  <a:close/>
                </a:path>
                <a:path w="1516379" h="20320">
                  <a:moveTo>
                    <a:pt x="1516380" y="4572"/>
                  </a:moveTo>
                  <a:lnTo>
                    <a:pt x="1513332" y="0"/>
                  </a:lnTo>
                  <a:lnTo>
                    <a:pt x="1501140" y="0"/>
                  </a:lnTo>
                  <a:lnTo>
                    <a:pt x="1496568" y="4572"/>
                  </a:lnTo>
                  <a:lnTo>
                    <a:pt x="1496568" y="16764"/>
                  </a:lnTo>
                  <a:lnTo>
                    <a:pt x="1501140" y="19812"/>
                  </a:lnTo>
                  <a:lnTo>
                    <a:pt x="1513332" y="19812"/>
                  </a:lnTo>
                  <a:lnTo>
                    <a:pt x="1516380" y="16764"/>
                  </a:lnTo>
                  <a:lnTo>
                    <a:pt x="1516380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559552" y="4035552"/>
              <a:ext cx="192024" cy="115824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763523" y="4404360"/>
            <a:ext cx="4979035" cy="128270"/>
            <a:chOff x="763523" y="4404360"/>
            <a:chExt cx="4979035" cy="128270"/>
          </a:xfrm>
        </p:grpSpPr>
        <p:sp>
          <p:nvSpPr>
            <p:cNvPr id="26" name="object 26"/>
            <p:cNvSpPr/>
            <p:nvPr/>
          </p:nvSpPr>
          <p:spPr>
            <a:xfrm>
              <a:off x="763524" y="4404360"/>
              <a:ext cx="3157855" cy="127000"/>
            </a:xfrm>
            <a:custGeom>
              <a:avLst/>
              <a:gdLst/>
              <a:ahLst/>
              <a:cxnLst/>
              <a:rect l="l" t="t" r="r" b="b"/>
              <a:pathLst>
                <a:path w="3157854" h="127000">
                  <a:moveTo>
                    <a:pt x="121920" y="10668"/>
                  </a:moveTo>
                  <a:lnTo>
                    <a:pt x="76200" y="10668"/>
                  </a:lnTo>
                  <a:lnTo>
                    <a:pt x="76200" y="15240"/>
                  </a:lnTo>
                  <a:lnTo>
                    <a:pt x="89916" y="15240"/>
                  </a:lnTo>
                  <a:lnTo>
                    <a:pt x="91440" y="16764"/>
                  </a:lnTo>
                  <a:lnTo>
                    <a:pt x="91440" y="60960"/>
                  </a:lnTo>
                  <a:lnTo>
                    <a:pt x="30480" y="60960"/>
                  </a:lnTo>
                  <a:lnTo>
                    <a:pt x="30480" y="16764"/>
                  </a:lnTo>
                  <a:lnTo>
                    <a:pt x="32004" y="15240"/>
                  </a:lnTo>
                  <a:lnTo>
                    <a:pt x="45720" y="15240"/>
                  </a:lnTo>
                  <a:lnTo>
                    <a:pt x="45720" y="10668"/>
                  </a:lnTo>
                  <a:lnTo>
                    <a:pt x="0" y="10668"/>
                  </a:lnTo>
                  <a:lnTo>
                    <a:pt x="0" y="15240"/>
                  </a:lnTo>
                  <a:lnTo>
                    <a:pt x="13716" y="15240"/>
                  </a:lnTo>
                  <a:lnTo>
                    <a:pt x="15240" y="16764"/>
                  </a:lnTo>
                  <a:lnTo>
                    <a:pt x="15240" y="118872"/>
                  </a:lnTo>
                  <a:lnTo>
                    <a:pt x="13716" y="120396"/>
                  </a:lnTo>
                  <a:lnTo>
                    <a:pt x="0" y="120396"/>
                  </a:lnTo>
                  <a:lnTo>
                    <a:pt x="0" y="124968"/>
                  </a:lnTo>
                  <a:lnTo>
                    <a:pt x="45720" y="124968"/>
                  </a:lnTo>
                  <a:lnTo>
                    <a:pt x="45720" y="120396"/>
                  </a:lnTo>
                  <a:lnTo>
                    <a:pt x="32004" y="120396"/>
                  </a:lnTo>
                  <a:lnTo>
                    <a:pt x="30480" y="118872"/>
                  </a:lnTo>
                  <a:lnTo>
                    <a:pt x="30480" y="67056"/>
                  </a:lnTo>
                  <a:lnTo>
                    <a:pt x="91440" y="67056"/>
                  </a:lnTo>
                  <a:lnTo>
                    <a:pt x="91440" y="118872"/>
                  </a:lnTo>
                  <a:lnTo>
                    <a:pt x="89916" y="120396"/>
                  </a:lnTo>
                  <a:lnTo>
                    <a:pt x="74676" y="120396"/>
                  </a:lnTo>
                  <a:lnTo>
                    <a:pt x="74676" y="124968"/>
                  </a:lnTo>
                  <a:lnTo>
                    <a:pt x="121920" y="124968"/>
                  </a:lnTo>
                  <a:lnTo>
                    <a:pt x="121920" y="120396"/>
                  </a:lnTo>
                  <a:lnTo>
                    <a:pt x="108204" y="120396"/>
                  </a:lnTo>
                  <a:lnTo>
                    <a:pt x="106680" y="118872"/>
                  </a:lnTo>
                  <a:lnTo>
                    <a:pt x="106680" y="16764"/>
                  </a:lnTo>
                  <a:lnTo>
                    <a:pt x="108204" y="15240"/>
                  </a:lnTo>
                  <a:lnTo>
                    <a:pt x="121920" y="15240"/>
                  </a:lnTo>
                  <a:lnTo>
                    <a:pt x="121920" y="10668"/>
                  </a:lnTo>
                  <a:close/>
                </a:path>
                <a:path w="3157854" h="127000">
                  <a:moveTo>
                    <a:pt x="201168" y="118872"/>
                  </a:moveTo>
                  <a:lnTo>
                    <a:pt x="199631" y="114300"/>
                  </a:lnTo>
                  <a:lnTo>
                    <a:pt x="198107" y="114300"/>
                  </a:lnTo>
                  <a:lnTo>
                    <a:pt x="195059" y="115824"/>
                  </a:lnTo>
                  <a:lnTo>
                    <a:pt x="188963" y="115824"/>
                  </a:lnTo>
                  <a:lnTo>
                    <a:pt x="185915" y="112776"/>
                  </a:lnTo>
                  <a:lnTo>
                    <a:pt x="185915" y="83820"/>
                  </a:lnTo>
                  <a:lnTo>
                    <a:pt x="185915" y="64008"/>
                  </a:lnTo>
                  <a:lnTo>
                    <a:pt x="184391" y="56388"/>
                  </a:lnTo>
                  <a:lnTo>
                    <a:pt x="182359" y="54864"/>
                  </a:lnTo>
                  <a:lnTo>
                    <a:pt x="178295" y="51816"/>
                  </a:lnTo>
                  <a:lnTo>
                    <a:pt x="175247" y="48768"/>
                  </a:lnTo>
                  <a:lnTo>
                    <a:pt x="169151" y="47244"/>
                  </a:lnTo>
                  <a:lnTo>
                    <a:pt x="164579" y="47244"/>
                  </a:lnTo>
                  <a:lnTo>
                    <a:pt x="156679" y="49149"/>
                  </a:lnTo>
                  <a:lnTo>
                    <a:pt x="149339" y="52197"/>
                  </a:lnTo>
                  <a:lnTo>
                    <a:pt x="143154" y="55816"/>
                  </a:lnTo>
                  <a:lnTo>
                    <a:pt x="138671" y="59436"/>
                  </a:lnTo>
                  <a:lnTo>
                    <a:pt x="134099" y="60960"/>
                  </a:lnTo>
                  <a:lnTo>
                    <a:pt x="132575" y="62484"/>
                  </a:lnTo>
                  <a:lnTo>
                    <a:pt x="132575" y="70104"/>
                  </a:lnTo>
                  <a:lnTo>
                    <a:pt x="137147" y="73152"/>
                  </a:lnTo>
                  <a:lnTo>
                    <a:pt x="143243" y="73152"/>
                  </a:lnTo>
                  <a:lnTo>
                    <a:pt x="144767" y="71628"/>
                  </a:lnTo>
                  <a:lnTo>
                    <a:pt x="144767" y="68580"/>
                  </a:lnTo>
                  <a:lnTo>
                    <a:pt x="147815" y="59436"/>
                  </a:lnTo>
                  <a:lnTo>
                    <a:pt x="150863" y="57912"/>
                  </a:lnTo>
                  <a:lnTo>
                    <a:pt x="152387" y="54864"/>
                  </a:lnTo>
                  <a:lnTo>
                    <a:pt x="167627" y="54864"/>
                  </a:lnTo>
                  <a:lnTo>
                    <a:pt x="173723" y="60960"/>
                  </a:lnTo>
                  <a:lnTo>
                    <a:pt x="173723" y="77724"/>
                  </a:lnTo>
                  <a:lnTo>
                    <a:pt x="173723" y="83820"/>
                  </a:lnTo>
                  <a:lnTo>
                    <a:pt x="173723" y="109728"/>
                  </a:lnTo>
                  <a:lnTo>
                    <a:pt x="169151" y="114300"/>
                  </a:lnTo>
                  <a:lnTo>
                    <a:pt x="163055" y="115824"/>
                  </a:lnTo>
                  <a:lnTo>
                    <a:pt x="158483" y="117348"/>
                  </a:lnTo>
                  <a:lnTo>
                    <a:pt x="153911" y="117348"/>
                  </a:lnTo>
                  <a:lnTo>
                    <a:pt x="146291" y="112776"/>
                  </a:lnTo>
                  <a:lnTo>
                    <a:pt x="146291" y="97536"/>
                  </a:lnTo>
                  <a:lnTo>
                    <a:pt x="150863" y="92964"/>
                  </a:lnTo>
                  <a:lnTo>
                    <a:pt x="156959" y="89916"/>
                  </a:lnTo>
                  <a:lnTo>
                    <a:pt x="161531" y="88392"/>
                  </a:lnTo>
                  <a:lnTo>
                    <a:pt x="169151" y="85344"/>
                  </a:lnTo>
                  <a:lnTo>
                    <a:pt x="173723" y="83820"/>
                  </a:lnTo>
                  <a:lnTo>
                    <a:pt x="173723" y="77724"/>
                  </a:lnTo>
                  <a:lnTo>
                    <a:pt x="169011" y="80251"/>
                  </a:lnTo>
                  <a:lnTo>
                    <a:pt x="162293" y="83058"/>
                  </a:lnTo>
                  <a:lnTo>
                    <a:pt x="154444" y="85877"/>
                  </a:lnTo>
                  <a:lnTo>
                    <a:pt x="146291" y="88392"/>
                  </a:lnTo>
                  <a:lnTo>
                    <a:pt x="137147" y="91440"/>
                  </a:lnTo>
                  <a:lnTo>
                    <a:pt x="132575" y="97536"/>
                  </a:lnTo>
                  <a:lnTo>
                    <a:pt x="132575" y="105156"/>
                  </a:lnTo>
                  <a:lnTo>
                    <a:pt x="133959" y="113639"/>
                  </a:lnTo>
                  <a:lnTo>
                    <a:pt x="137909" y="120408"/>
                  </a:lnTo>
                  <a:lnTo>
                    <a:pt x="144157" y="124879"/>
                  </a:lnTo>
                  <a:lnTo>
                    <a:pt x="152387" y="126504"/>
                  </a:lnTo>
                  <a:lnTo>
                    <a:pt x="158483" y="126504"/>
                  </a:lnTo>
                  <a:lnTo>
                    <a:pt x="166103" y="120408"/>
                  </a:lnTo>
                  <a:lnTo>
                    <a:pt x="171183" y="117348"/>
                  </a:lnTo>
                  <a:lnTo>
                    <a:pt x="173723" y="115824"/>
                  </a:lnTo>
                  <a:lnTo>
                    <a:pt x="173723" y="118872"/>
                  </a:lnTo>
                  <a:lnTo>
                    <a:pt x="175247" y="121932"/>
                  </a:lnTo>
                  <a:lnTo>
                    <a:pt x="178295" y="123456"/>
                  </a:lnTo>
                  <a:lnTo>
                    <a:pt x="179819" y="124980"/>
                  </a:lnTo>
                  <a:lnTo>
                    <a:pt x="182867" y="126504"/>
                  </a:lnTo>
                  <a:lnTo>
                    <a:pt x="185915" y="126504"/>
                  </a:lnTo>
                  <a:lnTo>
                    <a:pt x="201168" y="118872"/>
                  </a:lnTo>
                  <a:close/>
                </a:path>
                <a:path w="3157854" h="127000">
                  <a:moveTo>
                    <a:pt x="265176" y="51816"/>
                  </a:moveTo>
                  <a:lnTo>
                    <a:pt x="260604" y="47244"/>
                  </a:lnTo>
                  <a:lnTo>
                    <a:pt x="254508" y="47244"/>
                  </a:lnTo>
                  <a:lnTo>
                    <a:pt x="247954" y="48818"/>
                  </a:lnTo>
                  <a:lnTo>
                    <a:pt x="242125" y="52959"/>
                  </a:lnTo>
                  <a:lnTo>
                    <a:pt x="237147" y="58826"/>
                  </a:lnTo>
                  <a:lnTo>
                    <a:pt x="233172" y="65532"/>
                  </a:lnTo>
                  <a:lnTo>
                    <a:pt x="231648" y="65532"/>
                  </a:lnTo>
                  <a:lnTo>
                    <a:pt x="231648" y="45720"/>
                  </a:lnTo>
                  <a:lnTo>
                    <a:pt x="224028" y="48768"/>
                  </a:lnTo>
                  <a:lnTo>
                    <a:pt x="216408" y="50292"/>
                  </a:lnTo>
                  <a:lnTo>
                    <a:pt x="207264" y="51816"/>
                  </a:lnTo>
                  <a:lnTo>
                    <a:pt x="207264" y="56388"/>
                  </a:lnTo>
                  <a:lnTo>
                    <a:pt x="217932" y="57912"/>
                  </a:lnTo>
                  <a:lnTo>
                    <a:pt x="219456" y="57912"/>
                  </a:lnTo>
                  <a:lnTo>
                    <a:pt x="219456" y="118872"/>
                  </a:lnTo>
                  <a:lnTo>
                    <a:pt x="217932" y="120396"/>
                  </a:lnTo>
                  <a:lnTo>
                    <a:pt x="207264" y="121920"/>
                  </a:lnTo>
                  <a:lnTo>
                    <a:pt x="207264" y="124968"/>
                  </a:lnTo>
                  <a:lnTo>
                    <a:pt x="246888" y="124968"/>
                  </a:lnTo>
                  <a:lnTo>
                    <a:pt x="246888" y="121920"/>
                  </a:lnTo>
                  <a:lnTo>
                    <a:pt x="233172" y="120396"/>
                  </a:lnTo>
                  <a:lnTo>
                    <a:pt x="231648" y="118872"/>
                  </a:lnTo>
                  <a:lnTo>
                    <a:pt x="231648" y="74676"/>
                  </a:lnTo>
                  <a:lnTo>
                    <a:pt x="236220" y="65532"/>
                  </a:lnTo>
                  <a:lnTo>
                    <a:pt x="242316" y="59436"/>
                  </a:lnTo>
                  <a:lnTo>
                    <a:pt x="249936" y="59436"/>
                  </a:lnTo>
                  <a:lnTo>
                    <a:pt x="254508" y="64008"/>
                  </a:lnTo>
                  <a:lnTo>
                    <a:pt x="254508" y="65532"/>
                  </a:lnTo>
                  <a:lnTo>
                    <a:pt x="256032" y="65532"/>
                  </a:lnTo>
                  <a:lnTo>
                    <a:pt x="262128" y="62484"/>
                  </a:lnTo>
                  <a:lnTo>
                    <a:pt x="265176" y="59436"/>
                  </a:lnTo>
                  <a:lnTo>
                    <a:pt x="265176" y="51816"/>
                  </a:lnTo>
                  <a:close/>
                </a:path>
                <a:path w="3157854" h="127000">
                  <a:moveTo>
                    <a:pt x="355092" y="115836"/>
                  </a:moveTo>
                  <a:lnTo>
                    <a:pt x="342887" y="115836"/>
                  </a:lnTo>
                  <a:lnTo>
                    <a:pt x="341363" y="114300"/>
                  </a:lnTo>
                  <a:lnTo>
                    <a:pt x="341363" y="51816"/>
                  </a:lnTo>
                  <a:lnTo>
                    <a:pt x="341363" y="48768"/>
                  </a:lnTo>
                  <a:lnTo>
                    <a:pt x="341363" y="0"/>
                  </a:lnTo>
                  <a:lnTo>
                    <a:pt x="328790" y="3048"/>
                  </a:lnTo>
                  <a:lnTo>
                    <a:pt x="321221" y="4724"/>
                  </a:lnTo>
                  <a:lnTo>
                    <a:pt x="313931" y="6096"/>
                  </a:lnTo>
                  <a:lnTo>
                    <a:pt x="313931" y="9144"/>
                  </a:lnTo>
                  <a:lnTo>
                    <a:pt x="327647" y="10668"/>
                  </a:lnTo>
                  <a:lnTo>
                    <a:pt x="327647" y="48768"/>
                  </a:lnTo>
                  <a:lnTo>
                    <a:pt x="327647" y="60960"/>
                  </a:lnTo>
                  <a:lnTo>
                    <a:pt x="327647" y="109728"/>
                  </a:lnTo>
                  <a:lnTo>
                    <a:pt x="324599" y="114300"/>
                  </a:lnTo>
                  <a:lnTo>
                    <a:pt x="316979" y="115836"/>
                  </a:lnTo>
                  <a:lnTo>
                    <a:pt x="310883" y="115836"/>
                  </a:lnTo>
                  <a:lnTo>
                    <a:pt x="302577" y="114071"/>
                  </a:lnTo>
                  <a:lnTo>
                    <a:pt x="294690" y="108585"/>
                  </a:lnTo>
                  <a:lnTo>
                    <a:pt x="288810" y="99110"/>
                  </a:lnTo>
                  <a:lnTo>
                    <a:pt x="286499" y="85344"/>
                  </a:lnTo>
                  <a:lnTo>
                    <a:pt x="289001" y="69176"/>
                  </a:lnTo>
                  <a:lnTo>
                    <a:pt x="295071" y="58864"/>
                  </a:lnTo>
                  <a:lnTo>
                    <a:pt x="302577" y="53416"/>
                  </a:lnTo>
                  <a:lnTo>
                    <a:pt x="309359" y="51816"/>
                  </a:lnTo>
                  <a:lnTo>
                    <a:pt x="316979" y="51816"/>
                  </a:lnTo>
                  <a:lnTo>
                    <a:pt x="324599" y="54864"/>
                  </a:lnTo>
                  <a:lnTo>
                    <a:pt x="327647" y="60960"/>
                  </a:lnTo>
                  <a:lnTo>
                    <a:pt x="327647" y="48768"/>
                  </a:lnTo>
                  <a:lnTo>
                    <a:pt x="324599" y="47244"/>
                  </a:lnTo>
                  <a:lnTo>
                    <a:pt x="316979" y="47244"/>
                  </a:lnTo>
                  <a:lnTo>
                    <a:pt x="299313" y="50482"/>
                  </a:lnTo>
                  <a:lnTo>
                    <a:pt x="284213" y="59436"/>
                  </a:lnTo>
                  <a:lnTo>
                    <a:pt x="273697" y="72961"/>
                  </a:lnTo>
                  <a:lnTo>
                    <a:pt x="269735" y="89916"/>
                  </a:lnTo>
                  <a:lnTo>
                    <a:pt x="273050" y="105918"/>
                  </a:lnTo>
                  <a:lnTo>
                    <a:pt x="281355" y="117360"/>
                  </a:lnTo>
                  <a:lnTo>
                    <a:pt x="292239" y="124218"/>
                  </a:lnTo>
                  <a:lnTo>
                    <a:pt x="303263" y="126504"/>
                  </a:lnTo>
                  <a:lnTo>
                    <a:pt x="310883" y="126504"/>
                  </a:lnTo>
                  <a:lnTo>
                    <a:pt x="316979" y="121932"/>
                  </a:lnTo>
                  <a:lnTo>
                    <a:pt x="327647" y="115836"/>
                  </a:lnTo>
                  <a:lnTo>
                    <a:pt x="327647" y="126504"/>
                  </a:lnTo>
                  <a:lnTo>
                    <a:pt x="336016" y="124472"/>
                  </a:lnTo>
                  <a:lnTo>
                    <a:pt x="351015" y="121564"/>
                  </a:lnTo>
                  <a:lnTo>
                    <a:pt x="355092" y="120408"/>
                  </a:lnTo>
                  <a:lnTo>
                    <a:pt x="355092" y="115836"/>
                  </a:lnTo>
                  <a:close/>
                </a:path>
                <a:path w="3157854" h="127000">
                  <a:moveTo>
                    <a:pt x="449580" y="121920"/>
                  </a:moveTo>
                  <a:lnTo>
                    <a:pt x="438912" y="120396"/>
                  </a:lnTo>
                  <a:lnTo>
                    <a:pt x="437388" y="118872"/>
                  </a:lnTo>
                  <a:lnTo>
                    <a:pt x="437388" y="76200"/>
                  </a:lnTo>
                  <a:lnTo>
                    <a:pt x="435711" y="63322"/>
                  </a:lnTo>
                  <a:lnTo>
                    <a:pt x="430911" y="54292"/>
                  </a:lnTo>
                  <a:lnTo>
                    <a:pt x="423240" y="48983"/>
                  </a:lnTo>
                  <a:lnTo>
                    <a:pt x="413004" y="47244"/>
                  </a:lnTo>
                  <a:lnTo>
                    <a:pt x="405955" y="48298"/>
                  </a:lnTo>
                  <a:lnTo>
                    <a:pt x="398907" y="51054"/>
                  </a:lnTo>
                  <a:lnTo>
                    <a:pt x="392430" y="54965"/>
                  </a:lnTo>
                  <a:lnTo>
                    <a:pt x="387096" y="59436"/>
                  </a:lnTo>
                  <a:lnTo>
                    <a:pt x="387096" y="0"/>
                  </a:lnTo>
                  <a:lnTo>
                    <a:pt x="381000" y="1524"/>
                  </a:lnTo>
                  <a:lnTo>
                    <a:pt x="370332" y="4572"/>
                  </a:lnTo>
                  <a:lnTo>
                    <a:pt x="362712" y="6096"/>
                  </a:lnTo>
                  <a:lnTo>
                    <a:pt x="362712" y="9144"/>
                  </a:lnTo>
                  <a:lnTo>
                    <a:pt x="373380" y="10668"/>
                  </a:lnTo>
                  <a:lnTo>
                    <a:pt x="373380" y="118872"/>
                  </a:lnTo>
                  <a:lnTo>
                    <a:pt x="371856" y="120396"/>
                  </a:lnTo>
                  <a:lnTo>
                    <a:pt x="361188" y="121920"/>
                  </a:lnTo>
                  <a:lnTo>
                    <a:pt x="361188" y="124968"/>
                  </a:lnTo>
                  <a:lnTo>
                    <a:pt x="399288" y="124968"/>
                  </a:lnTo>
                  <a:lnTo>
                    <a:pt x="399288" y="121920"/>
                  </a:lnTo>
                  <a:lnTo>
                    <a:pt x="388620" y="120396"/>
                  </a:lnTo>
                  <a:lnTo>
                    <a:pt x="387096" y="118872"/>
                  </a:lnTo>
                  <a:lnTo>
                    <a:pt x="387096" y="65532"/>
                  </a:lnTo>
                  <a:lnTo>
                    <a:pt x="393192" y="59436"/>
                  </a:lnTo>
                  <a:lnTo>
                    <a:pt x="399288" y="56388"/>
                  </a:lnTo>
                  <a:lnTo>
                    <a:pt x="406908" y="56388"/>
                  </a:lnTo>
                  <a:lnTo>
                    <a:pt x="414667" y="57797"/>
                  </a:lnTo>
                  <a:lnTo>
                    <a:pt x="419862" y="61912"/>
                  </a:lnTo>
                  <a:lnTo>
                    <a:pt x="422757" y="68605"/>
                  </a:lnTo>
                  <a:lnTo>
                    <a:pt x="423672" y="77724"/>
                  </a:lnTo>
                  <a:lnTo>
                    <a:pt x="423672" y="118872"/>
                  </a:lnTo>
                  <a:lnTo>
                    <a:pt x="422148" y="120396"/>
                  </a:lnTo>
                  <a:lnTo>
                    <a:pt x="413004" y="121920"/>
                  </a:lnTo>
                  <a:lnTo>
                    <a:pt x="413004" y="124968"/>
                  </a:lnTo>
                  <a:lnTo>
                    <a:pt x="449580" y="124968"/>
                  </a:lnTo>
                  <a:lnTo>
                    <a:pt x="449580" y="121920"/>
                  </a:lnTo>
                  <a:close/>
                </a:path>
                <a:path w="3157854" h="127000">
                  <a:moveTo>
                    <a:pt x="487680" y="15240"/>
                  </a:moveTo>
                  <a:lnTo>
                    <a:pt x="483108" y="12192"/>
                  </a:lnTo>
                  <a:lnTo>
                    <a:pt x="473951" y="12192"/>
                  </a:lnTo>
                  <a:lnTo>
                    <a:pt x="469379" y="15240"/>
                  </a:lnTo>
                  <a:lnTo>
                    <a:pt x="469379" y="25908"/>
                  </a:lnTo>
                  <a:lnTo>
                    <a:pt x="473951" y="28956"/>
                  </a:lnTo>
                  <a:lnTo>
                    <a:pt x="483108" y="28956"/>
                  </a:lnTo>
                  <a:lnTo>
                    <a:pt x="487680" y="25908"/>
                  </a:lnTo>
                  <a:lnTo>
                    <a:pt x="487680" y="15240"/>
                  </a:lnTo>
                  <a:close/>
                </a:path>
                <a:path w="3157854" h="127000">
                  <a:moveTo>
                    <a:pt x="498348" y="121932"/>
                  </a:moveTo>
                  <a:lnTo>
                    <a:pt x="486156" y="120408"/>
                  </a:lnTo>
                  <a:lnTo>
                    <a:pt x="486156" y="47256"/>
                  </a:lnTo>
                  <a:lnTo>
                    <a:pt x="480174" y="49276"/>
                  </a:lnTo>
                  <a:lnTo>
                    <a:pt x="473760" y="50876"/>
                  </a:lnTo>
                  <a:lnTo>
                    <a:pt x="467080" y="52184"/>
                  </a:lnTo>
                  <a:lnTo>
                    <a:pt x="460235" y="53352"/>
                  </a:lnTo>
                  <a:lnTo>
                    <a:pt x="460235" y="57924"/>
                  </a:lnTo>
                  <a:lnTo>
                    <a:pt x="470903" y="59448"/>
                  </a:lnTo>
                  <a:lnTo>
                    <a:pt x="472427" y="59448"/>
                  </a:lnTo>
                  <a:lnTo>
                    <a:pt x="472427" y="118884"/>
                  </a:lnTo>
                  <a:lnTo>
                    <a:pt x="470903" y="120408"/>
                  </a:lnTo>
                  <a:lnTo>
                    <a:pt x="460235" y="121932"/>
                  </a:lnTo>
                  <a:lnTo>
                    <a:pt x="460235" y="124980"/>
                  </a:lnTo>
                  <a:lnTo>
                    <a:pt x="498348" y="124980"/>
                  </a:lnTo>
                  <a:lnTo>
                    <a:pt x="498348" y="121932"/>
                  </a:lnTo>
                  <a:close/>
                </a:path>
                <a:path w="3157854" h="127000">
                  <a:moveTo>
                    <a:pt x="579120" y="118872"/>
                  </a:moveTo>
                  <a:lnTo>
                    <a:pt x="576059" y="114300"/>
                  </a:lnTo>
                  <a:lnTo>
                    <a:pt x="574535" y="114300"/>
                  </a:lnTo>
                  <a:lnTo>
                    <a:pt x="573011" y="115824"/>
                  </a:lnTo>
                  <a:lnTo>
                    <a:pt x="566915" y="115824"/>
                  </a:lnTo>
                  <a:lnTo>
                    <a:pt x="563867" y="112776"/>
                  </a:lnTo>
                  <a:lnTo>
                    <a:pt x="563867" y="83820"/>
                  </a:lnTo>
                  <a:lnTo>
                    <a:pt x="563867" y="64008"/>
                  </a:lnTo>
                  <a:lnTo>
                    <a:pt x="562343" y="56388"/>
                  </a:lnTo>
                  <a:lnTo>
                    <a:pt x="560311" y="54864"/>
                  </a:lnTo>
                  <a:lnTo>
                    <a:pt x="556247" y="51816"/>
                  </a:lnTo>
                  <a:lnTo>
                    <a:pt x="551675" y="48768"/>
                  </a:lnTo>
                  <a:lnTo>
                    <a:pt x="547103" y="47244"/>
                  </a:lnTo>
                  <a:lnTo>
                    <a:pt x="542531" y="47244"/>
                  </a:lnTo>
                  <a:lnTo>
                    <a:pt x="534606" y="49149"/>
                  </a:lnTo>
                  <a:lnTo>
                    <a:pt x="527100" y="52197"/>
                  </a:lnTo>
                  <a:lnTo>
                    <a:pt x="520458" y="55816"/>
                  </a:lnTo>
                  <a:lnTo>
                    <a:pt x="515099" y="59436"/>
                  </a:lnTo>
                  <a:lnTo>
                    <a:pt x="512051" y="60960"/>
                  </a:lnTo>
                  <a:lnTo>
                    <a:pt x="510527" y="62484"/>
                  </a:lnTo>
                  <a:lnTo>
                    <a:pt x="510527" y="70104"/>
                  </a:lnTo>
                  <a:lnTo>
                    <a:pt x="515099" y="73152"/>
                  </a:lnTo>
                  <a:lnTo>
                    <a:pt x="519671" y="73152"/>
                  </a:lnTo>
                  <a:lnTo>
                    <a:pt x="522719" y="71628"/>
                  </a:lnTo>
                  <a:lnTo>
                    <a:pt x="522719" y="68580"/>
                  </a:lnTo>
                  <a:lnTo>
                    <a:pt x="525767" y="59436"/>
                  </a:lnTo>
                  <a:lnTo>
                    <a:pt x="528815" y="57912"/>
                  </a:lnTo>
                  <a:lnTo>
                    <a:pt x="530339" y="54864"/>
                  </a:lnTo>
                  <a:lnTo>
                    <a:pt x="544055" y="54864"/>
                  </a:lnTo>
                  <a:lnTo>
                    <a:pt x="550151" y="60960"/>
                  </a:lnTo>
                  <a:lnTo>
                    <a:pt x="550151" y="77724"/>
                  </a:lnTo>
                  <a:lnTo>
                    <a:pt x="550151" y="83820"/>
                  </a:lnTo>
                  <a:lnTo>
                    <a:pt x="550151" y="109728"/>
                  </a:lnTo>
                  <a:lnTo>
                    <a:pt x="547103" y="114300"/>
                  </a:lnTo>
                  <a:lnTo>
                    <a:pt x="541007" y="115824"/>
                  </a:lnTo>
                  <a:lnTo>
                    <a:pt x="536435" y="117348"/>
                  </a:lnTo>
                  <a:lnTo>
                    <a:pt x="531863" y="117348"/>
                  </a:lnTo>
                  <a:lnTo>
                    <a:pt x="524243" y="112776"/>
                  </a:lnTo>
                  <a:lnTo>
                    <a:pt x="524243" y="97536"/>
                  </a:lnTo>
                  <a:lnTo>
                    <a:pt x="528815" y="92964"/>
                  </a:lnTo>
                  <a:lnTo>
                    <a:pt x="537959" y="88392"/>
                  </a:lnTo>
                  <a:lnTo>
                    <a:pt x="547103" y="85344"/>
                  </a:lnTo>
                  <a:lnTo>
                    <a:pt x="550151" y="83820"/>
                  </a:lnTo>
                  <a:lnTo>
                    <a:pt x="550151" y="77724"/>
                  </a:lnTo>
                  <a:lnTo>
                    <a:pt x="546112" y="80251"/>
                  </a:lnTo>
                  <a:lnTo>
                    <a:pt x="539483" y="83058"/>
                  </a:lnTo>
                  <a:lnTo>
                    <a:pt x="531723" y="85877"/>
                  </a:lnTo>
                  <a:lnTo>
                    <a:pt x="524243" y="88392"/>
                  </a:lnTo>
                  <a:lnTo>
                    <a:pt x="513575" y="91440"/>
                  </a:lnTo>
                  <a:lnTo>
                    <a:pt x="509003" y="97536"/>
                  </a:lnTo>
                  <a:lnTo>
                    <a:pt x="509003" y="105156"/>
                  </a:lnTo>
                  <a:lnTo>
                    <a:pt x="510628" y="113639"/>
                  </a:lnTo>
                  <a:lnTo>
                    <a:pt x="515099" y="120408"/>
                  </a:lnTo>
                  <a:lnTo>
                    <a:pt x="521868" y="124879"/>
                  </a:lnTo>
                  <a:lnTo>
                    <a:pt x="530339" y="126504"/>
                  </a:lnTo>
                  <a:lnTo>
                    <a:pt x="534911" y="126504"/>
                  </a:lnTo>
                  <a:lnTo>
                    <a:pt x="544055" y="120408"/>
                  </a:lnTo>
                  <a:lnTo>
                    <a:pt x="548119" y="117348"/>
                  </a:lnTo>
                  <a:lnTo>
                    <a:pt x="550151" y="115824"/>
                  </a:lnTo>
                  <a:lnTo>
                    <a:pt x="553199" y="121932"/>
                  </a:lnTo>
                  <a:lnTo>
                    <a:pt x="556247" y="124980"/>
                  </a:lnTo>
                  <a:lnTo>
                    <a:pt x="560819" y="126504"/>
                  </a:lnTo>
                  <a:lnTo>
                    <a:pt x="563867" y="126504"/>
                  </a:lnTo>
                  <a:lnTo>
                    <a:pt x="579120" y="118872"/>
                  </a:lnTo>
                  <a:close/>
                </a:path>
                <a:path w="3157854" h="127000">
                  <a:moveTo>
                    <a:pt x="609587" y="111252"/>
                  </a:moveTo>
                  <a:lnTo>
                    <a:pt x="605015" y="106680"/>
                  </a:lnTo>
                  <a:lnTo>
                    <a:pt x="594347" y="106680"/>
                  </a:lnTo>
                  <a:lnTo>
                    <a:pt x="589775" y="111252"/>
                  </a:lnTo>
                  <a:lnTo>
                    <a:pt x="589775" y="123444"/>
                  </a:lnTo>
                  <a:lnTo>
                    <a:pt x="594347" y="126492"/>
                  </a:lnTo>
                  <a:lnTo>
                    <a:pt x="605015" y="126492"/>
                  </a:lnTo>
                  <a:lnTo>
                    <a:pt x="609587" y="123444"/>
                  </a:lnTo>
                  <a:lnTo>
                    <a:pt x="609587" y="111252"/>
                  </a:lnTo>
                  <a:close/>
                </a:path>
                <a:path w="3157854" h="127000">
                  <a:moveTo>
                    <a:pt x="650748" y="111252"/>
                  </a:moveTo>
                  <a:lnTo>
                    <a:pt x="646176" y="106680"/>
                  </a:lnTo>
                  <a:lnTo>
                    <a:pt x="635508" y="106680"/>
                  </a:lnTo>
                  <a:lnTo>
                    <a:pt x="630936" y="111252"/>
                  </a:lnTo>
                  <a:lnTo>
                    <a:pt x="630936" y="123444"/>
                  </a:lnTo>
                  <a:lnTo>
                    <a:pt x="635508" y="126492"/>
                  </a:lnTo>
                  <a:lnTo>
                    <a:pt x="646176" y="126492"/>
                  </a:lnTo>
                  <a:lnTo>
                    <a:pt x="650748" y="123444"/>
                  </a:lnTo>
                  <a:lnTo>
                    <a:pt x="650748" y="111252"/>
                  </a:lnTo>
                  <a:close/>
                </a:path>
                <a:path w="3157854" h="127000">
                  <a:moveTo>
                    <a:pt x="690372" y="111252"/>
                  </a:moveTo>
                  <a:lnTo>
                    <a:pt x="687324" y="106680"/>
                  </a:lnTo>
                  <a:lnTo>
                    <a:pt x="675132" y="106680"/>
                  </a:lnTo>
                  <a:lnTo>
                    <a:pt x="670560" y="111252"/>
                  </a:lnTo>
                  <a:lnTo>
                    <a:pt x="670560" y="123444"/>
                  </a:lnTo>
                  <a:lnTo>
                    <a:pt x="675132" y="126492"/>
                  </a:lnTo>
                  <a:lnTo>
                    <a:pt x="687324" y="126492"/>
                  </a:lnTo>
                  <a:lnTo>
                    <a:pt x="690372" y="123444"/>
                  </a:lnTo>
                  <a:lnTo>
                    <a:pt x="690372" y="111252"/>
                  </a:lnTo>
                  <a:close/>
                </a:path>
                <a:path w="3157854" h="127000">
                  <a:moveTo>
                    <a:pt x="731520" y="111252"/>
                  </a:moveTo>
                  <a:lnTo>
                    <a:pt x="726948" y="106680"/>
                  </a:lnTo>
                  <a:lnTo>
                    <a:pt x="716280" y="106680"/>
                  </a:lnTo>
                  <a:lnTo>
                    <a:pt x="711708" y="111252"/>
                  </a:lnTo>
                  <a:lnTo>
                    <a:pt x="711708" y="123444"/>
                  </a:lnTo>
                  <a:lnTo>
                    <a:pt x="716280" y="126492"/>
                  </a:lnTo>
                  <a:lnTo>
                    <a:pt x="726948" y="126492"/>
                  </a:lnTo>
                  <a:lnTo>
                    <a:pt x="731520" y="123444"/>
                  </a:lnTo>
                  <a:lnTo>
                    <a:pt x="731520" y="111252"/>
                  </a:lnTo>
                  <a:close/>
                </a:path>
                <a:path w="3157854" h="127000">
                  <a:moveTo>
                    <a:pt x="771144" y="111252"/>
                  </a:moveTo>
                  <a:lnTo>
                    <a:pt x="768096" y="106680"/>
                  </a:lnTo>
                  <a:lnTo>
                    <a:pt x="755904" y="106680"/>
                  </a:lnTo>
                  <a:lnTo>
                    <a:pt x="752856" y="111252"/>
                  </a:lnTo>
                  <a:lnTo>
                    <a:pt x="752856" y="123444"/>
                  </a:lnTo>
                  <a:lnTo>
                    <a:pt x="755904" y="126492"/>
                  </a:lnTo>
                  <a:lnTo>
                    <a:pt x="768096" y="126492"/>
                  </a:lnTo>
                  <a:lnTo>
                    <a:pt x="771144" y="123444"/>
                  </a:lnTo>
                  <a:lnTo>
                    <a:pt x="771144" y="111252"/>
                  </a:lnTo>
                  <a:close/>
                </a:path>
                <a:path w="3157854" h="127000">
                  <a:moveTo>
                    <a:pt x="812292" y="111252"/>
                  </a:moveTo>
                  <a:lnTo>
                    <a:pt x="807720" y="106680"/>
                  </a:lnTo>
                  <a:lnTo>
                    <a:pt x="797052" y="106680"/>
                  </a:lnTo>
                  <a:lnTo>
                    <a:pt x="792480" y="111252"/>
                  </a:lnTo>
                  <a:lnTo>
                    <a:pt x="792480" y="123444"/>
                  </a:lnTo>
                  <a:lnTo>
                    <a:pt x="797052" y="126492"/>
                  </a:lnTo>
                  <a:lnTo>
                    <a:pt x="807720" y="126492"/>
                  </a:lnTo>
                  <a:lnTo>
                    <a:pt x="812292" y="123444"/>
                  </a:lnTo>
                  <a:lnTo>
                    <a:pt x="812292" y="111252"/>
                  </a:lnTo>
                  <a:close/>
                </a:path>
                <a:path w="3157854" h="127000">
                  <a:moveTo>
                    <a:pt x="851903" y="111252"/>
                  </a:moveTo>
                  <a:lnTo>
                    <a:pt x="848855" y="106680"/>
                  </a:lnTo>
                  <a:lnTo>
                    <a:pt x="836663" y="106680"/>
                  </a:lnTo>
                  <a:lnTo>
                    <a:pt x="833615" y="111252"/>
                  </a:lnTo>
                  <a:lnTo>
                    <a:pt x="833615" y="123444"/>
                  </a:lnTo>
                  <a:lnTo>
                    <a:pt x="836663" y="126492"/>
                  </a:lnTo>
                  <a:lnTo>
                    <a:pt x="848855" y="126492"/>
                  </a:lnTo>
                  <a:lnTo>
                    <a:pt x="851903" y="123444"/>
                  </a:lnTo>
                  <a:lnTo>
                    <a:pt x="851903" y="111252"/>
                  </a:lnTo>
                  <a:close/>
                </a:path>
                <a:path w="3157854" h="127000">
                  <a:moveTo>
                    <a:pt x="893064" y="111252"/>
                  </a:moveTo>
                  <a:lnTo>
                    <a:pt x="888492" y="106680"/>
                  </a:lnTo>
                  <a:lnTo>
                    <a:pt x="877824" y="106680"/>
                  </a:lnTo>
                  <a:lnTo>
                    <a:pt x="873252" y="111252"/>
                  </a:lnTo>
                  <a:lnTo>
                    <a:pt x="873252" y="123444"/>
                  </a:lnTo>
                  <a:lnTo>
                    <a:pt x="877824" y="126492"/>
                  </a:lnTo>
                  <a:lnTo>
                    <a:pt x="888492" y="126492"/>
                  </a:lnTo>
                  <a:lnTo>
                    <a:pt x="893064" y="123444"/>
                  </a:lnTo>
                  <a:lnTo>
                    <a:pt x="893064" y="111252"/>
                  </a:lnTo>
                  <a:close/>
                </a:path>
                <a:path w="3157854" h="127000">
                  <a:moveTo>
                    <a:pt x="934212" y="111252"/>
                  </a:moveTo>
                  <a:lnTo>
                    <a:pt x="929640" y="106680"/>
                  </a:lnTo>
                  <a:lnTo>
                    <a:pt x="917448" y="106680"/>
                  </a:lnTo>
                  <a:lnTo>
                    <a:pt x="914400" y="111252"/>
                  </a:lnTo>
                  <a:lnTo>
                    <a:pt x="914400" y="123444"/>
                  </a:lnTo>
                  <a:lnTo>
                    <a:pt x="917448" y="126492"/>
                  </a:lnTo>
                  <a:lnTo>
                    <a:pt x="929640" y="126492"/>
                  </a:lnTo>
                  <a:lnTo>
                    <a:pt x="934212" y="123444"/>
                  </a:lnTo>
                  <a:lnTo>
                    <a:pt x="934212" y="111252"/>
                  </a:lnTo>
                  <a:close/>
                </a:path>
                <a:path w="3157854" h="127000">
                  <a:moveTo>
                    <a:pt x="973823" y="111252"/>
                  </a:moveTo>
                  <a:lnTo>
                    <a:pt x="969251" y="106680"/>
                  </a:lnTo>
                  <a:lnTo>
                    <a:pt x="958583" y="106680"/>
                  </a:lnTo>
                  <a:lnTo>
                    <a:pt x="954011" y="111252"/>
                  </a:lnTo>
                  <a:lnTo>
                    <a:pt x="954011" y="123444"/>
                  </a:lnTo>
                  <a:lnTo>
                    <a:pt x="958583" y="126492"/>
                  </a:lnTo>
                  <a:lnTo>
                    <a:pt x="969251" y="126492"/>
                  </a:lnTo>
                  <a:lnTo>
                    <a:pt x="973823" y="123444"/>
                  </a:lnTo>
                  <a:lnTo>
                    <a:pt x="973823" y="111252"/>
                  </a:lnTo>
                  <a:close/>
                </a:path>
                <a:path w="3157854" h="127000">
                  <a:moveTo>
                    <a:pt x="1014984" y="111252"/>
                  </a:moveTo>
                  <a:lnTo>
                    <a:pt x="1010412" y="106680"/>
                  </a:lnTo>
                  <a:lnTo>
                    <a:pt x="998220" y="106680"/>
                  </a:lnTo>
                  <a:lnTo>
                    <a:pt x="995172" y="111252"/>
                  </a:lnTo>
                  <a:lnTo>
                    <a:pt x="995172" y="123444"/>
                  </a:lnTo>
                  <a:lnTo>
                    <a:pt x="998220" y="126492"/>
                  </a:lnTo>
                  <a:lnTo>
                    <a:pt x="1010412" y="126492"/>
                  </a:lnTo>
                  <a:lnTo>
                    <a:pt x="1014984" y="123444"/>
                  </a:lnTo>
                  <a:lnTo>
                    <a:pt x="1014984" y="111252"/>
                  </a:lnTo>
                  <a:close/>
                </a:path>
                <a:path w="3157854" h="127000">
                  <a:moveTo>
                    <a:pt x="1054608" y="111252"/>
                  </a:moveTo>
                  <a:lnTo>
                    <a:pt x="1050036" y="106680"/>
                  </a:lnTo>
                  <a:lnTo>
                    <a:pt x="1039368" y="106680"/>
                  </a:lnTo>
                  <a:lnTo>
                    <a:pt x="1034796" y="111252"/>
                  </a:lnTo>
                  <a:lnTo>
                    <a:pt x="1034796" y="123444"/>
                  </a:lnTo>
                  <a:lnTo>
                    <a:pt x="1039368" y="126492"/>
                  </a:lnTo>
                  <a:lnTo>
                    <a:pt x="1050036" y="126492"/>
                  </a:lnTo>
                  <a:lnTo>
                    <a:pt x="1054608" y="123444"/>
                  </a:lnTo>
                  <a:lnTo>
                    <a:pt x="1054608" y="111252"/>
                  </a:lnTo>
                  <a:close/>
                </a:path>
                <a:path w="3157854" h="127000">
                  <a:moveTo>
                    <a:pt x="1095756" y="111252"/>
                  </a:moveTo>
                  <a:lnTo>
                    <a:pt x="1091184" y="106680"/>
                  </a:lnTo>
                  <a:lnTo>
                    <a:pt x="1080516" y="106680"/>
                  </a:lnTo>
                  <a:lnTo>
                    <a:pt x="1075944" y="111252"/>
                  </a:lnTo>
                  <a:lnTo>
                    <a:pt x="1075944" y="123444"/>
                  </a:lnTo>
                  <a:lnTo>
                    <a:pt x="1080516" y="126492"/>
                  </a:lnTo>
                  <a:lnTo>
                    <a:pt x="1091184" y="126492"/>
                  </a:lnTo>
                  <a:lnTo>
                    <a:pt x="1095756" y="123444"/>
                  </a:lnTo>
                  <a:lnTo>
                    <a:pt x="1095756" y="111252"/>
                  </a:lnTo>
                  <a:close/>
                </a:path>
                <a:path w="3157854" h="127000">
                  <a:moveTo>
                    <a:pt x="1135380" y="111252"/>
                  </a:moveTo>
                  <a:lnTo>
                    <a:pt x="1130808" y="106680"/>
                  </a:lnTo>
                  <a:lnTo>
                    <a:pt x="1120140" y="106680"/>
                  </a:lnTo>
                  <a:lnTo>
                    <a:pt x="1115568" y="111252"/>
                  </a:lnTo>
                  <a:lnTo>
                    <a:pt x="1115568" y="123444"/>
                  </a:lnTo>
                  <a:lnTo>
                    <a:pt x="1120140" y="126492"/>
                  </a:lnTo>
                  <a:lnTo>
                    <a:pt x="1130808" y="126492"/>
                  </a:lnTo>
                  <a:lnTo>
                    <a:pt x="1135380" y="123444"/>
                  </a:lnTo>
                  <a:lnTo>
                    <a:pt x="1135380" y="111252"/>
                  </a:lnTo>
                  <a:close/>
                </a:path>
                <a:path w="3157854" h="127000">
                  <a:moveTo>
                    <a:pt x="1176528" y="111252"/>
                  </a:moveTo>
                  <a:lnTo>
                    <a:pt x="1171956" y="106680"/>
                  </a:lnTo>
                  <a:lnTo>
                    <a:pt x="1161288" y="106680"/>
                  </a:lnTo>
                  <a:lnTo>
                    <a:pt x="1156716" y="111252"/>
                  </a:lnTo>
                  <a:lnTo>
                    <a:pt x="1156716" y="123444"/>
                  </a:lnTo>
                  <a:lnTo>
                    <a:pt x="1161288" y="126492"/>
                  </a:lnTo>
                  <a:lnTo>
                    <a:pt x="1171956" y="126492"/>
                  </a:lnTo>
                  <a:lnTo>
                    <a:pt x="1176528" y="123444"/>
                  </a:lnTo>
                  <a:lnTo>
                    <a:pt x="1176528" y="111252"/>
                  </a:lnTo>
                  <a:close/>
                </a:path>
                <a:path w="3157854" h="127000">
                  <a:moveTo>
                    <a:pt x="1216152" y="111252"/>
                  </a:moveTo>
                  <a:lnTo>
                    <a:pt x="1213104" y="106680"/>
                  </a:lnTo>
                  <a:lnTo>
                    <a:pt x="1200912" y="106680"/>
                  </a:lnTo>
                  <a:lnTo>
                    <a:pt x="1196340" y="111252"/>
                  </a:lnTo>
                  <a:lnTo>
                    <a:pt x="1196340" y="123444"/>
                  </a:lnTo>
                  <a:lnTo>
                    <a:pt x="1200912" y="126492"/>
                  </a:lnTo>
                  <a:lnTo>
                    <a:pt x="1213104" y="126492"/>
                  </a:lnTo>
                  <a:lnTo>
                    <a:pt x="1216152" y="123444"/>
                  </a:lnTo>
                  <a:lnTo>
                    <a:pt x="1216152" y="111252"/>
                  </a:lnTo>
                  <a:close/>
                </a:path>
                <a:path w="3157854" h="127000">
                  <a:moveTo>
                    <a:pt x="1257300" y="111252"/>
                  </a:moveTo>
                  <a:lnTo>
                    <a:pt x="1252728" y="106680"/>
                  </a:lnTo>
                  <a:lnTo>
                    <a:pt x="1242060" y="106680"/>
                  </a:lnTo>
                  <a:lnTo>
                    <a:pt x="1237488" y="111252"/>
                  </a:lnTo>
                  <a:lnTo>
                    <a:pt x="1237488" y="123444"/>
                  </a:lnTo>
                  <a:lnTo>
                    <a:pt x="1242060" y="126492"/>
                  </a:lnTo>
                  <a:lnTo>
                    <a:pt x="1252728" y="126492"/>
                  </a:lnTo>
                  <a:lnTo>
                    <a:pt x="1257300" y="123444"/>
                  </a:lnTo>
                  <a:lnTo>
                    <a:pt x="1257300" y="111252"/>
                  </a:lnTo>
                  <a:close/>
                </a:path>
                <a:path w="3157854" h="127000">
                  <a:moveTo>
                    <a:pt x="1296924" y="111252"/>
                  </a:moveTo>
                  <a:lnTo>
                    <a:pt x="1293876" y="106680"/>
                  </a:lnTo>
                  <a:lnTo>
                    <a:pt x="1281684" y="106680"/>
                  </a:lnTo>
                  <a:lnTo>
                    <a:pt x="1277112" y="111252"/>
                  </a:lnTo>
                  <a:lnTo>
                    <a:pt x="1277112" y="123444"/>
                  </a:lnTo>
                  <a:lnTo>
                    <a:pt x="1281684" y="126492"/>
                  </a:lnTo>
                  <a:lnTo>
                    <a:pt x="1293876" y="126492"/>
                  </a:lnTo>
                  <a:lnTo>
                    <a:pt x="1296924" y="123444"/>
                  </a:lnTo>
                  <a:lnTo>
                    <a:pt x="1296924" y="111252"/>
                  </a:lnTo>
                  <a:close/>
                </a:path>
                <a:path w="3157854" h="127000">
                  <a:moveTo>
                    <a:pt x="1338072" y="111252"/>
                  </a:moveTo>
                  <a:lnTo>
                    <a:pt x="1333500" y="106680"/>
                  </a:lnTo>
                  <a:lnTo>
                    <a:pt x="1322832" y="106680"/>
                  </a:lnTo>
                  <a:lnTo>
                    <a:pt x="1318260" y="111252"/>
                  </a:lnTo>
                  <a:lnTo>
                    <a:pt x="1318260" y="123444"/>
                  </a:lnTo>
                  <a:lnTo>
                    <a:pt x="1322832" y="126492"/>
                  </a:lnTo>
                  <a:lnTo>
                    <a:pt x="1333500" y="126492"/>
                  </a:lnTo>
                  <a:lnTo>
                    <a:pt x="1338072" y="123444"/>
                  </a:lnTo>
                  <a:lnTo>
                    <a:pt x="1338072" y="111252"/>
                  </a:lnTo>
                  <a:close/>
                </a:path>
                <a:path w="3157854" h="127000">
                  <a:moveTo>
                    <a:pt x="1377696" y="111252"/>
                  </a:moveTo>
                  <a:lnTo>
                    <a:pt x="1374648" y="106680"/>
                  </a:lnTo>
                  <a:lnTo>
                    <a:pt x="1362456" y="106680"/>
                  </a:lnTo>
                  <a:lnTo>
                    <a:pt x="1359408" y="111252"/>
                  </a:lnTo>
                  <a:lnTo>
                    <a:pt x="1359408" y="123444"/>
                  </a:lnTo>
                  <a:lnTo>
                    <a:pt x="1362456" y="126492"/>
                  </a:lnTo>
                  <a:lnTo>
                    <a:pt x="1374648" y="126492"/>
                  </a:lnTo>
                  <a:lnTo>
                    <a:pt x="1377696" y="123444"/>
                  </a:lnTo>
                  <a:lnTo>
                    <a:pt x="1377696" y="111252"/>
                  </a:lnTo>
                  <a:close/>
                </a:path>
                <a:path w="3157854" h="127000">
                  <a:moveTo>
                    <a:pt x="1418844" y="111252"/>
                  </a:moveTo>
                  <a:lnTo>
                    <a:pt x="1414272" y="106680"/>
                  </a:lnTo>
                  <a:lnTo>
                    <a:pt x="1403604" y="106680"/>
                  </a:lnTo>
                  <a:lnTo>
                    <a:pt x="1399032" y="111252"/>
                  </a:lnTo>
                  <a:lnTo>
                    <a:pt x="1399032" y="123444"/>
                  </a:lnTo>
                  <a:lnTo>
                    <a:pt x="1403604" y="126492"/>
                  </a:lnTo>
                  <a:lnTo>
                    <a:pt x="1414272" y="126492"/>
                  </a:lnTo>
                  <a:lnTo>
                    <a:pt x="1418844" y="123444"/>
                  </a:lnTo>
                  <a:lnTo>
                    <a:pt x="1418844" y="111252"/>
                  </a:lnTo>
                  <a:close/>
                </a:path>
                <a:path w="3157854" h="127000">
                  <a:moveTo>
                    <a:pt x="1458468" y="111252"/>
                  </a:moveTo>
                  <a:lnTo>
                    <a:pt x="1455420" y="106680"/>
                  </a:lnTo>
                  <a:lnTo>
                    <a:pt x="1443228" y="106680"/>
                  </a:lnTo>
                  <a:lnTo>
                    <a:pt x="1440180" y="111252"/>
                  </a:lnTo>
                  <a:lnTo>
                    <a:pt x="1440180" y="123444"/>
                  </a:lnTo>
                  <a:lnTo>
                    <a:pt x="1443228" y="126492"/>
                  </a:lnTo>
                  <a:lnTo>
                    <a:pt x="1455420" y="126492"/>
                  </a:lnTo>
                  <a:lnTo>
                    <a:pt x="1458468" y="123444"/>
                  </a:lnTo>
                  <a:lnTo>
                    <a:pt x="1458468" y="111252"/>
                  </a:lnTo>
                  <a:close/>
                </a:path>
                <a:path w="3157854" h="127000">
                  <a:moveTo>
                    <a:pt x="1499616" y="111252"/>
                  </a:moveTo>
                  <a:lnTo>
                    <a:pt x="1495044" y="106680"/>
                  </a:lnTo>
                  <a:lnTo>
                    <a:pt x="1484376" y="106680"/>
                  </a:lnTo>
                  <a:lnTo>
                    <a:pt x="1479804" y="111252"/>
                  </a:lnTo>
                  <a:lnTo>
                    <a:pt x="1479804" y="123444"/>
                  </a:lnTo>
                  <a:lnTo>
                    <a:pt x="1484376" y="126492"/>
                  </a:lnTo>
                  <a:lnTo>
                    <a:pt x="1495044" y="126492"/>
                  </a:lnTo>
                  <a:lnTo>
                    <a:pt x="1499616" y="123444"/>
                  </a:lnTo>
                  <a:lnTo>
                    <a:pt x="1499616" y="111252"/>
                  </a:lnTo>
                  <a:close/>
                </a:path>
                <a:path w="3157854" h="127000">
                  <a:moveTo>
                    <a:pt x="1540764" y="111252"/>
                  </a:moveTo>
                  <a:lnTo>
                    <a:pt x="1536192" y="106680"/>
                  </a:lnTo>
                  <a:lnTo>
                    <a:pt x="1524000" y="106680"/>
                  </a:lnTo>
                  <a:lnTo>
                    <a:pt x="1520952" y="111252"/>
                  </a:lnTo>
                  <a:lnTo>
                    <a:pt x="1520952" y="123444"/>
                  </a:lnTo>
                  <a:lnTo>
                    <a:pt x="1524000" y="126492"/>
                  </a:lnTo>
                  <a:lnTo>
                    <a:pt x="1536192" y="126492"/>
                  </a:lnTo>
                  <a:lnTo>
                    <a:pt x="1540764" y="123444"/>
                  </a:lnTo>
                  <a:lnTo>
                    <a:pt x="1540764" y="111252"/>
                  </a:lnTo>
                  <a:close/>
                </a:path>
                <a:path w="3157854" h="127000">
                  <a:moveTo>
                    <a:pt x="1580388" y="111252"/>
                  </a:moveTo>
                  <a:lnTo>
                    <a:pt x="1575816" y="106680"/>
                  </a:lnTo>
                  <a:lnTo>
                    <a:pt x="1565148" y="106680"/>
                  </a:lnTo>
                  <a:lnTo>
                    <a:pt x="1560576" y="111252"/>
                  </a:lnTo>
                  <a:lnTo>
                    <a:pt x="1560576" y="123444"/>
                  </a:lnTo>
                  <a:lnTo>
                    <a:pt x="1565148" y="126492"/>
                  </a:lnTo>
                  <a:lnTo>
                    <a:pt x="1575816" y="126492"/>
                  </a:lnTo>
                  <a:lnTo>
                    <a:pt x="1580388" y="123444"/>
                  </a:lnTo>
                  <a:lnTo>
                    <a:pt x="1580388" y="111252"/>
                  </a:lnTo>
                  <a:close/>
                </a:path>
                <a:path w="3157854" h="127000">
                  <a:moveTo>
                    <a:pt x="1621536" y="111252"/>
                  </a:moveTo>
                  <a:lnTo>
                    <a:pt x="1616964" y="106680"/>
                  </a:lnTo>
                  <a:lnTo>
                    <a:pt x="1606296" y="106680"/>
                  </a:lnTo>
                  <a:lnTo>
                    <a:pt x="1601724" y="111252"/>
                  </a:lnTo>
                  <a:lnTo>
                    <a:pt x="1601724" y="123444"/>
                  </a:lnTo>
                  <a:lnTo>
                    <a:pt x="1606296" y="126492"/>
                  </a:lnTo>
                  <a:lnTo>
                    <a:pt x="1616964" y="126492"/>
                  </a:lnTo>
                  <a:lnTo>
                    <a:pt x="1621536" y="123444"/>
                  </a:lnTo>
                  <a:lnTo>
                    <a:pt x="1621536" y="111252"/>
                  </a:lnTo>
                  <a:close/>
                </a:path>
                <a:path w="3157854" h="127000">
                  <a:moveTo>
                    <a:pt x="1661160" y="111252"/>
                  </a:moveTo>
                  <a:lnTo>
                    <a:pt x="1656588" y="106680"/>
                  </a:lnTo>
                  <a:lnTo>
                    <a:pt x="1645920" y="106680"/>
                  </a:lnTo>
                  <a:lnTo>
                    <a:pt x="1641348" y="111252"/>
                  </a:lnTo>
                  <a:lnTo>
                    <a:pt x="1641348" y="123444"/>
                  </a:lnTo>
                  <a:lnTo>
                    <a:pt x="1645920" y="126492"/>
                  </a:lnTo>
                  <a:lnTo>
                    <a:pt x="1656588" y="126492"/>
                  </a:lnTo>
                  <a:lnTo>
                    <a:pt x="1661160" y="123444"/>
                  </a:lnTo>
                  <a:lnTo>
                    <a:pt x="1661160" y="111252"/>
                  </a:lnTo>
                  <a:close/>
                </a:path>
                <a:path w="3157854" h="127000">
                  <a:moveTo>
                    <a:pt x="1702308" y="111252"/>
                  </a:moveTo>
                  <a:lnTo>
                    <a:pt x="1697736" y="106680"/>
                  </a:lnTo>
                  <a:lnTo>
                    <a:pt x="1687068" y="106680"/>
                  </a:lnTo>
                  <a:lnTo>
                    <a:pt x="1682496" y="111252"/>
                  </a:lnTo>
                  <a:lnTo>
                    <a:pt x="1682496" y="123444"/>
                  </a:lnTo>
                  <a:lnTo>
                    <a:pt x="1687068" y="126492"/>
                  </a:lnTo>
                  <a:lnTo>
                    <a:pt x="1697736" y="126492"/>
                  </a:lnTo>
                  <a:lnTo>
                    <a:pt x="1702308" y="123444"/>
                  </a:lnTo>
                  <a:lnTo>
                    <a:pt x="1702308" y="111252"/>
                  </a:lnTo>
                  <a:close/>
                </a:path>
                <a:path w="3157854" h="127000">
                  <a:moveTo>
                    <a:pt x="1741932" y="111252"/>
                  </a:moveTo>
                  <a:lnTo>
                    <a:pt x="1737360" y="106680"/>
                  </a:lnTo>
                  <a:lnTo>
                    <a:pt x="1726692" y="106680"/>
                  </a:lnTo>
                  <a:lnTo>
                    <a:pt x="1722120" y="111252"/>
                  </a:lnTo>
                  <a:lnTo>
                    <a:pt x="1722120" y="123444"/>
                  </a:lnTo>
                  <a:lnTo>
                    <a:pt x="1726692" y="126492"/>
                  </a:lnTo>
                  <a:lnTo>
                    <a:pt x="1737360" y="126492"/>
                  </a:lnTo>
                  <a:lnTo>
                    <a:pt x="1741932" y="123444"/>
                  </a:lnTo>
                  <a:lnTo>
                    <a:pt x="1741932" y="111252"/>
                  </a:lnTo>
                  <a:close/>
                </a:path>
                <a:path w="3157854" h="127000">
                  <a:moveTo>
                    <a:pt x="1783080" y="111252"/>
                  </a:moveTo>
                  <a:lnTo>
                    <a:pt x="1778508" y="106680"/>
                  </a:lnTo>
                  <a:lnTo>
                    <a:pt x="1767840" y="106680"/>
                  </a:lnTo>
                  <a:lnTo>
                    <a:pt x="1763268" y="111252"/>
                  </a:lnTo>
                  <a:lnTo>
                    <a:pt x="1763268" y="123444"/>
                  </a:lnTo>
                  <a:lnTo>
                    <a:pt x="1767840" y="126492"/>
                  </a:lnTo>
                  <a:lnTo>
                    <a:pt x="1778508" y="126492"/>
                  </a:lnTo>
                  <a:lnTo>
                    <a:pt x="1783080" y="123444"/>
                  </a:lnTo>
                  <a:lnTo>
                    <a:pt x="1783080" y="111252"/>
                  </a:lnTo>
                  <a:close/>
                </a:path>
                <a:path w="3157854" h="127000">
                  <a:moveTo>
                    <a:pt x="1822704" y="111252"/>
                  </a:moveTo>
                  <a:lnTo>
                    <a:pt x="1819656" y="106680"/>
                  </a:lnTo>
                  <a:lnTo>
                    <a:pt x="1807464" y="106680"/>
                  </a:lnTo>
                  <a:lnTo>
                    <a:pt x="1802892" y="111252"/>
                  </a:lnTo>
                  <a:lnTo>
                    <a:pt x="1802892" y="123444"/>
                  </a:lnTo>
                  <a:lnTo>
                    <a:pt x="1807464" y="126492"/>
                  </a:lnTo>
                  <a:lnTo>
                    <a:pt x="1819656" y="126492"/>
                  </a:lnTo>
                  <a:lnTo>
                    <a:pt x="1822704" y="123444"/>
                  </a:lnTo>
                  <a:lnTo>
                    <a:pt x="1822704" y="111252"/>
                  </a:lnTo>
                  <a:close/>
                </a:path>
                <a:path w="3157854" h="127000">
                  <a:moveTo>
                    <a:pt x="1863852" y="111252"/>
                  </a:moveTo>
                  <a:lnTo>
                    <a:pt x="1859280" y="106680"/>
                  </a:lnTo>
                  <a:lnTo>
                    <a:pt x="1848612" y="106680"/>
                  </a:lnTo>
                  <a:lnTo>
                    <a:pt x="1844040" y="111252"/>
                  </a:lnTo>
                  <a:lnTo>
                    <a:pt x="1844040" y="123444"/>
                  </a:lnTo>
                  <a:lnTo>
                    <a:pt x="1848612" y="126492"/>
                  </a:lnTo>
                  <a:lnTo>
                    <a:pt x="1859280" y="126492"/>
                  </a:lnTo>
                  <a:lnTo>
                    <a:pt x="1863852" y="123444"/>
                  </a:lnTo>
                  <a:lnTo>
                    <a:pt x="1863852" y="111252"/>
                  </a:lnTo>
                  <a:close/>
                </a:path>
                <a:path w="3157854" h="127000">
                  <a:moveTo>
                    <a:pt x="1903476" y="111252"/>
                  </a:moveTo>
                  <a:lnTo>
                    <a:pt x="1900428" y="106680"/>
                  </a:lnTo>
                  <a:lnTo>
                    <a:pt x="1888236" y="106680"/>
                  </a:lnTo>
                  <a:lnTo>
                    <a:pt x="1883664" y="111252"/>
                  </a:lnTo>
                  <a:lnTo>
                    <a:pt x="1883664" y="123444"/>
                  </a:lnTo>
                  <a:lnTo>
                    <a:pt x="1888236" y="126492"/>
                  </a:lnTo>
                  <a:lnTo>
                    <a:pt x="1900428" y="126492"/>
                  </a:lnTo>
                  <a:lnTo>
                    <a:pt x="1903476" y="123444"/>
                  </a:lnTo>
                  <a:lnTo>
                    <a:pt x="1903476" y="111252"/>
                  </a:lnTo>
                  <a:close/>
                </a:path>
                <a:path w="3157854" h="127000">
                  <a:moveTo>
                    <a:pt x="1944611" y="111252"/>
                  </a:moveTo>
                  <a:lnTo>
                    <a:pt x="1940039" y="106680"/>
                  </a:lnTo>
                  <a:lnTo>
                    <a:pt x="1929371" y="106680"/>
                  </a:lnTo>
                  <a:lnTo>
                    <a:pt x="1924799" y="111252"/>
                  </a:lnTo>
                  <a:lnTo>
                    <a:pt x="1924799" y="123444"/>
                  </a:lnTo>
                  <a:lnTo>
                    <a:pt x="1929371" y="126492"/>
                  </a:lnTo>
                  <a:lnTo>
                    <a:pt x="1940039" y="126492"/>
                  </a:lnTo>
                  <a:lnTo>
                    <a:pt x="1944611" y="123444"/>
                  </a:lnTo>
                  <a:lnTo>
                    <a:pt x="1944611" y="111252"/>
                  </a:lnTo>
                  <a:close/>
                </a:path>
                <a:path w="3157854" h="127000">
                  <a:moveTo>
                    <a:pt x="1984248" y="111252"/>
                  </a:moveTo>
                  <a:lnTo>
                    <a:pt x="1981200" y="106680"/>
                  </a:lnTo>
                  <a:lnTo>
                    <a:pt x="1969008" y="106680"/>
                  </a:lnTo>
                  <a:lnTo>
                    <a:pt x="1965960" y="111252"/>
                  </a:lnTo>
                  <a:lnTo>
                    <a:pt x="1965960" y="123444"/>
                  </a:lnTo>
                  <a:lnTo>
                    <a:pt x="1969008" y="126492"/>
                  </a:lnTo>
                  <a:lnTo>
                    <a:pt x="1981200" y="126492"/>
                  </a:lnTo>
                  <a:lnTo>
                    <a:pt x="1984248" y="123444"/>
                  </a:lnTo>
                  <a:lnTo>
                    <a:pt x="1984248" y="111252"/>
                  </a:lnTo>
                  <a:close/>
                </a:path>
                <a:path w="3157854" h="127000">
                  <a:moveTo>
                    <a:pt x="2025396" y="111252"/>
                  </a:moveTo>
                  <a:lnTo>
                    <a:pt x="2020824" y="106680"/>
                  </a:lnTo>
                  <a:lnTo>
                    <a:pt x="2010156" y="106680"/>
                  </a:lnTo>
                  <a:lnTo>
                    <a:pt x="2005584" y="111252"/>
                  </a:lnTo>
                  <a:lnTo>
                    <a:pt x="2005584" y="123444"/>
                  </a:lnTo>
                  <a:lnTo>
                    <a:pt x="2010156" y="126492"/>
                  </a:lnTo>
                  <a:lnTo>
                    <a:pt x="2020824" y="126492"/>
                  </a:lnTo>
                  <a:lnTo>
                    <a:pt x="2025396" y="123444"/>
                  </a:lnTo>
                  <a:lnTo>
                    <a:pt x="2025396" y="111252"/>
                  </a:lnTo>
                  <a:close/>
                </a:path>
                <a:path w="3157854" h="127000">
                  <a:moveTo>
                    <a:pt x="2066544" y="111252"/>
                  </a:moveTo>
                  <a:lnTo>
                    <a:pt x="2061972" y="106680"/>
                  </a:lnTo>
                  <a:lnTo>
                    <a:pt x="2049780" y="106680"/>
                  </a:lnTo>
                  <a:lnTo>
                    <a:pt x="2046732" y="111252"/>
                  </a:lnTo>
                  <a:lnTo>
                    <a:pt x="2046732" y="123444"/>
                  </a:lnTo>
                  <a:lnTo>
                    <a:pt x="2049780" y="126492"/>
                  </a:lnTo>
                  <a:lnTo>
                    <a:pt x="2061972" y="126492"/>
                  </a:lnTo>
                  <a:lnTo>
                    <a:pt x="2066544" y="123444"/>
                  </a:lnTo>
                  <a:lnTo>
                    <a:pt x="2066544" y="111252"/>
                  </a:lnTo>
                  <a:close/>
                </a:path>
                <a:path w="3157854" h="127000">
                  <a:moveTo>
                    <a:pt x="2106168" y="111252"/>
                  </a:moveTo>
                  <a:lnTo>
                    <a:pt x="2101596" y="106680"/>
                  </a:lnTo>
                  <a:lnTo>
                    <a:pt x="2090928" y="106680"/>
                  </a:lnTo>
                  <a:lnTo>
                    <a:pt x="2086356" y="111252"/>
                  </a:lnTo>
                  <a:lnTo>
                    <a:pt x="2086356" y="123444"/>
                  </a:lnTo>
                  <a:lnTo>
                    <a:pt x="2090928" y="126492"/>
                  </a:lnTo>
                  <a:lnTo>
                    <a:pt x="2101596" y="126492"/>
                  </a:lnTo>
                  <a:lnTo>
                    <a:pt x="2106168" y="123444"/>
                  </a:lnTo>
                  <a:lnTo>
                    <a:pt x="2106168" y="111252"/>
                  </a:lnTo>
                  <a:close/>
                </a:path>
                <a:path w="3157854" h="127000">
                  <a:moveTo>
                    <a:pt x="2147316" y="111252"/>
                  </a:moveTo>
                  <a:lnTo>
                    <a:pt x="2142744" y="106680"/>
                  </a:lnTo>
                  <a:lnTo>
                    <a:pt x="2130552" y="106680"/>
                  </a:lnTo>
                  <a:lnTo>
                    <a:pt x="2127504" y="111252"/>
                  </a:lnTo>
                  <a:lnTo>
                    <a:pt x="2127504" y="123444"/>
                  </a:lnTo>
                  <a:lnTo>
                    <a:pt x="2130552" y="126492"/>
                  </a:lnTo>
                  <a:lnTo>
                    <a:pt x="2142744" y="126492"/>
                  </a:lnTo>
                  <a:lnTo>
                    <a:pt x="2147316" y="123444"/>
                  </a:lnTo>
                  <a:lnTo>
                    <a:pt x="2147316" y="111252"/>
                  </a:lnTo>
                  <a:close/>
                </a:path>
                <a:path w="3157854" h="127000">
                  <a:moveTo>
                    <a:pt x="2186940" y="111252"/>
                  </a:moveTo>
                  <a:lnTo>
                    <a:pt x="2182368" y="106680"/>
                  </a:lnTo>
                  <a:lnTo>
                    <a:pt x="2171700" y="106680"/>
                  </a:lnTo>
                  <a:lnTo>
                    <a:pt x="2167128" y="111252"/>
                  </a:lnTo>
                  <a:lnTo>
                    <a:pt x="2167128" y="123444"/>
                  </a:lnTo>
                  <a:lnTo>
                    <a:pt x="2171700" y="126492"/>
                  </a:lnTo>
                  <a:lnTo>
                    <a:pt x="2182368" y="126492"/>
                  </a:lnTo>
                  <a:lnTo>
                    <a:pt x="2186940" y="123444"/>
                  </a:lnTo>
                  <a:lnTo>
                    <a:pt x="2186940" y="111252"/>
                  </a:lnTo>
                  <a:close/>
                </a:path>
                <a:path w="3157854" h="127000">
                  <a:moveTo>
                    <a:pt x="2228075" y="111252"/>
                  </a:moveTo>
                  <a:lnTo>
                    <a:pt x="2223503" y="106680"/>
                  </a:lnTo>
                  <a:lnTo>
                    <a:pt x="2212835" y="106680"/>
                  </a:lnTo>
                  <a:lnTo>
                    <a:pt x="2208263" y="111252"/>
                  </a:lnTo>
                  <a:lnTo>
                    <a:pt x="2208263" y="123444"/>
                  </a:lnTo>
                  <a:lnTo>
                    <a:pt x="2212835" y="126492"/>
                  </a:lnTo>
                  <a:lnTo>
                    <a:pt x="2223503" y="126492"/>
                  </a:lnTo>
                  <a:lnTo>
                    <a:pt x="2228075" y="123444"/>
                  </a:lnTo>
                  <a:lnTo>
                    <a:pt x="2228075" y="111252"/>
                  </a:lnTo>
                  <a:close/>
                </a:path>
                <a:path w="3157854" h="127000">
                  <a:moveTo>
                    <a:pt x="2267699" y="111252"/>
                  </a:moveTo>
                  <a:lnTo>
                    <a:pt x="2263127" y="106680"/>
                  </a:lnTo>
                  <a:lnTo>
                    <a:pt x="2252459" y="106680"/>
                  </a:lnTo>
                  <a:lnTo>
                    <a:pt x="2247887" y="111252"/>
                  </a:lnTo>
                  <a:lnTo>
                    <a:pt x="2247887" y="123444"/>
                  </a:lnTo>
                  <a:lnTo>
                    <a:pt x="2252459" y="126492"/>
                  </a:lnTo>
                  <a:lnTo>
                    <a:pt x="2263127" y="126492"/>
                  </a:lnTo>
                  <a:lnTo>
                    <a:pt x="2267699" y="123444"/>
                  </a:lnTo>
                  <a:lnTo>
                    <a:pt x="2267699" y="111252"/>
                  </a:lnTo>
                  <a:close/>
                </a:path>
                <a:path w="3157854" h="127000">
                  <a:moveTo>
                    <a:pt x="2308847" y="111252"/>
                  </a:moveTo>
                  <a:lnTo>
                    <a:pt x="2304275" y="106680"/>
                  </a:lnTo>
                  <a:lnTo>
                    <a:pt x="2293607" y="106680"/>
                  </a:lnTo>
                  <a:lnTo>
                    <a:pt x="2289035" y="111252"/>
                  </a:lnTo>
                  <a:lnTo>
                    <a:pt x="2289035" y="123444"/>
                  </a:lnTo>
                  <a:lnTo>
                    <a:pt x="2293607" y="126492"/>
                  </a:lnTo>
                  <a:lnTo>
                    <a:pt x="2304275" y="126492"/>
                  </a:lnTo>
                  <a:lnTo>
                    <a:pt x="2308847" y="123444"/>
                  </a:lnTo>
                  <a:lnTo>
                    <a:pt x="2308847" y="111252"/>
                  </a:lnTo>
                  <a:close/>
                </a:path>
                <a:path w="3157854" h="127000">
                  <a:moveTo>
                    <a:pt x="2348484" y="111252"/>
                  </a:moveTo>
                  <a:lnTo>
                    <a:pt x="2343912" y="106680"/>
                  </a:lnTo>
                  <a:lnTo>
                    <a:pt x="2333244" y="106680"/>
                  </a:lnTo>
                  <a:lnTo>
                    <a:pt x="2328672" y="111252"/>
                  </a:lnTo>
                  <a:lnTo>
                    <a:pt x="2328672" y="123444"/>
                  </a:lnTo>
                  <a:lnTo>
                    <a:pt x="2333244" y="126492"/>
                  </a:lnTo>
                  <a:lnTo>
                    <a:pt x="2343912" y="126492"/>
                  </a:lnTo>
                  <a:lnTo>
                    <a:pt x="2348484" y="123444"/>
                  </a:lnTo>
                  <a:lnTo>
                    <a:pt x="2348484" y="111252"/>
                  </a:lnTo>
                  <a:close/>
                </a:path>
                <a:path w="3157854" h="127000">
                  <a:moveTo>
                    <a:pt x="2389632" y="111252"/>
                  </a:moveTo>
                  <a:lnTo>
                    <a:pt x="2385060" y="106680"/>
                  </a:lnTo>
                  <a:lnTo>
                    <a:pt x="2374392" y="106680"/>
                  </a:lnTo>
                  <a:lnTo>
                    <a:pt x="2369820" y="111252"/>
                  </a:lnTo>
                  <a:lnTo>
                    <a:pt x="2369820" y="123444"/>
                  </a:lnTo>
                  <a:lnTo>
                    <a:pt x="2374392" y="126492"/>
                  </a:lnTo>
                  <a:lnTo>
                    <a:pt x="2385060" y="126492"/>
                  </a:lnTo>
                  <a:lnTo>
                    <a:pt x="2389632" y="123444"/>
                  </a:lnTo>
                  <a:lnTo>
                    <a:pt x="2389632" y="111252"/>
                  </a:lnTo>
                  <a:close/>
                </a:path>
                <a:path w="3157854" h="127000">
                  <a:moveTo>
                    <a:pt x="2429256" y="111252"/>
                  </a:moveTo>
                  <a:lnTo>
                    <a:pt x="2426208" y="106680"/>
                  </a:lnTo>
                  <a:lnTo>
                    <a:pt x="2414016" y="106680"/>
                  </a:lnTo>
                  <a:lnTo>
                    <a:pt x="2409444" y="111252"/>
                  </a:lnTo>
                  <a:lnTo>
                    <a:pt x="2409444" y="123444"/>
                  </a:lnTo>
                  <a:lnTo>
                    <a:pt x="2414016" y="126492"/>
                  </a:lnTo>
                  <a:lnTo>
                    <a:pt x="2426208" y="126492"/>
                  </a:lnTo>
                  <a:lnTo>
                    <a:pt x="2429256" y="123444"/>
                  </a:lnTo>
                  <a:lnTo>
                    <a:pt x="2429256" y="111252"/>
                  </a:lnTo>
                  <a:close/>
                </a:path>
                <a:path w="3157854" h="127000">
                  <a:moveTo>
                    <a:pt x="2470391" y="111252"/>
                  </a:moveTo>
                  <a:lnTo>
                    <a:pt x="2465819" y="106680"/>
                  </a:lnTo>
                  <a:lnTo>
                    <a:pt x="2455151" y="106680"/>
                  </a:lnTo>
                  <a:lnTo>
                    <a:pt x="2450579" y="111252"/>
                  </a:lnTo>
                  <a:lnTo>
                    <a:pt x="2450579" y="123444"/>
                  </a:lnTo>
                  <a:lnTo>
                    <a:pt x="2455151" y="126492"/>
                  </a:lnTo>
                  <a:lnTo>
                    <a:pt x="2465819" y="126492"/>
                  </a:lnTo>
                  <a:lnTo>
                    <a:pt x="2470391" y="123444"/>
                  </a:lnTo>
                  <a:lnTo>
                    <a:pt x="2470391" y="111252"/>
                  </a:lnTo>
                  <a:close/>
                </a:path>
                <a:path w="3157854" h="127000">
                  <a:moveTo>
                    <a:pt x="2510028" y="111252"/>
                  </a:moveTo>
                  <a:lnTo>
                    <a:pt x="2506980" y="106680"/>
                  </a:lnTo>
                  <a:lnTo>
                    <a:pt x="2494788" y="106680"/>
                  </a:lnTo>
                  <a:lnTo>
                    <a:pt x="2491740" y="111252"/>
                  </a:lnTo>
                  <a:lnTo>
                    <a:pt x="2491740" y="123444"/>
                  </a:lnTo>
                  <a:lnTo>
                    <a:pt x="2494788" y="126492"/>
                  </a:lnTo>
                  <a:lnTo>
                    <a:pt x="2506980" y="126492"/>
                  </a:lnTo>
                  <a:lnTo>
                    <a:pt x="2510028" y="123444"/>
                  </a:lnTo>
                  <a:lnTo>
                    <a:pt x="2510028" y="111252"/>
                  </a:lnTo>
                  <a:close/>
                </a:path>
                <a:path w="3157854" h="127000">
                  <a:moveTo>
                    <a:pt x="2551163" y="111252"/>
                  </a:moveTo>
                  <a:lnTo>
                    <a:pt x="2546591" y="106680"/>
                  </a:lnTo>
                  <a:lnTo>
                    <a:pt x="2535923" y="106680"/>
                  </a:lnTo>
                  <a:lnTo>
                    <a:pt x="2531351" y="111252"/>
                  </a:lnTo>
                  <a:lnTo>
                    <a:pt x="2531351" y="123444"/>
                  </a:lnTo>
                  <a:lnTo>
                    <a:pt x="2535923" y="126492"/>
                  </a:lnTo>
                  <a:lnTo>
                    <a:pt x="2546591" y="126492"/>
                  </a:lnTo>
                  <a:lnTo>
                    <a:pt x="2551163" y="123444"/>
                  </a:lnTo>
                  <a:lnTo>
                    <a:pt x="2551163" y="111252"/>
                  </a:lnTo>
                  <a:close/>
                </a:path>
                <a:path w="3157854" h="127000">
                  <a:moveTo>
                    <a:pt x="2590800" y="111252"/>
                  </a:moveTo>
                  <a:lnTo>
                    <a:pt x="2587752" y="106680"/>
                  </a:lnTo>
                  <a:lnTo>
                    <a:pt x="2575560" y="106680"/>
                  </a:lnTo>
                  <a:lnTo>
                    <a:pt x="2572512" y="111252"/>
                  </a:lnTo>
                  <a:lnTo>
                    <a:pt x="2572512" y="123444"/>
                  </a:lnTo>
                  <a:lnTo>
                    <a:pt x="2575560" y="126492"/>
                  </a:lnTo>
                  <a:lnTo>
                    <a:pt x="2587752" y="126492"/>
                  </a:lnTo>
                  <a:lnTo>
                    <a:pt x="2590800" y="123444"/>
                  </a:lnTo>
                  <a:lnTo>
                    <a:pt x="2590800" y="111252"/>
                  </a:lnTo>
                  <a:close/>
                </a:path>
                <a:path w="3157854" h="127000">
                  <a:moveTo>
                    <a:pt x="2631948" y="111252"/>
                  </a:moveTo>
                  <a:lnTo>
                    <a:pt x="2627376" y="106680"/>
                  </a:lnTo>
                  <a:lnTo>
                    <a:pt x="2616708" y="106680"/>
                  </a:lnTo>
                  <a:lnTo>
                    <a:pt x="2612136" y="111252"/>
                  </a:lnTo>
                  <a:lnTo>
                    <a:pt x="2612136" y="123444"/>
                  </a:lnTo>
                  <a:lnTo>
                    <a:pt x="2616708" y="126492"/>
                  </a:lnTo>
                  <a:lnTo>
                    <a:pt x="2627376" y="126492"/>
                  </a:lnTo>
                  <a:lnTo>
                    <a:pt x="2631948" y="123444"/>
                  </a:lnTo>
                  <a:lnTo>
                    <a:pt x="2631948" y="111252"/>
                  </a:lnTo>
                  <a:close/>
                </a:path>
                <a:path w="3157854" h="127000">
                  <a:moveTo>
                    <a:pt x="2673096" y="111252"/>
                  </a:moveTo>
                  <a:lnTo>
                    <a:pt x="2668524" y="106680"/>
                  </a:lnTo>
                  <a:lnTo>
                    <a:pt x="2656332" y="106680"/>
                  </a:lnTo>
                  <a:lnTo>
                    <a:pt x="2653284" y="111252"/>
                  </a:lnTo>
                  <a:lnTo>
                    <a:pt x="2653284" y="123444"/>
                  </a:lnTo>
                  <a:lnTo>
                    <a:pt x="2656332" y="126492"/>
                  </a:lnTo>
                  <a:lnTo>
                    <a:pt x="2668524" y="126492"/>
                  </a:lnTo>
                  <a:lnTo>
                    <a:pt x="2673096" y="123444"/>
                  </a:lnTo>
                  <a:lnTo>
                    <a:pt x="2673096" y="111252"/>
                  </a:lnTo>
                  <a:close/>
                </a:path>
                <a:path w="3157854" h="127000">
                  <a:moveTo>
                    <a:pt x="2712720" y="111252"/>
                  </a:moveTo>
                  <a:lnTo>
                    <a:pt x="2708148" y="106680"/>
                  </a:lnTo>
                  <a:lnTo>
                    <a:pt x="2697480" y="106680"/>
                  </a:lnTo>
                  <a:lnTo>
                    <a:pt x="2692908" y="111252"/>
                  </a:lnTo>
                  <a:lnTo>
                    <a:pt x="2692908" y="123444"/>
                  </a:lnTo>
                  <a:lnTo>
                    <a:pt x="2697480" y="126492"/>
                  </a:lnTo>
                  <a:lnTo>
                    <a:pt x="2708148" y="126492"/>
                  </a:lnTo>
                  <a:lnTo>
                    <a:pt x="2712720" y="123444"/>
                  </a:lnTo>
                  <a:lnTo>
                    <a:pt x="2712720" y="111252"/>
                  </a:lnTo>
                  <a:close/>
                </a:path>
                <a:path w="3157854" h="127000">
                  <a:moveTo>
                    <a:pt x="2753868" y="111252"/>
                  </a:moveTo>
                  <a:lnTo>
                    <a:pt x="2749296" y="106680"/>
                  </a:lnTo>
                  <a:lnTo>
                    <a:pt x="2737104" y="106680"/>
                  </a:lnTo>
                  <a:lnTo>
                    <a:pt x="2734056" y="111252"/>
                  </a:lnTo>
                  <a:lnTo>
                    <a:pt x="2734056" y="123444"/>
                  </a:lnTo>
                  <a:lnTo>
                    <a:pt x="2737104" y="126492"/>
                  </a:lnTo>
                  <a:lnTo>
                    <a:pt x="2749296" y="126492"/>
                  </a:lnTo>
                  <a:lnTo>
                    <a:pt x="2753868" y="123444"/>
                  </a:lnTo>
                  <a:lnTo>
                    <a:pt x="2753868" y="111252"/>
                  </a:lnTo>
                  <a:close/>
                </a:path>
                <a:path w="3157854" h="127000">
                  <a:moveTo>
                    <a:pt x="2793492" y="111252"/>
                  </a:moveTo>
                  <a:lnTo>
                    <a:pt x="2788920" y="106680"/>
                  </a:lnTo>
                  <a:lnTo>
                    <a:pt x="2778252" y="106680"/>
                  </a:lnTo>
                  <a:lnTo>
                    <a:pt x="2773680" y="111252"/>
                  </a:lnTo>
                  <a:lnTo>
                    <a:pt x="2773680" y="123444"/>
                  </a:lnTo>
                  <a:lnTo>
                    <a:pt x="2778252" y="126492"/>
                  </a:lnTo>
                  <a:lnTo>
                    <a:pt x="2788920" y="126492"/>
                  </a:lnTo>
                  <a:lnTo>
                    <a:pt x="2793492" y="123444"/>
                  </a:lnTo>
                  <a:lnTo>
                    <a:pt x="2793492" y="111252"/>
                  </a:lnTo>
                  <a:close/>
                </a:path>
                <a:path w="3157854" h="127000">
                  <a:moveTo>
                    <a:pt x="2834640" y="111252"/>
                  </a:moveTo>
                  <a:lnTo>
                    <a:pt x="2830068" y="106680"/>
                  </a:lnTo>
                  <a:lnTo>
                    <a:pt x="2819400" y="106680"/>
                  </a:lnTo>
                  <a:lnTo>
                    <a:pt x="2814828" y="111252"/>
                  </a:lnTo>
                  <a:lnTo>
                    <a:pt x="2814828" y="123444"/>
                  </a:lnTo>
                  <a:lnTo>
                    <a:pt x="2819400" y="126492"/>
                  </a:lnTo>
                  <a:lnTo>
                    <a:pt x="2830068" y="126492"/>
                  </a:lnTo>
                  <a:lnTo>
                    <a:pt x="2834640" y="123444"/>
                  </a:lnTo>
                  <a:lnTo>
                    <a:pt x="2834640" y="111252"/>
                  </a:lnTo>
                  <a:close/>
                </a:path>
                <a:path w="3157854" h="127000">
                  <a:moveTo>
                    <a:pt x="2874251" y="111252"/>
                  </a:moveTo>
                  <a:lnTo>
                    <a:pt x="2869679" y="106680"/>
                  </a:lnTo>
                  <a:lnTo>
                    <a:pt x="2859011" y="106680"/>
                  </a:lnTo>
                  <a:lnTo>
                    <a:pt x="2854439" y="111252"/>
                  </a:lnTo>
                  <a:lnTo>
                    <a:pt x="2854439" y="123444"/>
                  </a:lnTo>
                  <a:lnTo>
                    <a:pt x="2859011" y="126492"/>
                  </a:lnTo>
                  <a:lnTo>
                    <a:pt x="2869679" y="126492"/>
                  </a:lnTo>
                  <a:lnTo>
                    <a:pt x="2874251" y="123444"/>
                  </a:lnTo>
                  <a:lnTo>
                    <a:pt x="2874251" y="111252"/>
                  </a:lnTo>
                  <a:close/>
                </a:path>
                <a:path w="3157854" h="127000">
                  <a:moveTo>
                    <a:pt x="2915412" y="111252"/>
                  </a:moveTo>
                  <a:lnTo>
                    <a:pt x="2910840" y="106680"/>
                  </a:lnTo>
                  <a:lnTo>
                    <a:pt x="2900172" y="106680"/>
                  </a:lnTo>
                  <a:lnTo>
                    <a:pt x="2895600" y="111252"/>
                  </a:lnTo>
                  <a:lnTo>
                    <a:pt x="2895600" y="123444"/>
                  </a:lnTo>
                  <a:lnTo>
                    <a:pt x="2900172" y="126492"/>
                  </a:lnTo>
                  <a:lnTo>
                    <a:pt x="2910840" y="126492"/>
                  </a:lnTo>
                  <a:lnTo>
                    <a:pt x="2915412" y="123444"/>
                  </a:lnTo>
                  <a:lnTo>
                    <a:pt x="2915412" y="111252"/>
                  </a:lnTo>
                  <a:close/>
                </a:path>
                <a:path w="3157854" h="127000">
                  <a:moveTo>
                    <a:pt x="2955036" y="111252"/>
                  </a:moveTo>
                  <a:lnTo>
                    <a:pt x="2951988" y="106680"/>
                  </a:lnTo>
                  <a:lnTo>
                    <a:pt x="2939796" y="106680"/>
                  </a:lnTo>
                  <a:lnTo>
                    <a:pt x="2935224" y="111252"/>
                  </a:lnTo>
                  <a:lnTo>
                    <a:pt x="2935224" y="123444"/>
                  </a:lnTo>
                  <a:lnTo>
                    <a:pt x="2939796" y="126492"/>
                  </a:lnTo>
                  <a:lnTo>
                    <a:pt x="2951988" y="126492"/>
                  </a:lnTo>
                  <a:lnTo>
                    <a:pt x="2955036" y="123444"/>
                  </a:lnTo>
                  <a:lnTo>
                    <a:pt x="2955036" y="111252"/>
                  </a:lnTo>
                  <a:close/>
                </a:path>
                <a:path w="3157854" h="127000">
                  <a:moveTo>
                    <a:pt x="2996184" y="111252"/>
                  </a:moveTo>
                  <a:lnTo>
                    <a:pt x="2991612" y="106680"/>
                  </a:lnTo>
                  <a:lnTo>
                    <a:pt x="2980944" y="106680"/>
                  </a:lnTo>
                  <a:lnTo>
                    <a:pt x="2976372" y="111252"/>
                  </a:lnTo>
                  <a:lnTo>
                    <a:pt x="2976372" y="123444"/>
                  </a:lnTo>
                  <a:lnTo>
                    <a:pt x="2980944" y="126492"/>
                  </a:lnTo>
                  <a:lnTo>
                    <a:pt x="2991612" y="126492"/>
                  </a:lnTo>
                  <a:lnTo>
                    <a:pt x="2996184" y="123444"/>
                  </a:lnTo>
                  <a:lnTo>
                    <a:pt x="2996184" y="111252"/>
                  </a:lnTo>
                  <a:close/>
                </a:path>
                <a:path w="3157854" h="127000">
                  <a:moveTo>
                    <a:pt x="3035808" y="111252"/>
                  </a:moveTo>
                  <a:lnTo>
                    <a:pt x="3032760" y="106680"/>
                  </a:lnTo>
                  <a:lnTo>
                    <a:pt x="3020568" y="106680"/>
                  </a:lnTo>
                  <a:lnTo>
                    <a:pt x="3015996" y="111252"/>
                  </a:lnTo>
                  <a:lnTo>
                    <a:pt x="3015996" y="123444"/>
                  </a:lnTo>
                  <a:lnTo>
                    <a:pt x="3020568" y="126492"/>
                  </a:lnTo>
                  <a:lnTo>
                    <a:pt x="3032760" y="126492"/>
                  </a:lnTo>
                  <a:lnTo>
                    <a:pt x="3035808" y="123444"/>
                  </a:lnTo>
                  <a:lnTo>
                    <a:pt x="3035808" y="111252"/>
                  </a:lnTo>
                  <a:close/>
                </a:path>
                <a:path w="3157854" h="127000">
                  <a:moveTo>
                    <a:pt x="3076956" y="111252"/>
                  </a:moveTo>
                  <a:lnTo>
                    <a:pt x="3072384" y="106680"/>
                  </a:lnTo>
                  <a:lnTo>
                    <a:pt x="3061716" y="106680"/>
                  </a:lnTo>
                  <a:lnTo>
                    <a:pt x="3057144" y="111252"/>
                  </a:lnTo>
                  <a:lnTo>
                    <a:pt x="3057144" y="123444"/>
                  </a:lnTo>
                  <a:lnTo>
                    <a:pt x="3061716" y="126492"/>
                  </a:lnTo>
                  <a:lnTo>
                    <a:pt x="3072384" y="126492"/>
                  </a:lnTo>
                  <a:lnTo>
                    <a:pt x="3076956" y="123444"/>
                  </a:lnTo>
                  <a:lnTo>
                    <a:pt x="3076956" y="111252"/>
                  </a:lnTo>
                  <a:close/>
                </a:path>
                <a:path w="3157854" h="127000">
                  <a:moveTo>
                    <a:pt x="3116567" y="111252"/>
                  </a:moveTo>
                  <a:lnTo>
                    <a:pt x="3113519" y="106680"/>
                  </a:lnTo>
                  <a:lnTo>
                    <a:pt x="3101327" y="106680"/>
                  </a:lnTo>
                  <a:lnTo>
                    <a:pt x="3098279" y="111252"/>
                  </a:lnTo>
                  <a:lnTo>
                    <a:pt x="3098279" y="123444"/>
                  </a:lnTo>
                  <a:lnTo>
                    <a:pt x="3101327" y="126492"/>
                  </a:lnTo>
                  <a:lnTo>
                    <a:pt x="3113519" y="126492"/>
                  </a:lnTo>
                  <a:lnTo>
                    <a:pt x="3116567" y="123444"/>
                  </a:lnTo>
                  <a:lnTo>
                    <a:pt x="3116567" y="111252"/>
                  </a:lnTo>
                  <a:close/>
                </a:path>
                <a:path w="3157854" h="127000">
                  <a:moveTo>
                    <a:pt x="3157728" y="111252"/>
                  </a:moveTo>
                  <a:lnTo>
                    <a:pt x="3153156" y="106680"/>
                  </a:lnTo>
                  <a:lnTo>
                    <a:pt x="3142488" y="106680"/>
                  </a:lnTo>
                  <a:lnTo>
                    <a:pt x="3137916" y="111252"/>
                  </a:lnTo>
                  <a:lnTo>
                    <a:pt x="3137916" y="123444"/>
                  </a:lnTo>
                  <a:lnTo>
                    <a:pt x="3142488" y="126492"/>
                  </a:lnTo>
                  <a:lnTo>
                    <a:pt x="3153156" y="126492"/>
                  </a:lnTo>
                  <a:lnTo>
                    <a:pt x="3157728" y="123444"/>
                  </a:lnTo>
                  <a:lnTo>
                    <a:pt x="3157728" y="11125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3901440" y="4418076"/>
              <a:ext cx="1841500" cy="114935"/>
            </a:xfrm>
            <a:custGeom>
              <a:avLst/>
              <a:gdLst/>
              <a:ahLst/>
              <a:cxnLst/>
              <a:rect l="l" t="t" r="r" b="b"/>
              <a:pathLst>
                <a:path w="1841500" h="114935">
                  <a:moveTo>
                    <a:pt x="19812" y="97536"/>
                  </a:moveTo>
                  <a:lnTo>
                    <a:pt x="15240" y="92964"/>
                  </a:lnTo>
                  <a:lnTo>
                    <a:pt x="4572" y="92964"/>
                  </a:lnTo>
                  <a:lnTo>
                    <a:pt x="0" y="97536"/>
                  </a:lnTo>
                  <a:lnTo>
                    <a:pt x="0" y="109728"/>
                  </a:lnTo>
                  <a:lnTo>
                    <a:pt x="4572" y="112776"/>
                  </a:lnTo>
                  <a:lnTo>
                    <a:pt x="15240" y="112776"/>
                  </a:lnTo>
                  <a:lnTo>
                    <a:pt x="19812" y="109728"/>
                  </a:lnTo>
                  <a:lnTo>
                    <a:pt x="19812" y="97536"/>
                  </a:lnTo>
                  <a:close/>
                </a:path>
                <a:path w="1841500" h="114935">
                  <a:moveTo>
                    <a:pt x="59423" y="97536"/>
                  </a:moveTo>
                  <a:lnTo>
                    <a:pt x="56375" y="92964"/>
                  </a:lnTo>
                  <a:lnTo>
                    <a:pt x="44183" y="92964"/>
                  </a:lnTo>
                  <a:lnTo>
                    <a:pt x="41135" y="97536"/>
                  </a:lnTo>
                  <a:lnTo>
                    <a:pt x="41135" y="109728"/>
                  </a:lnTo>
                  <a:lnTo>
                    <a:pt x="44183" y="112776"/>
                  </a:lnTo>
                  <a:lnTo>
                    <a:pt x="56375" y="112776"/>
                  </a:lnTo>
                  <a:lnTo>
                    <a:pt x="59423" y="109728"/>
                  </a:lnTo>
                  <a:lnTo>
                    <a:pt x="59423" y="97536"/>
                  </a:lnTo>
                  <a:close/>
                </a:path>
                <a:path w="1841500" h="114935">
                  <a:moveTo>
                    <a:pt x="100584" y="97536"/>
                  </a:moveTo>
                  <a:lnTo>
                    <a:pt x="96012" y="92964"/>
                  </a:lnTo>
                  <a:lnTo>
                    <a:pt x="85344" y="92964"/>
                  </a:lnTo>
                  <a:lnTo>
                    <a:pt x="80772" y="97536"/>
                  </a:lnTo>
                  <a:lnTo>
                    <a:pt x="80772" y="109728"/>
                  </a:lnTo>
                  <a:lnTo>
                    <a:pt x="85344" y="112776"/>
                  </a:lnTo>
                  <a:lnTo>
                    <a:pt x="96012" y="112776"/>
                  </a:lnTo>
                  <a:lnTo>
                    <a:pt x="100584" y="109728"/>
                  </a:lnTo>
                  <a:lnTo>
                    <a:pt x="100584" y="97536"/>
                  </a:lnTo>
                  <a:close/>
                </a:path>
                <a:path w="1841500" h="114935">
                  <a:moveTo>
                    <a:pt x="141732" y="97536"/>
                  </a:moveTo>
                  <a:lnTo>
                    <a:pt x="137160" y="92964"/>
                  </a:lnTo>
                  <a:lnTo>
                    <a:pt x="124968" y="92964"/>
                  </a:lnTo>
                  <a:lnTo>
                    <a:pt x="121920" y="97536"/>
                  </a:lnTo>
                  <a:lnTo>
                    <a:pt x="121920" y="109728"/>
                  </a:lnTo>
                  <a:lnTo>
                    <a:pt x="124968" y="112776"/>
                  </a:lnTo>
                  <a:lnTo>
                    <a:pt x="137160" y="112776"/>
                  </a:lnTo>
                  <a:lnTo>
                    <a:pt x="141732" y="109728"/>
                  </a:lnTo>
                  <a:lnTo>
                    <a:pt x="141732" y="97536"/>
                  </a:lnTo>
                  <a:close/>
                </a:path>
                <a:path w="1841500" h="114935">
                  <a:moveTo>
                    <a:pt x="181356" y="97536"/>
                  </a:moveTo>
                  <a:lnTo>
                    <a:pt x="176784" y="92964"/>
                  </a:lnTo>
                  <a:lnTo>
                    <a:pt x="166116" y="92964"/>
                  </a:lnTo>
                  <a:lnTo>
                    <a:pt x="161544" y="97536"/>
                  </a:lnTo>
                  <a:lnTo>
                    <a:pt x="161544" y="109728"/>
                  </a:lnTo>
                  <a:lnTo>
                    <a:pt x="166116" y="112776"/>
                  </a:lnTo>
                  <a:lnTo>
                    <a:pt x="176784" y="112776"/>
                  </a:lnTo>
                  <a:lnTo>
                    <a:pt x="181356" y="109728"/>
                  </a:lnTo>
                  <a:lnTo>
                    <a:pt x="181356" y="97536"/>
                  </a:lnTo>
                  <a:close/>
                </a:path>
                <a:path w="1841500" h="114935">
                  <a:moveTo>
                    <a:pt x="222504" y="97536"/>
                  </a:moveTo>
                  <a:lnTo>
                    <a:pt x="217932" y="92964"/>
                  </a:lnTo>
                  <a:lnTo>
                    <a:pt x="207264" y="92964"/>
                  </a:lnTo>
                  <a:lnTo>
                    <a:pt x="202692" y="97536"/>
                  </a:lnTo>
                  <a:lnTo>
                    <a:pt x="202692" y="109728"/>
                  </a:lnTo>
                  <a:lnTo>
                    <a:pt x="207264" y="112776"/>
                  </a:lnTo>
                  <a:lnTo>
                    <a:pt x="217932" y="112776"/>
                  </a:lnTo>
                  <a:lnTo>
                    <a:pt x="222504" y="109728"/>
                  </a:lnTo>
                  <a:lnTo>
                    <a:pt x="222504" y="97536"/>
                  </a:lnTo>
                  <a:close/>
                </a:path>
                <a:path w="1841500" h="114935">
                  <a:moveTo>
                    <a:pt x="262128" y="97536"/>
                  </a:moveTo>
                  <a:lnTo>
                    <a:pt x="257556" y="92964"/>
                  </a:lnTo>
                  <a:lnTo>
                    <a:pt x="246888" y="92964"/>
                  </a:lnTo>
                  <a:lnTo>
                    <a:pt x="242316" y="97536"/>
                  </a:lnTo>
                  <a:lnTo>
                    <a:pt x="242316" y="109728"/>
                  </a:lnTo>
                  <a:lnTo>
                    <a:pt x="246888" y="112776"/>
                  </a:lnTo>
                  <a:lnTo>
                    <a:pt x="257556" y="112776"/>
                  </a:lnTo>
                  <a:lnTo>
                    <a:pt x="262128" y="109728"/>
                  </a:lnTo>
                  <a:lnTo>
                    <a:pt x="262128" y="97536"/>
                  </a:lnTo>
                  <a:close/>
                </a:path>
                <a:path w="1841500" h="114935">
                  <a:moveTo>
                    <a:pt x="303276" y="97536"/>
                  </a:moveTo>
                  <a:lnTo>
                    <a:pt x="298704" y="92964"/>
                  </a:lnTo>
                  <a:lnTo>
                    <a:pt x="288036" y="92964"/>
                  </a:lnTo>
                  <a:lnTo>
                    <a:pt x="283464" y="97536"/>
                  </a:lnTo>
                  <a:lnTo>
                    <a:pt x="283464" y="109728"/>
                  </a:lnTo>
                  <a:lnTo>
                    <a:pt x="288036" y="112776"/>
                  </a:lnTo>
                  <a:lnTo>
                    <a:pt x="298704" y="112776"/>
                  </a:lnTo>
                  <a:lnTo>
                    <a:pt x="303276" y="109728"/>
                  </a:lnTo>
                  <a:lnTo>
                    <a:pt x="303276" y="97536"/>
                  </a:lnTo>
                  <a:close/>
                </a:path>
                <a:path w="1841500" h="114935">
                  <a:moveTo>
                    <a:pt x="342900" y="97536"/>
                  </a:moveTo>
                  <a:lnTo>
                    <a:pt x="338328" y="92964"/>
                  </a:lnTo>
                  <a:lnTo>
                    <a:pt x="327660" y="92964"/>
                  </a:lnTo>
                  <a:lnTo>
                    <a:pt x="323088" y="97536"/>
                  </a:lnTo>
                  <a:lnTo>
                    <a:pt x="323088" y="109728"/>
                  </a:lnTo>
                  <a:lnTo>
                    <a:pt x="327660" y="112776"/>
                  </a:lnTo>
                  <a:lnTo>
                    <a:pt x="338328" y="112776"/>
                  </a:lnTo>
                  <a:lnTo>
                    <a:pt x="342900" y="109728"/>
                  </a:lnTo>
                  <a:lnTo>
                    <a:pt x="342900" y="97536"/>
                  </a:lnTo>
                  <a:close/>
                </a:path>
                <a:path w="1841500" h="114935">
                  <a:moveTo>
                    <a:pt x="384048" y="97536"/>
                  </a:moveTo>
                  <a:lnTo>
                    <a:pt x="379476" y="92964"/>
                  </a:lnTo>
                  <a:lnTo>
                    <a:pt x="368808" y="92964"/>
                  </a:lnTo>
                  <a:lnTo>
                    <a:pt x="364236" y="97536"/>
                  </a:lnTo>
                  <a:lnTo>
                    <a:pt x="364236" y="109728"/>
                  </a:lnTo>
                  <a:lnTo>
                    <a:pt x="368808" y="112776"/>
                  </a:lnTo>
                  <a:lnTo>
                    <a:pt x="379476" y="112776"/>
                  </a:lnTo>
                  <a:lnTo>
                    <a:pt x="384048" y="109728"/>
                  </a:lnTo>
                  <a:lnTo>
                    <a:pt x="384048" y="97536"/>
                  </a:lnTo>
                  <a:close/>
                </a:path>
                <a:path w="1841500" h="114935">
                  <a:moveTo>
                    <a:pt x="423672" y="97536"/>
                  </a:moveTo>
                  <a:lnTo>
                    <a:pt x="420624" y="92964"/>
                  </a:lnTo>
                  <a:lnTo>
                    <a:pt x="408432" y="92964"/>
                  </a:lnTo>
                  <a:lnTo>
                    <a:pt x="403860" y="97536"/>
                  </a:lnTo>
                  <a:lnTo>
                    <a:pt x="403860" y="109728"/>
                  </a:lnTo>
                  <a:lnTo>
                    <a:pt x="408432" y="112776"/>
                  </a:lnTo>
                  <a:lnTo>
                    <a:pt x="420624" y="112776"/>
                  </a:lnTo>
                  <a:lnTo>
                    <a:pt x="423672" y="109728"/>
                  </a:lnTo>
                  <a:lnTo>
                    <a:pt x="423672" y="97536"/>
                  </a:lnTo>
                  <a:close/>
                </a:path>
                <a:path w="1841500" h="114935">
                  <a:moveTo>
                    <a:pt x="464820" y="97536"/>
                  </a:moveTo>
                  <a:lnTo>
                    <a:pt x="460248" y="92964"/>
                  </a:lnTo>
                  <a:lnTo>
                    <a:pt x="449580" y="92964"/>
                  </a:lnTo>
                  <a:lnTo>
                    <a:pt x="445008" y="97536"/>
                  </a:lnTo>
                  <a:lnTo>
                    <a:pt x="445008" y="109728"/>
                  </a:lnTo>
                  <a:lnTo>
                    <a:pt x="449580" y="112776"/>
                  </a:lnTo>
                  <a:lnTo>
                    <a:pt x="460248" y="112776"/>
                  </a:lnTo>
                  <a:lnTo>
                    <a:pt x="464820" y="109728"/>
                  </a:lnTo>
                  <a:lnTo>
                    <a:pt x="464820" y="97536"/>
                  </a:lnTo>
                  <a:close/>
                </a:path>
                <a:path w="1841500" h="114935">
                  <a:moveTo>
                    <a:pt x="504444" y="97536"/>
                  </a:moveTo>
                  <a:lnTo>
                    <a:pt x="501396" y="92964"/>
                  </a:lnTo>
                  <a:lnTo>
                    <a:pt x="489204" y="92964"/>
                  </a:lnTo>
                  <a:lnTo>
                    <a:pt x="486156" y="97536"/>
                  </a:lnTo>
                  <a:lnTo>
                    <a:pt x="486156" y="109728"/>
                  </a:lnTo>
                  <a:lnTo>
                    <a:pt x="489204" y="112776"/>
                  </a:lnTo>
                  <a:lnTo>
                    <a:pt x="501396" y="112776"/>
                  </a:lnTo>
                  <a:lnTo>
                    <a:pt x="504444" y="109728"/>
                  </a:lnTo>
                  <a:lnTo>
                    <a:pt x="504444" y="97536"/>
                  </a:lnTo>
                  <a:close/>
                </a:path>
                <a:path w="1841500" h="114935">
                  <a:moveTo>
                    <a:pt x="545592" y="97536"/>
                  </a:moveTo>
                  <a:lnTo>
                    <a:pt x="541020" y="92964"/>
                  </a:lnTo>
                  <a:lnTo>
                    <a:pt x="530352" y="92964"/>
                  </a:lnTo>
                  <a:lnTo>
                    <a:pt x="525780" y="97536"/>
                  </a:lnTo>
                  <a:lnTo>
                    <a:pt x="525780" y="109728"/>
                  </a:lnTo>
                  <a:lnTo>
                    <a:pt x="530352" y="112776"/>
                  </a:lnTo>
                  <a:lnTo>
                    <a:pt x="541020" y="112776"/>
                  </a:lnTo>
                  <a:lnTo>
                    <a:pt x="545592" y="109728"/>
                  </a:lnTo>
                  <a:lnTo>
                    <a:pt x="545592" y="97536"/>
                  </a:lnTo>
                  <a:close/>
                </a:path>
                <a:path w="1841500" h="114935">
                  <a:moveTo>
                    <a:pt x="585216" y="97536"/>
                  </a:moveTo>
                  <a:lnTo>
                    <a:pt x="582168" y="92964"/>
                  </a:lnTo>
                  <a:lnTo>
                    <a:pt x="569976" y="92964"/>
                  </a:lnTo>
                  <a:lnTo>
                    <a:pt x="566928" y="97536"/>
                  </a:lnTo>
                  <a:lnTo>
                    <a:pt x="566928" y="109728"/>
                  </a:lnTo>
                  <a:lnTo>
                    <a:pt x="569976" y="112776"/>
                  </a:lnTo>
                  <a:lnTo>
                    <a:pt x="582168" y="112776"/>
                  </a:lnTo>
                  <a:lnTo>
                    <a:pt x="585216" y="109728"/>
                  </a:lnTo>
                  <a:lnTo>
                    <a:pt x="585216" y="97536"/>
                  </a:lnTo>
                  <a:close/>
                </a:path>
                <a:path w="1841500" h="114935">
                  <a:moveTo>
                    <a:pt x="626351" y="97536"/>
                  </a:moveTo>
                  <a:lnTo>
                    <a:pt x="621779" y="92964"/>
                  </a:lnTo>
                  <a:lnTo>
                    <a:pt x="611111" y="92964"/>
                  </a:lnTo>
                  <a:lnTo>
                    <a:pt x="606539" y="97536"/>
                  </a:lnTo>
                  <a:lnTo>
                    <a:pt x="606539" y="109728"/>
                  </a:lnTo>
                  <a:lnTo>
                    <a:pt x="611111" y="112776"/>
                  </a:lnTo>
                  <a:lnTo>
                    <a:pt x="621779" y="112776"/>
                  </a:lnTo>
                  <a:lnTo>
                    <a:pt x="626351" y="109728"/>
                  </a:lnTo>
                  <a:lnTo>
                    <a:pt x="626351" y="97536"/>
                  </a:lnTo>
                  <a:close/>
                </a:path>
                <a:path w="1841500" h="114935">
                  <a:moveTo>
                    <a:pt x="667512" y="97536"/>
                  </a:moveTo>
                  <a:lnTo>
                    <a:pt x="662940" y="92964"/>
                  </a:lnTo>
                  <a:lnTo>
                    <a:pt x="650748" y="92964"/>
                  </a:lnTo>
                  <a:lnTo>
                    <a:pt x="647700" y="97536"/>
                  </a:lnTo>
                  <a:lnTo>
                    <a:pt x="647700" y="109728"/>
                  </a:lnTo>
                  <a:lnTo>
                    <a:pt x="650748" y="112776"/>
                  </a:lnTo>
                  <a:lnTo>
                    <a:pt x="662940" y="112776"/>
                  </a:lnTo>
                  <a:lnTo>
                    <a:pt x="667512" y="109728"/>
                  </a:lnTo>
                  <a:lnTo>
                    <a:pt x="667512" y="97536"/>
                  </a:lnTo>
                  <a:close/>
                </a:path>
                <a:path w="1841500" h="114935">
                  <a:moveTo>
                    <a:pt x="707123" y="97536"/>
                  </a:moveTo>
                  <a:lnTo>
                    <a:pt x="702551" y="92964"/>
                  </a:lnTo>
                  <a:lnTo>
                    <a:pt x="691883" y="92964"/>
                  </a:lnTo>
                  <a:lnTo>
                    <a:pt x="687311" y="97536"/>
                  </a:lnTo>
                  <a:lnTo>
                    <a:pt x="687311" y="109728"/>
                  </a:lnTo>
                  <a:lnTo>
                    <a:pt x="691883" y="112776"/>
                  </a:lnTo>
                  <a:lnTo>
                    <a:pt x="702551" y="112776"/>
                  </a:lnTo>
                  <a:lnTo>
                    <a:pt x="707123" y="109728"/>
                  </a:lnTo>
                  <a:lnTo>
                    <a:pt x="707123" y="97536"/>
                  </a:lnTo>
                  <a:close/>
                </a:path>
                <a:path w="1841500" h="114935">
                  <a:moveTo>
                    <a:pt x="748284" y="97536"/>
                  </a:moveTo>
                  <a:lnTo>
                    <a:pt x="743712" y="92964"/>
                  </a:lnTo>
                  <a:lnTo>
                    <a:pt x="731520" y="92964"/>
                  </a:lnTo>
                  <a:lnTo>
                    <a:pt x="728472" y="97536"/>
                  </a:lnTo>
                  <a:lnTo>
                    <a:pt x="728472" y="109728"/>
                  </a:lnTo>
                  <a:lnTo>
                    <a:pt x="731520" y="112776"/>
                  </a:lnTo>
                  <a:lnTo>
                    <a:pt x="743712" y="112776"/>
                  </a:lnTo>
                  <a:lnTo>
                    <a:pt x="748284" y="109728"/>
                  </a:lnTo>
                  <a:lnTo>
                    <a:pt x="748284" y="97536"/>
                  </a:lnTo>
                  <a:close/>
                </a:path>
                <a:path w="1841500" h="114935">
                  <a:moveTo>
                    <a:pt x="787908" y="97536"/>
                  </a:moveTo>
                  <a:lnTo>
                    <a:pt x="783336" y="92964"/>
                  </a:lnTo>
                  <a:lnTo>
                    <a:pt x="772668" y="92964"/>
                  </a:lnTo>
                  <a:lnTo>
                    <a:pt x="768096" y="97536"/>
                  </a:lnTo>
                  <a:lnTo>
                    <a:pt x="768096" y="109728"/>
                  </a:lnTo>
                  <a:lnTo>
                    <a:pt x="772668" y="112776"/>
                  </a:lnTo>
                  <a:lnTo>
                    <a:pt x="783336" y="112776"/>
                  </a:lnTo>
                  <a:lnTo>
                    <a:pt x="787908" y="109728"/>
                  </a:lnTo>
                  <a:lnTo>
                    <a:pt x="787908" y="97536"/>
                  </a:lnTo>
                  <a:close/>
                </a:path>
                <a:path w="1841500" h="114935">
                  <a:moveTo>
                    <a:pt x="829056" y="97536"/>
                  </a:moveTo>
                  <a:lnTo>
                    <a:pt x="824484" y="92964"/>
                  </a:lnTo>
                  <a:lnTo>
                    <a:pt x="813816" y="92964"/>
                  </a:lnTo>
                  <a:lnTo>
                    <a:pt x="809244" y="97536"/>
                  </a:lnTo>
                  <a:lnTo>
                    <a:pt x="809244" y="109728"/>
                  </a:lnTo>
                  <a:lnTo>
                    <a:pt x="813816" y="112776"/>
                  </a:lnTo>
                  <a:lnTo>
                    <a:pt x="824484" y="112776"/>
                  </a:lnTo>
                  <a:lnTo>
                    <a:pt x="829056" y="109728"/>
                  </a:lnTo>
                  <a:lnTo>
                    <a:pt x="829056" y="97536"/>
                  </a:lnTo>
                  <a:close/>
                </a:path>
                <a:path w="1841500" h="114935">
                  <a:moveTo>
                    <a:pt x="868680" y="97536"/>
                  </a:moveTo>
                  <a:lnTo>
                    <a:pt x="864108" y="92964"/>
                  </a:lnTo>
                  <a:lnTo>
                    <a:pt x="853440" y="92964"/>
                  </a:lnTo>
                  <a:lnTo>
                    <a:pt x="848868" y="97536"/>
                  </a:lnTo>
                  <a:lnTo>
                    <a:pt x="848868" y="109728"/>
                  </a:lnTo>
                  <a:lnTo>
                    <a:pt x="853440" y="112776"/>
                  </a:lnTo>
                  <a:lnTo>
                    <a:pt x="864108" y="112776"/>
                  </a:lnTo>
                  <a:lnTo>
                    <a:pt x="868680" y="109728"/>
                  </a:lnTo>
                  <a:lnTo>
                    <a:pt x="868680" y="97536"/>
                  </a:lnTo>
                  <a:close/>
                </a:path>
                <a:path w="1841500" h="114935">
                  <a:moveTo>
                    <a:pt x="909828" y="97536"/>
                  </a:moveTo>
                  <a:lnTo>
                    <a:pt x="905256" y="92964"/>
                  </a:lnTo>
                  <a:lnTo>
                    <a:pt x="894588" y="92964"/>
                  </a:lnTo>
                  <a:lnTo>
                    <a:pt x="890016" y="97536"/>
                  </a:lnTo>
                  <a:lnTo>
                    <a:pt x="890016" y="109728"/>
                  </a:lnTo>
                  <a:lnTo>
                    <a:pt x="894588" y="112776"/>
                  </a:lnTo>
                  <a:lnTo>
                    <a:pt x="905256" y="112776"/>
                  </a:lnTo>
                  <a:lnTo>
                    <a:pt x="909828" y="109728"/>
                  </a:lnTo>
                  <a:lnTo>
                    <a:pt x="909828" y="97536"/>
                  </a:lnTo>
                  <a:close/>
                </a:path>
                <a:path w="1841500" h="114935">
                  <a:moveTo>
                    <a:pt x="949452" y="97536"/>
                  </a:moveTo>
                  <a:lnTo>
                    <a:pt x="946404" y="92964"/>
                  </a:lnTo>
                  <a:lnTo>
                    <a:pt x="934212" y="92964"/>
                  </a:lnTo>
                  <a:lnTo>
                    <a:pt x="929640" y="97536"/>
                  </a:lnTo>
                  <a:lnTo>
                    <a:pt x="929640" y="109728"/>
                  </a:lnTo>
                  <a:lnTo>
                    <a:pt x="934212" y="112776"/>
                  </a:lnTo>
                  <a:lnTo>
                    <a:pt x="946404" y="112776"/>
                  </a:lnTo>
                  <a:lnTo>
                    <a:pt x="949452" y="109728"/>
                  </a:lnTo>
                  <a:lnTo>
                    <a:pt x="949452" y="97536"/>
                  </a:lnTo>
                  <a:close/>
                </a:path>
                <a:path w="1841500" h="114935">
                  <a:moveTo>
                    <a:pt x="990600" y="97536"/>
                  </a:moveTo>
                  <a:lnTo>
                    <a:pt x="986028" y="92964"/>
                  </a:lnTo>
                  <a:lnTo>
                    <a:pt x="975360" y="92964"/>
                  </a:lnTo>
                  <a:lnTo>
                    <a:pt x="970788" y="97536"/>
                  </a:lnTo>
                  <a:lnTo>
                    <a:pt x="970788" y="109728"/>
                  </a:lnTo>
                  <a:lnTo>
                    <a:pt x="975360" y="112776"/>
                  </a:lnTo>
                  <a:lnTo>
                    <a:pt x="986028" y="112776"/>
                  </a:lnTo>
                  <a:lnTo>
                    <a:pt x="990600" y="109728"/>
                  </a:lnTo>
                  <a:lnTo>
                    <a:pt x="990600" y="97536"/>
                  </a:lnTo>
                  <a:close/>
                </a:path>
                <a:path w="1841500" h="114935">
                  <a:moveTo>
                    <a:pt x="1030211" y="97536"/>
                  </a:moveTo>
                  <a:lnTo>
                    <a:pt x="1027163" y="92964"/>
                  </a:lnTo>
                  <a:lnTo>
                    <a:pt x="1014971" y="92964"/>
                  </a:lnTo>
                  <a:lnTo>
                    <a:pt x="1010399" y="97536"/>
                  </a:lnTo>
                  <a:lnTo>
                    <a:pt x="1010399" y="109728"/>
                  </a:lnTo>
                  <a:lnTo>
                    <a:pt x="1014971" y="112776"/>
                  </a:lnTo>
                  <a:lnTo>
                    <a:pt x="1027163" y="112776"/>
                  </a:lnTo>
                  <a:lnTo>
                    <a:pt x="1030211" y="109728"/>
                  </a:lnTo>
                  <a:lnTo>
                    <a:pt x="1030211" y="97536"/>
                  </a:lnTo>
                  <a:close/>
                </a:path>
                <a:path w="1841500" h="114935">
                  <a:moveTo>
                    <a:pt x="1071372" y="97536"/>
                  </a:moveTo>
                  <a:lnTo>
                    <a:pt x="1066800" y="92964"/>
                  </a:lnTo>
                  <a:lnTo>
                    <a:pt x="1056132" y="92964"/>
                  </a:lnTo>
                  <a:lnTo>
                    <a:pt x="1051560" y="97536"/>
                  </a:lnTo>
                  <a:lnTo>
                    <a:pt x="1051560" y="109728"/>
                  </a:lnTo>
                  <a:lnTo>
                    <a:pt x="1056132" y="112776"/>
                  </a:lnTo>
                  <a:lnTo>
                    <a:pt x="1066800" y="112776"/>
                  </a:lnTo>
                  <a:lnTo>
                    <a:pt x="1071372" y="109728"/>
                  </a:lnTo>
                  <a:lnTo>
                    <a:pt x="1071372" y="97536"/>
                  </a:lnTo>
                  <a:close/>
                </a:path>
                <a:path w="1841500" h="114935">
                  <a:moveTo>
                    <a:pt x="1110996" y="97536"/>
                  </a:moveTo>
                  <a:lnTo>
                    <a:pt x="1107948" y="92964"/>
                  </a:lnTo>
                  <a:lnTo>
                    <a:pt x="1095756" y="92964"/>
                  </a:lnTo>
                  <a:lnTo>
                    <a:pt x="1092708" y="97536"/>
                  </a:lnTo>
                  <a:lnTo>
                    <a:pt x="1092708" y="109728"/>
                  </a:lnTo>
                  <a:lnTo>
                    <a:pt x="1095756" y="112776"/>
                  </a:lnTo>
                  <a:lnTo>
                    <a:pt x="1107948" y="112776"/>
                  </a:lnTo>
                  <a:lnTo>
                    <a:pt x="1110996" y="109728"/>
                  </a:lnTo>
                  <a:lnTo>
                    <a:pt x="1110996" y="97536"/>
                  </a:lnTo>
                  <a:close/>
                </a:path>
                <a:path w="1841500" h="114935">
                  <a:moveTo>
                    <a:pt x="1152144" y="97536"/>
                  </a:moveTo>
                  <a:lnTo>
                    <a:pt x="1147572" y="92964"/>
                  </a:lnTo>
                  <a:lnTo>
                    <a:pt x="1136904" y="92964"/>
                  </a:lnTo>
                  <a:lnTo>
                    <a:pt x="1132332" y="97536"/>
                  </a:lnTo>
                  <a:lnTo>
                    <a:pt x="1132332" y="109728"/>
                  </a:lnTo>
                  <a:lnTo>
                    <a:pt x="1136904" y="112776"/>
                  </a:lnTo>
                  <a:lnTo>
                    <a:pt x="1147572" y="112776"/>
                  </a:lnTo>
                  <a:lnTo>
                    <a:pt x="1152144" y="109728"/>
                  </a:lnTo>
                  <a:lnTo>
                    <a:pt x="1152144" y="97536"/>
                  </a:lnTo>
                  <a:close/>
                </a:path>
                <a:path w="1841500" h="114935">
                  <a:moveTo>
                    <a:pt x="1191768" y="97536"/>
                  </a:moveTo>
                  <a:lnTo>
                    <a:pt x="1188720" y="92964"/>
                  </a:lnTo>
                  <a:lnTo>
                    <a:pt x="1176528" y="92964"/>
                  </a:lnTo>
                  <a:lnTo>
                    <a:pt x="1173480" y="97536"/>
                  </a:lnTo>
                  <a:lnTo>
                    <a:pt x="1173480" y="109728"/>
                  </a:lnTo>
                  <a:lnTo>
                    <a:pt x="1176528" y="112776"/>
                  </a:lnTo>
                  <a:lnTo>
                    <a:pt x="1188720" y="112776"/>
                  </a:lnTo>
                  <a:lnTo>
                    <a:pt x="1191768" y="109728"/>
                  </a:lnTo>
                  <a:lnTo>
                    <a:pt x="1191768" y="97536"/>
                  </a:lnTo>
                  <a:close/>
                </a:path>
                <a:path w="1841500" h="114935">
                  <a:moveTo>
                    <a:pt x="1232916" y="97536"/>
                  </a:moveTo>
                  <a:lnTo>
                    <a:pt x="1228344" y="92964"/>
                  </a:lnTo>
                  <a:lnTo>
                    <a:pt x="1217676" y="92964"/>
                  </a:lnTo>
                  <a:lnTo>
                    <a:pt x="1213104" y="97536"/>
                  </a:lnTo>
                  <a:lnTo>
                    <a:pt x="1213104" y="109728"/>
                  </a:lnTo>
                  <a:lnTo>
                    <a:pt x="1217676" y="112776"/>
                  </a:lnTo>
                  <a:lnTo>
                    <a:pt x="1228344" y="112776"/>
                  </a:lnTo>
                  <a:lnTo>
                    <a:pt x="1232916" y="109728"/>
                  </a:lnTo>
                  <a:lnTo>
                    <a:pt x="1232916" y="97536"/>
                  </a:lnTo>
                  <a:close/>
                </a:path>
                <a:path w="1841500" h="114935">
                  <a:moveTo>
                    <a:pt x="1274064" y="97536"/>
                  </a:moveTo>
                  <a:lnTo>
                    <a:pt x="1269492" y="92964"/>
                  </a:lnTo>
                  <a:lnTo>
                    <a:pt x="1257300" y="92964"/>
                  </a:lnTo>
                  <a:lnTo>
                    <a:pt x="1254252" y="97536"/>
                  </a:lnTo>
                  <a:lnTo>
                    <a:pt x="1254252" y="109728"/>
                  </a:lnTo>
                  <a:lnTo>
                    <a:pt x="1257300" y="112776"/>
                  </a:lnTo>
                  <a:lnTo>
                    <a:pt x="1269492" y="112776"/>
                  </a:lnTo>
                  <a:lnTo>
                    <a:pt x="1274064" y="109728"/>
                  </a:lnTo>
                  <a:lnTo>
                    <a:pt x="1274064" y="97536"/>
                  </a:lnTo>
                  <a:close/>
                </a:path>
                <a:path w="1841500" h="114935">
                  <a:moveTo>
                    <a:pt x="1313675" y="97536"/>
                  </a:moveTo>
                  <a:lnTo>
                    <a:pt x="1309103" y="92964"/>
                  </a:lnTo>
                  <a:lnTo>
                    <a:pt x="1298435" y="92964"/>
                  </a:lnTo>
                  <a:lnTo>
                    <a:pt x="1293863" y="97536"/>
                  </a:lnTo>
                  <a:lnTo>
                    <a:pt x="1293863" y="109728"/>
                  </a:lnTo>
                  <a:lnTo>
                    <a:pt x="1298435" y="112776"/>
                  </a:lnTo>
                  <a:lnTo>
                    <a:pt x="1309103" y="112776"/>
                  </a:lnTo>
                  <a:lnTo>
                    <a:pt x="1313675" y="109728"/>
                  </a:lnTo>
                  <a:lnTo>
                    <a:pt x="1313675" y="97536"/>
                  </a:lnTo>
                  <a:close/>
                </a:path>
                <a:path w="1841500" h="114935">
                  <a:moveTo>
                    <a:pt x="1354836" y="97536"/>
                  </a:moveTo>
                  <a:lnTo>
                    <a:pt x="1350264" y="92964"/>
                  </a:lnTo>
                  <a:lnTo>
                    <a:pt x="1338072" y="92964"/>
                  </a:lnTo>
                  <a:lnTo>
                    <a:pt x="1335024" y="97536"/>
                  </a:lnTo>
                  <a:lnTo>
                    <a:pt x="1335024" y="109728"/>
                  </a:lnTo>
                  <a:lnTo>
                    <a:pt x="1338072" y="112776"/>
                  </a:lnTo>
                  <a:lnTo>
                    <a:pt x="1350264" y="112776"/>
                  </a:lnTo>
                  <a:lnTo>
                    <a:pt x="1354836" y="109728"/>
                  </a:lnTo>
                  <a:lnTo>
                    <a:pt x="1354836" y="97536"/>
                  </a:lnTo>
                  <a:close/>
                </a:path>
                <a:path w="1841500" h="114935">
                  <a:moveTo>
                    <a:pt x="1394460" y="97536"/>
                  </a:moveTo>
                  <a:lnTo>
                    <a:pt x="1389888" y="92964"/>
                  </a:lnTo>
                  <a:lnTo>
                    <a:pt x="1379220" y="92964"/>
                  </a:lnTo>
                  <a:lnTo>
                    <a:pt x="1374648" y="97536"/>
                  </a:lnTo>
                  <a:lnTo>
                    <a:pt x="1374648" y="109728"/>
                  </a:lnTo>
                  <a:lnTo>
                    <a:pt x="1379220" y="112776"/>
                  </a:lnTo>
                  <a:lnTo>
                    <a:pt x="1389888" y="112776"/>
                  </a:lnTo>
                  <a:lnTo>
                    <a:pt x="1394460" y="109728"/>
                  </a:lnTo>
                  <a:lnTo>
                    <a:pt x="1394460" y="97536"/>
                  </a:lnTo>
                  <a:close/>
                </a:path>
                <a:path w="1841500" h="114935">
                  <a:moveTo>
                    <a:pt x="1435608" y="97536"/>
                  </a:moveTo>
                  <a:lnTo>
                    <a:pt x="1431036" y="92964"/>
                  </a:lnTo>
                  <a:lnTo>
                    <a:pt x="1420368" y="92964"/>
                  </a:lnTo>
                  <a:lnTo>
                    <a:pt x="1415796" y="97536"/>
                  </a:lnTo>
                  <a:lnTo>
                    <a:pt x="1415796" y="109728"/>
                  </a:lnTo>
                  <a:lnTo>
                    <a:pt x="1420368" y="112776"/>
                  </a:lnTo>
                  <a:lnTo>
                    <a:pt x="1431036" y="112776"/>
                  </a:lnTo>
                  <a:lnTo>
                    <a:pt x="1435608" y="109728"/>
                  </a:lnTo>
                  <a:lnTo>
                    <a:pt x="1435608" y="97536"/>
                  </a:lnTo>
                  <a:close/>
                </a:path>
                <a:path w="1841500" h="114935">
                  <a:moveTo>
                    <a:pt x="1475232" y="97536"/>
                  </a:moveTo>
                  <a:lnTo>
                    <a:pt x="1470660" y="92964"/>
                  </a:lnTo>
                  <a:lnTo>
                    <a:pt x="1459992" y="92964"/>
                  </a:lnTo>
                  <a:lnTo>
                    <a:pt x="1455420" y="97536"/>
                  </a:lnTo>
                  <a:lnTo>
                    <a:pt x="1455420" y="109728"/>
                  </a:lnTo>
                  <a:lnTo>
                    <a:pt x="1459992" y="112776"/>
                  </a:lnTo>
                  <a:lnTo>
                    <a:pt x="1470660" y="112776"/>
                  </a:lnTo>
                  <a:lnTo>
                    <a:pt x="1475232" y="109728"/>
                  </a:lnTo>
                  <a:lnTo>
                    <a:pt x="1475232" y="97536"/>
                  </a:lnTo>
                  <a:close/>
                </a:path>
                <a:path w="1841500" h="114935">
                  <a:moveTo>
                    <a:pt x="1516380" y="97536"/>
                  </a:moveTo>
                  <a:lnTo>
                    <a:pt x="1511808" y="92964"/>
                  </a:lnTo>
                  <a:lnTo>
                    <a:pt x="1501140" y="92964"/>
                  </a:lnTo>
                  <a:lnTo>
                    <a:pt x="1496568" y="97536"/>
                  </a:lnTo>
                  <a:lnTo>
                    <a:pt x="1496568" y="109728"/>
                  </a:lnTo>
                  <a:lnTo>
                    <a:pt x="1501140" y="112776"/>
                  </a:lnTo>
                  <a:lnTo>
                    <a:pt x="1511808" y="112776"/>
                  </a:lnTo>
                  <a:lnTo>
                    <a:pt x="1516380" y="109728"/>
                  </a:lnTo>
                  <a:lnTo>
                    <a:pt x="1516380" y="97536"/>
                  </a:lnTo>
                  <a:close/>
                </a:path>
                <a:path w="1841500" h="114935">
                  <a:moveTo>
                    <a:pt x="1556004" y="97536"/>
                  </a:moveTo>
                  <a:lnTo>
                    <a:pt x="1552956" y="92964"/>
                  </a:lnTo>
                  <a:lnTo>
                    <a:pt x="1540764" y="92964"/>
                  </a:lnTo>
                  <a:lnTo>
                    <a:pt x="1536192" y="97536"/>
                  </a:lnTo>
                  <a:lnTo>
                    <a:pt x="1536192" y="109728"/>
                  </a:lnTo>
                  <a:lnTo>
                    <a:pt x="1540764" y="112776"/>
                  </a:lnTo>
                  <a:lnTo>
                    <a:pt x="1552956" y="112776"/>
                  </a:lnTo>
                  <a:lnTo>
                    <a:pt x="1556004" y="109728"/>
                  </a:lnTo>
                  <a:lnTo>
                    <a:pt x="1556004" y="97536"/>
                  </a:lnTo>
                  <a:close/>
                </a:path>
                <a:path w="1841500" h="114935">
                  <a:moveTo>
                    <a:pt x="1597152" y="97536"/>
                  </a:moveTo>
                  <a:lnTo>
                    <a:pt x="1592580" y="92964"/>
                  </a:lnTo>
                  <a:lnTo>
                    <a:pt x="1581912" y="92964"/>
                  </a:lnTo>
                  <a:lnTo>
                    <a:pt x="1577340" y="97536"/>
                  </a:lnTo>
                  <a:lnTo>
                    <a:pt x="1577340" y="109728"/>
                  </a:lnTo>
                  <a:lnTo>
                    <a:pt x="1581912" y="112776"/>
                  </a:lnTo>
                  <a:lnTo>
                    <a:pt x="1592580" y="112776"/>
                  </a:lnTo>
                  <a:lnTo>
                    <a:pt x="1597152" y="109728"/>
                  </a:lnTo>
                  <a:lnTo>
                    <a:pt x="1597152" y="97536"/>
                  </a:lnTo>
                  <a:close/>
                </a:path>
                <a:path w="1841500" h="114935">
                  <a:moveTo>
                    <a:pt x="1636776" y="97536"/>
                  </a:moveTo>
                  <a:lnTo>
                    <a:pt x="1633728" y="92964"/>
                  </a:lnTo>
                  <a:lnTo>
                    <a:pt x="1621536" y="92964"/>
                  </a:lnTo>
                  <a:lnTo>
                    <a:pt x="1616964" y="97536"/>
                  </a:lnTo>
                  <a:lnTo>
                    <a:pt x="1616964" y="109728"/>
                  </a:lnTo>
                  <a:lnTo>
                    <a:pt x="1621536" y="112776"/>
                  </a:lnTo>
                  <a:lnTo>
                    <a:pt x="1633728" y="112776"/>
                  </a:lnTo>
                  <a:lnTo>
                    <a:pt x="1636776" y="109728"/>
                  </a:lnTo>
                  <a:lnTo>
                    <a:pt x="1636776" y="97536"/>
                  </a:lnTo>
                  <a:close/>
                </a:path>
                <a:path w="1841500" h="114935">
                  <a:moveTo>
                    <a:pt x="1677924" y="97536"/>
                  </a:moveTo>
                  <a:lnTo>
                    <a:pt x="1673352" y="92964"/>
                  </a:lnTo>
                  <a:lnTo>
                    <a:pt x="1662684" y="92964"/>
                  </a:lnTo>
                  <a:lnTo>
                    <a:pt x="1658112" y="97536"/>
                  </a:lnTo>
                  <a:lnTo>
                    <a:pt x="1658112" y="109728"/>
                  </a:lnTo>
                  <a:lnTo>
                    <a:pt x="1662684" y="112776"/>
                  </a:lnTo>
                  <a:lnTo>
                    <a:pt x="1673352" y="112776"/>
                  </a:lnTo>
                  <a:lnTo>
                    <a:pt x="1677924" y="109728"/>
                  </a:lnTo>
                  <a:lnTo>
                    <a:pt x="1677924" y="97536"/>
                  </a:lnTo>
                  <a:close/>
                </a:path>
                <a:path w="1841500" h="114935">
                  <a:moveTo>
                    <a:pt x="1764792" y="82308"/>
                  </a:moveTo>
                  <a:lnTo>
                    <a:pt x="1762925" y="71297"/>
                  </a:lnTo>
                  <a:lnTo>
                    <a:pt x="1757934" y="62877"/>
                  </a:lnTo>
                  <a:lnTo>
                    <a:pt x="1752600" y="57975"/>
                  </a:lnTo>
                  <a:lnTo>
                    <a:pt x="1752600" y="86880"/>
                  </a:lnTo>
                  <a:lnTo>
                    <a:pt x="1750974" y="95351"/>
                  </a:lnTo>
                  <a:lnTo>
                    <a:pt x="1746504" y="102120"/>
                  </a:lnTo>
                  <a:lnTo>
                    <a:pt x="1739734" y="106591"/>
                  </a:lnTo>
                  <a:lnTo>
                    <a:pt x="1731264" y="108216"/>
                  </a:lnTo>
                  <a:lnTo>
                    <a:pt x="1723186" y="106514"/>
                  </a:lnTo>
                  <a:lnTo>
                    <a:pt x="1715820" y="101549"/>
                  </a:lnTo>
                  <a:lnTo>
                    <a:pt x="1710474" y="93421"/>
                  </a:lnTo>
                  <a:lnTo>
                    <a:pt x="1708391" y="82308"/>
                  </a:lnTo>
                  <a:lnTo>
                    <a:pt x="1709712" y="75488"/>
                  </a:lnTo>
                  <a:lnTo>
                    <a:pt x="1713153" y="68973"/>
                  </a:lnTo>
                  <a:lnTo>
                    <a:pt x="1718043" y="63017"/>
                  </a:lnTo>
                  <a:lnTo>
                    <a:pt x="1723631" y="57924"/>
                  </a:lnTo>
                  <a:lnTo>
                    <a:pt x="1734591" y="63728"/>
                  </a:lnTo>
                  <a:lnTo>
                    <a:pt x="1743837" y="70116"/>
                  </a:lnTo>
                  <a:lnTo>
                    <a:pt x="1750212" y="77635"/>
                  </a:lnTo>
                  <a:lnTo>
                    <a:pt x="1752600" y="86880"/>
                  </a:lnTo>
                  <a:lnTo>
                    <a:pt x="1752600" y="57975"/>
                  </a:lnTo>
                  <a:lnTo>
                    <a:pt x="1750644" y="56159"/>
                  </a:lnTo>
                  <a:lnTo>
                    <a:pt x="1741932" y="50304"/>
                  </a:lnTo>
                  <a:lnTo>
                    <a:pt x="1744472" y="48780"/>
                  </a:lnTo>
                  <a:lnTo>
                    <a:pt x="1749552" y="45732"/>
                  </a:lnTo>
                  <a:lnTo>
                    <a:pt x="1755648" y="39636"/>
                  </a:lnTo>
                  <a:lnTo>
                    <a:pt x="1758696" y="35064"/>
                  </a:lnTo>
                  <a:lnTo>
                    <a:pt x="1760220" y="30492"/>
                  </a:lnTo>
                  <a:lnTo>
                    <a:pt x="1760220" y="25920"/>
                  </a:lnTo>
                  <a:lnTo>
                    <a:pt x="1758048" y="15443"/>
                  </a:lnTo>
                  <a:lnTo>
                    <a:pt x="1752028" y="7251"/>
                  </a:lnTo>
                  <a:lnTo>
                    <a:pt x="1748028" y="4927"/>
                  </a:lnTo>
                  <a:lnTo>
                    <a:pt x="1748028" y="25920"/>
                  </a:lnTo>
                  <a:lnTo>
                    <a:pt x="1748028" y="36588"/>
                  </a:lnTo>
                  <a:lnTo>
                    <a:pt x="1741932" y="44208"/>
                  </a:lnTo>
                  <a:lnTo>
                    <a:pt x="1737360" y="48780"/>
                  </a:lnTo>
                  <a:lnTo>
                    <a:pt x="1727758" y="44081"/>
                  </a:lnTo>
                  <a:lnTo>
                    <a:pt x="1720011" y="38684"/>
                  </a:lnTo>
                  <a:lnTo>
                    <a:pt x="1714855" y="31838"/>
                  </a:lnTo>
                  <a:lnTo>
                    <a:pt x="1712963" y="22872"/>
                  </a:lnTo>
                  <a:lnTo>
                    <a:pt x="1712963" y="13728"/>
                  </a:lnTo>
                  <a:lnTo>
                    <a:pt x="1719059" y="4584"/>
                  </a:lnTo>
                  <a:lnTo>
                    <a:pt x="1729727" y="4584"/>
                  </a:lnTo>
                  <a:lnTo>
                    <a:pt x="1736445" y="5981"/>
                  </a:lnTo>
                  <a:lnTo>
                    <a:pt x="1742313" y="10109"/>
                  </a:lnTo>
                  <a:lnTo>
                    <a:pt x="1746453" y="16789"/>
                  </a:lnTo>
                  <a:lnTo>
                    <a:pt x="1748028" y="25920"/>
                  </a:lnTo>
                  <a:lnTo>
                    <a:pt x="1748028" y="4927"/>
                  </a:lnTo>
                  <a:lnTo>
                    <a:pt x="1747443" y="4584"/>
                  </a:lnTo>
                  <a:lnTo>
                    <a:pt x="1742859" y="1917"/>
                  </a:lnTo>
                  <a:lnTo>
                    <a:pt x="1731264" y="0"/>
                  </a:lnTo>
                  <a:lnTo>
                    <a:pt x="1718779" y="2387"/>
                  </a:lnTo>
                  <a:lnTo>
                    <a:pt x="1709153" y="8775"/>
                  </a:lnTo>
                  <a:lnTo>
                    <a:pt x="1702968" y="18008"/>
                  </a:lnTo>
                  <a:lnTo>
                    <a:pt x="1700771" y="28968"/>
                  </a:lnTo>
                  <a:lnTo>
                    <a:pt x="1702130" y="37325"/>
                  </a:lnTo>
                  <a:lnTo>
                    <a:pt x="1705914" y="44399"/>
                  </a:lnTo>
                  <a:lnTo>
                    <a:pt x="1711706" y="50609"/>
                  </a:lnTo>
                  <a:lnTo>
                    <a:pt x="1719059" y="56400"/>
                  </a:lnTo>
                  <a:lnTo>
                    <a:pt x="1712963" y="59448"/>
                  </a:lnTo>
                  <a:lnTo>
                    <a:pt x="1705343" y="64020"/>
                  </a:lnTo>
                  <a:lnTo>
                    <a:pt x="1703819" y="67068"/>
                  </a:lnTo>
                  <a:lnTo>
                    <a:pt x="1699247" y="70116"/>
                  </a:lnTo>
                  <a:lnTo>
                    <a:pt x="1696199" y="76212"/>
                  </a:lnTo>
                  <a:lnTo>
                    <a:pt x="1696199" y="83832"/>
                  </a:lnTo>
                  <a:lnTo>
                    <a:pt x="1698663" y="96304"/>
                  </a:lnTo>
                  <a:lnTo>
                    <a:pt x="1705533" y="105930"/>
                  </a:lnTo>
                  <a:lnTo>
                    <a:pt x="1716138" y="112115"/>
                  </a:lnTo>
                  <a:lnTo>
                    <a:pt x="1729727" y="114312"/>
                  </a:lnTo>
                  <a:lnTo>
                    <a:pt x="1742287" y="112090"/>
                  </a:lnTo>
                  <a:lnTo>
                    <a:pt x="1749158" y="108216"/>
                  </a:lnTo>
                  <a:lnTo>
                    <a:pt x="1753552" y="105740"/>
                  </a:lnTo>
                  <a:lnTo>
                    <a:pt x="1761667" y="95656"/>
                  </a:lnTo>
                  <a:lnTo>
                    <a:pt x="1764792" y="82308"/>
                  </a:lnTo>
                  <a:close/>
                </a:path>
                <a:path w="1841500" h="114935">
                  <a:moveTo>
                    <a:pt x="1840979" y="108204"/>
                  </a:moveTo>
                  <a:lnTo>
                    <a:pt x="1824215" y="106680"/>
                  </a:lnTo>
                  <a:lnTo>
                    <a:pt x="1822691" y="105156"/>
                  </a:lnTo>
                  <a:lnTo>
                    <a:pt x="1822691" y="0"/>
                  </a:lnTo>
                  <a:lnTo>
                    <a:pt x="1815795" y="2286"/>
                  </a:lnTo>
                  <a:lnTo>
                    <a:pt x="1808594" y="4572"/>
                  </a:lnTo>
                  <a:lnTo>
                    <a:pt x="1800834" y="6858"/>
                  </a:lnTo>
                  <a:lnTo>
                    <a:pt x="1792211" y="9144"/>
                  </a:lnTo>
                  <a:lnTo>
                    <a:pt x="1792211" y="12192"/>
                  </a:lnTo>
                  <a:lnTo>
                    <a:pt x="1801355" y="13716"/>
                  </a:lnTo>
                  <a:lnTo>
                    <a:pt x="1808975" y="13716"/>
                  </a:lnTo>
                  <a:lnTo>
                    <a:pt x="1808975" y="106680"/>
                  </a:lnTo>
                  <a:lnTo>
                    <a:pt x="1792211" y="108204"/>
                  </a:lnTo>
                  <a:lnTo>
                    <a:pt x="1792211" y="111252"/>
                  </a:lnTo>
                  <a:lnTo>
                    <a:pt x="1840979" y="111252"/>
                  </a:lnTo>
                  <a:lnTo>
                    <a:pt x="1840979" y="10820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763523" y="4785360"/>
            <a:ext cx="4979035" cy="128270"/>
            <a:chOff x="763523" y="4785360"/>
            <a:chExt cx="4979035" cy="128270"/>
          </a:xfrm>
        </p:grpSpPr>
        <p:sp>
          <p:nvSpPr>
            <p:cNvPr id="29" name="object 29"/>
            <p:cNvSpPr/>
            <p:nvPr/>
          </p:nvSpPr>
          <p:spPr>
            <a:xfrm>
              <a:off x="763523" y="4785360"/>
              <a:ext cx="972312" cy="12801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749552" y="4892040"/>
              <a:ext cx="2856230" cy="20320"/>
            </a:xfrm>
            <a:custGeom>
              <a:avLst/>
              <a:gdLst/>
              <a:ahLst/>
              <a:cxnLst/>
              <a:rect l="l" t="t" r="r" b="b"/>
              <a:pathLst>
                <a:path w="2856229" h="20320">
                  <a:moveTo>
                    <a:pt x="18288" y="4572"/>
                  </a:moveTo>
                  <a:lnTo>
                    <a:pt x="15240" y="0"/>
                  </a:lnTo>
                  <a:lnTo>
                    <a:pt x="3048" y="0"/>
                  </a:lnTo>
                  <a:lnTo>
                    <a:pt x="0" y="4572"/>
                  </a:lnTo>
                  <a:lnTo>
                    <a:pt x="0" y="16764"/>
                  </a:lnTo>
                  <a:lnTo>
                    <a:pt x="3048" y="19812"/>
                  </a:lnTo>
                  <a:lnTo>
                    <a:pt x="15240" y="19812"/>
                  </a:lnTo>
                  <a:lnTo>
                    <a:pt x="18288" y="16764"/>
                  </a:lnTo>
                  <a:lnTo>
                    <a:pt x="18288" y="4572"/>
                  </a:lnTo>
                  <a:close/>
                </a:path>
                <a:path w="2856229" h="20320">
                  <a:moveTo>
                    <a:pt x="59436" y="4572"/>
                  </a:moveTo>
                  <a:lnTo>
                    <a:pt x="54864" y="0"/>
                  </a:lnTo>
                  <a:lnTo>
                    <a:pt x="44196" y="0"/>
                  </a:lnTo>
                  <a:lnTo>
                    <a:pt x="39624" y="4572"/>
                  </a:lnTo>
                  <a:lnTo>
                    <a:pt x="39624" y="16764"/>
                  </a:lnTo>
                  <a:lnTo>
                    <a:pt x="44196" y="19812"/>
                  </a:lnTo>
                  <a:lnTo>
                    <a:pt x="54864" y="19812"/>
                  </a:lnTo>
                  <a:lnTo>
                    <a:pt x="59436" y="16764"/>
                  </a:lnTo>
                  <a:lnTo>
                    <a:pt x="59436" y="4572"/>
                  </a:lnTo>
                  <a:close/>
                </a:path>
                <a:path w="2856229" h="20320">
                  <a:moveTo>
                    <a:pt x="100584" y="4572"/>
                  </a:moveTo>
                  <a:lnTo>
                    <a:pt x="96012" y="0"/>
                  </a:lnTo>
                  <a:lnTo>
                    <a:pt x="83820" y="0"/>
                  </a:lnTo>
                  <a:lnTo>
                    <a:pt x="80772" y="4572"/>
                  </a:lnTo>
                  <a:lnTo>
                    <a:pt x="80772" y="16764"/>
                  </a:lnTo>
                  <a:lnTo>
                    <a:pt x="83820" y="19812"/>
                  </a:lnTo>
                  <a:lnTo>
                    <a:pt x="96012" y="19812"/>
                  </a:lnTo>
                  <a:lnTo>
                    <a:pt x="100584" y="16764"/>
                  </a:lnTo>
                  <a:lnTo>
                    <a:pt x="100584" y="4572"/>
                  </a:lnTo>
                  <a:close/>
                </a:path>
                <a:path w="2856229" h="20320">
                  <a:moveTo>
                    <a:pt x="140195" y="4572"/>
                  </a:moveTo>
                  <a:lnTo>
                    <a:pt x="135623" y="0"/>
                  </a:lnTo>
                  <a:lnTo>
                    <a:pt x="124955" y="0"/>
                  </a:lnTo>
                  <a:lnTo>
                    <a:pt x="120383" y="4572"/>
                  </a:lnTo>
                  <a:lnTo>
                    <a:pt x="120383" y="16764"/>
                  </a:lnTo>
                  <a:lnTo>
                    <a:pt x="124955" y="19812"/>
                  </a:lnTo>
                  <a:lnTo>
                    <a:pt x="135623" y="19812"/>
                  </a:lnTo>
                  <a:lnTo>
                    <a:pt x="140195" y="16764"/>
                  </a:lnTo>
                  <a:lnTo>
                    <a:pt x="140195" y="4572"/>
                  </a:lnTo>
                  <a:close/>
                </a:path>
                <a:path w="2856229" h="20320">
                  <a:moveTo>
                    <a:pt x="181356" y="4572"/>
                  </a:moveTo>
                  <a:lnTo>
                    <a:pt x="176784" y="0"/>
                  </a:lnTo>
                  <a:lnTo>
                    <a:pt x="166116" y="0"/>
                  </a:lnTo>
                  <a:lnTo>
                    <a:pt x="161544" y="4572"/>
                  </a:lnTo>
                  <a:lnTo>
                    <a:pt x="161544" y="16764"/>
                  </a:lnTo>
                  <a:lnTo>
                    <a:pt x="166116" y="19812"/>
                  </a:lnTo>
                  <a:lnTo>
                    <a:pt x="176784" y="19812"/>
                  </a:lnTo>
                  <a:lnTo>
                    <a:pt x="181356" y="16764"/>
                  </a:lnTo>
                  <a:lnTo>
                    <a:pt x="181356" y="4572"/>
                  </a:lnTo>
                  <a:close/>
                </a:path>
                <a:path w="2856229" h="20320">
                  <a:moveTo>
                    <a:pt x="220980" y="4572"/>
                  </a:moveTo>
                  <a:lnTo>
                    <a:pt x="217932" y="0"/>
                  </a:lnTo>
                  <a:lnTo>
                    <a:pt x="205740" y="0"/>
                  </a:lnTo>
                  <a:lnTo>
                    <a:pt x="202692" y="4572"/>
                  </a:lnTo>
                  <a:lnTo>
                    <a:pt x="202692" y="16764"/>
                  </a:lnTo>
                  <a:lnTo>
                    <a:pt x="205740" y="19812"/>
                  </a:lnTo>
                  <a:lnTo>
                    <a:pt x="217932" y="19812"/>
                  </a:lnTo>
                  <a:lnTo>
                    <a:pt x="220980" y="16764"/>
                  </a:lnTo>
                  <a:lnTo>
                    <a:pt x="220980" y="4572"/>
                  </a:lnTo>
                  <a:close/>
                </a:path>
                <a:path w="2856229" h="20320">
                  <a:moveTo>
                    <a:pt x="262128" y="4572"/>
                  </a:moveTo>
                  <a:lnTo>
                    <a:pt x="257556" y="0"/>
                  </a:lnTo>
                  <a:lnTo>
                    <a:pt x="246888" y="0"/>
                  </a:lnTo>
                  <a:lnTo>
                    <a:pt x="242316" y="4572"/>
                  </a:lnTo>
                  <a:lnTo>
                    <a:pt x="242316" y="16764"/>
                  </a:lnTo>
                  <a:lnTo>
                    <a:pt x="246888" y="19812"/>
                  </a:lnTo>
                  <a:lnTo>
                    <a:pt x="257556" y="19812"/>
                  </a:lnTo>
                  <a:lnTo>
                    <a:pt x="262128" y="16764"/>
                  </a:lnTo>
                  <a:lnTo>
                    <a:pt x="262128" y="4572"/>
                  </a:lnTo>
                  <a:close/>
                </a:path>
                <a:path w="2856229" h="20320">
                  <a:moveTo>
                    <a:pt x="303276" y="4572"/>
                  </a:moveTo>
                  <a:lnTo>
                    <a:pt x="298704" y="0"/>
                  </a:lnTo>
                  <a:lnTo>
                    <a:pt x="286512" y="0"/>
                  </a:lnTo>
                  <a:lnTo>
                    <a:pt x="283464" y="4572"/>
                  </a:lnTo>
                  <a:lnTo>
                    <a:pt x="283464" y="16764"/>
                  </a:lnTo>
                  <a:lnTo>
                    <a:pt x="286512" y="19812"/>
                  </a:lnTo>
                  <a:lnTo>
                    <a:pt x="298704" y="19812"/>
                  </a:lnTo>
                  <a:lnTo>
                    <a:pt x="303276" y="16764"/>
                  </a:lnTo>
                  <a:lnTo>
                    <a:pt x="303276" y="4572"/>
                  </a:lnTo>
                  <a:close/>
                </a:path>
                <a:path w="2856229" h="20320">
                  <a:moveTo>
                    <a:pt x="342900" y="4572"/>
                  </a:moveTo>
                  <a:lnTo>
                    <a:pt x="338328" y="0"/>
                  </a:lnTo>
                  <a:lnTo>
                    <a:pt x="327660" y="0"/>
                  </a:lnTo>
                  <a:lnTo>
                    <a:pt x="323088" y="4572"/>
                  </a:lnTo>
                  <a:lnTo>
                    <a:pt x="323088" y="16764"/>
                  </a:lnTo>
                  <a:lnTo>
                    <a:pt x="327660" y="19812"/>
                  </a:lnTo>
                  <a:lnTo>
                    <a:pt x="338328" y="19812"/>
                  </a:lnTo>
                  <a:lnTo>
                    <a:pt x="342900" y="16764"/>
                  </a:lnTo>
                  <a:lnTo>
                    <a:pt x="342900" y="4572"/>
                  </a:lnTo>
                  <a:close/>
                </a:path>
                <a:path w="2856229" h="20320">
                  <a:moveTo>
                    <a:pt x="384048" y="4572"/>
                  </a:moveTo>
                  <a:lnTo>
                    <a:pt x="379476" y="0"/>
                  </a:lnTo>
                  <a:lnTo>
                    <a:pt x="368808" y="0"/>
                  </a:lnTo>
                  <a:lnTo>
                    <a:pt x="364236" y="4572"/>
                  </a:lnTo>
                  <a:lnTo>
                    <a:pt x="364236" y="16764"/>
                  </a:lnTo>
                  <a:lnTo>
                    <a:pt x="368808" y="19812"/>
                  </a:lnTo>
                  <a:lnTo>
                    <a:pt x="379476" y="19812"/>
                  </a:lnTo>
                  <a:lnTo>
                    <a:pt x="384048" y="16764"/>
                  </a:lnTo>
                  <a:lnTo>
                    <a:pt x="384048" y="4572"/>
                  </a:lnTo>
                  <a:close/>
                </a:path>
                <a:path w="2856229" h="20320">
                  <a:moveTo>
                    <a:pt x="423659" y="4572"/>
                  </a:moveTo>
                  <a:lnTo>
                    <a:pt x="420611" y="0"/>
                  </a:lnTo>
                  <a:lnTo>
                    <a:pt x="408419" y="0"/>
                  </a:lnTo>
                  <a:lnTo>
                    <a:pt x="405371" y="4572"/>
                  </a:lnTo>
                  <a:lnTo>
                    <a:pt x="405371" y="16764"/>
                  </a:lnTo>
                  <a:lnTo>
                    <a:pt x="408419" y="19812"/>
                  </a:lnTo>
                  <a:lnTo>
                    <a:pt x="420611" y="19812"/>
                  </a:lnTo>
                  <a:lnTo>
                    <a:pt x="423659" y="16764"/>
                  </a:lnTo>
                  <a:lnTo>
                    <a:pt x="423659" y="4572"/>
                  </a:lnTo>
                  <a:close/>
                </a:path>
                <a:path w="2856229" h="20320">
                  <a:moveTo>
                    <a:pt x="464820" y="4572"/>
                  </a:moveTo>
                  <a:lnTo>
                    <a:pt x="460248" y="0"/>
                  </a:lnTo>
                  <a:lnTo>
                    <a:pt x="449580" y="0"/>
                  </a:lnTo>
                  <a:lnTo>
                    <a:pt x="445008" y="4572"/>
                  </a:lnTo>
                  <a:lnTo>
                    <a:pt x="445008" y="16764"/>
                  </a:lnTo>
                  <a:lnTo>
                    <a:pt x="449580" y="19812"/>
                  </a:lnTo>
                  <a:lnTo>
                    <a:pt x="460248" y="19812"/>
                  </a:lnTo>
                  <a:lnTo>
                    <a:pt x="464820" y="16764"/>
                  </a:lnTo>
                  <a:lnTo>
                    <a:pt x="464820" y="4572"/>
                  </a:lnTo>
                  <a:close/>
                </a:path>
                <a:path w="2856229" h="20320">
                  <a:moveTo>
                    <a:pt x="505968" y="4572"/>
                  </a:moveTo>
                  <a:lnTo>
                    <a:pt x="501396" y="0"/>
                  </a:lnTo>
                  <a:lnTo>
                    <a:pt x="489204" y="0"/>
                  </a:lnTo>
                  <a:lnTo>
                    <a:pt x="486156" y="4572"/>
                  </a:lnTo>
                  <a:lnTo>
                    <a:pt x="486156" y="16764"/>
                  </a:lnTo>
                  <a:lnTo>
                    <a:pt x="489204" y="19812"/>
                  </a:lnTo>
                  <a:lnTo>
                    <a:pt x="501396" y="19812"/>
                  </a:lnTo>
                  <a:lnTo>
                    <a:pt x="505968" y="16764"/>
                  </a:lnTo>
                  <a:lnTo>
                    <a:pt x="505968" y="4572"/>
                  </a:lnTo>
                  <a:close/>
                </a:path>
                <a:path w="2856229" h="20320">
                  <a:moveTo>
                    <a:pt x="545592" y="4572"/>
                  </a:moveTo>
                  <a:lnTo>
                    <a:pt x="541020" y="0"/>
                  </a:lnTo>
                  <a:lnTo>
                    <a:pt x="530352" y="0"/>
                  </a:lnTo>
                  <a:lnTo>
                    <a:pt x="525780" y="4572"/>
                  </a:lnTo>
                  <a:lnTo>
                    <a:pt x="525780" y="16764"/>
                  </a:lnTo>
                  <a:lnTo>
                    <a:pt x="530352" y="19812"/>
                  </a:lnTo>
                  <a:lnTo>
                    <a:pt x="541020" y="19812"/>
                  </a:lnTo>
                  <a:lnTo>
                    <a:pt x="545592" y="16764"/>
                  </a:lnTo>
                  <a:lnTo>
                    <a:pt x="545592" y="4572"/>
                  </a:lnTo>
                  <a:close/>
                </a:path>
                <a:path w="2856229" h="20320">
                  <a:moveTo>
                    <a:pt x="586740" y="4572"/>
                  </a:moveTo>
                  <a:lnTo>
                    <a:pt x="582168" y="0"/>
                  </a:lnTo>
                  <a:lnTo>
                    <a:pt x="571500" y="0"/>
                  </a:lnTo>
                  <a:lnTo>
                    <a:pt x="566928" y="4572"/>
                  </a:lnTo>
                  <a:lnTo>
                    <a:pt x="566928" y="16764"/>
                  </a:lnTo>
                  <a:lnTo>
                    <a:pt x="571500" y="19812"/>
                  </a:lnTo>
                  <a:lnTo>
                    <a:pt x="582168" y="19812"/>
                  </a:lnTo>
                  <a:lnTo>
                    <a:pt x="586740" y="16764"/>
                  </a:lnTo>
                  <a:lnTo>
                    <a:pt x="586740" y="4572"/>
                  </a:lnTo>
                  <a:close/>
                </a:path>
                <a:path w="2856229" h="20320">
                  <a:moveTo>
                    <a:pt x="626351" y="4572"/>
                  </a:moveTo>
                  <a:lnTo>
                    <a:pt x="623303" y="0"/>
                  </a:lnTo>
                  <a:lnTo>
                    <a:pt x="611111" y="0"/>
                  </a:lnTo>
                  <a:lnTo>
                    <a:pt x="608063" y="4572"/>
                  </a:lnTo>
                  <a:lnTo>
                    <a:pt x="608063" y="16764"/>
                  </a:lnTo>
                  <a:lnTo>
                    <a:pt x="611111" y="19812"/>
                  </a:lnTo>
                  <a:lnTo>
                    <a:pt x="623303" y="19812"/>
                  </a:lnTo>
                  <a:lnTo>
                    <a:pt x="626351" y="16764"/>
                  </a:lnTo>
                  <a:lnTo>
                    <a:pt x="626351" y="4572"/>
                  </a:lnTo>
                  <a:close/>
                </a:path>
                <a:path w="2856229" h="20320">
                  <a:moveTo>
                    <a:pt x="667512" y="4572"/>
                  </a:moveTo>
                  <a:lnTo>
                    <a:pt x="662940" y="0"/>
                  </a:lnTo>
                  <a:lnTo>
                    <a:pt x="652272" y="0"/>
                  </a:lnTo>
                  <a:lnTo>
                    <a:pt x="647700" y="4572"/>
                  </a:lnTo>
                  <a:lnTo>
                    <a:pt x="647700" y="16764"/>
                  </a:lnTo>
                  <a:lnTo>
                    <a:pt x="652272" y="19812"/>
                  </a:lnTo>
                  <a:lnTo>
                    <a:pt x="662940" y="19812"/>
                  </a:lnTo>
                  <a:lnTo>
                    <a:pt x="667512" y="16764"/>
                  </a:lnTo>
                  <a:lnTo>
                    <a:pt x="667512" y="4572"/>
                  </a:lnTo>
                  <a:close/>
                </a:path>
                <a:path w="2856229" h="20320">
                  <a:moveTo>
                    <a:pt x="708647" y="4572"/>
                  </a:moveTo>
                  <a:lnTo>
                    <a:pt x="704075" y="0"/>
                  </a:lnTo>
                  <a:lnTo>
                    <a:pt x="691883" y="0"/>
                  </a:lnTo>
                  <a:lnTo>
                    <a:pt x="688835" y="4572"/>
                  </a:lnTo>
                  <a:lnTo>
                    <a:pt x="688835" y="16764"/>
                  </a:lnTo>
                  <a:lnTo>
                    <a:pt x="691883" y="19812"/>
                  </a:lnTo>
                  <a:lnTo>
                    <a:pt x="704075" y="19812"/>
                  </a:lnTo>
                  <a:lnTo>
                    <a:pt x="708647" y="16764"/>
                  </a:lnTo>
                  <a:lnTo>
                    <a:pt x="708647" y="4572"/>
                  </a:lnTo>
                  <a:close/>
                </a:path>
                <a:path w="2856229" h="20320">
                  <a:moveTo>
                    <a:pt x="748271" y="4572"/>
                  </a:moveTo>
                  <a:lnTo>
                    <a:pt x="743699" y="0"/>
                  </a:lnTo>
                  <a:lnTo>
                    <a:pt x="733031" y="0"/>
                  </a:lnTo>
                  <a:lnTo>
                    <a:pt x="728459" y="4572"/>
                  </a:lnTo>
                  <a:lnTo>
                    <a:pt x="728459" y="16764"/>
                  </a:lnTo>
                  <a:lnTo>
                    <a:pt x="733031" y="19812"/>
                  </a:lnTo>
                  <a:lnTo>
                    <a:pt x="743699" y="19812"/>
                  </a:lnTo>
                  <a:lnTo>
                    <a:pt x="748271" y="16764"/>
                  </a:lnTo>
                  <a:lnTo>
                    <a:pt x="748271" y="4572"/>
                  </a:lnTo>
                  <a:close/>
                </a:path>
                <a:path w="2856229" h="20320">
                  <a:moveTo>
                    <a:pt x="789419" y="4572"/>
                  </a:moveTo>
                  <a:lnTo>
                    <a:pt x="784847" y="0"/>
                  </a:lnTo>
                  <a:lnTo>
                    <a:pt x="774179" y="0"/>
                  </a:lnTo>
                  <a:lnTo>
                    <a:pt x="769607" y="4572"/>
                  </a:lnTo>
                  <a:lnTo>
                    <a:pt x="769607" y="16764"/>
                  </a:lnTo>
                  <a:lnTo>
                    <a:pt x="774179" y="19812"/>
                  </a:lnTo>
                  <a:lnTo>
                    <a:pt x="784847" y="19812"/>
                  </a:lnTo>
                  <a:lnTo>
                    <a:pt x="789419" y="16764"/>
                  </a:lnTo>
                  <a:lnTo>
                    <a:pt x="789419" y="4572"/>
                  </a:lnTo>
                  <a:close/>
                </a:path>
                <a:path w="2856229" h="20320">
                  <a:moveTo>
                    <a:pt x="829056" y="4572"/>
                  </a:moveTo>
                  <a:lnTo>
                    <a:pt x="826008" y="0"/>
                  </a:lnTo>
                  <a:lnTo>
                    <a:pt x="813816" y="0"/>
                  </a:lnTo>
                  <a:lnTo>
                    <a:pt x="810768" y="4572"/>
                  </a:lnTo>
                  <a:lnTo>
                    <a:pt x="810768" y="16764"/>
                  </a:lnTo>
                  <a:lnTo>
                    <a:pt x="813816" y="19812"/>
                  </a:lnTo>
                  <a:lnTo>
                    <a:pt x="826008" y="19812"/>
                  </a:lnTo>
                  <a:lnTo>
                    <a:pt x="829056" y="16764"/>
                  </a:lnTo>
                  <a:lnTo>
                    <a:pt x="829056" y="4572"/>
                  </a:lnTo>
                  <a:close/>
                </a:path>
                <a:path w="2856229" h="20320">
                  <a:moveTo>
                    <a:pt x="870204" y="4572"/>
                  </a:moveTo>
                  <a:lnTo>
                    <a:pt x="865632" y="0"/>
                  </a:lnTo>
                  <a:lnTo>
                    <a:pt x="854964" y="0"/>
                  </a:lnTo>
                  <a:lnTo>
                    <a:pt x="850392" y="4572"/>
                  </a:lnTo>
                  <a:lnTo>
                    <a:pt x="850392" y="16764"/>
                  </a:lnTo>
                  <a:lnTo>
                    <a:pt x="854964" y="19812"/>
                  </a:lnTo>
                  <a:lnTo>
                    <a:pt x="865632" y="19812"/>
                  </a:lnTo>
                  <a:lnTo>
                    <a:pt x="870204" y="16764"/>
                  </a:lnTo>
                  <a:lnTo>
                    <a:pt x="870204" y="4572"/>
                  </a:lnTo>
                  <a:close/>
                </a:path>
                <a:path w="2856229" h="20320">
                  <a:moveTo>
                    <a:pt x="911352" y="4572"/>
                  </a:moveTo>
                  <a:lnTo>
                    <a:pt x="906780" y="0"/>
                  </a:lnTo>
                  <a:lnTo>
                    <a:pt x="894588" y="0"/>
                  </a:lnTo>
                  <a:lnTo>
                    <a:pt x="891540" y="4572"/>
                  </a:lnTo>
                  <a:lnTo>
                    <a:pt x="891540" y="16764"/>
                  </a:lnTo>
                  <a:lnTo>
                    <a:pt x="894588" y="19812"/>
                  </a:lnTo>
                  <a:lnTo>
                    <a:pt x="906780" y="19812"/>
                  </a:lnTo>
                  <a:lnTo>
                    <a:pt x="911352" y="16764"/>
                  </a:lnTo>
                  <a:lnTo>
                    <a:pt x="911352" y="4572"/>
                  </a:lnTo>
                  <a:close/>
                </a:path>
                <a:path w="2856229" h="20320">
                  <a:moveTo>
                    <a:pt x="950976" y="4572"/>
                  </a:moveTo>
                  <a:lnTo>
                    <a:pt x="946404" y="0"/>
                  </a:lnTo>
                  <a:lnTo>
                    <a:pt x="935736" y="0"/>
                  </a:lnTo>
                  <a:lnTo>
                    <a:pt x="931164" y="4572"/>
                  </a:lnTo>
                  <a:lnTo>
                    <a:pt x="931164" y="16764"/>
                  </a:lnTo>
                  <a:lnTo>
                    <a:pt x="935736" y="19812"/>
                  </a:lnTo>
                  <a:lnTo>
                    <a:pt x="946404" y="19812"/>
                  </a:lnTo>
                  <a:lnTo>
                    <a:pt x="950976" y="16764"/>
                  </a:lnTo>
                  <a:lnTo>
                    <a:pt x="950976" y="4572"/>
                  </a:lnTo>
                  <a:close/>
                </a:path>
                <a:path w="2856229" h="20320">
                  <a:moveTo>
                    <a:pt x="992124" y="4572"/>
                  </a:moveTo>
                  <a:lnTo>
                    <a:pt x="987552" y="0"/>
                  </a:lnTo>
                  <a:lnTo>
                    <a:pt x="976884" y="0"/>
                  </a:lnTo>
                  <a:lnTo>
                    <a:pt x="972312" y="4572"/>
                  </a:lnTo>
                  <a:lnTo>
                    <a:pt x="972312" y="16764"/>
                  </a:lnTo>
                  <a:lnTo>
                    <a:pt x="976884" y="19812"/>
                  </a:lnTo>
                  <a:lnTo>
                    <a:pt x="987552" y="19812"/>
                  </a:lnTo>
                  <a:lnTo>
                    <a:pt x="992124" y="16764"/>
                  </a:lnTo>
                  <a:lnTo>
                    <a:pt x="992124" y="4572"/>
                  </a:lnTo>
                  <a:close/>
                </a:path>
                <a:path w="2856229" h="20320">
                  <a:moveTo>
                    <a:pt x="1031748" y="4572"/>
                  </a:moveTo>
                  <a:lnTo>
                    <a:pt x="1028700" y="0"/>
                  </a:lnTo>
                  <a:lnTo>
                    <a:pt x="1016508" y="0"/>
                  </a:lnTo>
                  <a:lnTo>
                    <a:pt x="1013460" y="4572"/>
                  </a:lnTo>
                  <a:lnTo>
                    <a:pt x="1013460" y="16764"/>
                  </a:lnTo>
                  <a:lnTo>
                    <a:pt x="1016508" y="19812"/>
                  </a:lnTo>
                  <a:lnTo>
                    <a:pt x="1028700" y="19812"/>
                  </a:lnTo>
                  <a:lnTo>
                    <a:pt x="1031748" y="16764"/>
                  </a:lnTo>
                  <a:lnTo>
                    <a:pt x="1031748" y="4572"/>
                  </a:lnTo>
                  <a:close/>
                </a:path>
                <a:path w="2856229" h="20320">
                  <a:moveTo>
                    <a:pt x="1072896" y="4572"/>
                  </a:moveTo>
                  <a:lnTo>
                    <a:pt x="1068324" y="0"/>
                  </a:lnTo>
                  <a:lnTo>
                    <a:pt x="1057656" y="0"/>
                  </a:lnTo>
                  <a:lnTo>
                    <a:pt x="1053084" y="4572"/>
                  </a:lnTo>
                  <a:lnTo>
                    <a:pt x="1053084" y="16764"/>
                  </a:lnTo>
                  <a:lnTo>
                    <a:pt x="1057656" y="19812"/>
                  </a:lnTo>
                  <a:lnTo>
                    <a:pt x="1068324" y="19812"/>
                  </a:lnTo>
                  <a:lnTo>
                    <a:pt x="1072896" y="16764"/>
                  </a:lnTo>
                  <a:lnTo>
                    <a:pt x="1072896" y="4572"/>
                  </a:lnTo>
                  <a:close/>
                </a:path>
                <a:path w="2856229" h="20320">
                  <a:moveTo>
                    <a:pt x="1114044" y="4572"/>
                  </a:moveTo>
                  <a:lnTo>
                    <a:pt x="1109472" y="0"/>
                  </a:lnTo>
                  <a:lnTo>
                    <a:pt x="1097280" y="0"/>
                  </a:lnTo>
                  <a:lnTo>
                    <a:pt x="1094232" y="4572"/>
                  </a:lnTo>
                  <a:lnTo>
                    <a:pt x="1094232" y="16764"/>
                  </a:lnTo>
                  <a:lnTo>
                    <a:pt x="1097280" y="19812"/>
                  </a:lnTo>
                  <a:lnTo>
                    <a:pt x="1109472" y="19812"/>
                  </a:lnTo>
                  <a:lnTo>
                    <a:pt x="1114044" y="16764"/>
                  </a:lnTo>
                  <a:lnTo>
                    <a:pt x="1114044" y="4572"/>
                  </a:lnTo>
                  <a:close/>
                </a:path>
                <a:path w="2856229" h="20320">
                  <a:moveTo>
                    <a:pt x="1153668" y="4572"/>
                  </a:moveTo>
                  <a:lnTo>
                    <a:pt x="1149096" y="0"/>
                  </a:lnTo>
                  <a:lnTo>
                    <a:pt x="1138428" y="0"/>
                  </a:lnTo>
                  <a:lnTo>
                    <a:pt x="1133856" y="4572"/>
                  </a:lnTo>
                  <a:lnTo>
                    <a:pt x="1133856" y="16764"/>
                  </a:lnTo>
                  <a:lnTo>
                    <a:pt x="1138428" y="19812"/>
                  </a:lnTo>
                  <a:lnTo>
                    <a:pt x="1149096" y="19812"/>
                  </a:lnTo>
                  <a:lnTo>
                    <a:pt x="1153668" y="16764"/>
                  </a:lnTo>
                  <a:lnTo>
                    <a:pt x="1153668" y="4572"/>
                  </a:lnTo>
                  <a:close/>
                </a:path>
                <a:path w="2856229" h="20320">
                  <a:moveTo>
                    <a:pt x="1194816" y="4572"/>
                  </a:moveTo>
                  <a:lnTo>
                    <a:pt x="1190244" y="0"/>
                  </a:lnTo>
                  <a:lnTo>
                    <a:pt x="1179576" y="0"/>
                  </a:lnTo>
                  <a:lnTo>
                    <a:pt x="1175004" y="4572"/>
                  </a:lnTo>
                  <a:lnTo>
                    <a:pt x="1175004" y="16764"/>
                  </a:lnTo>
                  <a:lnTo>
                    <a:pt x="1179576" y="19812"/>
                  </a:lnTo>
                  <a:lnTo>
                    <a:pt x="1190244" y="19812"/>
                  </a:lnTo>
                  <a:lnTo>
                    <a:pt x="1194816" y="16764"/>
                  </a:lnTo>
                  <a:lnTo>
                    <a:pt x="1194816" y="4572"/>
                  </a:lnTo>
                  <a:close/>
                </a:path>
                <a:path w="2856229" h="20320">
                  <a:moveTo>
                    <a:pt x="1234440" y="4572"/>
                  </a:moveTo>
                  <a:lnTo>
                    <a:pt x="1231392" y="0"/>
                  </a:lnTo>
                  <a:lnTo>
                    <a:pt x="1219200" y="0"/>
                  </a:lnTo>
                  <a:lnTo>
                    <a:pt x="1216152" y="4572"/>
                  </a:lnTo>
                  <a:lnTo>
                    <a:pt x="1216152" y="16764"/>
                  </a:lnTo>
                  <a:lnTo>
                    <a:pt x="1219200" y="19812"/>
                  </a:lnTo>
                  <a:lnTo>
                    <a:pt x="1231392" y="19812"/>
                  </a:lnTo>
                  <a:lnTo>
                    <a:pt x="1234440" y="16764"/>
                  </a:lnTo>
                  <a:lnTo>
                    <a:pt x="1234440" y="4572"/>
                  </a:lnTo>
                  <a:close/>
                </a:path>
                <a:path w="2856229" h="20320">
                  <a:moveTo>
                    <a:pt x="1275588" y="4572"/>
                  </a:moveTo>
                  <a:lnTo>
                    <a:pt x="1271016" y="0"/>
                  </a:lnTo>
                  <a:lnTo>
                    <a:pt x="1260348" y="0"/>
                  </a:lnTo>
                  <a:lnTo>
                    <a:pt x="1255776" y="4572"/>
                  </a:lnTo>
                  <a:lnTo>
                    <a:pt x="1255776" y="16764"/>
                  </a:lnTo>
                  <a:lnTo>
                    <a:pt x="1260348" y="19812"/>
                  </a:lnTo>
                  <a:lnTo>
                    <a:pt x="1271016" y="19812"/>
                  </a:lnTo>
                  <a:lnTo>
                    <a:pt x="1275588" y="16764"/>
                  </a:lnTo>
                  <a:lnTo>
                    <a:pt x="1275588" y="4572"/>
                  </a:lnTo>
                  <a:close/>
                </a:path>
                <a:path w="2856229" h="20320">
                  <a:moveTo>
                    <a:pt x="1316736" y="4572"/>
                  </a:moveTo>
                  <a:lnTo>
                    <a:pt x="1312164" y="0"/>
                  </a:lnTo>
                  <a:lnTo>
                    <a:pt x="1299972" y="0"/>
                  </a:lnTo>
                  <a:lnTo>
                    <a:pt x="1296924" y="4572"/>
                  </a:lnTo>
                  <a:lnTo>
                    <a:pt x="1296924" y="16764"/>
                  </a:lnTo>
                  <a:lnTo>
                    <a:pt x="1299972" y="19812"/>
                  </a:lnTo>
                  <a:lnTo>
                    <a:pt x="1312164" y="19812"/>
                  </a:lnTo>
                  <a:lnTo>
                    <a:pt x="1316736" y="16764"/>
                  </a:lnTo>
                  <a:lnTo>
                    <a:pt x="1316736" y="4572"/>
                  </a:lnTo>
                  <a:close/>
                </a:path>
                <a:path w="2856229" h="20320">
                  <a:moveTo>
                    <a:pt x="1356360" y="4572"/>
                  </a:moveTo>
                  <a:lnTo>
                    <a:pt x="1351788" y="0"/>
                  </a:lnTo>
                  <a:lnTo>
                    <a:pt x="1341120" y="0"/>
                  </a:lnTo>
                  <a:lnTo>
                    <a:pt x="1336548" y="4572"/>
                  </a:lnTo>
                  <a:lnTo>
                    <a:pt x="1336548" y="16764"/>
                  </a:lnTo>
                  <a:lnTo>
                    <a:pt x="1341120" y="19812"/>
                  </a:lnTo>
                  <a:lnTo>
                    <a:pt x="1351788" y="19812"/>
                  </a:lnTo>
                  <a:lnTo>
                    <a:pt x="1356360" y="16764"/>
                  </a:lnTo>
                  <a:lnTo>
                    <a:pt x="1356360" y="4572"/>
                  </a:lnTo>
                  <a:close/>
                </a:path>
                <a:path w="2856229" h="20320">
                  <a:moveTo>
                    <a:pt x="1397495" y="4572"/>
                  </a:moveTo>
                  <a:lnTo>
                    <a:pt x="1392923" y="0"/>
                  </a:lnTo>
                  <a:lnTo>
                    <a:pt x="1382255" y="0"/>
                  </a:lnTo>
                  <a:lnTo>
                    <a:pt x="1377683" y="4572"/>
                  </a:lnTo>
                  <a:lnTo>
                    <a:pt x="1377683" y="16764"/>
                  </a:lnTo>
                  <a:lnTo>
                    <a:pt x="1382255" y="19812"/>
                  </a:lnTo>
                  <a:lnTo>
                    <a:pt x="1392923" y="19812"/>
                  </a:lnTo>
                  <a:lnTo>
                    <a:pt x="1397495" y="16764"/>
                  </a:lnTo>
                  <a:lnTo>
                    <a:pt x="1397495" y="4572"/>
                  </a:lnTo>
                  <a:close/>
                </a:path>
                <a:path w="2856229" h="20320">
                  <a:moveTo>
                    <a:pt x="1437132" y="4572"/>
                  </a:moveTo>
                  <a:lnTo>
                    <a:pt x="1434084" y="0"/>
                  </a:lnTo>
                  <a:lnTo>
                    <a:pt x="1421892" y="0"/>
                  </a:lnTo>
                  <a:lnTo>
                    <a:pt x="1418844" y="4572"/>
                  </a:lnTo>
                  <a:lnTo>
                    <a:pt x="1418844" y="16764"/>
                  </a:lnTo>
                  <a:lnTo>
                    <a:pt x="1421892" y="19812"/>
                  </a:lnTo>
                  <a:lnTo>
                    <a:pt x="1434084" y="19812"/>
                  </a:lnTo>
                  <a:lnTo>
                    <a:pt x="1437132" y="16764"/>
                  </a:lnTo>
                  <a:lnTo>
                    <a:pt x="1437132" y="4572"/>
                  </a:lnTo>
                  <a:close/>
                </a:path>
                <a:path w="2856229" h="20320">
                  <a:moveTo>
                    <a:pt x="1478280" y="4572"/>
                  </a:moveTo>
                  <a:lnTo>
                    <a:pt x="1473708" y="0"/>
                  </a:lnTo>
                  <a:lnTo>
                    <a:pt x="1463040" y="0"/>
                  </a:lnTo>
                  <a:lnTo>
                    <a:pt x="1458468" y="4572"/>
                  </a:lnTo>
                  <a:lnTo>
                    <a:pt x="1458468" y="16764"/>
                  </a:lnTo>
                  <a:lnTo>
                    <a:pt x="1463040" y="19812"/>
                  </a:lnTo>
                  <a:lnTo>
                    <a:pt x="1473708" y="19812"/>
                  </a:lnTo>
                  <a:lnTo>
                    <a:pt x="1478280" y="16764"/>
                  </a:lnTo>
                  <a:lnTo>
                    <a:pt x="1478280" y="4572"/>
                  </a:lnTo>
                  <a:close/>
                </a:path>
                <a:path w="2856229" h="20320">
                  <a:moveTo>
                    <a:pt x="1519428" y="4572"/>
                  </a:moveTo>
                  <a:lnTo>
                    <a:pt x="1514856" y="0"/>
                  </a:lnTo>
                  <a:lnTo>
                    <a:pt x="1502664" y="0"/>
                  </a:lnTo>
                  <a:lnTo>
                    <a:pt x="1499616" y="4572"/>
                  </a:lnTo>
                  <a:lnTo>
                    <a:pt x="1499616" y="16764"/>
                  </a:lnTo>
                  <a:lnTo>
                    <a:pt x="1502664" y="19812"/>
                  </a:lnTo>
                  <a:lnTo>
                    <a:pt x="1514856" y="19812"/>
                  </a:lnTo>
                  <a:lnTo>
                    <a:pt x="1519428" y="16764"/>
                  </a:lnTo>
                  <a:lnTo>
                    <a:pt x="1519428" y="4572"/>
                  </a:lnTo>
                  <a:close/>
                </a:path>
                <a:path w="2856229" h="20320">
                  <a:moveTo>
                    <a:pt x="1559039" y="4572"/>
                  </a:moveTo>
                  <a:lnTo>
                    <a:pt x="1554467" y="0"/>
                  </a:lnTo>
                  <a:lnTo>
                    <a:pt x="1543799" y="0"/>
                  </a:lnTo>
                  <a:lnTo>
                    <a:pt x="1539227" y="4572"/>
                  </a:lnTo>
                  <a:lnTo>
                    <a:pt x="1539227" y="16764"/>
                  </a:lnTo>
                  <a:lnTo>
                    <a:pt x="1543799" y="19812"/>
                  </a:lnTo>
                  <a:lnTo>
                    <a:pt x="1554467" y="19812"/>
                  </a:lnTo>
                  <a:lnTo>
                    <a:pt x="1559039" y="16764"/>
                  </a:lnTo>
                  <a:lnTo>
                    <a:pt x="1559039" y="4572"/>
                  </a:lnTo>
                  <a:close/>
                </a:path>
                <a:path w="2856229" h="20320">
                  <a:moveTo>
                    <a:pt x="1600200" y="4572"/>
                  </a:moveTo>
                  <a:lnTo>
                    <a:pt x="1595628" y="0"/>
                  </a:lnTo>
                  <a:lnTo>
                    <a:pt x="1584960" y="0"/>
                  </a:lnTo>
                  <a:lnTo>
                    <a:pt x="1580388" y="4572"/>
                  </a:lnTo>
                  <a:lnTo>
                    <a:pt x="1580388" y="16764"/>
                  </a:lnTo>
                  <a:lnTo>
                    <a:pt x="1584960" y="19812"/>
                  </a:lnTo>
                  <a:lnTo>
                    <a:pt x="1595628" y="19812"/>
                  </a:lnTo>
                  <a:lnTo>
                    <a:pt x="1600200" y="16764"/>
                  </a:lnTo>
                  <a:lnTo>
                    <a:pt x="1600200" y="4572"/>
                  </a:lnTo>
                  <a:close/>
                </a:path>
                <a:path w="2856229" h="20320">
                  <a:moveTo>
                    <a:pt x="1639811" y="4572"/>
                  </a:moveTo>
                  <a:lnTo>
                    <a:pt x="1636763" y="0"/>
                  </a:lnTo>
                  <a:lnTo>
                    <a:pt x="1624571" y="0"/>
                  </a:lnTo>
                  <a:lnTo>
                    <a:pt x="1621523" y="4572"/>
                  </a:lnTo>
                  <a:lnTo>
                    <a:pt x="1621523" y="16764"/>
                  </a:lnTo>
                  <a:lnTo>
                    <a:pt x="1624571" y="19812"/>
                  </a:lnTo>
                  <a:lnTo>
                    <a:pt x="1636763" y="19812"/>
                  </a:lnTo>
                  <a:lnTo>
                    <a:pt x="1639811" y="16764"/>
                  </a:lnTo>
                  <a:lnTo>
                    <a:pt x="1639811" y="4572"/>
                  </a:lnTo>
                  <a:close/>
                </a:path>
                <a:path w="2856229" h="20320">
                  <a:moveTo>
                    <a:pt x="1680972" y="4572"/>
                  </a:moveTo>
                  <a:lnTo>
                    <a:pt x="1676400" y="0"/>
                  </a:lnTo>
                  <a:lnTo>
                    <a:pt x="1665732" y="0"/>
                  </a:lnTo>
                  <a:lnTo>
                    <a:pt x="1661160" y="4572"/>
                  </a:lnTo>
                  <a:lnTo>
                    <a:pt x="1661160" y="16764"/>
                  </a:lnTo>
                  <a:lnTo>
                    <a:pt x="1665732" y="19812"/>
                  </a:lnTo>
                  <a:lnTo>
                    <a:pt x="1676400" y="19812"/>
                  </a:lnTo>
                  <a:lnTo>
                    <a:pt x="1680972" y="16764"/>
                  </a:lnTo>
                  <a:lnTo>
                    <a:pt x="1680972" y="4572"/>
                  </a:lnTo>
                  <a:close/>
                </a:path>
                <a:path w="2856229" h="20320">
                  <a:moveTo>
                    <a:pt x="1722120" y="4572"/>
                  </a:moveTo>
                  <a:lnTo>
                    <a:pt x="1717548" y="0"/>
                  </a:lnTo>
                  <a:lnTo>
                    <a:pt x="1705356" y="0"/>
                  </a:lnTo>
                  <a:lnTo>
                    <a:pt x="1702308" y="4572"/>
                  </a:lnTo>
                  <a:lnTo>
                    <a:pt x="1702308" y="16764"/>
                  </a:lnTo>
                  <a:lnTo>
                    <a:pt x="1705356" y="19812"/>
                  </a:lnTo>
                  <a:lnTo>
                    <a:pt x="1717548" y="19812"/>
                  </a:lnTo>
                  <a:lnTo>
                    <a:pt x="1722120" y="16764"/>
                  </a:lnTo>
                  <a:lnTo>
                    <a:pt x="1722120" y="4572"/>
                  </a:lnTo>
                  <a:close/>
                </a:path>
                <a:path w="2856229" h="20320">
                  <a:moveTo>
                    <a:pt x="1761744" y="4572"/>
                  </a:moveTo>
                  <a:lnTo>
                    <a:pt x="1757172" y="0"/>
                  </a:lnTo>
                  <a:lnTo>
                    <a:pt x="1746504" y="0"/>
                  </a:lnTo>
                  <a:lnTo>
                    <a:pt x="1741932" y="4572"/>
                  </a:lnTo>
                  <a:lnTo>
                    <a:pt x="1741932" y="16764"/>
                  </a:lnTo>
                  <a:lnTo>
                    <a:pt x="1746504" y="19812"/>
                  </a:lnTo>
                  <a:lnTo>
                    <a:pt x="1757172" y="19812"/>
                  </a:lnTo>
                  <a:lnTo>
                    <a:pt x="1761744" y="16764"/>
                  </a:lnTo>
                  <a:lnTo>
                    <a:pt x="1761744" y="4572"/>
                  </a:lnTo>
                  <a:close/>
                </a:path>
                <a:path w="2856229" h="20320">
                  <a:moveTo>
                    <a:pt x="1802892" y="4572"/>
                  </a:moveTo>
                  <a:lnTo>
                    <a:pt x="1798320" y="0"/>
                  </a:lnTo>
                  <a:lnTo>
                    <a:pt x="1787652" y="0"/>
                  </a:lnTo>
                  <a:lnTo>
                    <a:pt x="1783080" y="4572"/>
                  </a:lnTo>
                  <a:lnTo>
                    <a:pt x="1783080" y="16764"/>
                  </a:lnTo>
                  <a:lnTo>
                    <a:pt x="1787652" y="19812"/>
                  </a:lnTo>
                  <a:lnTo>
                    <a:pt x="1798320" y="19812"/>
                  </a:lnTo>
                  <a:lnTo>
                    <a:pt x="1802892" y="16764"/>
                  </a:lnTo>
                  <a:lnTo>
                    <a:pt x="1802892" y="4572"/>
                  </a:lnTo>
                  <a:close/>
                </a:path>
                <a:path w="2856229" h="20320">
                  <a:moveTo>
                    <a:pt x="1842516" y="4572"/>
                  </a:moveTo>
                  <a:lnTo>
                    <a:pt x="1839468" y="0"/>
                  </a:lnTo>
                  <a:lnTo>
                    <a:pt x="1827276" y="0"/>
                  </a:lnTo>
                  <a:lnTo>
                    <a:pt x="1824228" y="4572"/>
                  </a:lnTo>
                  <a:lnTo>
                    <a:pt x="1824228" y="16764"/>
                  </a:lnTo>
                  <a:lnTo>
                    <a:pt x="1827276" y="19812"/>
                  </a:lnTo>
                  <a:lnTo>
                    <a:pt x="1839468" y="19812"/>
                  </a:lnTo>
                  <a:lnTo>
                    <a:pt x="1842516" y="16764"/>
                  </a:lnTo>
                  <a:lnTo>
                    <a:pt x="1842516" y="4572"/>
                  </a:lnTo>
                  <a:close/>
                </a:path>
                <a:path w="2856229" h="20320">
                  <a:moveTo>
                    <a:pt x="1883664" y="4572"/>
                  </a:moveTo>
                  <a:lnTo>
                    <a:pt x="1879092" y="0"/>
                  </a:lnTo>
                  <a:lnTo>
                    <a:pt x="1868424" y="0"/>
                  </a:lnTo>
                  <a:lnTo>
                    <a:pt x="1863852" y="4572"/>
                  </a:lnTo>
                  <a:lnTo>
                    <a:pt x="1863852" y="16764"/>
                  </a:lnTo>
                  <a:lnTo>
                    <a:pt x="1868424" y="19812"/>
                  </a:lnTo>
                  <a:lnTo>
                    <a:pt x="1879092" y="19812"/>
                  </a:lnTo>
                  <a:lnTo>
                    <a:pt x="1883664" y="16764"/>
                  </a:lnTo>
                  <a:lnTo>
                    <a:pt x="1883664" y="4572"/>
                  </a:lnTo>
                  <a:close/>
                </a:path>
                <a:path w="2856229" h="20320">
                  <a:moveTo>
                    <a:pt x="1924812" y="4572"/>
                  </a:moveTo>
                  <a:lnTo>
                    <a:pt x="1920240" y="0"/>
                  </a:lnTo>
                  <a:lnTo>
                    <a:pt x="1908048" y="0"/>
                  </a:lnTo>
                  <a:lnTo>
                    <a:pt x="1905000" y="4572"/>
                  </a:lnTo>
                  <a:lnTo>
                    <a:pt x="1905000" y="16764"/>
                  </a:lnTo>
                  <a:lnTo>
                    <a:pt x="1908048" y="19812"/>
                  </a:lnTo>
                  <a:lnTo>
                    <a:pt x="1920240" y="19812"/>
                  </a:lnTo>
                  <a:lnTo>
                    <a:pt x="1924812" y="16764"/>
                  </a:lnTo>
                  <a:lnTo>
                    <a:pt x="1924812" y="4572"/>
                  </a:lnTo>
                  <a:close/>
                </a:path>
                <a:path w="2856229" h="20320">
                  <a:moveTo>
                    <a:pt x="1964423" y="4572"/>
                  </a:moveTo>
                  <a:lnTo>
                    <a:pt x="1959851" y="0"/>
                  </a:lnTo>
                  <a:lnTo>
                    <a:pt x="1949183" y="0"/>
                  </a:lnTo>
                  <a:lnTo>
                    <a:pt x="1944611" y="4572"/>
                  </a:lnTo>
                  <a:lnTo>
                    <a:pt x="1944611" y="16764"/>
                  </a:lnTo>
                  <a:lnTo>
                    <a:pt x="1949183" y="19812"/>
                  </a:lnTo>
                  <a:lnTo>
                    <a:pt x="1959851" y="19812"/>
                  </a:lnTo>
                  <a:lnTo>
                    <a:pt x="1964423" y="16764"/>
                  </a:lnTo>
                  <a:lnTo>
                    <a:pt x="1964423" y="4572"/>
                  </a:lnTo>
                  <a:close/>
                </a:path>
                <a:path w="2856229" h="20320">
                  <a:moveTo>
                    <a:pt x="2005584" y="4572"/>
                  </a:moveTo>
                  <a:lnTo>
                    <a:pt x="2001012" y="0"/>
                  </a:lnTo>
                  <a:lnTo>
                    <a:pt x="1990344" y="0"/>
                  </a:lnTo>
                  <a:lnTo>
                    <a:pt x="1985772" y="4572"/>
                  </a:lnTo>
                  <a:lnTo>
                    <a:pt x="1985772" y="16764"/>
                  </a:lnTo>
                  <a:lnTo>
                    <a:pt x="1990344" y="19812"/>
                  </a:lnTo>
                  <a:lnTo>
                    <a:pt x="2001012" y="19812"/>
                  </a:lnTo>
                  <a:lnTo>
                    <a:pt x="2005584" y="16764"/>
                  </a:lnTo>
                  <a:lnTo>
                    <a:pt x="2005584" y="4572"/>
                  </a:lnTo>
                  <a:close/>
                </a:path>
                <a:path w="2856229" h="20320">
                  <a:moveTo>
                    <a:pt x="2045208" y="4572"/>
                  </a:moveTo>
                  <a:lnTo>
                    <a:pt x="2042160" y="0"/>
                  </a:lnTo>
                  <a:lnTo>
                    <a:pt x="2029968" y="0"/>
                  </a:lnTo>
                  <a:lnTo>
                    <a:pt x="2026920" y="4572"/>
                  </a:lnTo>
                  <a:lnTo>
                    <a:pt x="2026920" y="16764"/>
                  </a:lnTo>
                  <a:lnTo>
                    <a:pt x="2029968" y="19812"/>
                  </a:lnTo>
                  <a:lnTo>
                    <a:pt x="2042160" y="19812"/>
                  </a:lnTo>
                  <a:lnTo>
                    <a:pt x="2045208" y="16764"/>
                  </a:lnTo>
                  <a:lnTo>
                    <a:pt x="2045208" y="4572"/>
                  </a:lnTo>
                  <a:close/>
                </a:path>
                <a:path w="2856229" h="20320">
                  <a:moveTo>
                    <a:pt x="2086356" y="4572"/>
                  </a:moveTo>
                  <a:lnTo>
                    <a:pt x="2081784" y="0"/>
                  </a:lnTo>
                  <a:lnTo>
                    <a:pt x="2071116" y="0"/>
                  </a:lnTo>
                  <a:lnTo>
                    <a:pt x="2066544" y="4572"/>
                  </a:lnTo>
                  <a:lnTo>
                    <a:pt x="2066544" y="16764"/>
                  </a:lnTo>
                  <a:lnTo>
                    <a:pt x="2071116" y="19812"/>
                  </a:lnTo>
                  <a:lnTo>
                    <a:pt x="2081784" y="19812"/>
                  </a:lnTo>
                  <a:lnTo>
                    <a:pt x="2086356" y="16764"/>
                  </a:lnTo>
                  <a:lnTo>
                    <a:pt x="2086356" y="4572"/>
                  </a:lnTo>
                  <a:close/>
                </a:path>
                <a:path w="2856229" h="20320">
                  <a:moveTo>
                    <a:pt x="2127504" y="4572"/>
                  </a:moveTo>
                  <a:lnTo>
                    <a:pt x="2122932" y="0"/>
                  </a:lnTo>
                  <a:lnTo>
                    <a:pt x="2110740" y="0"/>
                  </a:lnTo>
                  <a:lnTo>
                    <a:pt x="2107692" y="4572"/>
                  </a:lnTo>
                  <a:lnTo>
                    <a:pt x="2107692" y="16764"/>
                  </a:lnTo>
                  <a:lnTo>
                    <a:pt x="2110740" y="19812"/>
                  </a:lnTo>
                  <a:lnTo>
                    <a:pt x="2122932" y="19812"/>
                  </a:lnTo>
                  <a:lnTo>
                    <a:pt x="2127504" y="16764"/>
                  </a:lnTo>
                  <a:lnTo>
                    <a:pt x="2127504" y="4572"/>
                  </a:lnTo>
                  <a:close/>
                </a:path>
                <a:path w="2856229" h="20320">
                  <a:moveTo>
                    <a:pt x="2167128" y="4572"/>
                  </a:moveTo>
                  <a:lnTo>
                    <a:pt x="2162556" y="0"/>
                  </a:lnTo>
                  <a:lnTo>
                    <a:pt x="2151888" y="0"/>
                  </a:lnTo>
                  <a:lnTo>
                    <a:pt x="2147316" y="4572"/>
                  </a:lnTo>
                  <a:lnTo>
                    <a:pt x="2147316" y="16764"/>
                  </a:lnTo>
                  <a:lnTo>
                    <a:pt x="2151888" y="19812"/>
                  </a:lnTo>
                  <a:lnTo>
                    <a:pt x="2162556" y="19812"/>
                  </a:lnTo>
                  <a:lnTo>
                    <a:pt x="2167128" y="16764"/>
                  </a:lnTo>
                  <a:lnTo>
                    <a:pt x="2167128" y="4572"/>
                  </a:lnTo>
                  <a:close/>
                </a:path>
                <a:path w="2856229" h="20320">
                  <a:moveTo>
                    <a:pt x="2208263" y="4572"/>
                  </a:moveTo>
                  <a:lnTo>
                    <a:pt x="2203691" y="0"/>
                  </a:lnTo>
                  <a:lnTo>
                    <a:pt x="2193023" y="0"/>
                  </a:lnTo>
                  <a:lnTo>
                    <a:pt x="2188451" y="4572"/>
                  </a:lnTo>
                  <a:lnTo>
                    <a:pt x="2188451" y="16764"/>
                  </a:lnTo>
                  <a:lnTo>
                    <a:pt x="2193023" y="19812"/>
                  </a:lnTo>
                  <a:lnTo>
                    <a:pt x="2203691" y="19812"/>
                  </a:lnTo>
                  <a:lnTo>
                    <a:pt x="2208263" y="16764"/>
                  </a:lnTo>
                  <a:lnTo>
                    <a:pt x="2208263" y="4572"/>
                  </a:lnTo>
                  <a:close/>
                </a:path>
                <a:path w="2856229" h="20320">
                  <a:moveTo>
                    <a:pt x="2247900" y="4572"/>
                  </a:moveTo>
                  <a:lnTo>
                    <a:pt x="2244852" y="0"/>
                  </a:lnTo>
                  <a:lnTo>
                    <a:pt x="2232660" y="0"/>
                  </a:lnTo>
                  <a:lnTo>
                    <a:pt x="2228088" y="4572"/>
                  </a:lnTo>
                  <a:lnTo>
                    <a:pt x="2228088" y="16764"/>
                  </a:lnTo>
                  <a:lnTo>
                    <a:pt x="2232660" y="19812"/>
                  </a:lnTo>
                  <a:lnTo>
                    <a:pt x="2244852" y="19812"/>
                  </a:lnTo>
                  <a:lnTo>
                    <a:pt x="2247900" y="16764"/>
                  </a:lnTo>
                  <a:lnTo>
                    <a:pt x="2247900" y="4572"/>
                  </a:lnTo>
                  <a:close/>
                </a:path>
                <a:path w="2856229" h="20320">
                  <a:moveTo>
                    <a:pt x="2289048" y="4572"/>
                  </a:moveTo>
                  <a:lnTo>
                    <a:pt x="2284476" y="0"/>
                  </a:lnTo>
                  <a:lnTo>
                    <a:pt x="2273808" y="0"/>
                  </a:lnTo>
                  <a:lnTo>
                    <a:pt x="2269236" y="4572"/>
                  </a:lnTo>
                  <a:lnTo>
                    <a:pt x="2269236" y="16764"/>
                  </a:lnTo>
                  <a:lnTo>
                    <a:pt x="2273808" y="19812"/>
                  </a:lnTo>
                  <a:lnTo>
                    <a:pt x="2284476" y="19812"/>
                  </a:lnTo>
                  <a:lnTo>
                    <a:pt x="2289048" y="16764"/>
                  </a:lnTo>
                  <a:lnTo>
                    <a:pt x="2289048" y="4572"/>
                  </a:lnTo>
                  <a:close/>
                </a:path>
                <a:path w="2856229" h="20320">
                  <a:moveTo>
                    <a:pt x="2330196" y="4572"/>
                  </a:moveTo>
                  <a:lnTo>
                    <a:pt x="2325624" y="0"/>
                  </a:lnTo>
                  <a:lnTo>
                    <a:pt x="2313432" y="0"/>
                  </a:lnTo>
                  <a:lnTo>
                    <a:pt x="2310384" y="4572"/>
                  </a:lnTo>
                  <a:lnTo>
                    <a:pt x="2310384" y="16764"/>
                  </a:lnTo>
                  <a:lnTo>
                    <a:pt x="2313432" y="19812"/>
                  </a:lnTo>
                  <a:lnTo>
                    <a:pt x="2325624" y="19812"/>
                  </a:lnTo>
                  <a:lnTo>
                    <a:pt x="2330196" y="16764"/>
                  </a:lnTo>
                  <a:lnTo>
                    <a:pt x="2330196" y="4572"/>
                  </a:lnTo>
                  <a:close/>
                </a:path>
                <a:path w="2856229" h="20320">
                  <a:moveTo>
                    <a:pt x="2369820" y="4572"/>
                  </a:moveTo>
                  <a:lnTo>
                    <a:pt x="2365248" y="0"/>
                  </a:lnTo>
                  <a:lnTo>
                    <a:pt x="2354580" y="0"/>
                  </a:lnTo>
                  <a:lnTo>
                    <a:pt x="2350008" y="4572"/>
                  </a:lnTo>
                  <a:lnTo>
                    <a:pt x="2350008" y="16764"/>
                  </a:lnTo>
                  <a:lnTo>
                    <a:pt x="2354580" y="19812"/>
                  </a:lnTo>
                  <a:lnTo>
                    <a:pt x="2365248" y="19812"/>
                  </a:lnTo>
                  <a:lnTo>
                    <a:pt x="2369820" y="16764"/>
                  </a:lnTo>
                  <a:lnTo>
                    <a:pt x="2369820" y="4572"/>
                  </a:lnTo>
                  <a:close/>
                </a:path>
                <a:path w="2856229" h="20320">
                  <a:moveTo>
                    <a:pt x="2410968" y="4572"/>
                  </a:moveTo>
                  <a:lnTo>
                    <a:pt x="2406396" y="0"/>
                  </a:lnTo>
                  <a:lnTo>
                    <a:pt x="2395728" y="0"/>
                  </a:lnTo>
                  <a:lnTo>
                    <a:pt x="2391156" y="4572"/>
                  </a:lnTo>
                  <a:lnTo>
                    <a:pt x="2391156" y="16764"/>
                  </a:lnTo>
                  <a:lnTo>
                    <a:pt x="2395728" y="19812"/>
                  </a:lnTo>
                  <a:lnTo>
                    <a:pt x="2406396" y="19812"/>
                  </a:lnTo>
                  <a:lnTo>
                    <a:pt x="2410968" y="16764"/>
                  </a:lnTo>
                  <a:lnTo>
                    <a:pt x="2410968" y="4572"/>
                  </a:lnTo>
                  <a:close/>
                </a:path>
                <a:path w="2856229" h="20320">
                  <a:moveTo>
                    <a:pt x="2450592" y="4572"/>
                  </a:moveTo>
                  <a:lnTo>
                    <a:pt x="2447544" y="0"/>
                  </a:lnTo>
                  <a:lnTo>
                    <a:pt x="2435352" y="0"/>
                  </a:lnTo>
                  <a:lnTo>
                    <a:pt x="2430780" y="4572"/>
                  </a:lnTo>
                  <a:lnTo>
                    <a:pt x="2430780" y="16764"/>
                  </a:lnTo>
                  <a:lnTo>
                    <a:pt x="2435352" y="19812"/>
                  </a:lnTo>
                  <a:lnTo>
                    <a:pt x="2447544" y="19812"/>
                  </a:lnTo>
                  <a:lnTo>
                    <a:pt x="2450592" y="16764"/>
                  </a:lnTo>
                  <a:lnTo>
                    <a:pt x="2450592" y="4572"/>
                  </a:lnTo>
                  <a:close/>
                </a:path>
                <a:path w="2856229" h="20320">
                  <a:moveTo>
                    <a:pt x="2491740" y="4572"/>
                  </a:moveTo>
                  <a:lnTo>
                    <a:pt x="2487168" y="0"/>
                  </a:lnTo>
                  <a:lnTo>
                    <a:pt x="2476500" y="0"/>
                  </a:lnTo>
                  <a:lnTo>
                    <a:pt x="2471928" y="4572"/>
                  </a:lnTo>
                  <a:lnTo>
                    <a:pt x="2471928" y="16764"/>
                  </a:lnTo>
                  <a:lnTo>
                    <a:pt x="2476500" y="19812"/>
                  </a:lnTo>
                  <a:lnTo>
                    <a:pt x="2487168" y="19812"/>
                  </a:lnTo>
                  <a:lnTo>
                    <a:pt x="2491740" y="16764"/>
                  </a:lnTo>
                  <a:lnTo>
                    <a:pt x="2491740" y="4572"/>
                  </a:lnTo>
                  <a:close/>
                </a:path>
                <a:path w="2856229" h="20320">
                  <a:moveTo>
                    <a:pt x="2532888" y="4572"/>
                  </a:moveTo>
                  <a:lnTo>
                    <a:pt x="2528316" y="0"/>
                  </a:lnTo>
                  <a:lnTo>
                    <a:pt x="2516124" y="0"/>
                  </a:lnTo>
                  <a:lnTo>
                    <a:pt x="2513076" y="4572"/>
                  </a:lnTo>
                  <a:lnTo>
                    <a:pt x="2513076" y="16764"/>
                  </a:lnTo>
                  <a:lnTo>
                    <a:pt x="2516124" y="19812"/>
                  </a:lnTo>
                  <a:lnTo>
                    <a:pt x="2528316" y="19812"/>
                  </a:lnTo>
                  <a:lnTo>
                    <a:pt x="2532888" y="16764"/>
                  </a:lnTo>
                  <a:lnTo>
                    <a:pt x="2532888" y="4572"/>
                  </a:lnTo>
                  <a:close/>
                </a:path>
                <a:path w="2856229" h="20320">
                  <a:moveTo>
                    <a:pt x="2572512" y="4572"/>
                  </a:moveTo>
                  <a:lnTo>
                    <a:pt x="2567940" y="0"/>
                  </a:lnTo>
                  <a:lnTo>
                    <a:pt x="2557272" y="0"/>
                  </a:lnTo>
                  <a:lnTo>
                    <a:pt x="2552700" y="4572"/>
                  </a:lnTo>
                  <a:lnTo>
                    <a:pt x="2552700" y="16764"/>
                  </a:lnTo>
                  <a:lnTo>
                    <a:pt x="2557272" y="19812"/>
                  </a:lnTo>
                  <a:lnTo>
                    <a:pt x="2567940" y="19812"/>
                  </a:lnTo>
                  <a:lnTo>
                    <a:pt x="2572512" y="16764"/>
                  </a:lnTo>
                  <a:lnTo>
                    <a:pt x="2572512" y="4572"/>
                  </a:lnTo>
                  <a:close/>
                </a:path>
                <a:path w="2856229" h="20320">
                  <a:moveTo>
                    <a:pt x="2613647" y="4572"/>
                  </a:moveTo>
                  <a:lnTo>
                    <a:pt x="2609075" y="0"/>
                  </a:lnTo>
                  <a:lnTo>
                    <a:pt x="2598407" y="0"/>
                  </a:lnTo>
                  <a:lnTo>
                    <a:pt x="2593835" y="4572"/>
                  </a:lnTo>
                  <a:lnTo>
                    <a:pt x="2593835" y="16764"/>
                  </a:lnTo>
                  <a:lnTo>
                    <a:pt x="2598407" y="19812"/>
                  </a:lnTo>
                  <a:lnTo>
                    <a:pt x="2609075" y="19812"/>
                  </a:lnTo>
                  <a:lnTo>
                    <a:pt x="2613647" y="16764"/>
                  </a:lnTo>
                  <a:lnTo>
                    <a:pt x="2613647" y="4572"/>
                  </a:lnTo>
                  <a:close/>
                </a:path>
                <a:path w="2856229" h="20320">
                  <a:moveTo>
                    <a:pt x="2653284" y="4572"/>
                  </a:moveTo>
                  <a:lnTo>
                    <a:pt x="2650236" y="0"/>
                  </a:lnTo>
                  <a:lnTo>
                    <a:pt x="2638044" y="0"/>
                  </a:lnTo>
                  <a:lnTo>
                    <a:pt x="2633472" y="4572"/>
                  </a:lnTo>
                  <a:lnTo>
                    <a:pt x="2633472" y="16764"/>
                  </a:lnTo>
                  <a:lnTo>
                    <a:pt x="2638044" y="19812"/>
                  </a:lnTo>
                  <a:lnTo>
                    <a:pt x="2650236" y="19812"/>
                  </a:lnTo>
                  <a:lnTo>
                    <a:pt x="2653284" y="16764"/>
                  </a:lnTo>
                  <a:lnTo>
                    <a:pt x="2653284" y="4572"/>
                  </a:lnTo>
                  <a:close/>
                </a:path>
                <a:path w="2856229" h="20320">
                  <a:moveTo>
                    <a:pt x="2694432" y="4572"/>
                  </a:moveTo>
                  <a:lnTo>
                    <a:pt x="2689860" y="0"/>
                  </a:lnTo>
                  <a:lnTo>
                    <a:pt x="2679192" y="0"/>
                  </a:lnTo>
                  <a:lnTo>
                    <a:pt x="2674620" y="4572"/>
                  </a:lnTo>
                  <a:lnTo>
                    <a:pt x="2674620" y="16764"/>
                  </a:lnTo>
                  <a:lnTo>
                    <a:pt x="2679192" y="19812"/>
                  </a:lnTo>
                  <a:lnTo>
                    <a:pt x="2689860" y="19812"/>
                  </a:lnTo>
                  <a:lnTo>
                    <a:pt x="2694432" y="16764"/>
                  </a:lnTo>
                  <a:lnTo>
                    <a:pt x="2694432" y="4572"/>
                  </a:lnTo>
                  <a:close/>
                </a:path>
                <a:path w="2856229" h="20320">
                  <a:moveTo>
                    <a:pt x="2735580" y="4572"/>
                  </a:moveTo>
                  <a:lnTo>
                    <a:pt x="2731008" y="0"/>
                  </a:lnTo>
                  <a:lnTo>
                    <a:pt x="2718816" y="0"/>
                  </a:lnTo>
                  <a:lnTo>
                    <a:pt x="2715768" y="4572"/>
                  </a:lnTo>
                  <a:lnTo>
                    <a:pt x="2715768" y="16764"/>
                  </a:lnTo>
                  <a:lnTo>
                    <a:pt x="2718816" y="19812"/>
                  </a:lnTo>
                  <a:lnTo>
                    <a:pt x="2731008" y="19812"/>
                  </a:lnTo>
                  <a:lnTo>
                    <a:pt x="2735580" y="16764"/>
                  </a:lnTo>
                  <a:lnTo>
                    <a:pt x="2735580" y="4572"/>
                  </a:lnTo>
                  <a:close/>
                </a:path>
                <a:path w="2856229" h="20320">
                  <a:moveTo>
                    <a:pt x="2775204" y="4572"/>
                  </a:moveTo>
                  <a:lnTo>
                    <a:pt x="2770632" y="0"/>
                  </a:lnTo>
                  <a:lnTo>
                    <a:pt x="2759964" y="0"/>
                  </a:lnTo>
                  <a:lnTo>
                    <a:pt x="2755392" y="4572"/>
                  </a:lnTo>
                  <a:lnTo>
                    <a:pt x="2755392" y="16764"/>
                  </a:lnTo>
                  <a:lnTo>
                    <a:pt x="2759964" y="19812"/>
                  </a:lnTo>
                  <a:lnTo>
                    <a:pt x="2770632" y="19812"/>
                  </a:lnTo>
                  <a:lnTo>
                    <a:pt x="2775204" y="16764"/>
                  </a:lnTo>
                  <a:lnTo>
                    <a:pt x="2775204" y="4572"/>
                  </a:lnTo>
                  <a:close/>
                </a:path>
                <a:path w="2856229" h="20320">
                  <a:moveTo>
                    <a:pt x="2816352" y="4572"/>
                  </a:moveTo>
                  <a:lnTo>
                    <a:pt x="2811780" y="0"/>
                  </a:lnTo>
                  <a:lnTo>
                    <a:pt x="2801112" y="0"/>
                  </a:lnTo>
                  <a:lnTo>
                    <a:pt x="2796540" y="4572"/>
                  </a:lnTo>
                  <a:lnTo>
                    <a:pt x="2796540" y="16764"/>
                  </a:lnTo>
                  <a:lnTo>
                    <a:pt x="2801112" y="19812"/>
                  </a:lnTo>
                  <a:lnTo>
                    <a:pt x="2811780" y="19812"/>
                  </a:lnTo>
                  <a:lnTo>
                    <a:pt x="2816352" y="16764"/>
                  </a:lnTo>
                  <a:lnTo>
                    <a:pt x="2816352" y="4572"/>
                  </a:lnTo>
                  <a:close/>
                </a:path>
                <a:path w="2856229" h="20320">
                  <a:moveTo>
                    <a:pt x="2855976" y="4572"/>
                  </a:moveTo>
                  <a:lnTo>
                    <a:pt x="2852928" y="0"/>
                  </a:lnTo>
                  <a:lnTo>
                    <a:pt x="2840736" y="0"/>
                  </a:lnTo>
                  <a:lnTo>
                    <a:pt x="2836164" y="4572"/>
                  </a:lnTo>
                  <a:lnTo>
                    <a:pt x="2836164" y="16764"/>
                  </a:lnTo>
                  <a:lnTo>
                    <a:pt x="2840736" y="19812"/>
                  </a:lnTo>
                  <a:lnTo>
                    <a:pt x="2852928" y="19812"/>
                  </a:lnTo>
                  <a:lnTo>
                    <a:pt x="2855976" y="16764"/>
                  </a:lnTo>
                  <a:lnTo>
                    <a:pt x="2855976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4585716" y="4797552"/>
              <a:ext cx="1156970" cy="116205"/>
            </a:xfrm>
            <a:custGeom>
              <a:avLst/>
              <a:gdLst/>
              <a:ahLst/>
              <a:cxnLst/>
              <a:rect l="l" t="t" r="r" b="b"/>
              <a:pathLst>
                <a:path w="1156970" h="116204">
                  <a:moveTo>
                    <a:pt x="19812" y="99060"/>
                  </a:moveTo>
                  <a:lnTo>
                    <a:pt x="16764" y="94488"/>
                  </a:lnTo>
                  <a:lnTo>
                    <a:pt x="4572" y="94488"/>
                  </a:lnTo>
                  <a:lnTo>
                    <a:pt x="0" y="99060"/>
                  </a:lnTo>
                  <a:lnTo>
                    <a:pt x="0" y="111252"/>
                  </a:lnTo>
                  <a:lnTo>
                    <a:pt x="4572" y="114300"/>
                  </a:lnTo>
                  <a:lnTo>
                    <a:pt x="16764" y="114300"/>
                  </a:lnTo>
                  <a:lnTo>
                    <a:pt x="19812" y="111252"/>
                  </a:lnTo>
                  <a:lnTo>
                    <a:pt x="19812" y="99060"/>
                  </a:lnTo>
                  <a:close/>
                </a:path>
                <a:path w="1156970" h="116204">
                  <a:moveTo>
                    <a:pt x="60947" y="99060"/>
                  </a:moveTo>
                  <a:lnTo>
                    <a:pt x="56375" y="94488"/>
                  </a:lnTo>
                  <a:lnTo>
                    <a:pt x="45707" y="94488"/>
                  </a:lnTo>
                  <a:lnTo>
                    <a:pt x="41135" y="99060"/>
                  </a:lnTo>
                  <a:lnTo>
                    <a:pt x="41135" y="111252"/>
                  </a:lnTo>
                  <a:lnTo>
                    <a:pt x="45707" y="114300"/>
                  </a:lnTo>
                  <a:lnTo>
                    <a:pt x="56375" y="114300"/>
                  </a:lnTo>
                  <a:lnTo>
                    <a:pt x="60947" y="111252"/>
                  </a:lnTo>
                  <a:lnTo>
                    <a:pt x="60947" y="99060"/>
                  </a:lnTo>
                  <a:close/>
                </a:path>
                <a:path w="1156970" h="116204">
                  <a:moveTo>
                    <a:pt x="102108" y="99060"/>
                  </a:moveTo>
                  <a:lnTo>
                    <a:pt x="97536" y="94488"/>
                  </a:lnTo>
                  <a:lnTo>
                    <a:pt x="85344" y="94488"/>
                  </a:lnTo>
                  <a:lnTo>
                    <a:pt x="82296" y="99060"/>
                  </a:lnTo>
                  <a:lnTo>
                    <a:pt x="82296" y="111252"/>
                  </a:lnTo>
                  <a:lnTo>
                    <a:pt x="85344" y="114300"/>
                  </a:lnTo>
                  <a:lnTo>
                    <a:pt x="97536" y="114300"/>
                  </a:lnTo>
                  <a:lnTo>
                    <a:pt x="102108" y="111252"/>
                  </a:lnTo>
                  <a:lnTo>
                    <a:pt x="102108" y="99060"/>
                  </a:lnTo>
                  <a:close/>
                </a:path>
                <a:path w="1156970" h="116204">
                  <a:moveTo>
                    <a:pt x="141732" y="99060"/>
                  </a:moveTo>
                  <a:lnTo>
                    <a:pt x="137160" y="94488"/>
                  </a:lnTo>
                  <a:lnTo>
                    <a:pt x="126492" y="94488"/>
                  </a:lnTo>
                  <a:lnTo>
                    <a:pt x="121920" y="99060"/>
                  </a:lnTo>
                  <a:lnTo>
                    <a:pt x="121920" y="111252"/>
                  </a:lnTo>
                  <a:lnTo>
                    <a:pt x="126492" y="114300"/>
                  </a:lnTo>
                  <a:lnTo>
                    <a:pt x="137160" y="114300"/>
                  </a:lnTo>
                  <a:lnTo>
                    <a:pt x="141732" y="111252"/>
                  </a:lnTo>
                  <a:lnTo>
                    <a:pt x="141732" y="99060"/>
                  </a:lnTo>
                  <a:close/>
                </a:path>
                <a:path w="1156970" h="116204">
                  <a:moveTo>
                    <a:pt x="182880" y="99060"/>
                  </a:moveTo>
                  <a:lnTo>
                    <a:pt x="178308" y="94488"/>
                  </a:lnTo>
                  <a:lnTo>
                    <a:pt x="167640" y="94488"/>
                  </a:lnTo>
                  <a:lnTo>
                    <a:pt x="163068" y="99060"/>
                  </a:lnTo>
                  <a:lnTo>
                    <a:pt x="163068" y="111252"/>
                  </a:lnTo>
                  <a:lnTo>
                    <a:pt x="167640" y="114300"/>
                  </a:lnTo>
                  <a:lnTo>
                    <a:pt x="178308" y="114300"/>
                  </a:lnTo>
                  <a:lnTo>
                    <a:pt x="182880" y="111252"/>
                  </a:lnTo>
                  <a:lnTo>
                    <a:pt x="182880" y="99060"/>
                  </a:lnTo>
                  <a:close/>
                </a:path>
                <a:path w="1156970" h="116204">
                  <a:moveTo>
                    <a:pt x="222504" y="99060"/>
                  </a:moveTo>
                  <a:lnTo>
                    <a:pt x="219456" y="94488"/>
                  </a:lnTo>
                  <a:lnTo>
                    <a:pt x="207264" y="94488"/>
                  </a:lnTo>
                  <a:lnTo>
                    <a:pt x="202692" y="99060"/>
                  </a:lnTo>
                  <a:lnTo>
                    <a:pt x="202692" y="111252"/>
                  </a:lnTo>
                  <a:lnTo>
                    <a:pt x="207264" y="114300"/>
                  </a:lnTo>
                  <a:lnTo>
                    <a:pt x="219456" y="114300"/>
                  </a:lnTo>
                  <a:lnTo>
                    <a:pt x="222504" y="111252"/>
                  </a:lnTo>
                  <a:lnTo>
                    <a:pt x="222504" y="99060"/>
                  </a:lnTo>
                  <a:close/>
                </a:path>
                <a:path w="1156970" h="116204">
                  <a:moveTo>
                    <a:pt x="263652" y="99060"/>
                  </a:moveTo>
                  <a:lnTo>
                    <a:pt x="259080" y="94488"/>
                  </a:lnTo>
                  <a:lnTo>
                    <a:pt x="248412" y="94488"/>
                  </a:lnTo>
                  <a:lnTo>
                    <a:pt x="243840" y="99060"/>
                  </a:lnTo>
                  <a:lnTo>
                    <a:pt x="243840" y="111252"/>
                  </a:lnTo>
                  <a:lnTo>
                    <a:pt x="248412" y="114300"/>
                  </a:lnTo>
                  <a:lnTo>
                    <a:pt x="259080" y="114300"/>
                  </a:lnTo>
                  <a:lnTo>
                    <a:pt x="263652" y="111252"/>
                  </a:lnTo>
                  <a:lnTo>
                    <a:pt x="263652" y="99060"/>
                  </a:lnTo>
                  <a:close/>
                </a:path>
                <a:path w="1156970" h="116204">
                  <a:moveTo>
                    <a:pt x="304800" y="99060"/>
                  </a:moveTo>
                  <a:lnTo>
                    <a:pt x="300228" y="94488"/>
                  </a:lnTo>
                  <a:lnTo>
                    <a:pt x="288036" y="94488"/>
                  </a:lnTo>
                  <a:lnTo>
                    <a:pt x="284988" y="99060"/>
                  </a:lnTo>
                  <a:lnTo>
                    <a:pt x="284988" y="111252"/>
                  </a:lnTo>
                  <a:lnTo>
                    <a:pt x="288036" y="114300"/>
                  </a:lnTo>
                  <a:lnTo>
                    <a:pt x="300228" y="114300"/>
                  </a:lnTo>
                  <a:lnTo>
                    <a:pt x="304800" y="111252"/>
                  </a:lnTo>
                  <a:lnTo>
                    <a:pt x="304800" y="99060"/>
                  </a:lnTo>
                  <a:close/>
                </a:path>
                <a:path w="1156970" h="116204">
                  <a:moveTo>
                    <a:pt x="344424" y="99060"/>
                  </a:moveTo>
                  <a:lnTo>
                    <a:pt x="339852" y="94488"/>
                  </a:lnTo>
                  <a:lnTo>
                    <a:pt x="329184" y="94488"/>
                  </a:lnTo>
                  <a:lnTo>
                    <a:pt x="324612" y="99060"/>
                  </a:lnTo>
                  <a:lnTo>
                    <a:pt x="324612" y="111252"/>
                  </a:lnTo>
                  <a:lnTo>
                    <a:pt x="329184" y="114300"/>
                  </a:lnTo>
                  <a:lnTo>
                    <a:pt x="339852" y="114300"/>
                  </a:lnTo>
                  <a:lnTo>
                    <a:pt x="344424" y="111252"/>
                  </a:lnTo>
                  <a:lnTo>
                    <a:pt x="344424" y="99060"/>
                  </a:lnTo>
                  <a:close/>
                </a:path>
                <a:path w="1156970" h="116204">
                  <a:moveTo>
                    <a:pt x="385559" y="99060"/>
                  </a:moveTo>
                  <a:lnTo>
                    <a:pt x="380987" y="94488"/>
                  </a:lnTo>
                  <a:lnTo>
                    <a:pt x="370319" y="94488"/>
                  </a:lnTo>
                  <a:lnTo>
                    <a:pt x="365747" y="99060"/>
                  </a:lnTo>
                  <a:lnTo>
                    <a:pt x="365747" y="111252"/>
                  </a:lnTo>
                  <a:lnTo>
                    <a:pt x="370319" y="114300"/>
                  </a:lnTo>
                  <a:lnTo>
                    <a:pt x="380987" y="114300"/>
                  </a:lnTo>
                  <a:lnTo>
                    <a:pt x="385559" y="111252"/>
                  </a:lnTo>
                  <a:lnTo>
                    <a:pt x="385559" y="99060"/>
                  </a:lnTo>
                  <a:close/>
                </a:path>
                <a:path w="1156970" h="116204">
                  <a:moveTo>
                    <a:pt x="425196" y="99060"/>
                  </a:moveTo>
                  <a:lnTo>
                    <a:pt x="422148" y="94488"/>
                  </a:lnTo>
                  <a:lnTo>
                    <a:pt x="409956" y="94488"/>
                  </a:lnTo>
                  <a:lnTo>
                    <a:pt x="405384" y="99060"/>
                  </a:lnTo>
                  <a:lnTo>
                    <a:pt x="405384" y="111252"/>
                  </a:lnTo>
                  <a:lnTo>
                    <a:pt x="409956" y="114300"/>
                  </a:lnTo>
                  <a:lnTo>
                    <a:pt x="422148" y="114300"/>
                  </a:lnTo>
                  <a:lnTo>
                    <a:pt x="425196" y="111252"/>
                  </a:lnTo>
                  <a:lnTo>
                    <a:pt x="425196" y="99060"/>
                  </a:lnTo>
                  <a:close/>
                </a:path>
                <a:path w="1156970" h="116204">
                  <a:moveTo>
                    <a:pt x="466344" y="99060"/>
                  </a:moveTo>
                  <a:lnTo>
                    <a:pt x="461772" y="94488"/>
                  </a:lnTo>
                  <a:lnTo>
                    <a:pt x="451104" y="94488"/>
                  </a:lnTo>
                  <a:lnTo>
                    <a:pt x="446532" y="99060"/>
                  </a:lnTo>
                  <a:lnTo>
                    <a:pt x="446532" y="111252"/>
                  </a:lnTo>
                  <a:lnTo>
                    <a:pt x="451104" y="114300"/>
                  </a:lnTo>
                  <a:lnTo>
                    <a:pt x="461772" y="114300"/>
                  </a:lnTo>
                  <a:lnTo>
                    <a:pt x="466344" y="111252"/>
                  </a:lnTo>
                  <a:lnTo>
                    <a:pt x="466344" y="99060"/>
                  </a:lnTo>
                  <a:close/>
                </a:path>
                <a:path w="1156970" h="116204">
                  <a:moveTo>
                    <a:pt x="507492" y="99060"/>
                  </a:moveTo>
                  <a:lnTo>
                    <a:pt x="502920" y="94488"/>
                  </a:lnTo>
                  <a:lnTo>
                    <a:pt x="490728" y="94488"/>
                  </a:lnTo>
                  <a:lnTo>
                    <a:pt x="487680" y="99060"/>
                  </a:lnTo>
                  <a:lnTo>
                    <a:pt x="487680" y="111252"/>
                  </a:lnTo>
                  <a:lnTo>
                    <a:pt x="490728" y="114300"/>
                  </a:lnTo>
                  <a:lnTo>
                    <a:pt x="502920" y="114300"/>
                  </a:lnTo>
                  <a:lnTo>
                    <a:pt x="507492" y="111252"/>
                  </a:lnTo>
                  <a:lnTo>
                    <a:pt x="507492" y="99060"/>
                  </a:lnTo>
                  <a:close/>
                </a:path>
                <a:path w="1156970" h="116204">
                  <a:moveTo>
                    <a:pt x="547103" y="99060"/>
                  </a:moveTo>
                  <a:lnTo>
                    <a:pt x="542531" y="94488"/>
                  </a:lnTo>
                  <a:lnTo>
                    <a:pt x="531863" y="94488"/>
                  </a:lnTo>
                  <a:lnTo>
                    <a:pt x="527291" y="99060"/>
                  </a:lnTo>
                  <a:lnTo>
                    <a:pt x="527291" y="111252"/>
                  </a:lnTo>
                  <a:lnTo>
                    <a:pt x="531863" y="114300"/>
                  </a:lnTo>
                  <a:lnTo>
                    <a:pt x="542531" y="114300"/>
                  </a:lnTo>
                  <a:lnTo>
                    <a:pt x="547103" y="111252"/>
                  </a:lnTo>
                  <a:lnTo>
                    <a:pt x="547103" y="99060"/>
                  </a:lnTo>
                  <a:close/>
                </a:path>
                <a:path w="1156970" h="116204">
                  <a:moveTo>
                    <a:pt x="588264" y="99060"/>
                  </a:moveTo>
                  <a:lnTo>
                    <a:pt x="583692" y="94488"/>
                  </a:lnTo>
                  <a:lnTo>
                    <a:pt x="573024" y="94488"/>
                  </a:lnTo>
                  <a:lnTo>
                    <a:pt x="568452" y="99060"/>
                  </a:lnTo>
                  <a:lnTo>
                    <a:pt x="568452" y="111252"/>
                  </a:lnTo>
                  <a:lnTo>
                    <a:pt x="573024" y="114300"/>
                  </a:lnTo>
                  <a:lnTo>
                    <a:pt x="583692" y="114300"/>
                  </a:lnTo>
                  <a:lnTo>
                    <a:pt x="588264" y="111252"/>
                  </a:lnTo>
                  <a:lnTo>
                    <a:pt x="588264" y="99060"/>
                  </a:lnTo>
                  <a:close/>
                </a:path>
                <a:path w="1156970" h="116204">
                  <a:moveTo>
                    <a:pt x="627875" y="99060"/>
                  </a:moveTo>
                  <a:lnTo>
                    <a:pt x="624827" y="94488"/>
                  </a:lnTo>
                  <a:lnTo>
                    <a:pt x="612635" y="94488"/>
                  </a:lnTo>
                  <a:lnTo>
                    <a:pt x="608063" y="99060"/>
                  </a:lnTo>
                  <a:lnTo>
                    <a:pt x="608063" y="111252"/>
                  </a:lnTo>
                  <a:lnTo>
                    <a:pt x="612635" y="114300"/>
                  </a:lnTo>
                  <a:lnTo>
                    <a:pt x="624827" y="114300"/>
                  </a:lnTo>
                  <a:lnTo>
                    <a:pt x="627875" y="111252"/>
                  </a:lnTo>
                  <a:lnTo>
                    <a:pt x="627875" y="99060"/>
                  </a:lnTo>
                  <a:close/>
                </a:path>
                <a:path w="1156970" h="116204">
                  <a:moveTo>
                    <a:pt x="669036" y="99060"/>
                  </a:moveTo>
                  <a:lnTo>
                    <a:pt x="664464" y="94488"/>
                  </a:lnTo>
                  <a:lnTo>
                    <a:pt x="653796" y="94488"/>
                  </a:lnTo>
                  <a:lnTo>
                    <a:pt x="649224" y="99060"/>
                  </a:lnTo>
                  <a:lnTo>
                    <a:pt x="649224" y="111252"/>
                  </a:lnTo>
                  <a:lnTo>
                    <a:pt x="653796" y="114300"/>
                  </a:lnTo>
                  <a:lnTo>
                    <a:pt x="664464" y="114300"/>
                  </a:lnTo>
                  <a:lnTo>
                    <a:pt x="669036" y="111252"/>
                  </a:lnTo>
                  <a:lnTo>
                    <a:pt x="669036" y="99060"/>
                  </a:lnTo>
                  <a:close/>
                </a:path>
                <a:path w="1156970" h="116204">
                  <a:moveTo>
                    <a:pt x="710171" y="99060"/>
                  </a:moveTo>
                  <a:lnTo>
                    <a:pt x="705599" y="94488"/>
                  </a:lnTo>
                  <a:lnTo>
                    <a:pt x="693407" y="94488"/>
                  </a:lnTo>
                  <a:lnTo>
                    <a:pt x="690359" y="99060"/>
                  </a:lnTo>
                  <a:lnTo>
                    <a:pt x="690359" y="111252"/>
                  </a:lnTo>
                  <a:lnTo>
                    <a:pt x="693407" y="114300"/>
                  </a:lnTo>
                  <a:lnTo>
                    <a:pt x="705599" y="114300"/>
                  </a:lnTo>
                  <a:lnTo>
                    <a:pt x="710171" y="111252"/>
                  </a:lnTo>
                  <a:lnTo>
                    <a:pt x="710171" y="99060"/>
                  </a:lnTo>
                  <a:close/>
                </a:path>
                <a:path w="1156970" h="116204">
                  <a:moveTo>
                    <a:pt x="749808" y="99060"/>
                  </a:moveTo>
                  <a:lnTo>
                    <a:pt x="745236" y="94488"/>
                  </a:lnTo>
                  <a:lnTo>
                    <a:pt x="734568" y="94488"/>
                  </a:lnTo>
                  <a:lnTo>
                    <a:pt x="729996" y="99060"/>
                  </a:lnTo>
                  <a:lnTo>
                    <a:pt x="729996" y="111252"/>
                  </a:lnTo>
                  <a:lnTo>
                    <a:pt x="734568" y="114300"/>
                  </a:lnTo>
                  <a:lnTo>
                    <a:pt x="745236" y="114300"/>
                  </a:lnTo>
                  <a:lnTo>
                    <a:pt x="749808" y="111252"/>
                  </a:lnTo>
                  <a:lnTo>
                    <a:pt x="749808" y="99060"/>
                  </a:lnTo>
                  <a:close/>
                </a:path>
                <a:path w="1156970" h="116204">
                  <a:moveTo>
                    <a:pt x="790956" y="99060"/>
                  </a:moveTo>
                  <a:lnTo>
                    <a:pt x="786384" y="94488"/>
                  </a:lnTo>
                  <a:lnTo>
                    <a:pt x="775716" y="94488"/>
                  </a:lnTo>
                  <a:lnTo>
                    <a:pt x="771144" y="99060"/>
                  </a:lnTo>
                  <a:lnTo>
                    <a:pt x="771144" y="111252"/>
                  </a:lnTo>
                  <a:lnTo>
                    <a:pt x="775716" y="114300"/>
                  </a:lnTo>
                  <a:lnTo>
                    <a:pt x="786384" y="114300"/>
                  </a:lnTo>
                  <a:lnTo>
                    <a:pt x="790956" y="111252"/>
                  </a:lnTo>
                  <a:lnTo>
                    <a:pt x="790956" y="99060"/>
                  </a:lnTo>
                  <a:close/>
                </a:path>
                <a:path w="1156970" h="116204">
                  <a:moveTo>
                    <a:pt x="830580" y="99060"/>
                  </a:moveTo>
                  <a:lnTo>
                    <a:pt x="827532" y="94488"/>
                  </a:lnTo>
                  <a:lnTo>
                    <a:pt x="815340" y="94488"/>
                  </a:lnTo>
                  <a:lnTo>
                    <a:pt x="810768" y="99060"/>
                  </a:lnTo>
                  <a:lnTo>
                    <a:pt x="810768" y="111252"/>
                  </a:lnTo>
                  <a:lnTo>
                    <a:pt x="815340" y="114300"/>
                  </a:lnTo>
                  <a:lnTo>
                    <a:pt x="827532" y="114300"/>
                  </a:lnTo>
                  <a:lnTo>
                    <a:pt x="830580" y="111252"/>
                  </a:lnTo>
                  <a:lnTo>
                    <a:pt x="830580" y="99060"/>
                  </a:lnTo>
                  <a:close/>
                </a:path>
                <a:path w="1156970" h="116204">
                  <a:moveTo>
                    <a:pt x="871728" y="99060"/>
                  </a:moveTo>
                  <a:lnTo>
                    <a:pt x="867156" y="94488"/>
                  </a:lnTo>
                  <a:lnTo>
                    <a:pt x="856488" y="94488"/>
                  </a:lnTo>
                  <a:lnTo>
                    <a:pt x="851916" y="99060"/>
                  </a:lnTo>
                  <a:lnTo>
                    <a:pt x="851916" y="111252"/>
                  </a:lnTo>
                  <a:lnTo>
                    <a:pt x="856488" y="114300"/>
                  </a:lnTo>
                  <a:lnTo>
                    <a:pt x="867156" y="114300"/>
                  </a:lnTo>
                  <a:lnTo>
                    <a:pt x="871728" y="111252"/>
                  </a:lnTo>
                  <a:lnTo>
                    <a:pt x="871728" y="99060"/>
                  </a:lnTo>
                  <a:close/>
                </a:path>
                <a:path w="1156970" h="116204">
                  <a:moveTo>
                    <a:pt x="912876" y="99060"/>
                  </a:moveTo>
                  <a:lnTo>
                    <a:pt x="908304" y="94488"/>
                  </a:lnTo>
                  <a:lnTo>
                    <a:pt x="896112" y="94488"/>
                  </a:lnTo>
                  <a:lnTo>
                    <a:pt x="893064" y="99060"/>
                  </a:lnTo>
                  <a:lnTo>
                    <a:pt x="893064" y="111252"/>
                  </a:lnTo>
                  <a:lnTo>
                    <a:pt x="896112" y="114300"/>
                  </a:lnTo>
                  <a:lnTo>
                    <a:pt x="908304" y="114300"/>
                  </a:lnTo>
                  <a:lnTo>
                    <a:pt x="912876" y="111252"/>
                  </a:lnTo>
                  <a:lnTo>
                    <a:pt x="912876" y="99060"/>
                  </a:lnTo>
                  <a:close/>
                </a:path>
                <a:path w="1156970" h="116204">
                  <a:moveTo>
                    <a:pt x="952500" y="99060"/>
                  </a:moveTo>
                  <a:lnTo>
                    <a:pt x="947928" y="94488"/>
                  </a:lnTo>
                  <a:lnTo>
                    <a:pt x="937260" y="94488"/>
                  </a:lnTo>
                  <a:lnTo>
                    <a:pt x="932688" y="99060"/>
                  </a:lnTo>
                  <a:lnTo>
                    <a:pt x="932688" y="111252"/>
                  </a:lnTo>
                  <a:lnTo>
                    <a:pt x="937260" y="114300"/>
                  </a:lnTo>
                  <a:lnTo>
                    <a:pt x="947928" y="114300"/>
                  </a:lnTo>
                  <a:lnTo>
                    <a:pt x="952500" y="111252"/>
                  </a:lnTo>
                  <a:lnTo>
                    <a:pt x="952500" y="99060"/>
                  </a:lnTo>
                  <a:close/>
                </a:path>
                <a:path w="1156970" h="116204">
                  <a:moveTo>
                    <a:pt x="993648" y="99060"/>
                  </a:moveTo>
                  <a:lnTo>
                    <a:pt x="989076" y="94488"/>
                  </a:lnTo>
                  <a:lnTo>
                    <a:pt x="978408" y="94488"/>
                  </a:lnTo>
                  <a:lnTo>
                    <a:pt x="973836" y="99060"/>
                  </a:lnTo>
                  <a:lnTo>
                    <a:pt x="973836" y="111252"/>
                  </a:lnTo>
                  <a:lnTo>
                    <a:pt x="978408" y="114300"/>
                  </a:lnTo>
                  <a:lnTo>
                    <a:pt x="989076" y="114300"/>
                  </a:lnTo>
                  <a:lnTo>
                    <a:pt x="993648" y="111252"/>
                  </a:lnTo>
                  <a:lnTo>
                    <a:pt x="993648" y="99060"/>
                  </a:lnTo>
                  <a:close/>
                </a:path>
                <a:path w="1156970" h="116204">
                  <a:moveTo>
                    <a:pt x="1080516" y="44208"/>
                  </a:moveTo>
                  <a:lnTo>
                    <a:pt x="1078242" y="27647"/>
                  </a:lnTo>
                  <a:lnTo>
                    <a:pt x="1071562" y="13538"/>
                  </a:lnTo>
                  <a:lnTo>
                    <a:pt x="1065276" y="7912"/>
                  </a:lnTo>
                  <a:lnTo>
                    <a:pt x="1065276" y="54876"/>
                  </a:lnTo>
                  <a:lnTo>
                    <a:pt x="1062228" y="57924"/>
                  </a:lnTo>
                  <a:lnTo>
                    <a:pt x="1054608" y="60972"/>
                  </a:lnTo>
                  <a:lnTo>
                    <a:pt x="1048512" y="60972"/>
                  </a:lnTo>
                  <a:lnTo>
                    <a:pt x="1038263" y="58585"/>
                  </a:lnTo>
                  <a:lnTo>
                    <a:pt x="1030592" y="52209"/>
                  </a:lnTo>
                  <a:lnTo>
                    <a:pt x="1025791" y="42964"/>
                  </a:lnTo>
                  <a:lnTo>
                    <a:pt x="1024115" y="32016"/>
                  </a:lnTo>
                  <a:lnTo>
                    <a:pt x="1025283" y="23456"/>
                  </a:lnTo>
                  <a:lnTo>
                    <a:pt x="1028877" y="15062"/>
                  </a:lnTo>
                  <a:lnTo>
                    <a:pt x="1035050" y="8648"/>
                  </a:lnTo>
                  <a:lnTo>
                    <a:pt x="1043927" y="6108"/>
                  </a:lnTo>
                  <a:lnTo>
                    <a:pt x="1054341" y="9918"/>
                  </a:lnTo>
                  <a:lnTo>
                    <a:pt x="1060894" y="19443"/>
                  </a:lnTo>
                  <a:lnTo>
                    <a:pt x="1064298" y="31826"/>
                  </a:lnTo>
                  <a:lnTo>
                    <a:pt x="1065174" y="42964"/>
                  </a:lnTo>
                  <a:lnTo>
                    <a:pt x="1065276" y="54876"/>
                  </a:lnTo>
                  <a:lnTo>
                    <a:pt x="1065276" y="7912"/>
                  </a:lnTo>
                  <a:lnTo>
                    <a:pt x="1063269" y="6108"/>
                  </a:lnTo>
                  <a:lnTo>
                    <a:pt x="1060577" y="3695"/>
                  </a:lnTo>
                  <a:lnTo>
                    <a:pt x="1045464" y="0"/>
                  </a:lnTo>
                  <a:lnTo>
                    <a:pt x="1030097" y="3606"/>
                  </a:lnTo>
                  <a:lnTo>
                    <a:pt x="1018590" y="12776"/>
                  </a:lnTo>
                  <a:lnTo>
                    <a:pt x="1011377" y="25082"/>
                  </a:lnTo>
                  <a:lnTo>
                    <a:pt x="1008875" y="38112"/>
                  </a:lnTo>
                  <a:lnTo>
                    <a:pt x="1011313" y="50825"/>
                  </a:lnTo>
                  <a:lnTo>
                    <a:pt x="1018019" y="60972"/>
                  </a:lnTo>
                  <a:lnTo>
                    <a:pt x="1028166" y="67678"/>
                  </a:lnTo>
                  <a:lnTo>
                    <a:pt x="1040879" y="70116"/>
                  </a:lnTo>
                  <a:lnTo>
                    <a:pt x="1048512" y="70116"/>
                  </a:lnTo>
                  <a:lnTo>
                    <a:pt x="1053084" y="68592"/>
                  </a:lnTo>
                  <a:lnTo>
                    <a:pt x="1065276" y="60972"/>
                  </a:lnTo>
                  <a:lnTo>
                    <a:pt x="1058240" y="79756"/>
                  </a:lnTo>
                  <a:lnTo>
                    <a:pt x="1046797" y="94691"/>
                  </a:lnTo>
                  <a:lnTo>
                    <a:pt x="1031621" y="105333"/>
                  </a:lnTo>
                  <a:lnTo>
                    <a:pt x="1013447" y="111264"/>
                  </a:lnTo>
                  <a:lnTo>
                    <a:pt x="1013447" y="115836"/>
                  </a:lnTo>
                  <a:lnTo>
                    <a:pt x="1056081" y="100990"/>
                  </a:lnTo>
                  <a:lnTo>
                    <a:pt x="1077506" y="67322"/>
                  </a:lnTo>
                  <a:lnTo>
                    <a:pt x="1080516" y="44208"/>
                  </a:lnTo>
                  <a:close/>
                </a:path>
                <a:path w="1156970" h="116204">
                  <a:moveTo>
                    <a:pt x="1156703" y="109728"/>
                  </a:moveTo>
                  <a:lnTo>
                    <a:pt x="1139939" y="108204"/>
                  </a:lnTo>
                  <a:lnTo>
                    <a:pt x="1138415" y="106680"/>
                  </a:lnTo>
                  <a:lnTo>
                    <a:pt x="1138415" y="1524"/>
                  </a:lnTo>
                  <a:lnTo>
                    <a:pt x="1131519" y="3810"/>
                  </a:lnTo>
                  <a:lnTo>
                    <a:pt x="1124318" y="6096"/>
                  </a:lnTo>
                  <a:lnTo>
                    <a:pt x="1116558" y="8382"/>
                  </a:lnTo>
                  <a:lnTo>
                    <a:pt x="1107935" y="10668"/>
                  </a:lnTo>
                  <a:lnTo>
                    <a:pt x="1107935" y="13716"/>
                  </a:lnTo>
                  <a:lnTo>
                    <a:pt x="1117079" y="15240"/>
                  </a:lnTo>
                  <a:lnTo>
                    <a:pt x="1124699" y="15240"/>
                  </a:lnTo>
                  <a:lnTo>
                    <a:pt x="1124699" y="108204"/>
                  </a:lnTo>
                  <a:lnTo>
                    <a:pt x="1107935" y="109728"/>
                  </a:lnTo>
                  <a:lnTo>
                    <a:pt x="1107935" y="112776"/>
                  </a:lnTo>
                  <a:lnTo>
                    <a:pt x="1156703" y="112776"/>
                  </a:lnTo>
                  <a:lnTo>
                    <a:pt x="1156703" y="10972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2" name="object 32"/>
          <p:cNvGrpSpPr/>
          <p:nvPr/>
        </p:nvGrpSpPr>
        <p:grpSpPr>
          <a:xfrm>
            <a:off x="763523" y="5166360"/>
            <a:ext cx="4971415" cy="167640"/>
            <a:chOff x="763523" y="5166360"/>
            <a:chExt cx="4971415" cy="167640"/>
          </a:xfrm>
        </p:grpSpPr>
        <p:sp>
          <p:nvSpPr>
            <p:cNvPr id="33" name="object 33"/>
            <p:cNvSpPr/>
            <p:nvPr/>
          </p:nvSpPr>
          <p:spPr>
            <a:xfrm>
              <a:off x="763523" y="5166360"/>
              <a:ext cx="1354836" cy="16764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2132076" y="5273040"/>
              <a:ext cx="2857500" cy="20320"/>
            </a:xfrm>
            <a:custGeom>
              <a:avLst/>
              <a:gdLst/>
              <a:ahLst/>
              <a:cxnLst/>
              <a:rect l="l" t="t" r="r" b="b"/>
              <a:pathLst>
                <a:path w="2857500" h="20320">
                  <a:moveTo>
                    <a:pt x="19812" y="4572"/>
                  </a:moveTo>
                  <a:lnTo>
                    <a:pt x="15240" y="0"/>
                  </a:lnTo>
                  <a:lnTo>
                    <a:pt x="4572" y="0"/>
                  </a:lnTo>
                  <a:lnTo>
                    <a:pt x="0" y="4572"/>
                  </a:lnTo>
                  <a:lnTo>
                    <a:pt x="0" y="16764"/>
                  </a:lnTo>
                  <a:lnTo>
                    <a:pt x="4572" y="19812"/>
                  </a:lnTo>
                  <a:lnTo>
                    <a:pt x="15240" y="19812"/>
                  </a:lnTo>
                  <a:lnTo>
                    <a:pt x="19812" y="16764"/>
                  </a:lnTo>
                  <a:lnTo>
                    <a:pt x="19812" y="4572"/>
                  </a:lnTo>
                  <a:close/>
                </a:path>
                <a:path w="2857500" h="20320">
                  <a:moveTo>
                    <a:pt x="59436" y="4572"/>
                  </a:moveTo>
                  <a:lnTo>
                    <a:pt x="54864" y="0"/>
                  </a:lnTo>
                  <a:lnTo>
                    <a:pt x="44196" y="0"/>
                  </a:lnTo>
                  <a:lnTo>
                    <a:pt x="39624" y="4572"/>
                  </a:lnTo>
                  <a:lnTo>
                    <a:pt x="39624" y="16764"/>
                  </a:lnTo>
                  <a:lnTo>
                    <a:pt x="44196" y="19812"/>
                  </a:lnTo>
                  <a:lnTo>
                    <a:pt x="54864" y="19812"/>
                  </a:lnTo>
                  <a:lnTo>
                    <a:pt x="59436" y="16764"/>
                  </a:lnTo>
                  <a:lnTo>
                    <a:pt x="59436" y="4572"/>
                  </a:lnTo>
                  <a:close/>
                </a:path>
                <a:path w="2857500" h="20320">
                  <a:moveTo>
                    <a:pt x="100584" y="4572"/>
                  </a:moveTo>
                  <a:lnTo>
                    <a:pt x="96012" y="0"/>
                  </a:lnTo>
                  <a:lnTo>
                    <a:pt x="85344" y="0"/>
                  </a:lnTo>
                  <a:lnTo>
                    <a:pt x="80772" y="4572"/>
                  </a:lnTo>
                  <a:lnTo>
                    <a:pt x="80772" y="16764"/>
                  </a:lnTo>
                  <a:lnTo>
                    <a:pt x="85344" y="19812"/>
                  </a:lnTo>
                  <a:lnTo>
                    <a:pt x="96012" y="19812"/>
                  </a:lnTo>
                  <a:lnTo>
                    <a:pt x="100584" y="16764"/>
                  </a:lnTo>
                  <a:lnTo>
                    <a:pt x="100584" y="4572"/>
                  </a:lnTo>
                  <a:close/>
                </a:path>
                <a:path w="2857500" h="20320">
                  <a:moveTo>
                    <a:pt x="140208" y="4572"/>
                  </a:moveTo>
                  <a:lnTo>
                    <a:pt x="137160" y="0"/>
                  </a:lnTo>
                  <a:lnTo>
                    <a:pt x="124968" y="0"/>
                  </a:lnTo>
                  <a:lnTo>
                    <a:pt x="121920" y="4572"/>
                  </a:lnTo>
                  <a:lnTo>
                    <a:pt x="121920" y="16764"/>
                  </a:lnTo>
                  <a:lnTo>
                    <a:pt x="124968" y="19812"/>
                  </a:lnTo>
                  <a:lnTo>
                    <a:pt x="137160" y="19812"/>
                  </a:lnTo>
                  <a:lnTo>
                    <a:pt x="140208" y="16764"/>
                  </a:lnTo>
                  <a:lnTo>
                    <a:pt x="140208" y="4572"/>
                  </a:lnTo>
                  <a:close/>
                </a:path>
                <a:path w="2857500" h="20320">
                  <a:moveTo>
                    <a:pt x="181356" y="4572"/>
                  </a:moveTo>
                  <a:lnTo>
                    <a:pt x="176784" y="0"/>
                  </a:lnTo>
                  <a:lnTo>
                    <a:pt x="166116" y="0"/>
                  </a:lnTo>
                  <a:lnTo>
                    <a:pt x="161544" y="4572"/>
                  </a:lnTo>
                  <a:lnTo>
                    <a:pt x="161544" y="16764"/>
                  </a:lnTo>
                  <a:lnTo>
                    <a:pt x="166116" y="19812"/>
                  </a:lnTo>
                  <a:lnTo>
                    <a:pt x="176784" y="19812"/>
                  </a:lnTo>
                  <a:lnTo>
                    <a:pt x="181356" y="16764"/>
                  </a:lnTo>
                  <a:lnTo>
                    <a:pt x="181356" y="4572"/>
                  </a:lnTo>
                  <a:close/>
                </a:path>
                <a:path w="2857500" h="20320">
                  <a:moveTo>
                    <a:pt x="222504" y="4572"/>
                  </a:moveTo>
                  <a:lnTo>
                    <a:pt x="217932" y="0"/>
                  </a:lnTo>
                  <a:lnTo>
                    <a:pt x="207264" y="0"/>
                  </a:lnTo>
                  <a:lnTo>
                    <a:pt x="202692" y="4572"/>
                  </a:lnTo>
                  <a:lnTo>
                    <a:pt x="202692" y="16764"/>
                  </a:lnTo>
                  <a:lnTo>
                    <a:pt x="207264" y="19812"/>
                  </a:lnTo>
                  <a:lnTo>
                    <a:pt x="217932" y="19812"/>
                  </a:lnTo>
                  <a:lnTo>
                    <a:pt x="222504" y="16764"/>
                  </a:lnTo>
                  <a:lnTo>
                    <a:pt x="222504" y="4572"/>
                  </a:lnTo>
                  <a:close/>
                </a:path>
                <a:path w="2857500" h="20320">
                  <a:moveTo>
                    <a:pt x="262128" y="4572"/>
                  </a:moveTo>
                  <a:lnTo>
                    <a:pt x="257556" y="0"/>
                  </a:lnTo>
                  <a:lnTo>
                    <a:pt x="246888" y="0"/>
                  </a:lnTo>
                  <a:lnTo>
                    <a:pt x="242316" y="4572"/>
                  </a:lnTo>
                  <a:lnTo>
                    <a:pt x="242316" y="16764"/>
                  </a:lnTo>
                  <a:lnTo>
                    <a:pt x="246888" y="19812"/>
                  </a:lnTo>
                  <a:lnTo>
                    <a:pt x="257556" y="19812"/>
                  </a:lnTo>
                  <a:lnTo>
                    <a:pt x="262128" y="16764"/>
                  </a:lnTo>
                  <a:lnTo>
                    <a:pt x="262128" y="4572"/>
                  </a:lnTo>
                  <a:close/>
                </a:path>
                <a:path w="2857500" h="20320">
                  <a:moveTo>
                    <a:pt x="303276" y="4572"/>
                  </a:moveTo>
                  <a:lnTo>
                    <a:pt x="298704" y="0"/>
                  </a:lnTo>
                  <a:lnTo>
                    <a:pt x="288036" y="0"/>
                  </a:lnTo>
                  <a:lnTo>
                    <a:pt x="283464" y="4572"/>
                  </a:lnTo>
                  <a:lnTo>
                    <a:pt x="283464" y="16764"/>
                  </a:lnTo>
                  <a:lnTo>
                    <a:pt x="288036" y="19812"/>
                  </a:lnTo>
                  <a:lnTo>
                    <a:pt x="298704" y="19812"/>
                  </a:lnTo>
                  <a:lnTo>
                    <a:pt x="303276" y="16764"/>
                  </a:lnTo>
                  <a:lnTo>
                    <a:pt x="303276" y="4572"/>
                  </a:lnTo>
                  <a:close/>
                </a:path>
                <a:path w="2857500" h="20320">
                  <a:moveTo>
                    <a:pt x="342900" y="4572"/>
                  </a:moveTo>
                  <a:lnTo>
                    <a:pt x="339852" y="0"/>
                  </a:lnTo>
                  <a:lnTo>
                    <a:pt x="327660" y="0"/>
                  </a:lnTo>
                  <a:lnTo>
                    <a:pt x="324612" y="4572"/>
                  </a:lnTo>
                  <a:lnTo>
                    <a:pt x="324612" y="16764"/>
                  </a:lnTo>
                  <a:lnTo>
                    <a:pt x="327660" y="19812"/>
                  </a:lnTo>
                  <a:lnTo>
                    <a:pt x="339852" y="19812"/>
                  </a:lnTo>
                  <a:lnTo>
                    <a:pt x="342900" y="16764"/>
                  </a:lnTo>
                  <a:lnTo>
                    <a:pt x="342900" y="4572"/>
                  </a:lnTo>
                  <a:close/>
                </a:path>
                <a:path w="2857500" h="20320">
                  <a:moveTo>
                    <a:pt x="384035" y="4572"/>
                  </a:moveTo>
                  <a:lnTo>
                    <a:pt x="379463" y="0"/>
                  </a:lnTo>
                  <a:lnTo>
                    <a:pt x="368795" y="0"/>
                  </a:lnTo>
                  <a:lnTo>
                    <a:pt x="364223" y="4572"/>
                  </a:lnTo>
                  <a:lnTo>
                    <a:pt x="364223" y="16764"/>
                  </a:lnTo>
                  <a:lnTo>
                    <a:pt x="368795" y="19812"/>
                  </a:lnTo>
                  <a:lnTo>
                    <a:pt x="379463" y="19812"/>
                  </a:lnTo>
                  <a:lnTo>
                    <a:pt x="384035" y="16764"/>
                  </a:lnTo>
                  <a:lnTo>
                    <a:pt x="384035" y="4572"/>
                  </a:lnTo>
                  <a:close/>
                </a:path>
                <a:path w="2857500" h="20320">
                  <a:moveTo>
                    <a:pt x="425196" y="4572"/>
                  </a:moveTo>
                  <a:lnTo>
                    <a:pt x="420624" y="0"/>
                  </a:lnTo>
                  <a:lnTo>
                    <a:pt x="409956" y="0"/>
                  </a:lnTo>
                  <a:lnTo>
                    <a:pt x="405384" y="4572"/>
                  </a:lnTo>
                  <a:lnTo>
                    <a:pt x="405384" y="16764"/>
                  </a:lnTo>
                  <a:lnTo>
                    <a:pt x="409956" y="19812"/>
                  </a:lnTo>
                  <a:lnTo>
                    <a:pt x="420624" y="19812"/>
                  </a:lnTo>
                  <a:lnTo>
                    <a:pt x="425196" y="16764"/>
                  </a:lnTo>
                  <a:lnTo>
                    <a:pt x="425196" y="4572"/>
                  </a:lnTo>
                  <a:close/>
                </a:path>
                <a:path w="2857500" h="20320">
                  <a:moveTo>
                    <a:pt x="464820" y="4572"/>
                  </a:moveTo>
                  <a:lnTo>
                    <a:pt x="460248" y="0"/>
                  </a:lnTo>
                  <a:lnTo>
                    <a:pt x="449580" y="0"/>
                  </a:lnTo>
                  <a:lnTo>
                    <a:pt x="445008" y="4572"/>
                  </a:lnTo>
                  <a:lnTo>
                    <a:pt x="445008" y="16764"/>
                  </a:lnTo>
                  <a:lnTo>
                    <a:pt x="449580" y="19812"/>
                  </a:lnTo>
                  <a:lnTo>
                    <a:pt x="460248" y="19812"/>
                  </a:lnTo>
                  <a:lnTo>
                    <a:pt x="464820" y="16764"/>
                  </a:lnTo>
                  <a:lnTo>
                    <a:pt x="464820" y="4572"/>
                  </a:lnTo>
                  <a:close/>
                </a:path>
                <a:path w="2857500" h="20320">
                  <a:moveTo>
                    <a:pt x="505968" y="4572"/>
                  </a:moveTo>
                  <a:lnTo>
                    <a:pt x="501396" y="0"/>
                  </a:lnTo>
                  <a:lnTo>
                    <a:pt x="490728" y="0"/>
                  </a:lnTo>
                  <a:lnTo>
                    <a:pt x="486156" y="4572"/>
                  </a:lnTo>
                  <a:lnTo>
                    <a:pt x="486156" y="16764"/>
                  </a:lnTo>
                  <a:lnTo>
                    <a:pt x="490728" y="19812"/>
                  </a:lnTo>
                  <a:lnTo>
                    <a:pt x="501396" y="19812"/>
                  </a:lnTo>
                  <a:lnTo>
                    <a:pt x="505968" y="16764"/>
                  </a:lnTo>
                  <a:lnTo>
                    <a:pt x="505968" y="4572"/>
                  </a:lnTo>
                  <a:close/>
                </a:path>
                <a:path w="2857500" h="20320">
                  <a:moveTo>
                    <a:pt x="545592" y="4572"/>
                  </a:moveTo>
                  <a:lnTo>
                    <a:pt x="542544" y="0"/>
                  </a:lnTo>
                  <a:lnTo>
                    <a:pt x="530352" y="0"/>
                  </a:lnTo>
                  <a:lnTo>
                    <a:pt x="527304" y="4572"/>
                  </a:lnTo>
                  <a:lnTo>
                    <a:pt x="527304" y="16764"/>
                  </a:lnTo>
                  <a:lnTo>
                    <a:pt x="530352" y="19812"/>
                  </a:lnTo>
                  <a:lnTo>
                    <a:pt x="542544" y="19812"/>
                  </a:lnTo>
                  <a:lnTo>
                    <a:pt x="545592" y="16764"/>
                  </a:lnTo>
                  <a:lnTo>
                    <a:pt x="545592" y="4572"/>
                  </a:lnTo>
                  <a:close/>
                </a:path>
                <a:path w="2857500" h="20320">
                  <a:moveTo>
                    <a:pt x="586740" y="4572"/>
                  </a:moveTo>
                  <a:lnTo>
                    <a:pt x="582168" y="0"/>
                  </a:lnTo>
                  <a:lnTo>
                    <a:pt x="571500" y="0"/>
                  </a:lnTo>
                  <a:lnTo>
                    <a:pt x="566928" y="4572"/>
                  </a:lnTo>
                  <a:lnTo>
                    <a:pt x="566928" y="16764"/>
                  </a:lnTo>
                  <a:lnTo>
                    <a:pt x="571500" y="19812"/>
                  </a:lnTo>
                  <a:lnTo>
                    <a:pt x="582168" y="19812"/>
                  </a:lnTo>
                  <a:lnTo>
                    <a:pt x="586740" y="16764"/>
                  </a:lnTo>
                  <a:lnTo>
                    <a:pt x="586740" y="4572"/>
                  </a:lnTo>
                  <a:close/>
                </a:path>
                <a:path w="2857500" h="20320">
                  <a:moveTo>
                    <a:pt x="627888" y="4572"/>
                  </a:moveTo>
                  <a:lnTo>
                    <a:pt x="623316" y="0"/>
                  </a:lnTo>
                  <a:lnTo>
                    <a:pt x="612648" y="0"/>
                  </a:lnTo>
                  <a:lnTo>
                    <a:pt x="608076" y="4572"/>
                  </a:lnTo>
                  <a:lnTo>
                    <a:pt x="608076" y="16764"/>
                  </a:lnTo>
                  <a:lnTo>
                    <a:pt x="612648" y="19812"/>
                  </a:lnTo>
                  <a:lnTo>
                    <a:pt x="623316" y="19812"/>
                  </a:lnTo>
                  <a:lnTo>
                    <a:pt x="627888" y="16764"/>
                  </a:lnTo>
                  <a:lnTo>
                    <a:pt x="627888" y="4572"/>
                  </a:lnTo>
                  <a:close/>
                </a:path>
                <a:path w="2857500" h="20320">
                  <a:moveTo>
                    <a:pt x="667499" y="4572"/>
                  </a:moveTo>
                  <a:lnTo>
                    <a:pt x="662927" y="0"/>
                  </a:lnTo>
                  <a:lnTo>
                    <a:pt x="652259" y="0"/>
                  </a:lnTo>
                  <a:lnTo>
                    <a:pt x="647687" y="4572"/>
                  </a:lnTo>
                  <a:lnTo>
                    <a:pt x="647687" y="16764"/>
                  </a:lnTo>
                  <a:lnTo>
                    <a:pt x="652259" y="19812"/>
                  </a:lnTo>
                  <a:lnTo>
                    <a:pt x="662927" y="19812"/>
                  </a:lnTo>
                  <a:lnTo>
                    <a:pt x="667499" y="16764"/>
                  </a:lnTo>
                  <a:lnTo>
                    <a:pt x="667499" y="4572"/>
                  </a:lnTo>
                  <a:close/>
                </a:path>
                <a:path w="2857500" h="20320">
                  <a:moveTo>
                    <a:pt x="708660" y="4572"/>
                  </a:moveTo>
                  <a:lnTo>
                    <a:pt x="704088" y="0"/>
                  </a:lnTo>
                  <a:lnTo>
                    <a:pt x="693420" y="0"/>
                  </a:lnTo>
                  <a:lnTo>
                    <a:pt x="688848" y="4572"/>
                  </a:lnTo>
                  <a:lnTo>
                    <a:pt x="688848" y="16764"/>
                  </a:lnTo>
                  <a:lnTo>
                    <a:pt x="693420" y="19812"/>
                  </a:lnTo>
                  <a:lnTo>
                    <a:pt x="704088" y="19812"/>
                  </a:lnTo>
                  <a:lnTo>
                    <a:pt x="708660" y="16764"/>
                  </a:lnTo>
                  <a:lnTo>
                    <a:pt x="708660" y="4572"/>
                  </a:lnTo>
                  <a:close/>
                </a:path>
                <a:path w="2857500" h="20320">
                  <a:moveTo>
                    <a:pt x="748271" y="4572"/>
                  </a:moveTo>
                  <a:lnTo>
                    <a:pt x="745223" y="0"/>
                  </a:lnTo>
                  <a:lnTo>
                    <a:pt x="733031" y="0"/>
                  </a:lnTo>
                  <a:lnTo>
                    <a:pt x="729983" y="4572"/>
                  </a:lnTo>
                  <a:lnTo>
                    <a:pt x="729983" y="16764"/>
                  </a:lnTo>
                  <a:lnTo>
                    <a:pt x="733031" y="19812"/>
                  </a:lnTo>
                  <a:lnTo>
                    <a:pt x="745223" y="19812"/>
                  </a:lnTo>
                  <a:lnTo>
                    <a:pt x="748271" y="16764"/>
                  </a:lnTo>
                  <a:lnTo>
                    <a:pt x="748271" y="4572"/>
                  </a:lnTo>
                  <a:close/>
                </a:path>
                <a:path w="2857500" h="20320">
                  <a:moveTo>
                    <a:pt x="789432" y="4572"/>
                  </a:moveTo>
                  <a:lnTo>
                    <a:pt x="784860" y="0"/>
                  </a:lnTo>
                  <a:lnTo>
                    <a:pt x="774192" y="0"/>
                  </a:lnTo>
                  <a:lnTo>
                    <a:pt x="769620" y="4572"/>
                  </a:lnTo>
                  <a:lnTo>
                    <a:pt x="769620" y="16764"/>
                  </a:lnTo>
                  <a:lnTo>
                    <a:pt x="774192" y="19812"/>
                  </a:lnTo>
                  <a:lnTo>
                    <a:pt x="784860" y="19812"/>
                  </a:lnTo>
                  <a:lnTo>
                    <a:pt x="789432" y="16764"/>
                  </a:lnTo>
                  <a:lnTo>
                    <a:pt x="789432" y="4572"/>
                  </a:lnTo>
                  <a:close/>
                </a:path>
                <a:path w="2857500" h="20320">
                  <a:moveTo>
                    <a:pt x="830580" y="4572"/>
                  </a:moveTo>
                  <a:lnTo>
                    <a:pt x="826008" y="0"/>
                  </a:lnTo>
                  <a:lnTo>
                    <a:pt x="815340" y="0"/>
                  </a:lnTo>
                  <a:lnTo>
                    <a:pt x="810768" y="4572"/>
                  </a:lnTo>
                  <a:lnTo>
                    <a:pt x="810768" y="16764"/>
                  </a:lnTo>
                  <a:lnTo>
                    <a:pt x="815340" y="19812"/>
                  </a:lnTo>
                  <a:lnTo>
                    <a:pt x="826008" y="19812"/>
                  </a:lnTo>
                  <a:lnTo>
                    <a:pt x="830580" y="16764"/>
                  </a:lnTo>
                  <a:lnTo>
                    <a:pt x="830580" y="4572"/>
                  </a:lnTo>
                  <a:close/>
                </a:path>
                <a:path w="2857500" h="20320">
                  <a:moveTo>
                    <a:pt x="870204" y="4572"/>
                  </a:moveTo>
                  <a:lnTo>
                    <a:pt x="865632" y="0"/>
                  </a:lnTo>
                  <a:lnTo>
                    <a:pt x="854964" y="0"/>
                  </a:lnTo>
                  <a:lnTo>
                    <a:pt x="850392" y="4572"/>
                  </a:lnTo>
                  <a:lnTo>
                    <a:pt x="850392" y="16764"/>
                  </a:lnTo>
                  <a:lnTo>
                    <a:pt x="854964" y="19812"/>
                  </a:lnTo>
                  <a:lnTo>
                    <a:pt x="865632" y="19812"/>
                  </a:lnTo>
                  <a:lnTo>
                    <a:pt x="870204" y="16764"/>
                  </a:lnTo>
                  <a:lnTo>
                    <a:pt x="870204" y="4572"/>
                  </a:lnTo>
                  <a:close/>
                </a:path>
                <a:path w="2857500" h="20320">
                  <a:moveTo>
                    <a:pt x="911339" y="4572"/>
                  </a:moveTo>
                  <a:lnTo>
                    <a:pt x="906767" y="0"/>
                  </a:lnTo>
                  <a:lnTo>
                    <a:pt x="896099" y="0"/>
                  </a:lnTo>
                  <a:lnTo>
                    <a:pt x="891527" y="4572"/>
                  </a:lnTo>
                  <a:lnTo>
                    <a:pt x="891527" y="16764"/>
                  </a:lnTo>
                  <a:lnTo>
                    <a:pt x="896099" y="19812"/>
                  </a:lnTo>
                  <a:lnTo>
                    <a:pt x="906767" y="19812"/>
                  </a:lnTo>
                  <a:lnTo>
                    <a:pt x="911339" y="16764"/>
                  </a:lnTo>
                  <a:lnTo>
                    <a:pt x="911339" y="4572"/>
                  </a:lnTo>
                  <a:close/>
                </a:path>
                <a:path w="2857500" h="20320">
                  <a:moveTo>
                    <a:pt x="950976" y="4572"/>
                  </a:moveTo>
                  <a:lnTo>
                    <a:pt x="947928" y="0"/>
                  </a:lnTo>
                  <a:lnTo>
                    <a:pt x="935736" y="0"/>
                  </a:lnTo>
                  <a:lnTo>
                    <a:pt x="932688" y="4572"/>
                  </a:lnTo>
                  <a:lnTo>
                    <a:pt x="932688" y="16764"/>
                  </a:lnTo>
                  <a:lnTo>
                    <a:pt x="935736" y="19812"/>
                  </a:lnTo>
                  <a:lnTo>
                    <a:pt x="947928" y="19812"/>
                  </a:lnTo>
                  <a:lnTo>
                    <a:pt x="950976" y="16764"/>
                  </a:lnTo>
                  <a:lnTo>
                    <a:pt x="950976" y="4572"/>
                  </a:lnTo>
                  <a:close/>
                </a:path>
                <a:path w="2857500" h="20320">
                  <a:moveTo>
                    <a:pt x="992124" y="4572"/>
                  </a:moveTo>
                  <a:lnTo>
                    <a:pt x="987552" y="0"/>
                  </a:lnTo>
                  <a:lnTo>
                    <a:pt x="976884" y="0"/>
                  </a:lnTo>
                  <a:lnTo>
                    <a:pt x="972312" y="4572"/>
                  </a:lnTo>
                  <a:lnTo>
                    <a:pt x="972312" y="16764"/>
                  </a:lnTo>
                  <a:lnTo>
                    <a:pt x="976884" y="19812"/>
                  </a:lnTo>
                  <a:lnTo>
                    <a:pt x="987552" y="19812"/>
                  </a:lnTo>
                  <a:lnTo>
                    <a:pt x="992124" y="16764"/>
                  </a:lnTo>
                  <a:lnTo>
                    <a:pt x="992124" y="4572"/>
                  </a:lnTo>
                  <a:close/>
                </a:path>
                <a:path w="2857500" h="20320">
                  <a:moveTo>
                    <a:pt x="1033259" y="4572"/>
                  </a:moveTo>
                  <a:lnTo>
                    <a:pt x="1028687" y="0"/>
                  </a:lnTo>
                  <a:lnTo>
                    <a:pt x="1018019" y="0"/>
                  </a:lnTo>
                  <a:lnTo>
                    <a:pt x="1013447" y="4572"/>
                  </a:lnTo>
                  <a:lnTo>
                    <a:pt x="1013447" y="16764"/>
                  </a:lnTo>
                  <a:lnTo>
                    <a:pt x="1018019" y="19812"/>
                  </a:lnTo>
                  <a:lnTo>
                    <a:pt x="1028687" y="19812"/>
                  </a:lnTo>
                  <a:lnTo>
                    <a:pt x="1033259" y="16764"/>
                  </a:lnTo>
                  <a:lnTo>
                    <a:pt x="1033259" y="4572"/>
                  </a:lnTo>
                  <a:close/>
                </a:path>
                <a:path w="2857500" h="20320">
                  <a:moveTo>
                    <a:pt x="1072896" y="4572"/>
                  </a:moveTo>
                  <a:lnTo>
                    <a:pt x="1068324" y="0"/>
                  </a:lnTo>
                  <a:lnTo>
                    <a:pt x="1057656" y="0"/>
                  </a:lnTo>
                  <a:lnTo>
                    <a:pt x="1053084" y="4572"/>
                  </a:lnTo>
                  <a:lnTo>
                    <a:pt x="1053084" y="16764"/>
                  </a:lnTo>
                  <a:lnTo>
                    <a:pt x="1057656" y="19812"/>
                  </a:lnTo>
                  <a:lnTo>
                    <a:pt x="1068324" y="19812"/>
                  </a:lnTo>
                  <a:lnTo>
                    <a:pt x="1072896" y="16764"/>
                  </a:lnTo>
                  <a:lnTo>
                    <a:pt x="1072896" y="4572"/>
                  </a:lnTo>
                  <a:close/>
                </a:path>
                <a:path w="2857500" h="20320">
                  <a:moveTo>
                    <a:pt x="1114044" y="4572"/>
                  </a:moveTo>
                  <a:lnTo>
                    <a:pt x="1109472" y="0"/>
                  </a:lnTo>
                  <a:lnTo>
                    <a:pt x="1098804" y="0"/>
                  </a:lnTo>
                  <a:lnTo>
                    <a:pt x="1094232" y="4572"/>
                  </a:lnTo>
                  <a:lnTo>
                    <a:pt x="1094232" y="16764"/>
                  </a:lnTo>
                  <a:lnTo>
                    <a:pt x="1098804" y="19812"/>
                  </a:lnTo>
                  <a:lnTo>
                    <a:pt x="1109472" y="19812"/>
                  </a:lnTo>
                  <a:lnTo>
                    <a:pt x="1114044" y="16764"/>
                  </a:lnTo>
                  <a:lnTo>
                    <a:pt x="1114044" y="4572"/>
                  </a:lnTo>
                  <a:close/>
                </a:path>
                <a:path w="2857500" h="20320">
                  <a:moveTo>
                    <a:pt x="1153668" y="4572"/>
                  </a:moveTo>
                  <a:lnTo>
                    <a:pt x="1150620" y="0"/>
                  </a:lnTo>
                  <a:lnTo>
                    <a:pt x="1138428" y="0"/>
                  </a:lnTo>
                  <a:lnTo>
                    <a:pt x="1135380" y="4572"/>
                  </a:lnTo>
                  <a:lnTo>
                    <a:pt x="1135380" y="16764"/>
                  </a:lnTo>
                  <a:lnTo>
                    <a:pt x="1138428" y="19812"/>
                  </a:lnTo>
                  <a:lnTo>
                    <a:pt x="1150620" y="19812"/>
                  </a:lnTo>
                  <a:lnTo>
                    <a:pt x="1153668" y="16764"/>
                  </a:lnTo>
                  <a:lnTo>
                    <a:pt x="1153668" y="4572"/>
                  </a:lnTo>
                  <a:close/>
                </a:path>
                <a:path w="2857500" h="20320">
                  <a:moveTo>
                    <a:pt x="1194816" y="4572"/>
                  </a:moveTo>
                  <a:lnTo>
                    <a:pt x="1190244" y="0"/>
                  </a:lnTo>
                  <a:lnTo>
                    <a:pt x="1179576" y="0"/>
                  </a:lnTo>
                  <a:lnTo>
                    <a:pt x="1175004" y="4572"/>
                  </a:lnTo>
                  <a:lnTo>
                    <a:pt x="1175004" y="16764"/>
                  </a:lnTo>
                  <a:lnTo>
                    <a:pt x="1179576" y="19812"/>
                  </a:lnTo>
                  <a:lnTo>
                    <a:pt x="1190244" y="19812"/>
                  </a:lnTo>
                  <a:lnTo>
                    <a:pt x="1194816" y="16764"/>
                  </a:lnTo>
                  <a:lnTo>
                    <a:pt x="1194816" y="4572"/>
                  </a:lnTo>
                  <a:close/>
                </a:path>
                <a:path w="2857500" h="20320">
                  <a:moveTo>
                    <a:pt x="1235964" y="4572"/>
                  </a:moveTo>
                  <a:lnTo>
                    <a:pt x="1231392" y="0"/>
                  </a:lnTo>
                  <a:lnTo>
                    <a:pt x="1220724" y="0"/>
                  </a:lnTo>
                  <a:lnTo>
                    <a:pt x="1216152" y="4572"/>
                  </a:lnTo>
                  <a:lnTo>
                    <a:pt x="1216152" y="16764"/>
                  </a:lnTo>
                  <a:lnTo>
                    <a:pt x="1220724" y="19812"/>
                  </a:lnTo>
                  <a:lnTo>
                    <a:pt x="1231392" y="19812"/>
                  </a:lnTo>
                  <a:lnTo>
                    <a:pt x="1235964" y="16764"/>
                  </a:lnTo>
                  <a:lnTo>
                    <a:pt x="1235964" y="4572"/>
                  </a:lnTo>
                  <a:close/>
                </a:path>
                <a:path w="2857500" h="20320">
                  <a:moveTo>
                    <a:pt x="1275588" y="4572"/>
                  </a:moveTo>
                  <a:lnTo>
                    <a:pt x="1271016" y="0"/>
                  </a:lnTo>
                  <a:lnTo>
                    <a:pt x="1260348" y="0"/>
                  </a:lnTo>
                  <a:lnTo>
                    <a:pt x="1255776" y="4572"/>
                  </a:lnTo>
                  <a:lnTo>
                    <a:pt x="1255776" y="16764"/>
                  </a:lnTo>
                  <a:lnTo>
                    <a:pt x="1260348" y="19812"/>
                  </a:lnTo>
                  <a:lnTo>
                    <a:pt x="1271016" y="19812"/>
                  </a:lnTo>
                  <a:lnTo>
                    <a:pt x="1275588" y="16764"/>
                  </a:lnTo>
                  <a:lnTo>
                    <a:pt x="1275588" y="4572"/>
                  </a:lnTo>
                  <a:close/>
                </a:path>
                <a:path w="2857500" h="20320">
                  <a:moveTo>
                    <a:pt x="1316723" y="4572"/>
                  </a:moveTo>
                  <a:lnTo>
                    <a:pt x="1312151" y="0"/>
                  </a:lnTo>
                  <a:lnTo>
                    <a:pt x="1301483" y="0"/>
                  </a:lnTo>
                  <a:lnTo>
                    <a:pt x="1296911" y="4572"/>
                  </a:lnTo>
                  <a:lnTo>
                    <a:pt x="1296911" y="16764"/>
                  </a:lnTo>
                  <a:lnTo>
                    <a:pt x="1301483" y="19812"/>
                  </a:lnTo>
                  <a:lnTo>
                    <a:pt x="1312151" y="19812"/>
                  </a:lnTo>
                  <a:lnTo>
                    <a:pt x="1316723" y="16764"/>
                  </a:lnTo>
                  <a:lnTo>
                    <a:pt x="1316723" y="4572"/>
                  </a:lnTo>
                  <a:close/>
                </a:path>
                <a:path w="2857500" h="20320">
                  <a:moveTo>
                    <a:pt x="1356360" y="4572"/>
                  </a:moveTo>
                  <a:lnTo>
                    <a:pt x="1353312" y="0"/>
                  </a:lnTo>
                  <a:lnTo>
                    <a:pt x="1341120" y="0"/>
                  </a:lnTo>
                  <a:lnTo>
                    <a:pt x="1338072" y="4572"/>
                  </a:lnTo>
                  <a:lnTo>
                    <a:pt x="1338072" y="16764"/>
                  </a:lnTo>
                  <a:lnTo>
                    <a:pt x="1341120" y="19812"/>
                  </a:lnTo>
                  <a:lnTo>
                    <a:pt x="1353312" y="19812"/>
                  </a:lnTo>
                  <a:lnTo>
                    <a:pt x="1356360" y="16764"/>
                  </a:lnTo>
                  <a:lnTo>
                    <a:pt x="1356360" y="4572"/>
                  </a:lnTo>
                  <a:close/>
                </a:path>
                <a:path w="2857500" h="20320">
                  <a:moveTo>
                    <a:pt x="1397508" y="4572"/>
                  </a:moveTo>
                  <a:lnTo>
                    <a:pt x="1392936" y="0"/>
                  </a:lnTo>
                  <a:lnTo>
                    <a:pt x="1382268" y="0"/>
                  </a:lnTo>
                  <a:lnTo>
                    <a:pt x="1377696" y="4572"/>
                  </a:lnTo>
                  <a:lnTo>
                    <a:pt x="1377696" y="16764"/>
                  </a:lnTo>
                  <a:lnTo>
                    <a:pt x="1382268" y="19812"/>
                  </a:lnTo>
                  <a:lnTo>
                    <a:pt x="1392936" y="19812"/>
                  </a:lnTo>
                  <a:lnTo>
                    <a:pt x="1397508" y="16764"/>
                  </a:lnTo>
                  <a:lnTo>
                    <a:pt x="1397508" y="4572"/>
                  </a:lnTo>
                  <a:close/>
                </a:path>
                <a:path w="2857500" h="20320">
                  <a:moveTo>
                    <a:pt x="1438656" y="4572"/>
                  </a:moveTo>
                  <a:lnTo>
                    <a:pt x="1434084" y="0"/>
                  </a:lnTo>
                  <a:lnTo>
                    <a:pt x="1423416" y="0"/>
                  </a:lnTo>
                  <a:lnTo>
                    <a:pt x="1418844" y="4572"/>
                  </a:lnTo>
                  <a:lnTo>
                    <a:pt x="1418844" y="16764"/>
                  </a:lnTo>
                  <a:lnTo>
                    <a:pt x="1423416" y="19812"/>
                  </a:lnTo>
                  <a:lnTo>
                    <a:pt x="1434084" y="19812"/>
                  </a:lnTo>
                  <a:lnTo>
                    <a:pt x="1438656" y="16764"/>
                  </a:lnTo>
                  <a:lnTo>
                    <a:pt x="1438656" y="4572"/>
                  </a:lnTo>
                  <a:close/>
                </a:path>
                <a:path w="2857500" h="20320">
                  <a:moveTo>
                    <a:pt x="1478280" y="4572"/>
                  </a:moveTo>
                  <a:lnTo>
                    <a:pt x="1473708" y="0"/>
                  </a:lnTo>
                  <a:lnTo>
                    <a:pt x="1463040" y="0"/>
                  </a:lnTo>
                  <a:lnTo>
                    <a:pt x="1458468" y="4572"/>
                  </a:lnTo>
                  <a:lnTo>
                    <a:pt x="1458468" y="16764"/>
                  </a:lnTo>
                  <a:lnTo>
                    <a:pt x="1463040" y="19812"/>
                  </a:lnTo>
                  <a:lnTo>
                    <a:pt x="1473708" y="19812"/>
                  </a:lnTo>
                  <a:lnTo>
                    <a:pt x="1478280" y="16764"/>
                  </a:lnTo>
                  <a:lnTo>
                    <a:pt x="1478280" y="4572"/>
                  </a:lnTo>
                  <a:close/>
                </a:path>
                <a:path w="2857500" h="20320">
                  <a:moveTo>
                    <a:pt x="1519428" y="4572"/>
                  </a:moveTo>
                  <a:lnTo>
                    <a:pt x="1514856" y="0"/>
                  </a:lnTo>
                  <a:lnTo>
                    <a:pt x="1504188" y="0"/>
                  </a:lnTo>
                  <a:lnTo>
                    <a:pt x="1499616" y="4572"/>
                  </a:lnTo>
                  <a:lnTo>
                    <a:pt x="1499616" y="16764"/>
                  </a:lnTo>
                  <a:lnTo>
                    <a:pt x="1504188" y="19812"/>
                  </a:lnTo>
                  <a:lnTo>
                    <a:pt x="1514856" y="19812"/>
                  </a:lnTo>
                  <a:lnTo>
                    <a:pt x="1519428" y="16764"/>
                  </a:lnTo>
                  <a:lnTo>
                    <a:pt x="1519428" y="4572"/>
                  </a:lnTo>
                  <a:close/>
                </a:path>
                <a:path w="2857500" h="20320">
                  <a:moveTo>
                    <a:pt x="1559052" y="4572"/>
                  </a:moveTo>
                  <a:lnTo>
                    <a:pt x="1556004" y="0"/>
                  </a:lnTo>
                  <a:lnTo>
                    <a:pt x="1543812" y="0"/>
                  </a:lnTo>
                  <a:lnTo>
                    <a:pt x="1540764" y="4572"/>
                  </a:lnTo>
                  <a:lnTo>
                    <a:pt x="1540764" y="16764"/>
                  </a:lnTo>
                  <a:lnTo>
                    <a:pt x="1543812" y="19812"/>
                  </a:lnTo>
                  <a:lnTo>
                    <a:pt x="1556004" y="19812"/>
                  </a:lnTo>
                  <a:lnTo>
                    <a:pt x="1559052" y="16764"/>
                  </a:lnTo>
                  <a:lnTo>
                    <a:pt x="1559052" y="4572"/>
                  </a:lnTo>
                  <a:close/>
                </a:path>
                <a:path w="2857500" h="20320">
                  <a:moveTo>
                    <a:pt x="1600187" y="4572"/>
                  </a:moveTo>
                  <a:lnTo>
                    <a:pt x="1595615" y="0"/>
                  </a:lnTo>
                  <a:lnTo>
                    <a:pt x="1584947" y="0"/>
                  </a:lnTo>
                  <a:lnTo>
                    <a:pt x="1580375" y="4572"/>
                  </a:lnTo>
                  <a:lnTo>
                    <a:pt x="1580375" y="16764"/>
                  </a:lnTo>
                  <a:lnTo>
                    <a:pt x="1584947" y="19812"/>
                  </a:lnTo>
                  <a:lnTo>
                    <a:pt x="1595615" y="19812"/>
                  </a:lnTo>
                  <a:lnTo>
                    <a:pt x="1600187" y="16764"/>
                  </a:lnTo>
                  <a:lnTo>
                    <a:pt x="1600187" y="4572"/>
                  </a:lnTo>
                  <a:close/>
                </a:path>
                <a:path w="2857500" h="20320">
                  <a:moveTo>
                    <a:pt x="1641348" y="4572"/>
                  </a:moveTo>
                  <a:lnTo>
                    <a:pt x="1636776" y="0"/>
                  </a:lnTo>
                  <a:lnTo>
                    <a:pt x="1626108" y="0"/>
                  </a:lnTo>
                  <a:lnTo>
                    <a:pt x="1621536" y="4572"/>
                  </a:lnTo>
                  <a:lnTo>
                    <a:pt x="1621536" y="16764"/>
                  </a:lnTo>
                  <a:lnTo>
                    <a:pt x="1626108" y="19812"/>
                  </a:lnTo>
                  <a:lnTo>
                    <a:pt x="1636776" y="19812"/>
                  </a:lnTo>
                  <a:lnTo>
                    <a:pt x="1641348" y="16764"/>
                  </a:lnTo>
                  <a:lnTo>
                    <a:pt x="1641348" y="4572"/>
                  </a:lnTo>
                  <a:close/>
                </a:path>
                <a:path w="2857500" h="20320">
                  <a:moveTo>
                    <a:pt x="1680972" y="4572"/>
                  </a:moveTo>
                  <a:lnTo>
                    <a:pt x="1676400" y="0"/>
                  </a:lnTo>
                  <a:lnTo>
                    <a:pt x="1665732" y="0"/>
                  </a:lnTo>
                  <a:lnTo>
                    <a:pt x="1661160" y="4572"/>
                  </a:lnTo>
                  <a:lnTo>
                    <a:pt x="1661160" y="16764"/>
                  </a:lnTo>
                  <a:lnTo>
                    <a:pt x="1665732" y="19812"/>
                  </a:lnTo>
                  <a:lnTo>
                    <a:pt x="1676400" y="19812"/>
                  </a:lnTo>
                  <a:lnTo>
                    <a:pt x="1680972" y="16764"/>
                  </a:lnTo>
                  <a:lnTo>
                    <a:pt x="1680972" y="4572"/>
                  </a:lnTo>
                  <a:close/>
                </a:path>
                <a:path w="2857500" h="20320">
                  <a:moveTo>
                    <a:pt x="1722120" y="4572"/>
                  </a:moveTo>
                  <a:lnTo>
                    <a:pt x="1717548" y="0"/>
                  </a:lnTo>
                  <a:lnTo>
                    <a:pt x="1706880" y="0"/>
                  </a:lnTo>
                  <a:lnTo>
                    <a:pt x="1702308" y="4572"/>
                  </a:lnTo>
                  <a:lnTo>
                    <a:pt x="1702308" y="16764"/>
                  </a:lnTo>
                  <a:lnTo>
                    <a:pt x="1706880" y="19812"/>
                  </a:lnTo>
                  <a:lnTo>
                    <a:pt x="1717548" y="19812"/>
                  </a:lnTo>
                  <a:lnTo>
                    <a:pt x="1722120" y="16764"/>
                  </a:lnTo>
                  <a:lnTo>
                    <a:pt x="1722120" y="4572"/>
                  </a:lnTo>
                  <a:close/>
                </a:path>
                <a:path w="2857500" h="20320">
                  <a:moveTo>
                    <a:pt x="1761744" y="4572"/>
                  </a:moveTo>
                  <a:lnTo>
                    <a:pt x="1758696" y="0"/>
                  </a:lnTo>
                  <a:lnTo>
                    <a:pt x="1746504" y="0"/>
                  </a:lnTo>
                  <a:lnTo>
                    <a:pt x="1743456" y="4572"/>
                  </a:lnTo>
                  <a:lnTo>
                    <a:pt x="1743456" y="16764"/>
                  </a:lnTo>
                  <a:lnTo>
                    <a:pt x="1746504" y="19812"/>
                  </a:lnTo>
                  <a:lnTo>
                    <a:pt x="1758696" y="19812"/>
                  </a:lnTo>
                  <a:lnTo>
                    <a:pt x="1761744" y="16764"/>
                  </a:lnTo>
                  <a:lnTo>
                    <a:pt x="1761744" y="4572"/>
                  </a:lnTo>
                  <a:close/>
                </a:path>
                <a:path w="2857500" h="20320">
                  <a:moveTo>
                    <a:pt x="1802892" y="4572"/>
                  </a:moveTo>
                  <a:lnTo>
                    <a:pt x="1798320" y="0"/>
                  </a:lnTo>
                  <a:lnTo>
                    <a:pt x="1787652" y="0"/>
                  </a:lnTo>
                  <a:lnTo>
                    <a:pt x="1783080" y="4572"/>
                  </a:lnTo>
                  <a:lnTo>
                    <a:pt x="1783080" y="16764"/>
                  </a:lnTo>
                  <a:lnTo>
                    <a:pt x="1787652" y="19812"/>
                  </a:lnTo>
                  <a:lnTo>
                    <a:pt x="1798320" y="19812"/>
                  </a:lnTo>
                  <a:lnTo>
                    <a:pt x="1802892" y="16764"/>
                  </a:lnTo>
                  <a:lnTo>
                    <a:pt x="1802892" y="4572"/>
                  </a:lnTo>
                  <a:close/>
                </a:path>
                <a:path w="2857500" h="20320">
                  <a:moveTo>
                    <a:pt x="1844040" y="4572"/>
                  </a:moveTo>
                  <a:lnTo>
                    <a:pt x="1839468" y="0"/>
                  </a:lnTo>
                  <a:lnTo>
                    <a:pt x="1828800" y="0"/>
                  </a:lnTo>
                  <a:lnTo>
                    <a:pt x="1824228" y="4572"/>
                  </a:lnTo>
                  <a:lnTo>
                    <a:pt x="1824228" y="16764"/>
                  </a:lnTo>
                  <a:lnTo>
                    <a:pt x="1828800" y="19812"/>
                  </a:lnTo>
                  <a:lnTo>
                    <a:pt x="1839468" y="19812"/>
                  </a:lnTo>
                  <a:lnTo>
                    <a:pt x="1844040" y="16764"/>
                  </a:lnTo>
                  <a:lnTo>
                    <a:pt x="1844040" y="4572"/>
                  </a:lnTo>
                  <a:close/>
                </a:path>
                <a:path w="2857500" h="20320">
                  <a:moveTo>
                    <a:pt x="1883664" y="4572"/>
                  </a:moveTo>
                  <a:lnTo>
                    <a:pt x="1879092" y="0"/>
                  </a:lnTo>
                  <a:lnTo>
                    <a:pt x="1868424" y="0"/>
                  </a:lnTo>
                  <a:lnTo>
                    <a:pt x="1863852" y="4572"/>
                  </a:lnTo>
                  <a:lnTo>
                    <a:pt x="1863852" y="16764"/>
                  </a:lnTo>
                  <a:lnTo>
                    <a:pt x="1868424" y="19812"/>
                  </a:lnTo>
                  <a:lnTo>
                    <a:pt x="1879092" y="19812"/>
                  </a:lnTo>
                  <a:lnTo>
                    <a:pt x="1883664" y="16764"/>
                  </a:lnTo>
                  <a:lnTo>
                    <a:pt x="1883664" y="4572"/>
                  </a:lnTo>
                  <a:close/>
                </a:path>
                <a:path w="2857500" h="20320">
                  <a:moveTo>
                    <a:pt x="1924812" y="4572"/>
                  </a:moveTo>
                  <a:lnTo>
                    <a:pt x="1920240" y="0"/>
                  </a:lnTo>
                  <a:lnTo>
                    <a:pt x="1909572" y="0"/>
                  </a:lnTo>
                  <a:lnTo>
                    <a:pt x="1905000" y="4572"/>
                  </a:lnTo>
                  <a:lnTo>
                    <a:pt x="1905000" y="16764"/>
                  </a:lnTo>
                  <a:lnTo>
                    <a:pt x="1909572" y="19812"/>
                  </a:lnTo>
                  <a:lnTo>
                    <a:pt x="1920240" y="19812"/>
                  </a:lnTo>
                  <a:lnTo>
                    <a:pt x="1924812" y="16764"/>
                  </a:lnTo>
                  <a:lnTo>
                    <a:pt x="1924812" y="4572"/>
                  </a:lnTo>
                  <a:close/>
                </a:path>
                <a:path w="2857500" h="20320">
                  <a:moveTo>
                    <a:pt x="1964436" y="4572"/>
                  </a:moveTo>
                  <a:lnTo>
                    <a:pt x="1961388" y="0"/>
                  </a:lnTo>
                  <a:lnTo>
                    <a:pt x="1949196" y="0"/>
                  </a:lnTo>
                  <a:lnTo>
                    <a:pt x="1946148" y="4572"/>
                  </a:lnTo>
                  <a:lnTo>
                    <a:pt x="1946148" y="16764"/>
                  </a:lnTo>
                  <a:lnTo>
                    <a:pt x="1949196" y="19812"/>
                  </a:lnTo>
                  <a:lnTo>
                    <a:pt x="1961388" y="19812"/>
                  </a:lnTo>
                  <a:lnTo>
                    <a:pt x="1964436" y="16764"/>
                  </a:lnTo>
                  <a:lnTo>
                    <a:pt x="1964436" y="4572"/>
                  </a:lnTo>
                  <a:close/>
                </a:path>
                <a:path w="2857500" h="20320">
                  <a:moveTo>
                    <a:pt x="2005584" y="4572"/>
                  </a:moveTo>
                  <a:lnTo>
                    <a:pt x="2001012" y="0"/>
                  </a:lnTo>
                  <a:lnTo>
                    <a:pt x="1990344" y="0"/>
                  </a:lnTo>
                  <a:lnTo>
                    <a:pt x="1985772" y="4572"/>
                  </a:lnTo>
                  <a:lnTo>
                    <a:pt x="1985772" y="16764"/>
                  </a:lnTo>
                  <a:lnTo>
                    <a:pt x="1990344" y="19812"/>
                  </a:lnTo>
                  <a:lnTo>
                    <a:pt x="2001012" y="19812"/>
                  </a:lnTo>
                  <a:lnTo>
                    <a:pt x="2005584" y="16764"/>
                  </a:lnTo>
                  <a:lnTo>
                    <a:pt x="2005584" y="4572"/>
                  </a:lnTo>
                  <a:close/>
                </a:path>
                <a:path w="2857500" h="20320">
                  <a:moveTo>
                    <a:pt x="2046732" y="4572"/>
                  </a:moveTo>
                  <a:lnTo>
                    <a:pt x="2042160" y="0"/>
                  </a:lnTo>
                  <a:lnTo>
                    <a:pt x="2031492" y="0"/>
                  </a:lnTo>
                  <a:lnTo>
                    <a:pt x="2026920" y="4572"/>
                  </a:lnTo>
                  <a:lnTo>
                    <a:pt x="2026920" y="16764"/>
                  </a:lnTo>
                  <a:lnTo>
                    <a:pt x="2031492" y="19812"/>
                  </a:lnTo>
                  <a:lnTo>
                    <a:pt x="2042160" y="19812"/>
                  </a:lnTo>
                  <a:lnTo>
                    <a:pt x="2046732" y="16764"/>
                  </a:lnTo>
                  <a:lnTo>
                    <a:pt x="2046732" y="4572"/>
                  </a:lnTo>
                  <a:close/>
                </a:path>
                <a:path w="2857500" h="20320">
                  <a:moveTo>
                    <a:pt x="2086356" y="4572"/>
                  </a:moveTo>
                  <a:lnTo>
                    <a:pt x="2081784" y="0"/>
                  </a:lnTo>
                  <a:lnTo>
                    <a:pt x="2071116" y="0"/>
                  </a:lnTo>
                  <a:lnTo>
                    <a:pt x="2066544" y="4572"/>
                  </a:lnTo>
                  <a:lnTo>
                    <a:pt x="2066544" y="16764"/>
                  </a:lnTo>
                  <a:lnTo>
                    <a:pt x="2071116" y="19812"/>
                  </a:lnTo>
                  <a:lnTo>
                    <a:pt x="2081784" y="19812"/>
                  </a:lnTo>
                  <a:lnTo>
                    <a:pt x="2086356" y="16764"/>
                  </a:lnTo>
                  <a:lnTo>
                    <a:pt x="2086356" y="4572"/>
                  </a:lnTo>
                  <a:close/>
                </a:path>
                <a:path w="2857500" h="20320">
                  <a:moveTo>
                    <a:pt x="2127504" y="4572"/>
                  </a:moveTo>
                  <a:lnTo>
                    <a:pt x="2122932" y="0"/>
                  </a:lnTo>
                  <a:lnTo>
                    <a:pt x="2112264" y="0"/>
                  </a:lnTo>
                  <a:lnTo>
                    <a:pt x="2107692" y="4572"/>
                  </a:lnTo>
                  <a:lnTo>
                    <a:pt x="2107692" y="16764"/>
                  </a:lnTo>
                  <a:lnTo>
                    <a:pt x="2112264" y="19812"/>
                  </a:lnTo>
                  <a:lnTo>
                    <a:pt x="2122932" y="19812"/>
                  </a:lnTo>
                  <a:lnTo>
                    <a:pt x="2127504" y="16764"/>
                  </a:lnTo>
                  <a:lnTo>
                    <a:pt x="2127504" y="4572"/>
                  </a:lnTo>
                  <a:close/>
                </a:path>
                <a:path w="2857500" h="20320">
                  <a:moveTo>
                    <a:pt x="2167115" y="4572"/>
                  </a:moveTo>
                  <a:lnTo>
                    <a:pt x="2164067" y="0"/>
                  </a:lnTo>
                  <a:lnTo>
                    <a:pt x="2151875" y="0"/>
                  </a:lnTo>
                  <a:lnTo>
                    <a:pt x="2148827" y="4572"/>
                  </a:lnTo>
                  <a:lnTo>
                    <a:pt x="2148827" y="16764"/>
                  </a:lnTo>
                  <a:lnTo>
                    <a:pt x="2151875" y="19812"/>
                  </a:lnTo>
                  <a:lnTo>
                    <a:pt x="2164067" y="19812"/>
                  </a:lnTo>
                  <a:lnTo>
                    <a:pt x="2167115" y="16764"/>
                  </a:lnTo>
                  <a:lnTo>
                    <a:pt x="2167115" y="4572"/>
                  </a:lnTo>
                  <a:close/>
                </a:path>
                <a:path w="2857500" h="20320">
                  <a:moveTo>
                    <a:pt x="2208276" y="4572"/>
                  </a:moveTo>
                  <a:lnTo>
                    <a:pt x="2203704" y="0"/>
                  </a:lnTo>
                  <a:lnTo>
                    <a:pt x="2193036" y="0"/>
                  </a:lnTo>
                  <a:lnTo>
                    <a:pt x="2188464" y="4572"/>
                  </a:lnTo>
                  <a:lnTo>
                    <a:pt x="2188464" y="16764"/>
                  </a:lnTo>
                  <a:lnTo>
                    <a:pt x="2193036" y="19812"/>
                  </a:lnTo>
                  <a:lnTo>
                    <a:pt x="2203704" y="19812"/>
                  </a:lnTo>
                  <a:lnTo>
                    <a:pt x="2208276" y="16764"/>
                  </a:lnTo>
                  <a:lnTo>
                    <a:pt x="2208276" y="4572"/>
                  </a:lnTo>
                  <a:close/>
                </a:path>
                <a:path w="2857500" h="20320">
                  <a:moveTo>
                    <a:pt x="2249411" y="4572"/>
                  </a:moveTo>
                  <a:lnTo>
                    <a:pt x="2244839" y="0"/>
                  </a:lnTo>
                  <a:lnTo>
                    <a:pt x="2234171" y="0"/>
                  </a:lnTo>
                  <a:lnTo>
                    <a:pt x="2229599" y="4572"/>
                  </a:lnTo>
                  <a:lnTo>
                    <a:pt x="2229599" y="16764"/>
                  </a:lnTo>
                  <a:lnTo>
                    <a:pt x="2234171" y="19812"/>
                  </a:lnTo>
                  <a:lnTo>
                    <a:pt x="2244839" y="19812"/>
                  </a:lnTo>
                  <a:lnTo>
                    <a:pt x="2249411" y="16764"/>
                  </a:lnTo>
                  <a:lnTo>
                    <a:pt x="2249411" y="4572"/>
                  </a:lnTo>
                  <a:close/>
                </a:path>
                <a:path w="2857500" h="20320">
                  <a:moveTo>
                    <a:pt x="2289048" y="4572"/>
                  </a:moveTo>
                  <a:lnTo>
                    <a:pt x="2284476" y="0"/>
                  </a:lnTo>
                  <a:lnTo>
                    <a:pt x="2273808" y="0"/>
                  </a:lnTo>
                  <a:lnTo>
                    <a:pt x="2269236" y="4572"/>
                  </a:lnTo>
                  <a:lnTo>
                    <a:pt x="2269236" y="16764"/>
                  </a:lnTo>
                  <a:lnTo>
                    <a:pt x="2273808" y="19812"/>
                  </a:lnTo>
                  <a:lnTo>
                    <a:pt x="2284476" y="19812"/>
                  </a:lnTo>
                  <a:lnTo>
                    <a:pt x="2289048" y="16764"/>
                  </a:lnTo>
                  <a:lnTo>
                    <a:pt x="2289048" y="4572"/>
                  </a:lnTo>
                  <a:close/>
                </a:path>
                <a:path w="2857500" h="20320">
                  <a:moveTo>
                    <a:pt x="2330196" y="4572"/>
                  </a:moveTo>
                  <a:lnTo>
                    <a:pt x="2325624" y="0"/>
                  </a:lnTo>
                  <a:lnTo>
                    <a:pt x="2314956" y="0"/>
                  </a:lnTo>
                  <a:lnTo>
                    <a:pt x="2310384" y="4572"/>
                  </a:lnTo>
                  <a:lnTo>
                    <a:pt x="2310384" y="16764"/>
                  </a:lnTo>
                  <a:lnTo>
                    <a:pt x="2314956" y="19812"/>
                  </a:lnTo>
                  <a:lnTo>
                    <a:pt x="2325624" y="19812"/>
                  </a:lnTo>
                  <a:lnTo>
                    <a:pt x="2330196" y="16764"/>
                  </a:lnTo>
                  <a:lnTo>
                    <a:pt x="2330196" y="4572"/>
                  </a:lnTo>
                  <a:close/>
                </a:path>
                <a:path w="2857500" h="20320">
                  <a:moveTo>
                    <a:pt x="2369820" y="4572"/>
                  </a:moveTo>
                  <a:lnTo>
                    <a:pt x="2366772" y="0"/>
                  </a:lnTo>
                  <a:lnTo>
                    <a:pt x="2354580" y="0"/>
                  </a:lnTo>
                  <a:lnTo>
                    <a:pt x="2351532" y="4572"/>
                  </a:lnTo>
                  <a:lnTo>
                    <a:pt x="2351532" y="16764"/>
                  </a:lnTo>
                  <a:lnTo>
                    <a:pt x="2354580" y="19812"/>
                  </a:lnTo>
                  <a:lnTo>
                    <a:pt x="2366772" y="19812"/>
                  </a:lnTo>
                  <a:lnTo>
                    <a:pt x="2369820" y="16764"/>
                  </a:lnTo>
                  <a:lnTo>
                    <a:pt x="2369820" y="4572"/>
                  </a:lnTo>
                  <a:close/>
                </a:path>
                <a:path w="2857500" h="20320">
                  <a:moveTo>
                    <a:pt x="2410968" y="4572"/>
                  </a:moveTo>
                  <a:lnTo>
                    <a:pt x="2406396" y="0"/>
                  </a:lnTo>
                  <a:lnTo>
                    <a:pt x="2395728" y="0"/>
                  </a:lnTo>
                  <a:lnTo>
                    <a:pt x="2391156" y="4572"/>
                  </a:lnTo>
                  <a:lnTo>
                    <a:pt x="2391156" y="16764"/>
                  </a:lnTo>
                  <a:lnTo>
                    <a:pt x="2395728" y="19812"/>
                  </a:lnTo>
                  <a:lnTo>
                    <a:pt x="2406396" y="19812"/>
                  </a:lnTo>
                  <a:lnTo>
                    <a:pt x="2410968" y="16764"/>
                  </a:lnTo>
                  <a:lnTo>
                    <a:pt x="2410968" y="4572"/>
                  </a:lnTo>
                  <a:close/>
                </a:path>
                <a:path w="2857500" h="20320">
                  <a:moveTo>
                    <a:pt x="2452116" y="4572"/>
                  </a:moveTo>
                  <a:lnTo>
                    <a:pt x="2447544" y="0"/>
                  </a:lnTo>
                  <a:lnTo>
                    <a:pt x="2436876" y="0"/>
                  </a:lnTo>
                  <a:lnTo>
                    <a:pt x="2432304" y="4572"/>
                  </a:lnTo>
                  <a:lnTo>
                    <a:pt x="2432304" y="16764"/>
                  </a:lnTo>
                  <a:lnTo>
                    <a:pt x="2436876" y="19812"/>
                  </a:lnTo>
                  <a:lnTo>
                    <a:pt x="2447544" y="19812"/>
                  </a:lnTo>
                  <a:lnTo>
                    <a:pt x="2452116" y="16764"/>
                  </a:lnTo>
                  <a:lnTo>
                    <a:pt x="2452116" y="4572"/>
                  </a:lnTo>
                  <a:close/>
                </a:path>
                <a:path w="2857500" h="20320">
                  <a:moveTo>
                    <a:pt x="2491740" y="4572"/>
                  </a:moveTo>
                  <a:lnTo>
                    <a:pt x="2487168" y="0"/>
                  </a:lnTo>
                  <a:lnTo>
                    <a:pt x="2476500" y="0"/>
                  </a:lnTo>
                  <a:lnTo>
                    <a:pt x="2471928" y="4572"/>
                  </a:lnTo>
                  <a:lnTo>
                    <a:pt x="2471928" y="16764"/>
                  </a:lnTo>
                  <a:lnTo>
                    <a:pt x="2476500" y="19812"/>
                  </a:lnTo>
                  <a:lnTo>
                    <a:pt x="2487168" y="19812"/>
                  </a:lnTo>
                  <a:lnTo>
                    <a:pt x="2491740" y="16764"/>
                  </a:lnTo>
                  <a:lnTo>
                    <a:pt x="2491740" y="4572"/>
                  </a:lnTo>
                  <a:close/>
                </a:path>
                <a:path w="2857500" h="20320">
                  <a:moveTo>
                    <a:pt x="2532888" y="4572"/>
                  </a:moveTo>
                  <a:lnTo>
                    <a:pt x="2528316" y="0"/>
                  </a:lnTo>
                  <a:lnTo>
                    <a:pt x="2517648" y="0"/>
                  </a:lnTo>
                  <a:lnTo>
                    <a:pt x="2513076" y="4572"/>
                  </a:lnTo>
                  <a:lnTo>
                    <a:pt x="2513076" y="16764"/>
                  </a:lnTo>
                  <a:lnTo>
                    <a:pt x="2517648" y="19812"/>
                  </a:lnTo>
                  <a:lnTo>
                    <a:pt x="2528316" y="19812"/>
                  </a:lnTo>
                  <a:lnTo>
                    <a:pt x="2532888" y="16764"/>
                  </a:lnTo>
                  <a:lnTo>
                    <a:pt x="2532888" y="4572"/>
                  </a:lnTo>
                  <a:close/>
                </a:path>
                <a:path w="2857500" h="20320">
                  <a:moveTo>
                    <a:pt x="2572499" y="4572"/>
                  </a:moveTo>
                  <a:lnTo>
                    <a:pt x="2569451" y="0"/>
                  </a:lnTo>
                  <a:lnTo>
                    <a:pt x="2557259" y="0"/>
                  </a:lnTo>
                  <a:lnTo>
                    <a:pt x="2554211" y="4572"/>
                  </a:lnTo>
                  <a:lnTo>
                    <a:pt x="2554211" y="16764"/>
                  </a:lnTo>
                  <a:lnTo>
                    <a:pt x="2557259" y="19812"/>
                  </a:lnTo>
                  <a:lnTo>
                    <a:pt x="2569451" y="19812"/>
                  </a:lnTo>
                  <a:lnTo>
                    <a:pt x="2572499" y="16764"/>
                  </a:lnTo>
                  <a:lnTo>
                    <a:pt x="2572499" y="4572"/>
                  </a:lnTo>
                  <a:close/>
                </a:path>
                <a:path w="2857500" h="20320">
                  <a:moveTo>
                    <a:pt x="2613660" y="4572"/>
                  </a:moveTo>
                  <a:lnTo>
                    <a:pt x="2609088" y="0"/>
                  </a:lnTo>
                  <a:lnTo>
                    <a:pt x="2598420" y="0"/>
                  </a:lnTo>
                  <a:lnTo>
                    <a:pt x="2593848" y="4572"/>
                  </a:lnTo>
                  <a:lnTo>
                    <a:pt x="2593848" y="16764"/>
                  </a:lnTo>
                  <a:lnTo>
                    <a:pt x="2598420" y="19812"/>
                  </a:lnTo>
                  <a:lnTo>
                    <a:pt x="2609088" y="19812"/>
                  </a:lnTo>
                  <a:lnTo>
                    <a:pt x="2613660" y="16764"/>
                  </a:lnTo>
                  <a:lnTo>
                    <a:pt x="2613660" y="4572"/>
                  </a:lnTo>
                  <a:close/>
                </a:path>
                <a:path w="2857500" h="20320">
                  <a:moveTo>
                    <a:pt x="2654808" y="4572"/>
                  </a:moveTo>
                  <a:lnTo>
                    <a:pt x="2650236" y="0"/>
                  </a:lnTo>
                  <a:lnTo>
                    <a:pt x="2639568" y="0"/>
                  </a:lnTo>
                  <a:lnTo>
                    <a:pt x="2634996" y="4572"/>
                  </a:lnTo>
                  <a:lnTo>
                    <a:pt x="2634996" y="16764"/>
                  </a:lnTo>
                  <a:lnTo>
                    <a:pt x="2639568" y="19812"/>
                  </a:lnTo>
                  <a:lnTo>
                    <a:pt x="2650236" y="19812"/>
                  </a:lnTo>
                  <a:lnTo>
                    <a:pt x="2654808" y="16764"/>
                  </a:lnTo>
                  <a:lnTo>
                    <a:pt x="2654808" y="4572"/>
                  </a:lnTo>
                  <a:close/>
                </a:path>
                <a:path w="2857500" h="20320">
                  <a:moveTo>
                    <a:pt x="2694432" y="4572"/>
                  </a:moveTo>
                  <a:lnTo>
                    <a:pt x="2689860" y="0"/>
                  </a:lnTo>
                  <a:lnTo>
                    <a:pt x="2679192" y="0"/>
                  </a:lnTo>
                  <a:lnTo>
                    <a:pt x="2674620" y="4572"/>
                  </a:lnTo>
                  <a:lnTo>
                    <a:pt x="2674620" y="16764"/>
                  </a:lnTo>
                  <a:lnTo>
                    <a:pt x="2679192" y="19812"/>
                  </a:lnTo>
                  <a:lnTo>
                    <a:pt x="2689860" y="19812"/>
                  </a:lnTo>
                  <a:lnTo>
                    <a:pt x="2694432" y="16764"/>
                  </a:lnTo>
                  <a:lnTo>
                    <a:pt x="2694432" y="4572"/>
                  </a:lnTo>
                  <a:close/>
                </a:path>
                <a:path w="2857500" h="20320">
                  <a:moveTo>
                    <a:pt x="2735580" y="4572"/>
                  </a:moveTo>
                  <a:lnTo>
                    <a:pt x="2731008" y="0"/>
                  </a:lnTo>
                  <a:lnTo>
                    <a:pt x="2720340" y="0"/>
                  </a:lnTo>
                  <a:lnTo>
                    <a:pt x="2715768" y="4572"/>
                  </a:lnTo>
                  <a:lnTo>
                    <a:pt x="2715768" y="16764"/>
                  </a:lnTo>
                  <a:lnTo>
                    <a:pt x="2720340" y="19812"/>
                  </a:lnTo>
                  <a:lnTo>
                    <a:pt x="2731008" y="19812"/>
                  </a:lnTo>
                  <a:lnTo>
                    <a:pt x="2735580" y="16764"/>
                  </a:lnTo>
                  <a:lnTo>
                    <a:pt x="2735580" y="4572"/>
                  </a:lnTo>
                  <a:close/>
                </a:path>
                <a:path w="2857500" h="20320">
                  <a:moveTo>
                    <a:pt x="2775204" y="4572"/>
                  </a:moveTo>
                  <a:lnTo>
                    <a:pt x="2772156" y="0"/>
                  </a:lnTo>
                  <a:lnTo>
                    <a:pt x="2759964" y="0"/>
                  </a:lnTo>
                  <a:lnTo>
                    <a:pt x="2756916" y="4572"/>
                  </a:lnTo>
                  <a:lnTo>
                    <a:pt x="2756916" y="16764"/>
                  </a:lnTo>
                  <a:lnTo>
                    <a:pt x="2759964" y="19812"/>
                  </a:lnTo>
                  <a:lnTo>
                    <a:pt x="2772156" y="19812"/>
                  </a:lnTo>
                  <a:lnTo>
                    <a:pt x="2775204" y="16764"/>
                  </a:lnTo>
                  <a:lnTo>
                    <a:pt x="2775204" y="4572"/>
                  </a:lnTo>
                  <a:close/>
                </a:path>
                <a:path w="2857500" h="20320">
                  <a:moveTo>
                    <a:pt x="2816339" y="4572"/>
                  </a:moveTo>
                  <a:lnTo>
                    <a:pt x="2811767" y="0"/>
                  </a:lnTo>
                  <a:lnTo>
                    <a:pt x="2801099" y="0"/>
                  </a:lnTo>
                  <a:lnTo>
                    <a:pt x="2796527" y="4572"/>
                  </a:lnTo>
                  <a:lnTo>
                    <a:pt x="2796527" y="16764"/>
                  </a:lnTo>
                  <a:lnTo>
                    <a:pt x="2801099" y="19812"/>
                  </a:lnTo>
                  <a:lnTo>
                    <a:pt x="2811767" y="19812"/>
                  </a:lnTo>
                  <a:lnTo>
                    <a:pt x="2816339" y="16764"/>
                  </a:lnTo>
                  <a:lnTo>
                    <a:pt x="2816339" y="4572"/>
                  </a:lnTo>
                  <a:close/>
                </a:path>
                <a:path w="2857500" h="20320">
                  <a:moveTo>
                    <a:pt x="2857500" y="4572"/>
                  </a:moveTo>
                  <a:lnTo>
                    <a:pt x="2852928" y="0"/>
                  </a:lnTo>
                  <a:lnTo>
                    <a:pt x="2842260" y="0"/>
                  </a:lnTo>
                  <a:lnTo>
                    <a:pt x="2837688" y="4572"/>
                  </a:lnTo>
                  <a:lnTo>
                    <a:pt x="2837688" y="16764"/>
                  </a:lnTo>
                  <a:lnTo>
                    <a:pt x="2842260" y="19812"/>
                  </a:lnTo>
                  <a:lnTo>
                    <a:pt x="2852928" y="19812"/>
                  </a:lnTo>
                  <a:lnTo>
                    <a:pt x="2857500" y="16764"/>
                  </a:lnTo>
                  <a:lnTo>
                    <a:pt x="2857500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4969764" y="5180076"/>
              <a:ext cx="584200" cy="113030"/>
            </a:xfrm>
            <a:custGeom>
              <a:avLst/>
              <a:gdLst/>
              <a:ahLst/>
              <a:cxnLst/>
              <a:rect l="l" t="t" r="r" b="b"/>
              <a:pathLst>
                <a:path w="584200" h="113029">
                  <a:moveTo>
                    <a:pt x="19812" y="97536"/>
                  </a:moveTo>
                  <a:lnTo>
                    <a:pt x="15240" y="92964"/>
                  </a:lnTo>
                  <a:lnTo>
                    <a:pt x="4572" y="92964"/>
                  </a:lnTo>
                  <a:lnTo>
                    <a:pt x="0" y="97536"/>
                  </a:lnTo>
                  <a:lnTo>
                    <a:pt x="0" y="109728"/>
                  </a:lnTo>
                  <a:lnTo>
                    <a:pt x="4572" y="112776"/>
                  </a:lnTo>
                  <a:lnTo>
                    <a:pt x="15240" y="112776"/>
                  </a:lnTo>
                  <a:lnTo>
                    <a:pt x="19812" y="109728"/>
                  </a:lnTo>
                  <a:lnTo>
                    <a:pt x="19812" y="97536"/>
                  </a:lnTo>
                  <a:close/>
                </a:path>
                <a:path w="584200" h="113029">
                  <a:moveTo>
                    <a:pt x="59436" y="97536"/>
                  </a:moveTo>
                  <a:lnTo>
                    <a:pt x="54864" y="92964"/>
                  </a:lnTo>
                  <a:lnTo>
                    <a:pt x="44196" y="92964"/>
                  </a:lnTo>
                  <a:lnTo>
                    <a:pt x="39624" y="97536"/>
                  </a:lnTo>
                  <a:lnTo>
                    <a:pt x="39624" y="109728"/>
                  </a:lnTo>
                  <a:lnTo>
                    <a:pt x="44196" y="112776"/>
                  </a:lnTo>
                  <a:lnTo>
                    <a:pt x="54864" y="112776"/>
                  </a:lnTo>
                  <a:lnTo>
                    <a:pt x="59436" y="109728"/>
                  </a:lnTo>
                  <a:lnTo>
                    <a:pt x="59436" y="97536"/>
                  </a:lnTo>
                  <a:close/>
                </a:path>
                <a:path w="584200" h="113029">
                  <a:moveTo>
                    <a:pt x="100584" y="97536"/>
                  </a:moveTo>
                  <a:lnTo>
                    <a:pt x="96012" y="92964"/>
                  </a:lnTo>
                  <a:lnTo>
                    <a:pt x="85344" y="92964"/>
                  </a:lnTo>
                  <a:lnTo>
                    <a:pt x="80772" y="97536"/>
                  </a:lnTo>
                  <a:lnTo>
                    <a:pt x="80772" y="109728"/>
                  </a:lnTo>
                  <a:lnTo>
                    <a:pt x="85344" y="112776"/>
                  </a:lnTo>
                  <a:lnTo>
                    <a:pt x="96012" y="112776"/>
                  </a:lnTo>
                  <a:lnTo>
                    <a:pt x="100584" y="109728"/>
                  </a:lnTo>
                  <a:lnTo>
                    <a:pt x="100584" y="97536"/>
                  </a:lnTo>
                  <a:close/>
                </a:path>
                <a:path w="584200" h="113029">
                  <a:moveTo>
                    <a:pt x="140208" y="97536"/>
                  </a:moveTo>
                  <a:lnTo>
                    <a:pt x="137160" y="92964"/>
                  </a:lnTo>
                  <a:lnTo>
                    <a:pt x="124968" y="92964"/>
                  </a:lnTo>
                  <a:lnTo>
                    <a:pt x="121920" y="97536"/>
                  </a:lnTo>
                  <a:lnTo>
                    <a:pt x="121920" y="109728"/>
                  </a:lnTo>
                  <a:lnTo>
                    <a:pt x="124968" y="112776"/>
                  </a:lnTo>
                  <a:lnTo>
                    <a:pt x="137160" y="112776"/>
                  </a:lnTo>
                  <a:lnTo>
                    <a:pt x="140208" y="109728"/>
                  </a:lnTo>
                  <a:lnTo>
                    <a:pt x="140208" y="97536"/>
                  </a:lnTo>
                  <a:close/>
                </a:path>
                <a:path w="584200" h="113029">
                  <a:moveTo>
                    <a:pt x="181356" y="97536"/>
                  </a:moveTo>
                  <a:lnTo>
                    <a:pt x="176784" y="92964"/>
                  </a:lnTo>
                  <a:lnTo>
                    <a:pt x="166116" y="92964"/>
                  </a:lnTo>
                  <a:lnTo>
                    <a:pt x="161544" y="97536"/>
                  </a:lnTo>
                  <a:lnTo>
                    <a:pt x="161544" y="109728"/>
                  </a:lnTo>
                  <a:lnTo>
                    <a:pt x="166116" y="112776"/>
                  </a:lnTo>
                  <a:lnTo>
                    <a:pt x="176784" y="112776"/>
                  </a:lnTo>
                  <a:lnTo>
                    <a:pt x="181356" y="109728"/>
                  </a:lnTo>
                  <a:lnTo>
                    <a:pt x="181356" y="97536"/>
                  </a:lnTo>
                  <a:close/>
                </a:path>
                <a:path w="584200" h="113029">
                  <a:moveTo>
                    <a:pt x="222504" y="97536"/>
                  </a:moveTo>
                  <a:lnTo>
                    <a:pt x="217932" y="92964"/>
                  </a:lnTo>
                  <a:lnTo>
                    <a:pt x="205740" y="92964"/>
                  </a:lnTo>
                  <a:lnTo>
                    <a:pt x="202692" y="97536"/>
                  </a:lnTo>
                  <a:lnTo>
                    <a:pt x="202692" y="109728"/>
                  </a:lnTo>
                  <a:lnTo>
                    <a:pt x="205740" y="112776"/>
                  </a:lnTo>
                  <a:lnTo>
                    <a:pt x="217932" y="112776"/>
                  </a:lnTo>
                  <a:lnTo>
                    <a:pt x="222504" y="109728"/>
                  </a:lnTo>
                  <a:lnTo>
                    <a:pt x="222504" y="97536"/>
                  </a:lnTo>
                  <a:close/>
                </a:path>
                <a:path w="584200" h="113029">
                  <a:moveTo>
                    <a:pt x="262128" y="97536"/>
                  </a:moveTo>
                  <a:lnTo>
                    <a:pt x="257556" y="92964"/>
                  </a:lnTo>
                  <a:lnTo>
                    <a:pt x="246888" y="92964"/>
                  </a:lnTo>
                  <a:lnTo>
                    <a:pt x="242316" y="97536"/>
                  </a:lnTo>
                  <a:lnTo>
                    <a:pt x="242316" y="109728"/>
                  </a:lnTo>
                  <a:lnTo>
                    <a:pt x="246888" y="112776"/>
                  </a:lnTo>
                  <a:lnTo>
                    <a:pt x="257556" y="112776"/>
                  </a:lnTo>
                  <a:lnTo>
                    <a:pt x="262128" y="109728"/>
                  </a:lnTo>
                  <a:lnTo>
                    <a:pt x="262128" y="97536"/>
                  </a:lnTo>
                  <a:close/>
                </a:path>
                <a:path w="584200" h="113029">
                  <a:moveTo>
                    <a:pt x="303276" y="97536"/>
                  </a:moveTo>
                  <a:lnTo>
                    <a:pt x="298704" y="92964"/>
                  </a:lnTo>
                  <a:lnTo>
                    <a:pt x="288036" y="92964"/>
                  </a:lnTo>
                  <a:lnTo>
                    <a:pt x="283464" y="97536"/>
                  </a:lnTo>
                  <a:lnTo>
                    <a:pt x="283464" y="109728"/>
                  </a:lnTo>
                  <a:lnTo>
                    <a:pt x="288036" y="112776"/>
                  </a:lnTo>
                  <a:lnTo>
                    <a:pt x="298704" y="112776"/>
                  </a:lnTo>
                  <a:lnTo>
                    <a:pt x="303276" y="109728"/>
                  </a:lnTo>
                  <a:lnTo>
                    <a:pt x="303276" y="97536"/>
                  </a:lnTo>
                  <a:close/>
                </a:path>
                <a:path w="584200" h="113029">
                  <a:moveTo>
                    <a:pt x="342887" y="97536"/>
                  </a:moveTo>
                  <a:lnTo>
                    <a:pt x="339839" y="92964"/>
                  </a:lnTo>
                  <a:lnTo>
                    <a:pt x="327647" y="92964"/>
                  </a:lnTo>
                  <a:lnTo>
                    <a:pt x="324599" y="97536"/>
                  </a:lnTo>
                  <a:lnTo>
                    <a:pt x="324599" y="109728"/>
                  </a:lnTo>
                  <a:lnTo>
                    <a:pt x="327647" y="112776"/>
                  </a:lnTo>
                  <a:lnTo>
                    <a:pt x="339839" y="112776"/>
                  </a:lnTo>
                  <a:lnTo>
                    <a:pt x="342887" y="109728"/>
                  </a:lnTo>
                  <a:lnTo>
                    <a:pt x="342887" y="97536"/>
                  </a:lnTo>
                  <a:close/>
                </a:path>
                <a:path w="584200" h="113029">
                  <a:moveTo>
                    <a:pt x="384048" y="97536"/>
                  </a:moveTo>
                  <a:lnTo>
                    <a:pt x="379476" y="92964"/>
                  </a:lnTo>
                  <a:lnTo>
                    <a:pt x="368808" y="92964"/>
                  </a:lnTo>
                  <a:lnTo>
                    <a:pt x="364236" y="97536"/>
                  </a:lnTo>
                  <a:lnTo>
                    <a:pt x="364236" y="109728"/>
                  </a:lnTo>
                  <a:lnTo>
                    <a:pt x="368808" y="112776"/>
                  </a:lnTo>
                  <a:lnTo>
                    <a:pt x="379476" y="112776"/>
                  </a:lnTo>
                  <a:lnTo>
                    <a:pt x="384048" y="109728"/>
                  </a:lnTo>
                  <a:lnTo>
                    <a:pt x="384048" y="97536"/>
                  </a:lnTo>
                  <a:close/>
                </a:path>
                <a:path w="584200" h="113029">
                  <a:moveTo>
                    <a:pt x="425196" y="97536"/>
                  </a:moveTo>
                  <a:lnTo>
                    <a:pt x="420624" y="92964"/>
                  </a:lnTo>
                  <a:lnTo>
                    <a:pt x="408432" y="92964"/>
                  </a:lnTo>
                  <a:lnTo>
                    <a:pt x="405384" y="97536"/>
                  </a:lnTo>
                  <a:lnTo>
                    <a:pt x="405384" y="109728"/>
                  </a:lnTo>
                  <a:lnTo>
                    <a:pt x="408432" y="112776"/>
                  </a:lnTo>
                  <a:lnTo>
                    <a:pt x="420624" y="112776"/>
                  </a:lnTo>
                  <a:lnTo>
                    <a:pt x="425196" y="109728"/>
                  </a:lnTo>
                  <a:lnTo>
                    <a:pt x="425196" y="97536"/>
                  </a:lnTo>
                  <a:close/>
                </a:path>
                <a:path w="584200" h="113029">
                  <a:moveTo>
                    <a:pt x="464820" y="97536"/>
                  </a:moveTo>
                  <a:lnTo>
                    <a:pt x="460248" y="92964"/>
                  </a:lnTo>
                  <a:lnTo>
                    <a:pt x="449580" y="92964"/>
                  </a:lnTo>
                  <a:lnTo>
                    <a:pt x="445008" y="97536"/>
                  </a:lnTo>
                  <a:lnTo>
                    <a:pt x="445008" y="109728"/>
                  </a:lnTo>
                  <a:lnTo>
                    <a:pt x="449580" y="112776"/>
                  </a:lnTo>
                  <a:lnTo>
                    <a:pt x="460248" y="112776"/>
                  </a:lnTo>
                  <a:lnTo>
                    <a:pt x="464820" y="109728"/>
                  </a:lnTo>
                  <a:lnTo>
                    <a:pt x="464820" y="97536"/>
                  </a:lnTo>
                  <a:close/>
                </a:path>
                <a:path w="584200" h="113029">
                  <a:moveTo>
                    <a:pt x="505968" y="97536"/>
                  </a:moveTo>
                  <a:lnTo>
                    <a:pt x="501396" y="92964"/>
                  </a:lnTo>
                  <a:lnTo>
                    <a:pt x="490728" y="92964"/>
                  </a:lnTo>
                  <a:lnTo>
                    <a:pt x="486156" y="97536"/>
                  </a:lnTo>
                  <a:lnTo>
                    <a:pt x="486156" y="109728"/>
                  </a:lnTo>
                  <a:lnTo>
                    <a:pt x="490728" y="112776"/>
                  </a:lnTo>
                  <a:lnTo>
                    <a:pt x="501396" y="112776"/>
                  </a:lnTo>
                  <a:lnTo>
                    <a:pt x="505968" y="109728"/>
                  </a:lnTo>
                  <a:lnTo>
                    <a:pt x="505968" y="97536"/>
                  </a:lnTo>
                  <a:close/>
                </a:path>
                <a:path w="584200" h="113029">
                  <a:moveTo>
                    <a:pt x="583692" y="108204"/>
                  </a:moveTo>
                  <a:lnTo>
                    <a:pt x="566928" y="106680"/>
                  </a:lnTo>
                  <a:lnTo>
                    <a:pt x="565404" y="105156"/>
                  </a:lnTo>
                  <a:lnTo>
                    <a:pt x="565404" y="0"/>
                  </a:lnTo>
                  <a:lnTo>
                    <a:pt x="551307" y="4572"/>
                  </a:lnTo>
                  <a:lnTo>
                    <a:pt x="543534" y="6858"/>
                  </a:lnTo>
                  <a:lnTo>
                    <a:pt x="534924" y="9144"/>
                  </a:lnTo>
                  <a:lnTo>
                    <a:pt x="534924" y="12192"/>
                  </a:lnTo>
                  <a:lnTo>
                    <a:pt x="544068" y="13716"/>
                  </a:lnTo>
                  <a:lnTo>
                    <a:pt x="553212" y="13716"/>
                  </a:lnTo>
                  <a:lnTo>
                    <a:pt x="553212" y="105156"/>
                  </a:lnTo>
                  <a:lnTo>
                    <a:pt x="551688" y="106680"/>
                  </a:lnTo>
                  <a:lnTo>
                    <a:pt x="534924" y="108204"/>
                  </a:lnTo>
                  <a:lnTo>
                    <a:pt x="534924" y="111252"/>
                  </a:lnTo>
                  <a:lnTo>
                    <a:pt x="583692" y="111252"/>
                  </a:lnTo>
                  <a:lnTo>
                    <a:pt x="583692" y="10820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5577839" y="5178552"/>
              <a:ext cx="156972" cy="11582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7" name="object 37"/>
          <p:cNvGrpSpPr/>
          <p:nvPr/>
        </p:nvGrpSpPr>
        <p:grpSpPr>
          <a:xfrm>
            <a:off x="762000" y="5547360"/>
            <a:ext cx="4994275" cy="128270"/>
            <a:chOff x="762000" y="5547360"/>
            <a:chExt cx="4994275" cy="128270"/>
          </a:xfrm>
        </p:grpSpPr>
        <p:sp>
          <p:nvSpPr>
            <p:cNvPr id="38" name="object 38"/>
            <p:cNvSpPr/>
            <p:nvPr/>
          </p:nvSpPr>
          <p:spPr>
            <a:xfrm>
              <a:off x="762000" y="5547360"/>
              <a:ext cx="405383" cy="128015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188720" y="5654040"/>
              <a:ext cx="2849880" cy="20320"/>
            </a:xfrm>
            <a:custGeom>
              <a:avLst/>
              <a:gdLst/>
              <a:ahLst/>
              <a:cxnLst/>
              <a:rect l="l" t="t" r="r" b="b"/>
              <a:pathLst>
                <a:path w="2849879" h="20320">
                  <a:moveTo>
                    <a:pt x="19812" y="4572"/>
                  </a:moveTo>
                  <a:lnTo>
                    <a:pt x="15240" y="0"/>
                  </a:lnTo>
                  <a:lnTo>
                    <a:pt x="3048" y="0"/>
                  </a:lnTo>
                  <a:lnTo>
                    <a:pt x="0" y="4572"/>
                  </a:lnTo>
                  <a:lnTo>
                    <a:pt x="0" y="16764"/>
                  </a:lnTo>
                  <a:lnTo>
                    <a:pt x="3048" y="19812"/>
                  </a:lnTo>
                  <a:lnTo>
                    <a:pt x="15240" y="19812"/>
                  </a:lnTo>
                  <a:lnTo>
                    <a:pt x="19812" y="16764"/>
                  </a:lnTo>
                  <a:lnTo>
                    <a:pt x="19812" y="4572"/>
                  </a:lnTo>
                  <a:close/>
                </a:path>
                <a:path w="2849879" h="20320">
                  <a:moveTo>
                    <a:pt x="59436" y="4572"/>
                  </a:moveTo>
                  <a:lnTo>
                    <a:pt x="54864" y="0"/>
                  </a:lnTo>
                  <a:lnTo>
                    <a:pt x="44196" y="0"/>
                  </a:lnTo>
                  <a:lnTo>
                    <a:pt x="39624" y="4572"/>
                  </a:lnTo>
                  <a:lnTo>
                    <a:pt x="39624" y="16764"/>
                  </a:lnTo>
                  <a:lnTo>
                    <a:pt x="44196" y="19812"/>
                  </a:lnTo>
                  <a:lnTo>
                    <a:pt x="54864" y="19812"/>
                  </a:lnTo>
                  <a:lnTo>
                    <a:pt x="59436" y="16764"/>
                  </a:lnTo>
                  <a:lnTo>
                    <a:pt x="59436" y="4572"/>
                  </a:lnTo>
                  <a:close/>
                </a:path>
                <a:path w="2849879" h="20320">
                  <a:moveTo>
                    <a:pt x="100584" y="4572"/>
                  </a:moveTo>
                  <a:lnTo>
                    <a:pt x="96012" y="0"/>
                  </a:lnTo>
                  <a:lnTo>
                    <a:pt x="85344" y="0"/>
                  </a:lnTo>
                  <a:lnTo>
                    <a:pt x="80772" y="4572"/>
                  </a:lnTo>
                  <a:lnTo>
                    <a:pt x="80772" y="16764"/>
                  </a:lnTo>
                  <a:lnTo>
                    <a:pt x="85344" y="19812"/>
                  </a:lnTo>
                  <a:lnTo>
                    <a:pt x="96012" y="19812"/>
                  </a:lnTo>
                  <a:lnTo>
                    <a:pt x="100584" y="16764"/>
                  </a:lnTo>
                  <a:lnTo>
                    <a:pt x="100584" y="4572"/>
                  </a:lnTo>
                  <a:close/>
                </a:path>
                <a:path w="2849879" h="20320">
                  <a:moveTo>
                    <a:pt x="140208" y="4572"/>
                  </a:moveTo>
                  <a:lnTo>
                    <a:pt x="135636" y="0"/>
                  </a:lnTo>
                  <a:lnTo>
                    <a:pt x="124968" y="0"/>
                  </a:lnTo>
                  <a:lnTo>
                    <a:pt x="120396" y="4572"/>
                  </a:lnTo>
                  <a:lnTo>
                    <a:pt x="120396" y="16764"/>
                  </a:lnTo>
                  <a:lnTo>
                    <a:pt x="124968" y="19812"/>
                  </a:lnTo>
                  <a:lnTo>
                    <a:pt x="135636" y="19812"/>
                  </a:lnTo>
                  <a:lnTo>
                    <a:pt x="140208" y="16764"/>
                  </a:lnTo>
                  <a:lnTo>
                    <a:pt x="140208" y="4572"/>
                  </a:lnTo>
                  <a:close/>
                </a:path>
                <a:path w="2849879" h="20320">
                  <a:moveTo>
                    <a:pt x="181343" y="4572"/>
                  </a:moveTo>
                  <a:lnTo>
                    <a:pt x="176771" y="0"/>
                  </a:lnTo>
                  <a:lnTo>
                    <a:pt x="166103" y="0"/>
                  </a:lnTo>
                  <a:lnTo>
                    <a:pt x="161531" y="4572"/>
                  </a:lnTo>
                  <a:lnTo>
                    <a:pt x="161531" y="16764"/>
                  </a:lnTo>
                  <a:lnTo>
                    <a:pt x="166103" y="19812"/>
                  </a:lnTo>
                  <a:lnTo>
                    <a:pt x="176771" y="19812"/>
                  </a:lnTo>
                  <a:lnTo>
                    <a:pt x="181343" y="16764"/>
                  </a:lnTo>
                  <a:lnTo>
                    <a:pt x="181343" y="4572"/>
                  </a:lnTo>
                  <a:close/>
                </a:path>
                <a:path w="2849879" h="20320">
                  <a:moveTo>
                    <a:pt x="220980" y="4572"/>
                  </a:moveTo>
                  <a:lnTo>
                    <a:pt x="217932" y="0"/>
                  </a:lnTo>
                  <a:lnTo>
                    <a:pt x="205740" y="0"/>
                  </a:lnTo>
                  <a:lnTo>
                    <a:pt x="201168" y="4572"/>
                  </a:lnTo>
                  <a:lnTo>
                    <a:pt x="201168" y="16764"/>
                  </a:lnTo>
                  <a:lnTo>
                    <a:pt x="205740" y="19812"/>
                  </a:lnTo>
                  <a:lnTo>
                    <a:pt x="217932" y="19812"/>
                  </a:lnTo>
                  <a:lnTo>
                    <a:pt x="220980" y="16764"/>
                  </a:lnTo>
                  <a:lnTo>
                    <a:pt x="220980" y="4572"/>
                  </a:lnTo>
                  <a:close/>
                </a:path>
                <a:path w="2849879" h="20320">
                  <a:moveTo>
                    <a:pt x="262115" y="4572"/>
                  </a:moveTo>
                  <a:lnTo>
                    <a:pt x="257543" y="0"/>
                  </a:lnTo>
                  <a:lnTo>
                    <a:pt x="246875" y="0"/>
                  </a:lnTo>
                  <a:lnTo>
                    <a:pt x="242303" y="4572"/>
                  </a:lnTo>
                  <a:lnTo>
                    <a:pt x="242303" y="16764"/>
                  </a:lnTo>
                  <a:lnTo>
                    <a:pt x="246875" y="19812"/>
                  </a:lnTo>
                  <a:lnTo>
                    <a:pt x="257543" y="19812"/>
                  </a:lnTo>
                  <a:lnTo>
                    <a:pt x="262115" y="16764"/>
                  </a:lnTo>
                  <a:lnTo>
                    <a:pt x="262115" y="4572"/>
                  </a:lnTo>
                  <a:close/>
                </a:path>
                <a:path w="2849879" h="20320">
                  <a:moveTo>
                    <a:pt x="301752" y="4572"/>
                  </a:moveTo>
                  <a:lnTo>
                    <a:pt x="298704" y="0"/>
                  </a:lnTo>
                  <a:lnTo>
                    <a:pt x="286512" y="0"/>
                  </a:lnTo>
                  <a:lnTo>
                    <a:pt x="281940" y="4572"/>
                  </a:lnTo>
                  <a:lnTo>
                    <a:pt x="281940" y="16764"/>
                  </a:lnTo>
                  <a:lnTo>
                    <a:pt x="286512" y="19812"/>
                  </a:lnTo>
                  <a:lnTo>
                    <a:pt x="298704" y="19812"/>
                  </a:lnTo>
                  <a:lnTo>
                    <a:pt x="301752" y="16764"/>
                  </a:lnTo>
                  <a:lnTo>
                    <a:pt x="301752" y="4572"/>
                  </a:lnTo>
                  <a:close/>
                </a:path>
                <a:path w="2849879" h="20320">
                  <a:moveTo>
                    <a:pt x="342900" y="4572"/>
                  </a:moveTo>
                  <a:lnTo>
                    <a:pt x="338328" y="0"/>
                  </a:lnTo>
                  <a:lnTo>
                    <a:pt x="327660" y="0"/>
                  </a:lnTo>
                  <a:lnTo>
                    <a:pt x="323088" y="4572"/>
                  </a:lnTo>
                  <a:lnTo>
                    <a:pt x="323088" y="16764"/>
                  </a:lnTo>
                  <a:lnTo>
                    <a:pt x="327660" y="19812"/>
                  </a:lnTo>
                  <a:lnTo>
                    <a:pt x="338328" y="19812"/>
                  </a:lnTo>
                  <a:lnTo>
                    <a:pt x="342900" y="16764"/>
                  </a:lnTo>
                  <a:lnTo>
                    <a:pt x="342900" y="4572"/>
                  </a:lnTo>
                  <a:close/>
                </a:path>
                <a:path w="2849879" h="20320">
                  <a:moveTo>
                    <a:pt x="382524" y="4572"/>
                  </a:moveTo>
                  <a:lnTo>
                    <a:pt x="379476" y="0"/>
                  </a:lnTo>
                  <a:lnTo>
                    <a:pt x="367284" y="0"/>
                  </a:lnTo>
                  <a:lnTo>
                    <a:pt x="364236" y="4572"/>
                  </a:lnTo>
                  <a:lnTo>
                    <a:pt x="364236" y="16764"/>
                  </a:lnTo>
                  <a:lnTo>
                    <a:pt x="367284" y="19812"/>
                  </a:lnTo>
                  <a:lnTo>
                    <a:pt x="379476" y="19812"/>
                  </a:lnTo>
                  <a:lnTo>
                    <a:pt x="382524" y="16764"/>
                  </a:lnTo>
                  <a:lnTo>
                    <a:pt x="382524" y="4572"/>
                  </a:lnTo>
                  <a:close/>
                </a:path>
                <a:path w="2849879" h="20320">
                  <a:moveTo>
                    <a:pt x="423672" y="4572"/>
                  </a:moveTo>
                  <a:lnTo>
                    <a:pt x="419100" y="0"/>
                  </a:lnTo>
                  <a:lnTo>
                    <a:pt x="408432" y="0"/>
                  </a:lnTo>
                  <a:lnTo>
                    <a:pt x="403860" y="4572"/>
                  </a:lnTo>
                  <a:lnTo>
                    <a:pt x="403860" y="16764"/>
                  </a:lnTo>
                  <a:lnTo>
                    <a:pt x="408432" y="19812"/>
                  </a:lnTo>
                  <a:lnTo>
                    <a:pt x="419100" y="19812"/>
                  </a:lnTo>
                  <a:lnTo>
                    <a:pt x="423672" y="16764"/>
                  </a:lnTo>
                  <a:lnTo>
                    <a:pt x="423672" y="4572"/>
                  </a:lnTo>
                  <a:close/>
                </a:path>
                <a:path w="2849879" h="20320">
                  <a:moveTo>
                    <a:pt x="463283" y="4572"/>
                  </a:moveTo>
                  <a:lnTo>
                    <a:pt x="460235" y="0"/>
                  </a:lnTo>
                  <a:lnTo>
                    <a:pt x="448043" y="0"/>
                  </a:lnTo>
                  <a:lnTo>
                    <a:pt x="444995" y="4572"/>
                  </a:lnTo>
                  <a:lnTo>
                    <a:pt x="444995" y="16764"/>
                  </a:lnTo>
                  <a:lnTo>
                    <a:pt x="448043" y="19812"/>
                  </a:lnTo>
                  <a:lnTo>
                    <a:pt x="460235" y="19812"/>
                  </a:lnTo>
                  <a:lnTo>
                    <a:pt x="463283" y="16764"/>
                  </a:lnTo>
                  <a:lnTo>
                    <a:pt x="463283" y="4572"/>
                  </a:lnTo>
                  <a:close/>
                </a:path>
                <a:path w="2849879" h="20320">
                  <a:moveTo>
                    <a:pt x="504444" y="4572"/>
                  </a:moveTo>
                  <a:lnTo>
                    <a:pt x="499872" y="0"/>
                  </a:lnTo>
                  <a:lnTo>
                    <a:pt x="489204" y="0"/>
                  </a:lnTo>
                  <a:lnTo>
                    <a:pt x="484632" y="4572"/>
                  </a:lnTo>
                  <a:lnTo>
                    <a:pt x="484632" y="16764"/>
                  </a:lnTo>
                  <a:lnTo>
                    <a:pt x="489204" y="19812"/>
                  </a:lnTo>
                  <a:lnTo>
                    <a:pt x="499872" y="19812"/>
                  </a:lnTo>
                  <a:lnTo>
                    <a:pt x="504444" y="16764"/>
                  </a:lnTo>
                  <a:lnTo>
                    <a:pt x="504444" y="4572"/>
                  </a:lnTo>
                  <a:close/>
                </a:path>
                <a:path w="2849879" h="20320">
                  <a:moveTo>
                    <a:pt x="545592" y="4572"/>
                  </a:moveTo>
                  <a:lnTo>
                    <a:pt x="541020" y="0"/>
                  </a:lnTo>
                  <a:lnTo>
                    <a:pt x="528828" y="0"/>
                  </a:lnTo>
                  <a:lnTo>
                    <a:pt x="525780" y="4572"/>
                  </a:lnTo>
                  <a:lnTo>
                    <a:pt x="525780" y="16764"/>
                  </a:lnTo>
                  <a:lnTo>
                    <a:pt x="528828" y="19812"/>
                  </a:lnTo>
                  <a:lnTo>
                    <a:pt x="541020" y="19812"/>
                  </a:lnTo>
                  <a:lnTo>
                    <a:pt x="545592" y="16764"/>
                  </a:lnTo>
                  <a:lnTo>
                    <a:pt x="545592" y="4572"/>
                  </a:lnTo>
                  <a:close/>
                </a:path>
                <a:path w="2849879" h="20320">
                  <a:moveTo>
                    <a:pt x="585216" y="4572"/>
                  </a:moveTo>
                  <a:lnTo>
                    <a:pt x="580644" y="0"/>
                  </a:lnTo>
                  <a:lnTo>
                    <a:pt x="569976" y="0"/>
                  </a:lnTo>
                  <a:lnTo>
                    <a:pt x="565404" y="4572"/>
                  </a:lnTo>
                  <a:lnTo>
                    <a:pt x="565404" y="16764"/>
                  </a:lnTo>
                  <a:lnTo>
                    <a:pt x="569976" y="19812"/>
                  </a:lnTo>
                  <a:lnTo>
                    <a:pt x="580644" y="19812"/>
                  </a:lnTo>
                  <a:lnTo>
                    <a:pt x="585216" y="16764"/>
                  </a:lnTo>
                  <a:lnTo>
                    <a:pt x="585216" y="4572"/>
                  </a:lnTo>
                  <a:close/>
                </a:path>
                <a:path w="2849879" h="20320">
                  <a:moveTo>
                    <a:pt x="626351" y="4572"/>
                  </a:moveTo>
                  <a:lnTo>
                    <a:pt x="621779" y="0"/>
                  </a:lnTo>
                  <a:lnTo>
                    <a:pt x="609587" y="0"/>
                  </a:lnTo>
                  <a:lnTo>
                    <a:pt x="606539" y="4572"/>
                  </a:lnTo>
                  <a:lnTo>
                    <a:pt x="606539" y="16764"/>
                  </a:lnTo>
                  <a:lnTo>
                    <a:pt x="609587" y="19812"/>
                  </a:lnTo>
                  <a:lnTo>
                    <a:pt x="621779" y="19812"/>
                  </a:lnTo>
                  <a:lnTo>
                    <a:pt x="626351" y="16764"/>
                  </a:lnTo>
                  <a:lnTo>
                    <a:pt x="626351" y="4572"/>
                  </a:lnTo>
                  <a:close/>
                </a:path>
                <a:path w="2849879" h="20320">
                  <a:moveTo>
                    <a:pt x="665988" y="4572"/>
                  </a:moveTo>
                  <a:lnTo>
                    <a:pt x="661416" y="0"/>
                  </a:lnTo>
                  <a:lnTo>
                    <a:pt x="650748" y="0"/>
                  </a:lnTo>
                  <a:lnTo>
                    <a:pt x="646176" y="4572"/>
                  </a:lnTo>
                  <a:lnTo>
                    <a:pt x="646176" y="16764"/>
                  </a:lnTo>
                  <a:lnTo>
                    <a:pt x="650748" y="19812"/>
                  </a:lnTo>
                  <a:lnTo>
                    <a:pt x="661416" y="19812"/>
                  </a:lnTo>
                  <a:lnTo>
                    <a:pt x="665988" y="16764"/>
                  </a:lnTo>
                  <a:lnTo>
                    <a:pt x="665988" y="4572"/>
                  </a:lnTo>
                  <a:close/>
                </a:path>
                <a:path w="2849879" h="20320">
                  <a:moveTo>
                    <a:pt x="707136" y="4572"/>
                  </a:moveTo>
                  <a:lnTo>
                    <a:pt x="702564" y="0"/>
                  </a:lnTo>
                  <a:lnTo>
                    <a:pt x="691896" y="0"/>
                  </a:lnTo>
                  <a:lnTo>
                    <a:pt x="687324" y="4572"/>
                  </a:lnTo>
                  <a:lnTo>
                    <a:pt x="687324" y="16764"/>
                  </a:lnTo>
                  <a:lnTo>
                    <a:pt x="691896" y="19812"/>
                  </a:lnTo>
                  <a:lnTo>
                    <a:pt x="702564" y="19812"/>
                  </a:lnTo>
                  <a:lnTo>
                    <a:pt x="707136" y="16764"/>
                  </a:lnTo>
                  <a:lnTo>
                    <a:pt x="707136" y="4572"/>
                  </a:lnTo>
                  <a:close/>
                </a:path>
                <a:path w="2849879" h="20320">
                  <a:moveTo>
                    <a:pt x="746760" y="4572"/>
                  </a:moveTo>
                  <a:lnTo>
                    <a:pt x="742188" y="0"/>
                  </a:lnTo>
                  <a:lnTo>
                    <a:pt x="731520" y="0"/>
                  </a:lnTo>
                  <a:lnTo>
                    <a:pt x="726948" y="4572"/>
                  </a:lnTo>
                  <a:lnTo>
                    <a:pt x="726948" y="16764"/>
                  </a:lnTo>
                  <a:lnTo>
                    <a:pt x="731520" y="19812"/>
                  </a:lnTo>
                  <a:lnTo>
                    <a:pt x="742188" y="19812"/>
                  </a:lnTo>
                  <a:lnTo>
                    <a:pt x="746760" y="16764"/>
                  </a:lnTo>
                  <a:lnTo>
                    <a:pt x="746760" y="4572"/>
                  </a:lnTo>
                  <a:close/>
                </a:path>
                <a:path w="2849879" h="20320">
                  <a:moveTo>
                    <a:pt x="787908" y="4572"/>
                  </a:moveTo>
                  <a:lnTo>
                    <a:pt x="783336" y="0"/>
                  </a:lnTo>
                  <a:lnTo>
                    <a:pt x="772668" y="0"/>
                  </a:lnTo>
                  <a:lnTo>
                    <a:pt x="768096" y="4572"/>
                  </a:lnTo>
                  <a:lnTo>
                    <a:pt x="768096" y="16764"/>
                  </a:lnTo>
                  <a:lnTo>
                    <a:pt x="772668" y="19812"/>
                  </a:lnTo>
                  <a:lnTo>
                    <a:pt x="783336" y="19812"/>
                  </a:lnTo>
                  <a:lnTo>
                    <a:pt x="787908" y="16764"/>
                  </a:lnTo>
                  <a:lnTo>
                    <a:pt x="787908" y="4572"/>
                  </a:lnTo>
                  <a:close/>
                </a:path>
                <a:path w="2849879" h="20320">
                  <a:moveTo>
                    <a:pt x="827532" y="4572"/>
                  </a:moveTo>
                  <a:lnTo>
                    <a:pt x="822960" y="0"/>
                  </a:lnTo>
                  <a:lnTo>
                    <a:pt x="812292" y="0"/>
                  </a:lnTo>
                  <a:lnTo>
                    <a:pt x="807720" y="4572"/>
                  </a:lnTo>
                  <a:lnTo>
                    <a:pt x="807720" y="16764"/>
                  </a:lnTo>
                  <a:lnTo>
                    <a:pt x="812292" y="19812"/>
                  </a:lnTo>
                  <a:lnTo>
                    <a:pt x="822960" y="19812"/>
                  </a:lnTo>
                  <a:lnTo>
                    <a:pt x="827532" y="16764"/>
                  </a:lnTo>
                  <a:lnTo>
                    <a:pt x="827532" y="4572"/>
                  </a:lnTo>
                  <a:close/>
                </a:path>
                <a:path w="2849879" h="20320">
                  <a:moveTo>
                    <a:pt x="868680" y="4572"/>
                  </a:moveTo>
                  <a:lnTo>
                    <a:pt x="864108" y="0"/>
                  </a:lnTo>
                  <a:lnTo>
                    <a:pt x="853440" y="0"/>
                  </a:lnTo>
                  <a:lnTo>
                    <a:pt x="848868" y="4572"/>
                  </a:lnTo>
                  <a:lnTo>
                    <a:pt x="848868" y="16764"/>
                  </a:lnTo>
                  <a:lnTo>
                    <a:pt x="853440" y="19812"/>
                  </a:lnTo>
                  <a:lnTo>
                    <a:pt x="864108" y="19812"/>
                  </a:lnTo>
                  <a:lnTo>
                    <a:pt x="868680" y="16764"/>
                  </a:lnTo>
                  <a:lnTo>
                    <a:pt x="868680" y="4572"/>
                  </a:lnTo>
                  <a:close/>
                </a:path>
                <a:path w="2849879" h="20320">
                  <a:moveTo>
                    <a:pt x="908291" y="4572"/>
                  </a:moveTo>
                  <a:lnTo>
                    <a:pt x="905243" y="0"/>
                  </a:lnTo>
                  <a:lnTo>
                    <a:pt x="893051" y="0"/>
                  </a:lnTo>
                  <a:lnTo>
                    <a:pt x="888479" y="4572"/>
                  </a:lnTo>
                  <a:lnTo>
                    <a:pt x="888479" y="16764"/>
                  </a:lnTo>
                  <a:lnTo>
                    <a:pt x="893051" y="19812"/>
                  </a:lnTo>
                  <a:lnTo>
                    <a:pt x="905243" y="19812"/>
                  </a:lnTo>
                  <a:lnTo>
                    <a:pt x="908291" y="16764"/>
                  </a:lnTo>
                  <a:lnTo>
                    <a:pt x="908291" y="4572"/>
                  </a:lnTo>
                  <a:close/>
                </a:path>
                <a:path w="2849879" h="20320">
                  <a:moveTo>
                    <a:pt x="949452" y="4572"/>
                  </a:moveTo>
                  <a:lnTo>
                    <a:pt x="944880" y="0"/>
                  </a:lnTo>
                  <a:lnTo>
                    <a:pt x="934212" y="0"/>
                  </a:lnTo>
                  <a:lnTo>
                    <a:pt x="929640" y="4572"/>
                  </a:lnTo>
                  <a:lnTo>
                    <a:pt x="929640" y="16764"/>
                  </a:lnTo>
                  <a:lnTo>
                    <a:pt x="934212" y="19812"/>
                  </a:lnTo>
                  <a:lnTo>
                    <a:pt x="944880" y="19812"/>
                  </a:lnTo>
                  <a:lnTo>
                    <a:pt x="949452" y="16764"/>
                  </a:lnTo>
                  <a:lnTo>
                    <a:pt x="949452" y="4572"/>
                  </a:lnTo>
                  <a:close/>
                </a:path>
                <a:path w="2849879" h="20320">
                  <a:moveTo>
                    <a:pt x="989076" y="4572"/>
                  </a:moveTo>
                  <a:lnTo>
                    <a:pt x="986028" y="0"/>
                  </a:lnTo>
                  <a:lnTo>
                    <a:pt x="973836" y="0"/>
                  </a:lnTo>
                  <a:lnTo>
                    <a:pt x="969264" y="4572"/>
                  </a:lnTo>
                  <a:lnTo>
                    <a:pt x="969264" y="16764"/>
                  </a:lnTo>
                  <a:lnTo>
                    <a:pt x="973836" y="19812"/>
                  </a:lnTo>
                  <a:lnTo>
                    <a:pt x="986028" y="19812"/>
                  </a:lnTo>
                  <a:lnTo>
                    <a:pt x="989076" y="16764"/>
                  </a:lnTo>
                  <a:lnTo>
                    <a:pt x="989076" y="4572"/>
                  </a:lnTo>
                  <a:close/>
                </a:path>
                <a:path w="2849879" h="20320">
                  <a:moveTo>
                    <a:pt x="1030224" y="4572"/>
                  </a:moveTo>
                  <a:lnTo>
                    <a:pt x="1025652" y="0"/>
                  </a:lnTo>
                  <a:lnTo>
                    <a:pt x="1014984" y="0"/>
                  </a:lnTo>
                  <a:lnTo>
                    <a:pt x="1010412" y="4572"/>
                  </a:lnTo>
                  <a:lnTo>
                    <a:pt x="1010412" y="16764"/>
                  </a:lnTo>
                  <a:lnTo>
                    <a:pt x="1014984" y="19812"/>
                  </a:lnTo>
                  <a:lnTo>
                    <a:pt x="1025652" y="19812"/>
                  </a:lnTo>
                  <a:lnTo>
                    <a:pt x="1030224" y="16764"/>
                  </a:lnTo>
                  <a:lnTo>
                    <a:pt x="1030224" y="4572"/>
                  </a:lnTo>
                  <a:close/>
                </a:path>
                <a:path w="2849879" h="20320">
                  <a:moveTo>
                    <a:pt x="1069848" y="4572"/>
                  </a:moveTo>
                  <a:lnTo>
                    <a:pt x="1066800" y="0"/>
                  </a:lnTo>
                  <a:lnTo>
                    <a:pt x="1054608" y="0"/>
                  </a:lnTo>
                  <a:lnTo>
                    <a:pt x="1051560" y="4572"/>
                  </a:lnTo>
                  <a:lnTo>
                    <a:pt x="1051560" y="16764"/>
                  </a:lnTo>
                  <a:lnTo>
                    <a:pt x="1054608" y="19812"/>
                  </a:lnTo>
                  <a:lnTo>
                    <a:pt x="1066800" y="19812"/>
                  </a:lnTo>
                  <a:lnTo>
                    <a:pt x="1069848" y="16764"/>
                  </a:lnTo>
                  <a:lnTo>
                    <a:pt x="1069848" y="4572"/>
                  </a:lnTo>
                  <a:close/>
                </a:path>
                <a:path w="2849879" h="20320">
                  <a:moveTo>
                    <a:pt x="1110983" y="4572"/>
                  </a:moveTo>
                  <a:lnTo>
                    <a:pt x="1106411" y="0"/>
                  </a:lnTo>
                  <a:lnTo>
                    <a:pt x="1095743" y="0"/>
                  </a:lnTo>
                  <a:lnTo>
                    <a:pt x="1091171" y="4572"/>
                  </a:lnTo>
                  <a:lnTo>
                    <a:pt x="1091171" y="16764"/>
                  </a:lnTo>
                  <a:lnTo>
                    <a:pt x="1095743" y="19812"/>
                  </a:lnTo>
                  <a:lnTo>
                    <a:pt x="1106411" y="19812"/>
                  </a:lnTo>
                  <a:lnTo>
                    <a:pt x="1110983" y="16764"/>
                  </a:lnTo>
                  <a:lnTo>
                    <a:pt x="1110983" y="4572"/>
                  </a:lnTo>
                  <a:close/>
                </a:path>
                <a:path w="2849879" h="20320">
                  <a:moveTo>
                    <a:pt x="1150620" y="4572"/>
                  </a:moveTo>
                  <a:lnTo>
                    <a:pt x="1147572" y="0"/>
                  </a:lnTo>
                  <a:lnTo>
                    <a:pt x="1135380" y="0"/>
                  </a:lnTo>
                  <a:lnTo>
                    <a:pt x="1132332" y="4572"/>
                  </a:lnTo>
                  <a:lnTo>
                    <a:pt x="1132332" y="16764"/>
                  </a:lnTo>
                  <a:lnTo>
                    <a:pt x="1135380" y="19812"/>
                  </a:lnTo>
                  <a:lnTo>
                    <a:pt x="1147572" y="19812"/>
                  </a:lnTo>
                  <a:lnTo>
                    <a:pt x="1150620" y="16764"/>
                  </a:lnTo>
                  <a:lnTo>
                    <a:pt x="1150620" y="4572"/>
                  </a:lnTo>
                  <a:close/>
                </a:path>
                <a:path w="2849879" h="20320">
                  <a:moveTo>
                    <a:pt x="1191768" y="4572"/>
                  </a:moveTo>
                  <a:lnTo>
                    <a:pt x="1187196" y="0"/>
                  </a:lnTo>
                  <a:lnTo>
                    <a:pt x="1176528" y="0"/>
                  </a:lnTo>
                  <a:lnTo>
                    <a:pt x="1171956" y="4572"/>
                  </a:lnTo>
                  <a:lnTo>
                    <a:pt x="1171956" y="16764"/>
                  </a:lnTo>
                  <a:lnTo>
                    <a:pt x="1176528" y="19812"/>
                  </a:lnTo>
                  <a:lnTo>
                    <a:pt x="1187196" y="19812"/>
                  </a:lnTo>
                  <a:lnTo>
                    <a:pt x="1191768" y="16764"/>
                  </a:lnTo>
                  <a:lnTo>
                    <a:pt x="1191768" y="4572"/>
                  </a:lnTo>
                  <a:close/>
                </a:path>
                <a:path w="2849879" h="20320">
                  <a:moveTo>
                    <a:pt x="1232916" y="4572"/>
                  </a:moveTo>
                  <a:lnTo>
                    <a:pt x="1228344" y="0"/>
                  </a:lnTo>
                  <a:lnTo>
                    <a:pt x="1216152" y="0"/>
                  </a:lnTo>
                  <a:lnTo>
                    <a:pt x="1213104" y="4572"/>
                  </a:lnTo>
                  <a:lnTo>
                    <a:pt x="1213104" y="16764"/>
                  </a:lnTo>
                  <a:lnTo>
                    <a:pt x="1216152" y="19812"/>
                  </a:lnTo>
                  <a:lnTo>
                    <a:pt x="1228344" y="19812"/>
                  </a:lnTo>
                  <a:lnTo>
                    <a:pt x="1232916" y="16764"/>
                  </a:lnTo>
                  <a:lnTo>
                    <a:pt x="1232916" y="4572"/>
                  </a:lnTo>
                  <a:close/>
                </a:path>
                <a:path w="2849879" h="20320">
                  <a:moveTo>
                    <a:pt x="1272527" y="4572"/>
                  </a:moveTo>
                  <a:lnTo>
                    <a:pt x="1267955" y="0"/>
                  </a:lnTo>
                  <a:lnTo>
                    <a:pt x="1257287" y="0"/>
                  </a:lnTo>
                  <a:lnTo>
                    <a:pt x="1252715" y="4572"/>
                  </a:lnTo>
                  <a:lnTo>
                    <a:pt x="1252715" y="16764"/>
                  </a:lnTo>
                  <a:lnTo>
                    <a:pt x="1257287" y="19812"/>
                  </a:lnTo>
                  <a:lnTo>
                    <a:pt x="1267955" y="19812"/>
                  </a:lnTo>
                  <a:lnTo>
                    <a:pt x="1272527" y="16764"/>
                  </a:lnTo>
                  <a:lnTo>
                    <a:pt x="1272527" y="4572"/>
                  </a:lnTo>
                  <a:close/>
                </a:path>
                <a:path w="2849879" h="20320">
                  <a:moveTo>
                    <a:pt x="1313688" y="4572"/>
                  </a:moveTo>
                  <a:lnTo>
                    <a:pt x="1309116" y="0"/>
                  </a:lnTo>
                  <a:lnTo>
                    <a:pt x="1298448" y="0"/>
                  </a:lnTo>
                  <a:lnTo>
                    <a:pt x="1293876" y="4572"/>
                  </a:lnTo>
                  <a:lnTo>
                    <a:pt x="1293876" y="16764"/>
                  </a:lnTo>
                  <a:lnTo>
                    <a:pt x="1298448" y="19812"/>
                  </a:lnTo>
                  <a:lnTo>
                    <a:pt x="1309116" y="19812"/>
                  </a:lnTo>
                  <a:lnTo>
                    <a:pt x="1313688" y="16764"/>
                  </a:lnTo>
                  <a:lnTo>
                    <a:pt x="1313688" y="4572"/>
                  </a:lnTo>
                  <a:close/>
                </a:path>
                <a:path w="2849879" h="20320">
                  <a:moveTo>
                    <a:pt x="1353312" y="4572"/>
                  </a:moveTo>
                  <a:lnTo>
                    <a:pt x="1348740" y="0"/>
                  </a:lnTo>
                  <a:lnTo>
                    <a:pt x="1338072" y="0"/>
                  </a:lnTo>
                  <a:lnTo>
                    <a:pt x="1333500" y="4572"/>
                  </a:lnTo>
                  <a:lnTo>
                    <a:pt x="1333500" y="16764"/>
                  </a:lnTo>
                  <a:lnTo>
                    <a:pt x="1338072" y="19812"/>
                  </a:lnTo>
                  <a:lnTo>
                    <a:pt x="1348740" y="19812"/>
                  </a:lnTo>
                  <a:lnTo>
                    <a:pt x="1353312" y="16764"/>
                  </a:lnTo>
                  <a:lnTo>
                    <a:pt x="1353312" y="4572"/>
                  </a:lnTo>
                  <a:close/>
                </a:path>
                <a:path w="2849879" h="20320">
                  <a:moveTo>
                    <a:pt x="1394460" y="4572"/>
                  </a:moveTo>
                  <a:lnTo>
                    <a:pt x="1389888" y="0"/>
                  </a:lnTo>
                  <a:lnTo>
                    <a:pt x="1379220" y="0"/>
                  </a:lnTo>
                  <a:lnTo>
                    <a:pt x="1374648" y="4572"/>
                  </a:lnTo>
                  <a:lnTo>
                    <a:pt x="1374648" y="16764"/>
                  </a:lnTo>
                  <a:lnTo>
                    <a:pt x="1379220" y="19812"/>
                  </a:lnTo>
                  <a:lnTo>
                    <a:pt x="1389888" y="19812"/>
                  </a:lnTo>
                  <a:lnTo>
                    <a:pt x="1394460" y="16764"/>
                  </a:lnTo>
                  <a:lnTo>
                    <a:pt x="1394460" y="4572"/>
                  </a:lnTo>
                  <a:close/>
                </a:path>
                <a:path w="2849879" h="20320">
                  <a:moveTo>
                    <a:pt x="1434071" y="4572"/>
                  </a:moveTo>
                  <a:lnTo>
                    <a:pt x="1429499" y="0"/>
                  </a:lnTo>
                  <a:lnTo>
                    <a:pt x="1418831" y="0"/>
                  </a:lnTo>
                  <a:lnTo>
                    <a:pt x="1414259" y="4572"/>
                  </a:lnTo>
                  <a:lnTo>
                    <a:pt x="1414259" y="16764"/>
                  </a:lnTo>
                  <a:lnTo>
                    <a:pt x="1418831" y="19812"/>
                  </a:lnTo>
                  <a:lnTo>
                    <a:pt x="1429499" y="19812"/>
                  </a:lnTo>
                  <a:lnTo>
                    <a:pt x="1434071" y="16764"/>
                  </a:lnTo>
                  <a:lnTo>
                    <a:pt x="1434071" y="4572"/>
                  </a:lnTo>
                  <a:close/>
                </a:path>
                <a:path w="2849879" h="20320">
                  <a:moveTo>
                    <a:pt x="1475232" y="4572"/>
                  </a:moveTo>
                  <a:lnTo>
                    <a:pt x="1470660" y="0"/>
                  </a:lnTo>
                  <a:lnTo>
                    <a:pt x="1459992" y="0"/>
                  </a:lnTo>
                  <a:lnTo>
                    <a:pt x="1455420" y="4572"/>
                  </a:lnTo>
                  <a:lnTo>
                    <a:pt x="1455420" y="16764"/>
                  </a:lnTo>
                  <a:lnTo>
                    <a:pt x="1459992" y="19812"/>
                  </a:lnTo>
                  <a:lnTo>
                    <a:pt x="1470660" y="19812"/>
                  </a:lnTo>
                  <a:lnTo>
                    <a:pt x="1475232" y="16764"/>
                  </a:lnTo>
                  <a:lnTo>
                    <a:pt x="1475232" y="4572"/>
                  </a:lnTo>
                  <a:close/>
                </a:path>
                <a:path w="2849879" h="20320">
                  <a:moveTo>
                    <a:pt x="1514856" y="4572"/>
                  </a:moveTo>
                  <a:lnTo>
                    <a:pt x="1511808" y="0"/>
                  </a:lnTo>
                  <a:lnTo>
                    <a:pt x="1499616" y="0"/>
                  </a:lnTo>
                  <a:lnTo>
                    <a:pt x="1495044" y="4572"/>
                  </a:lnTo>
                  <a:lnTo>
                    <a:pt x="1495044" y="16764"/>
                  </a:lnTo>
                  <a:lnTo>
                    <a:pt x="1499616" y="19812"/>
                  </a:lnTo>
                  <a:lnTo>
                    <a:pt x="1511808" y="19812"/>
                  </a:lnTo>
                  <a:lnTo>
                    <a:pt x="1514856" y="16764"/>
                  </a:lnTo>
                  <a:lnTo>
                    <a:pt x="1514856" y="4572"/>
                  </a:lnTo>
                  <a:close/>
                </a:path>
                <a:path w="2849879" h="20320">
                  <a:moveTo>
                    <a:pt x="1556004" y="4572"/>
                  </a:moveTo>
                  <a:lnTo>
                    <a:pt x="1551432" y="0"/>
                  </a:lnTo>
                  <a:lnTo>
                    <a:pt x="1540764" y="0"/>
                  </a:lnTo>
                  <a:lnTo>
                    <a:pt x="1536192" y="4572"/>
                  </a:lnTo>
                  <a:lnTo>
                    <a:pt x="1536192" y="16764"/>
                  </a:lnTo>
                  <a:lnTo>
                    <a:pt x="1540764" y="19812"/>
                  </a:lnTo>
                  <a:lnTo>
                    <a:pt x="1551432" y="19812"/>
                  </a:lnTo>
                  <a:lnTo>
                    <a:pt x="1556004" y="16764"/>
                  </a:lnTo>
                  <a:lnTo>
                    <a:pt x="1556004" y="4572"/>
                  </a:lnTo>
                  <a:close/>
                </a:path>
                <a:path w="2849879" h="20320">
                  <a:moveTo>
                    <a:pt x="1595628" y="4572"/>
                  </a:moveTo>
                  <a:lnTo>
                    <a:pt x="1592580" y="0"/>
                  </a:lnTo>
                  <a:lnTo>
                    <a:pt x="1580388" y="0"/>
                  </a:lnTo>
                  <a:lnTo>
                    <a:pt x="1575816" y="4572"/>
                  </a:lnTo>
                  <a:lnTo>
                    <a:pt x="1575816" y="16764"/>
                  </a:lnTo>
                  <a:lnTo>
                    <a:pt x="1580388" y="19812"/>
                  </a:lnTo>
                  <a:lnTo>
                    <a:pt x="1592580" y="19812"/>
                  </a:lnTo>
                  <a:lnTo>
                    <a:pt x="1595628" y="16764"/>
                  </a:lnTo>
                  <a:lnTo>
                    <a:pt x="1595628" y="4572"/>
                  </a:lnTo>
                  <a:close/>
                </a:path>
                <a:path w="2849879" h="20320">
                  <a:moveTo>
                    <a:pt x="1636776" y="4572"/>
                  </a:moveTo>
                  <a:lnTo>
                    <a:pt x="1632204" y="0"/>
                  </a:lnTo>
                  <a:lnTo>
                    <a:pt x="1621536" y="0"/>
                  </a:lnTo>
                  <a:lnTo>
                    <a:pt x="1616964" y="4572"/>
                  </a:lnTo>
                  <a:lnTo>
                    <a:pt x="1616964" y="16764"/>
                  </a:lnTo>
                  <a:lnTo>
                    <a:pt x="1621536" y="19812"/>
                  </a:lnTo>
                  <a:lnTo>
                    <a:pt x="1632204" y="19812"/>
                  </a:lnTo>
                  <a:lnTo>
                    <a:pt x="1636776" y="16764"/>
                  </a:lnTo>
                  <a:lnTo>
                    <a:pt x="1636776" y="4572"/>
                  </a:lnTo>
                  <a:close/>
                </a:path>
                <a:path w="2849879" h="20320">
                  <a:moveTo>
                    <a:pt x="1676400" y="4572"/>
                  </a:moveTo>
                  <a:lnTo>
                    <a:pt x="1673352" y="0"/>
                  </a:lnTo>
                  <a:lnTo>
                    <a:pt x="1661160" y="0"/>
                  </a:lnTo>
                  <a:lnTo>
                    <a:pt x="1658112" y="4572"/>
                  </a:lnTo>
                  <a:lnTo>
                    <a:pt x="1658112" y="16764"/>
                  </a:lnTo>
                  <a:lnTo>
                    <a:pt x="1661160" y="19812"/>
                  </a:lnTo>
                  <a:lnTo>
                    <a:pt x="1673352" y="19812"/>
                  </a:lnTo>
                  <a:lnTo>
                    <a:pt x="1676400" y="16764"/>
                  </a:lnTo>
                  <a:lnTo>
                    <a:pt x="1676400" y="4572"/>
                  </a:lnTo>
                  <a:close/>
                </a:path>
                <a:path w="2849879" h="20320">
                  <a:moveTo>
                    <a:pt x="1717548" y="4572"/>
                  </a:moveTo>
                  <a:lnTo>
                    <a:pt x="1712976" y="0"/>
                  </a:lnTo>
                  <a:lnTo>
                    <a:pt x="1702308" y="0"/>
                  </a:lnTo>
                  <a:lnTo>
                    <a:pt x="1697736" y="4572"/>
                  </a:lnTo>
                  <a:lnTo>
                    <a:pt x="1697736" y="16764"/>
                  </a:lnTo>
                  <a:lnTo>
                    <a:pt x="1702308" y="19812"/>
                  </a:lnTo>
                  <a:lnTo>
                    <a:pt x="1712976" y="19812"/>
                  </a:lnTo>
                  <a:lnTo>
                    <a:pt x="1717548" y="16764"/>
                  </a:lnTo>
                  <a:lnTo>
                    <a:pt x="1717548" y="4572"/>
                  </a:lnTo>
                  <a:close/>
                </a:path>
                <a:path w="2849879" h="20320">
                  <a:moveTo>
                    <a:pt x="1757172" y="4572"/>
                  </a:moveTo>
                  <a:lnTo>
                    <a:pt x="1754124" y="0"/>
                  </a:lnTo>
                  <a:lnTo>
                    <a:pt x="1741932" y="0"/>
                  </a:lnTo>
                  <a:lnTo>
                    <a:pt x="1738884" y="4572"/>
                  </a:lnTo>
                  <a:lnTo>
                    <a:pt x="1738884" y="16764"/>
                  </a:lnTo>
                  <a:lnTo>
                    <a:pt x="1741932" y="19812"/>
                  </a:lnTo>
                  <a:lnTo>
                    <a:pt x="1754124" y="19812"/>
                  </a:lnTo>
                  <a:lnTo>
                    <a:pt x="1757172" y="16764"/>
                  </a:lnTo>
                  <a:lnTo>
                    <a:pt x="1757172" y="4572"/>
                  </a:lnTo>
                  <a:close/>
                </a:path>
                <a:path w="2849879" h="20320">
                  <a:moveTo>
                    <a:pt x="1798320" y="4572"/>
                  </a:moveTo>
                  <a:lnTo>
                    <a:pt x="1793748" y="0"/>
                  </a:lnTo>
                  <a:lnTo>
                    <a:pt x="1783080" y="0"/>
                  </a:lnTo>
                  <a:lnTo>
                    <a:pt x="1778508" y="4572"/>
                  </a:lnTo>
                  <a:lnTo>
                    <a:pt x="1778508" y="16764"/>
                  </a:lnTo>
                  <a:lnTo>
                    <a:pt x="1783080" y="19812"/>
                  </a:lnTo>
                  <a:lnTo>
                    <a:pt x="1793748" y="19812"/>
                  </a:lnTo>
                  <a:lnTo>
                    <a:pt x="1798320" y="16764"/>
                  </a:lnTo>
                  <a:lnTo>
                    <a:pt x="1798320" y="4572"/>
                  </a:lnTo>
                  <a:close/>
                </a:path>
                <a:path w="2849879" h="20320">
                  <a:moveTo>
                    <a:pt x="1839468" y="4572"/>
                  </a:moveTo>
                  <a:lnTo>
                    <a:pt x="1834896" y="0"/>
                  </a:lnTo>
                  <a:lnTo>
                    <a:pt x="1822704" y="0"/>
                  </a:lnTo>
                  <a:lnTo>
                    <a:pt x="1819656" y="4572"/>
                  </a:lnTo>
                  <a:lnTo>
                    <a:pt x="1819656" y="16764"/>
                  </a:lnTo>
                  <a:lnTo>
                    <a:pt x="1822704" y="19812"/>
                  </a:lnTo>
                  <a:lnTo>
                    <a:pt x="1834896" y="19812"/>
                  </a:lnTo>
                  <a:lnTo>
                    <a:pt x="1839468" y="16764"/>
                  </a:lnTo>
                  <a:lnTo>
                    <a:pt x="1839468" y="4572"/>
                  </a:lnTo>
                  <a:close/>
                </a:path>
                <a:path w="2849879" h="20320">
                  <a:moveTo>
                    <a:pt x="1879092" y="4572"/>
                  </a:moveTo>
                  <a:lnTo>
                    <a:pt x="1874520" y="0"/>
                  </a:lnTo>
                  <a:lnTo>
                    <a:pt x="1863852" y="0"/>
                  </a:lnTo>
                  <a:lnTo>
                    <a:pt x="1859280" y="4572"/>
                  </a:lnTo>
                  <a:lnTo>
                    <a:pt x="1859280" y="16764"/>
                  </a:lnTo>
                  <a:lnTo>
                    <a:pt x="1863852" y="19812"/>
                  </a:lnTo>
                  <a:lnTo>
                    <a:pt x="1874520" y="19812"/>
                  </a:lnTo>
                  <a:lnTo>
                    <a:pt x="1879092" y="16764"/>
                  </a:lnTo>
                  <a:lnTo>
                    <a:pt x="1879092" y="4572"/>
                  </a:lnTo>
                  <a:close/>
                </a:path>
                <a:path w="2849879" h="20320">
                  <a:moveTo>
                    <a:pt x="1920227" y="4572"/>
                  </a:moveTo>
                  <a:lnTo>
                    <a:pt x="1915655" y="0"/>
                  </a:lnTo>
                  <a:lnTo>
                    <a:pt x="1903463" y="0"/>
                  </a:lnTo>
                  <a:lnTo>
                    <a:pt x="1900415" y="4572"/>
                  </a:lnTo>
                  <a:lnTo>
                    <a:pt x="1900415" y="16764"/>
                  </a:lnTo>
                  <a:lnTo>
                    <a:pt x="1903463" y="19812"/>
                  </a:lnTo>
                  <a:lnTo>
                    <a:pt x="1915655" y="19812"/>
                  </a:lnTo>
                  <a:lnTo>
                    <a:pt x="1920227" y="16764"/>
                  </a:lnTo>
                  <a:lnTo>
                    <a:pt x="1920227" y="4572"/>
                  </a:lnTo>
                  <a:close/>
                </a:path>
                <a:path w="2849879" h="20320">
                  <a:moveTo>
                    <a:pt x="1959864" y="4572"/>
                  </a:moveTo>
                  <a:lnTo>
                    <a:pt x="1955292" y="0"/>
                  </a:lnTo>
                  <a:lnTo>
                    <a:pt x="1944624" y="0"/>
                  </a:lnTo>
                  <a:lnTo>
                    <a:pt x="1940052" y="4572"/>
                  </a:lnTo>
                  <a:lnTo>
                    <a:pt x="1940052" y="16764"/>
                  </a:lnTo>
                  <a:lnTo>
                    <a:pt x="1944624" y="19812"/>
                  </a:lnTo>
                  <a:lnTo>
                    <a:pt x="1955292" y="19812"/>
                  </a:lnTo>
                  <a:lnTo>
                    <a:pt x="1959864" y="16764"/>
                  </a:lnTo>
                  <a:lnTo>
                    <a:pt x="1959864" y="4572"/>
                  </a:lnTo>
                  <a:close/>
                </a:path>
                <a:path w="2849879" h="20320">
                  <a:moveTo>
                    <a:pt x="2001012" y="4572"/>
                  </a:moveTo>
                  <a:lnTo>
                    <a:pt x="1996440" y="0"/>
                  </a:lnTo>
                  <a:lnTo>
                    <a:pt x="1985772" y="0"/>
                  </a:lnTo>
                  <a:lnTo>
                    <a:pt x="1981200" y="4572"/>
                  </a:lnTo>
                  <a:lnTo>
                    <a:pt x="1981200" y="16764"/>
                  </a:lnTo>
                  <a:lnTo>
                    <a:pt x="1985772" y="19812"/>
                  </a:lnTo>
                  <a:lnTo>
                    <a:pt x="1996440" y="19812"/>
                  </a:lnTo>
                  <a:lnTo>
                    <a:pt x="2001012" y="16764"/>
                  </a:lnTo>
                  <a:lnTo>
                    <a:pt x="2001012" y="4572"/>
                  </a:lnTo>
                  <a:close/>
                </a:path>
                <a:path w="2849879" h="20320">
                  <a:moveTo>
                    <a:pt x="2040636" y="4572"/>
                  </a:moveTo>
                  <a:lnTo>
                    <a:pt x="2036064" y="0"/>
                  </a:lnTo>
                  <a:lnTo>
                    <a:pt x="2025396" y="0"/>
                  </a:lnTo>
                  <a:lnTo>
                    <a:pt x="2020824" y="4572"/>
                  </a:lnTo>
                  <a:lnTo>
                    <a:pt x="2020824" y="16764"/>
                  </a:lnTo>
                  <a:lnTo>
                    <a:pt x="2025396" y="19812"/>
                  </a:lnTo>
                  <a:lnTo>
                    <a:pt x="2036064" y="19812"/>
                  </a:lnTo>
                  <a:lnTo>
                    <a:pt x="2040636" y="16764"/>
                  </a:lnTo>
                  <a:lnTo>
                    <a:pt x="2040636" y="4572"/>
                  </a:lnTo>
                  <a:close/>
                </a:path>
                <a:path w="2849879" h="20320">
                  <a:moveTo>
                    <a:pt x="2081784" y="4572"/>
                  </a:moveTo>
                  <a:lnTo>
                    <a:pt x="2077212" y="0"/>
                  </a:lnTo>
                  <a:lnTo>
                    <a:pt x="2066544" y="0"/>
                  </a:lnTo>
                  <a:lnTo>
                    <a:pt x="2061972" y="4572"/>
                  </a:lnTo>
                  <a:lnTo>
                    <a:pt x="2061972" y="16764"/>
                  </a:lnTo>
                  <a:lnTo>
                    <a:pt x="2066544" y="19812"/>
                  </a:lnTo>
                  <a:lnTo>
                    <a:pt x="2077212" y="19812"/>
                  </a:lnTo>
                  <a:lnTo>
                    <a:pt x="2081784" y="16764"/>
                  </a:lnTo>
                  <a:lnTo>
                    <a:pt x="2081784" y="4572"/>
                  </a:lnTo>
                  <a:close/>
                </a:path>
                <a:path w="2849879" h="20320">
                  <a:moveTo>
                    <a:pt x="2121408" y="4572"/>
                  </a:moveTo>
                  <a:lnTo>
                    <a:pt x="2116836" y="0"/>
                  </a:lnTo>
                  <a:lnTo>
                    <a:pt x="2106168" y="0"/>
                  </a:lnTo>
                  <a:lnTo>
                    <a:pt x="2101596" y="4572"/>
                  </a:lnTo>
                  <a:lnTo>
                    <a:pt x="2101596" y="16764"/>
                  </a:lnTo>
                  <a:lnTo>
                    <a:pt x="2106168" y="19812"/>
                  </a:lnTo>
                  <a:lnTo>
                    <a:pt x="2116836" y="19812"/>
                  </a:lnTo>
                  <a:lnTo>
                    <a:pt x="2121408" y="16764"/>
                  </a:lnTo>
                  <a:lnTo>
                    <a:pt x="2121408" y="4572"/>
                  </a:lnTo>
                  <a:close/>
                </a:path>
                <a:path w="2849879" h="20320">
                  <a:moveTo>
                    <a:pt x="2162556" y="4572"/>
                  </a:moveTo>
                  <a:lnTo>
                    <a:pt x="2157984" y="0"/>
                  </a:lnTo>
                  <a:lnTo>
                    <a:pt x="2147316" y="0"/>
                  </a:lnTo>
                  <a:lnTo>
                    <a:pt x="2142744" y="4572"/>
                  </a:lnTo>
                  <a:lnTo>
                    <a:pt x="2142744" y="16764"/>
                  </a:lnTo>
                  <a:lnTo>
                    <a:pt x="2147316" y="19812"/>
                  </a:lnTo>
                  <a:lnTo>
                    <a:pt x="2157984" y="19812"/>
                  </a:lnTo>
                  <a:lnTo>
                    <a:pt x="2162556" y="16764"/>
                  </a:lnTo>
                  <a:lnTo>
                    <a:pt x="2162556" y="4572"/>
                  </a:lnTo>
                  <a:close/>
                </a:path>
                <a:path w="2849879" h="20320">
                  <a:moveTo>
                    <a:pt x="2202180" y="4572"/>
                  </a:moveTo>
                  <a:lnTo>
                    <a:pt x="2199132" y="0"/>
                  </a:lnTo>
                  <a:lnTo>
                    <a:pt x="2186940" y="0"/>
                  </a:lnTo>
                  <a:lnTo>
                    <a:pt x="2182368" y="4572"/>
                  </a:lnTo>
                  <a:lnTo>
                    <a:pt x="2182368" y="16764"/>
                  </a:lnTo>
                  <a:lnTo>
                    <a:pt x="2186940" y="19812"/>
                  </a:lnTo>
                  <a:lnTo>
                    <a:pt x="2199132" y="19812"/>
                  </a:lnTo>
                  <a:lnTo>
                    <a:pt x="2202180" y="16764"/>
                  </a:lnTo>
                  <a:lnTo>
                    <a:pt x="2202180" y="4572"/>
                  </a:lnTo>
                  <a:close/>
                </a:path>
                <a:path w="2849879" h="20320">
                  <a:moveTo>
                    <a:pt x="2243328" y="4572"/>
                  </a:moveTo>
                  <a:lnTo>
                    <a:pt x="2238756" y="0"/>
                  </a:lnTo>
                  <a:lnTo>
                    <a:pt x="2228088" y="0"/>
                  </a:lnTo>
                  <a:lnTo>
                    <a:pt x="2223516" y="4572"/>
                  </a:lnTo>
                  <a:lnTo>
                    <a:pt x="2223516" y="16764"/>
                  </a:lnTo>
                  <a:lnTo>
                    <a:pt x="2228088" y="19812"/>
                  </a:lnTo>
                  <a:lnTo>
                    <a:pt x="2238756" y="19812"/>
                  </a:lnTo>
                  <a:lnTo>
                    <a:pt x="2243328" y="16764"/>
                  </a:lnTo>
                  <a:lnTo>
                    <a:pt x="2243328" y="4572"/>
                  </a:lnTo>
                  <a:close/>
                </a:path>
                <a:path w="2849879" h="20320">
                  <a:moveTo>
                    <a:pt x="2282952" y="4572"/>
                  </a:moveTo>
                  <a:lnTo>
                    <a:pt x="2279904" y="0"/>
                  </a:lnTo>
                  <a:lnTo>
                    <a:pt x="2267712" y="0"/>
                  </a:lnTo>
                  <a:lnTo>
                    <a:pt x="2264664" y="4572"/>
                  </a:lnTo>
                  <a:lnTo>
                    <a:pt x="2264664" y="16764"/>
                  </a:lnTo>
                  <a:lnTo>
                    <a:pt x="2267712" y="19812"/>
                  </a:lnTo>
                  <a:lnTo>
                    <a:pt x="2279904" y="19812"/>
                  </a:lnTo>
                  <a:lnTo>
                    <a:pt x="2282952" y="16764"/>
                  </a:lnTo>
                  <a:lnTo>
                    <a:pt x="2282952" y="4572"/>
                  </a:lnTo>
                  <a:close/>
                </a:path>
                <a:path w="2849879" h="20320">
                  <a:moveTo>
                    <a:pt x="2324100" y="4572"/>
                  </a:moveTo>
                  <a:lnTo>
                    <a:pt x="2319528" y="0"/>
                  </a:lnTo>
                  <a:lnTo>
                    <a:pt x="2308860" y="0"/>
                  </a:lnTo>
                  <a:lnTo>
                    <a:pt x="2304288" y="4572"/>
                  </a:lnTo>
                  <a:lnTo>
                    <a:pt x="2304288" y="16764"/>
                  </a:lnTo>
                  <a:lnTo>
                    <a:pt x="2308860" y="19812"/>
                  </a:lnTo>
                  <a:lnTo>
                    <a:pt x="2319528" y="19812"/>
                  </a:lnTo>
                  <a:lnTo>
                    <a:pt x="2324100" y="16764"/>
                  </a:lnTo>
                  <a:lnTo>
                    <a:pt x="2324100" y="4572"/>
                  </a:lnTo>
                  <a:close/>
                </a:path>
                <a:path w="2849879" h="20320">
                  <a:moveTo>
                    <a:pt x="2363724" y="4572"/>
                  </a:moveTo>
                  <a:lnTo>
                    <a:pt x="2360676" y="0"/>
                  </a:lnTo>
                  <a:lnTo>
                    <a:pt x="2348484" y="0"/>
                  </a:lnTo>
                  <a:lnTo>
                    <a:pt x="2345436" y="4572"/>
                  </a:lnTo>
                  <a:lnTo>
                    <a:pt x="2345436" y="16764"/>
                  </a:lnTo>
                  <a:lnTo>
                    <a:pt x="2348484" y="19812"/>
                  </a:lnTo>
                  <a:lnTo>
                    <a:pt x="2360676" y="19812"/>
                  </a:lnTo>
                  <a:lnTo>
                    <a:pt x="2363724" y="16764"/>
                  </a:lnTo>
                  <a:lnTo>
                    <a:pt x="2363724" y="4572"/>
                  </a:lnTo>
                  <a:close/>
                </a:path>
                <a:path w="2849879" h="20320">
                  <a:moveTo>
                    <a:pt x="2404872" y="4572"/>
                  </a:moveTo>
                  <a:lnTo>
                    <a:pt x="2400300" y="0"/>
                  </a:lnTo>
                  <a:lnTo>
                    <a:pt x="2389632" y="0"/>
                  </a:lnTo>
                  <a:lnTo>
                    <a:pt x="2385060" y="4572"/>
                  </a:lnTo>
                  <a:lnTo>
                    <a:pt x="2385060" y="16764"/>
                  </a:lnTo>
                  <a:lnTo>
                    <a:pt x="2389632" y="19812"/>
                  </a:lnTo>
                  <a:lnTo>
                    <a:pt x="2400300" y="19812"/>
                  </a:lnTo>
                  <a:lnTo>
                    <a:pt x="2404872" y="16764"/>
                  </a:lnTo>
                  <a:lnTo>
                    <a:pt x="2404872" y="4572"/>
                  </a:lnTo>
                  <a:close/>
                </a:path>
                <a:path w="2849879" h="20320">
                  <a:moveTo>
                    <a:pt x="2446020" y="4572"/>
                  </a:moveTo>
                  <a:lnTo>
                    <a:pt x="2441448" y="0"/>
                  </a:lnTo>
                  <a:lnTo>
                    <a:pt x="2429256" y="0"/>
                  </a:lnTo>
                  <a:lnTo>
                    <a:pt x="2426208" y="4572"/>
                  </a:lnTo>
                  <a:lnTo>
                    <a:pt x="2426208" y="16764"/>
                  </a:lnTo>
                  <a:lnTo>
                    <a:pt x="2429256" y="19812"/>
                  </a:lnTo>
                  <a:lnTo>
                    <a:pt x="2441448" y="19812"/>
                  </a:lnTo>
                  <a:lnTo>
                    <a:pt x="2446020" y="16764"/>
                  </a:lnTo>
                  <a:lnTo>
                    <a:pt x="2446020" y="4572"/>
                  </a:lnTo>
                  <a:close/>
                </a:path>
                <a:path w="2849879" h="20320">
                  <a:moveTo>
                    <a:pt x="2485644" y="4572"/>
                  </a:moveTo>
                  <a:lnTo>
                    <a:pt x="2481072" y="0"/>
                  </a:lnTo>
                  <a:lnTo>
                    <a:pt x="2470404" y="0"/>
                  </a:lnTo>
                  <a:lnTo>
                    <a:pt x="2465832" y="4572"/>
                  </a:lnTo>
                  <a:lnTo>
                    <a:pt x="2465832" y="16764"/>
                  </a:lnTo>
                  <a:lnTo>
                    <a:pt x="2470404" y="19812"/>
                  </a:lnTo>
                  <a:lnTo>
                    <a:pt x="2481072" y="19812"/>
                  </a:lnTo>
                  <a:lnTo>
                    <a:pt x="2485644" y="16764"/>
                  </a:lnTo>
                  <a:lnTo>
                    <a:pt x="2485644" y="4572"/>
                  </a:lnTo>
                  <a:close/>
                </a:path>
                <a:path w="2849879" h="20320">
                  <a:moveTo>
                    <a:pt x="2526779" y="4572"/>
                  </a:moveTo>
                  <a:lnTo>
                    <a:pt x="2522207" y="0"/>
                  </a:lnTo>
                  <a:lnTo>
                    <a:pt x="2510015" y="0"/>
                  </a:lnTo>
                  <a:lnTo>
                    <a:pt x="2506967" y="4572"/>
                  </a:lnTo>
                  <a:lnTo>
                    <a:pt x="2506967" y="16764"/>
                  </a:lnTo>
                  <a:lnTo>
                    <a:pt x="2510015" y="19812"/>
                  </a:lnTo>
                  <a:lnTo>
                    <a:pt x="2522207" y="19812"/>
                  </a:lnTo>
                  <a:lnTo>
                    <a:pt x="2526779" y="16764"/>
                  </a:lnTo>
                  <a:lnTo>
                    <a:pt x="2526779" y="4572"/>
                  </a:lnTo>
                  <a:close/>
                </a:path>
                <a:path w="2849879" h="20320">
                  <a:moveTo>
                    <a:pt x="2566416" y="4572"/>
                  </a:moveTo>
                  <a:lnTo>
                    <a:pt x="2561844" y="0"/>
                  </a:lnTo>
                  <a:lnTo>
                    <a:pt x="2551176" y="0"/>
                  </a:lnTo>
                  <a:lnTo>
                    <a:pt x="2546604" y="4572"/>
                  </a:lnTo>
                  <a:lnTo>
                    <a:pt x="2546604" y="16764"/>
                  </a:lnTo>
                  <a:lnTo>
                    <a:pt x="2551176" y="19812"/>
                  </a:lnTo>
                  <a:lnTo>
                    <a:pt x="2561844" y="19812"/>
                  </a:lnTo>
                  <a:lnTo>
                    <a:pt x="2566416" y="16764"/>
                  </a:lnTo>
                  <a:lnTo>
                    <a:pt x="2566416" y="4572"/>
                  </a:lnTo>
                  <a:close/>
                </a:path>
                <a:path w="2849879" h="20320">
                  <a:moveTo>
                    <a:pt x="2607564" y="4572"/>
                  </a:moveTo>
                  <a:lnTo>
                    <a:pt x="2602992" y="0"/>
                  </a:lnTo>
                  <a:lnTo>
                    <a:pt x="2592324" y="0"/>
                  </a:lnTo>
                  <a:lnTo>
                    <a:pt x="2587752" y="4572"/>
                  </a:lnTo>
                  <a:lnTo>
                    <a:pt x="2587752" y="16764"/>
                  </a:lnTo>
                  <a:lnTo>
                    <a:pt x="2592324" y="19812"/>
                  </a:lnTo>
                  <a:lnTo>
                    <a:pt x="2602992" y="19812"/>
                  </a:lnTo>
                  <a:lnTo>
                    <a:pt x="2607564" y="16764"/>
                  </a:lnTo>
                  <a:lnTo>
                    <a:pt x="2607564" y="4572"/>
                  </a:lnTo>
                  <a:close/>
                </a:path>
                <a:path w="2849879" h="20320">
                  <a:moveTo>
                    <a:pt x="2647188" y="4572"/>
                  </a:moveTo>
                  <a:lnTo>
                    <a:pt x="2642616" y="0"/>
                  </a:lnTo>
                  <a:lnTo>
                    <a:pt x="2631948" y="0"/>
                  </a:lnTo>
                  <a:lnTo>
                    <a:pt x="2627376" y="4572"/>
                  </a:lnTo>
                  <a:lnTo>
                    <a:pt x="2627376" y="16764"/>
                  </a:lnTo>
                  <a:lnTo>
                    <a:pt x="2631948" y="19812"/>
                  </a:lnTo>
                  <a:lnTo>
                    <a:pt x="2642616" y="19812"/>
                  </a:lnTo>
                  <a:lnTo>
                    <a:pt x="2647188" y="16764"/>
                  </a:lnTo>
                  <a:lnTo>
                    <a:pt x="2647188" y="4572"/>
                  </a:lnTo>
                  <a:close/>
                </a:path>
                <a:path w="2849879" h="20320">
                  <a:moveTo>
                    <a:pt x="2688336" y="4572"/>
                  </a:moveTo>
                  <a:lnTo>
                    <a:pt x="2683764" y="0"/>
                  </a:lnTo>
                  <a:lnTo>
                    <a:pt x="2673096" y="0"/>
                  </a:lnTo>
                  <a:lnTo>
                    <a:pt x="2668524" y="4572"/>
                  </a:lnTo>
                  <a:lnTo>
                    <a:pt x="2668524" y="16764"/>
                  </a:lnTo>
                  <a:lnTo>
                    <a:pt x="2673096" y="19812"/>
                  </a:lnTo>
                  <a:lnTo>
                    <a:pt x="2683764" y="19812"/>
                  </a:lnTo>
                  <a:lnTo>
                    <a:pt x="2688336" y="16764"/>
                  </a:lnTo>
                  <a:lnTo>
                    <a:pt x="2688336" y="4572"/>
                  </a:lnTo>
                  <a:close/>
                </a:path>
                <a:path w="2849879" h="20320">
                  <a:moveTo>
                    <a:pt x="2727960" y="4572"/>
                  </a:moveTo>
                  <a:lnTo>
                    <a:pt x="2723388" y="0"/>
                  </a:lnTo>
                  <a:lnTo>
                    <a:pt x="2712720" y="0"/>
                  </a:lnTo>
                  <a:lnTo>
                    <a:pt x="2708148" y="4572"/>
                  </a:lnTo>
                  <a:lnTo>
                    <a:pt x="2708148" y="16764"/>
                  </a:lnTo>
                  <a:lnTo>
                    <a:pt x="2712720" y="19812"/>
                  </a:lnTo>
                  <a:lnTo>
                    <a:pt x="2723388" y="19812"/>
                  </a:lnTo>
                  <a:lnTo>
                    <a:pt x="2727960" y="16764"/>
                  </a:lnTo>
                  <a:lnTo>
                    <a:pt x="2727960" y="4572"/>
                  </a:lnTo>
                  <a:close/>
                </a:path>
                <a:path w="2849879" h="20320">
                  <a:moveTo>
                    <a:pt x="2769095" y="4572"/>
                  </a:moveTo>
                  <a:lnTo>
                    <a:pt x="2764523" y="0"/>
                  </a:lnTo>
                  <a:lnTo>
                    <a:pt x="2753855" y="0"/>
                  </a:lnTo>
                  <a:lnTo>
                    <a:pt x="2749283" y="4572"/>
                  </a:lnTo>
                  <a:lnTo>
                    <a:pt x="2749283" y="16764"/>
                  </a:lnTo>
                  <a:lnTo>
                    <a:pt x="2753855" y="19812"/>
                  </a:lnTo>
                  <a:lnTo>
                    <a:pt x="2764523" y="19812"/>
                  </a:lnTo>
                  <a:lnTo>
                    <a:pt x="2769095" y="16764"/>
                  </a:lnTo>
                  <a:lnTo>
                    <a:pt x="2769095" y="4572"/>
                  </a:lnTo>
                  <a:close/>
                </a:path>
                <a:path w="2849879" h="20320">
                  <a:moveTo>
                    <a:pt x="2808732" y="4572"/>
                  </a:moveTo>
                  <a:lnTo>
                    <a:pt x="2805684" y="0"/>
                  </a:lnTo>
                  <a:lnTo>
                    <a:pt x="2793492" y="0"/>
                  </a:lnTo>
                  <a:lnTo>
                    <a:pt x="2788920" y="4572"/>
                  </a:lnTo>
                  <a:lnTo>
                    <a:pt x="2788920" y="16764"/>
                  </a:lnTo>
                  <a:lnTo>
                    <a:pt x="2793492" y="19812"/>
                  </a:lnTo>
                  <a:lnTo>
                    <a:pt x="2805684" y="19812"/>
                  </a:lnTo>
                  <a:lnTo>
                    <a:pt x="2808732" y="16764"/>
                  </a:lnTo>
                  <a:lnTo>
                    <a:pt x="2808732" y="4572"/>
                  </a:lnTo>
                  <a:close/>
                </a:path>
                <a:path w="2849879" h="20320">
                  <a:moveTo>
                    <a:pt x="2849867" y="4572"/>
                  </a:moveTo>
                  <a:lnTo>
                    <a:pt x="2845295" y="0"/>
                  </a:lnTo>
                  <a:lnTo>
                    <a:pt x="2834627" y="0"/>
                  </a:lnTo>
                  <a:lnTo>
                    <a:pt x="2830055" y="4572"/>
                  </a:lnTo>
                  <a:lnTo>
                    <a:pt x="2830055" y="16764"/>
                  </a:lnTo>
                  <a:lnTo>
                    <a:pt x="2834627" y="19812"/>
                  </a:lnTo>
                  <a:lnTo>
                    <a:pt x="2845295" y="19812"/>
                  </a:lnTo>
                  <a:lnTo>
                    <a:pt x="2849867" y="16764"/>
                  </a:lnTo>
                  <a:lnTo>
                    <a:pt x="2849867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4018775" y="5561076"/>
              <a:ext cx="1553210" cy="113030"/>
            </a:xfrm>
            <a:custGeom>
              <a:avLst/>
              <a:gdLst/>
              <a:ahLst/>
              <a:cxnLst/>
              <a:rect l="l" t="t" r="r" b="b"/>
              <a:pathLst>
                <a:path w="1553210" h="113029">
                  <a:moveTo>
                    <a:pt x="19812" y="97536"/>
                  </a:moveTo>
                  <a:lnTo>
                    <a:pt x="15240" y="92964"/>
                  </a:lnTo>
                  <a:lnTo>
                    <a:pt x="4572" y="92964"/>
                  </a:lnTo>
                  <a:lnTo>
                    <a:pt x="0" y="97536"/>
                  </a:lnTo>
                  <a:lnTo>
                    <a:pt x="0" y="109728"/>
                  </a:lnTo>
                  <a:lnTo>
                    <a:pt x="4572" y="112776"/>
                  </a:lnTo>
                  <a:lnTo>
                    <a:pt x="15240" y="112776"/>
                  </a:lnTo>
                  <a:lnTo>
                    <a:pt x="19812" y="109728"/>
                  </a:lnTo>
                  <a:lnTo>
                    <a:pt x="19812" y="97536"/>
                  </a:lnTo>
                  <a:close/>
                </a:path>
                <a:path w="1553210" h="113029">
                  <a:moveTo>
                    <a:pt x="59448" y="97536"/>
                  </a:moveTo>
                  <a:lnTo>
                    <a:pt x="56400" y="92964"/>
                  </a:lnTo>
                  <a:lnTo>
                    <a:pt x="44208" y="92964"/>
                  </a:lnTo>
                  <a:lnTo>
                    <a:pt x="39636" y="97536"/>
                  </a:lnTo>
                  <a:lnTo>
                    <a:pt x="39636" y="109728"/>
                  </a:lnTo>
                  <a:lnTo>
                    <a:pt x="44208" y="112776"/>
                  </a:lnTo>
                  <a:lnTo>
                    <a:pt x="56400" y="112776"/>
                  </a:lnTo>
                  <a:lnTo>
                    <a:pt x="59448" y="109728"/>
                  </a:lnTo>
                  <a:lnTo>
                    <a:pt x="59448" y="97536"/>
                  </a:lnTo>
                  <a:close/>
                </a:path>
                <a:path w="1553210" h="113029">
                  <a:moveTo>
                    <a:pt x="100596" y="97536"/>
                  </a:moveTo>
                  <a:lnTo>
                    <a:pt x="96024" y="92964"/>
                  </a:lnTo>
                  <a:lnTo>
                    <a:pt x="85356" y="92964"/>
                  </a:lnTo>
                  <a:lnTo>
                    <a:pt x="80784" y="97536"/>
                  </a:lnTo>
                  <a:lnTo>
                    <a:pt x="80784" y="109728"/>
                  </a:lnTo>
                  <a:lnTo>
                    <a:pt x="85356" y="112776"/>
                  </a:lnTo>
                  <a:lnTo>
                    <a:pt x="96024" y="112776"/>
                  </a:lnTo>
                  <a:lnTo>
                    <a:pt x="100596" y="109728"/>
                  </a:lnTo>
                  <a:lnTo>
                    <a:pt x="100596" y="97536"/>
                  </a:lnTo>
                  <a:close/>
                </a:path>
                <a:path w="1553210" h="113029">
                  <a:moveTo>
                    <a:pt x="140220" y="97536"/>
                  </a:moveTo>
                  <a:lnTo>
                    <a:pt x="137172" y="92964"/>
                  </a:lnTo>
                  <a:lnTo>
                    <a:pt x="124980" y="92964"/>
                  </a:lnTo>
                  <a:lnTo>
                    <a:pt x="121932" y="97536"/>
                  </a:lnTo>
                  <a:lnTo>
                    <a:pt x="121932" y="109728"/>
                  </a:lnTo>
                  <a:lnTo>
                    <a:pt x="124980" y="112776"/>
                  </a:lnTo>
                  <a:lnTo>
                    <a:pt x="137172" y="112776"/>
                  </a:lnTo>
                  <a:lnTo>
                    <a:pt x="140220" y="109728"/>
                  </a:lnTo>
                  <a:lnTo>
                    <a:pt x="140220" y="97536"/>
                  </a:lnTo>
                  <a:close/>
                </a:path>
                <a:path w="1553210" h="113029">
                  <a:moveTo>
                    <a:pt x="181368" y="97536"/>
                  </a:moveTo>
                  <a:lnTo>
                    <a:pt x="176796" y="92964"/>
                  </a:lnTo>
                  <a:lnTo>
                    <a:pt x="166128" y="92964"/>
                  </a:lnTo>
                  <a:lnTo>
                    <a:pt x="161556" y="97536"/>
                  </a:lnTo>
                  <a:lnTo>
                    <a:pt x="161556" y="109728"/>
                  </a:lnTo>
                  <a:lnTo>
                    <a:pt x="166128" y="112776"/>
                  </a:lnTo>
                  <a:lnTo>
                    <a:pt x="176796" y="112776"/>
                  </a:lnTo>
                  <a:lnTo>
                    <a:pt x="181368" y="109728"/>
                  </a:lnTo>
                  <a:lnTo>
                    <a:pt x="181368" y="97536"/>
                  </a:lnTo>
                  <a:close/>
                </a:path>
                <a:path w="1553210" h="113029">
                  <a:moveTo>
                    <a:pt x="220992" y="97536"/>
                  </a:moveTo>
                  <a:lnTo>
                    <a:pt x="217944" y="92964"/>
                  </a:lnTo>
                  <a:lnTo>
                    <a:pt x="205752" y="92964"/>
                  </a:lnTo>
                  <a:lnTo>
                    <a:pt x="202704" y="97536"/>
                  </a:lnTo>
                  <a:lnTo>
                    <a:pt x="202704" y="109728"/>
                  </a:lnTo>
                  <a:lnTo>
                    <a:pt x="205752" y="112776"/>
                  </a:lnTo>
                  <a:lnTo>
                    <a:pt x="217944" y="112776"/>
                  </a:lnTo>
                  <a:lnTo>
                    <a:pt x="220992" y="109728"/>
                  </a:lnTo>
                  <a:lnTo>
                    <a:pt x="220992" y="97536"/>
                  </a:lnTo>
                  <a:close/>
                </a:path>
                <a:path w="1553210" h="113029">
                  <a:moveTo>
                    <a:pt x="262140" y="97536"/>
                  </a:moveTo>
                  <a:lnTo>
                    <a:pt x="257568" y="92964"/>
                  </a:lnTo>
                  <a:lnTo>
                    <a:pt x="246900" y="92964"/>
                  </a:lnTo>
                  <a:lnTo>
                    <a:pt x="242328" y="97536"/>
                  </a:lnTo>
                  <a:lnTo>
                    <a:pt x="242328" y="109728"/>
                  </a:lnTo>
                  <a:lnTo>
                    <a:pt x="246900" y="112776"/>
                  </a:lnTo>
                  <a:lnTo>
                    <a:pt x="257568" y="112776"/>
                  </a:lnTo>
                  <a:lnTo>
                    <a:pt x="262140" y="109728"/>
                  </a:lnTo>
                  <a:lnTo>
                    <a:pt x="262140" y="97536"/>
                  </a:lnTo>
                  <a:close/>
                </a:path>
                <a:path w="1553210" h="113029">
                  <a:moveTo>
                    <a:pt x="303288" y="97536"/>
                  </a:moveTo>
                  <a:lnTo>
                    <a:pt x="298716" y="92964"/>
                  </a:lnTo>
                  <a:lnTo>
                    <a:pt x="286524" y="92964"/>
                  </a:lnTo>
                  <a:lnTo>
                    <a:pt x="283476" y="97536"/>
                  </a:lnTo>
                  <a:lnTo>
                    <a:pt x="283476" y="109728"/>
                  </a:lnTo>
                  <a:lnTo>
                    <a:pt x="286524" y="112776"/>
                  </a:lnTo>
                  <a:lnTo>
                    <a:pt x="298716" y="112776"/>
                  </a:lnTo>
                  <a:lnTo>
                    <a:pt x="303288" y="109728"/>
                  </a:lnTo>
                  <a:lnTo>
                    <a:pt x="303288" y="97536"/>
                  </a:lnTo>
                  <a:close/>
                </a:path>
                <a:path w="1553210" h="113029">
                  <a:moveTo>
                    <a:pt x="342900" y="97536"/>
                  </a:moveTo>
                  <a:lnTo>
                    <a:pt x="338328" y="92964"/>
                  </a:lnTo>
                  <a:lnTo>
                    <a:pt x="327660" y="92964"/>
                  </a:lnTo>
                  <a:lnTo>
                    <a:pt x="323088" y="97536"/>
                  </a:lnTo>
                  <a:lnTo>
                    <a:pt x="323088" y="109728"/>
                  </a:lnTo>
                  <a:lnTo>
                    <a:pt x="327660" y="112776"/>
                  </a:lnTo>
                  <a:lnTo>
                    <a:pt x="338328" y="112776"/>
                  </a:lnTo>
                  <a:lnTo>
                    <a:pt x="342900" y="109728"/>
                  </a:lnTo>
                  <a:lnTo>
                    <a:pt x="342900" y="97536"/>
                  </a:lnTo>
                  <a:close/>
                </a:path>
                <a:path w="1553210" h="113029">
                  <a:moveTo>
                    <a:pt x="384060" y="97536"/>
                  </a:moveTo>
                  <a:lnTo>
                    <a:pt x="379488" y="92964"/>
                  </a:lnTo>
                  <a:lnTo>
                    <a:pt x="367296" y="92964"/>
                  </a:lnTo>
                  <a:lnTo>
                    <a:pt x="364248" y="97536"/>
                  </a:lnTo>
                  <a:lnTo>
                    <a:pt x="364248" y="109728"/>
                  </a:lnTo>
                  <a:lnTo>
                    <a:pt x="367296" y="112776"/>
                  </a:lnTo>
                  <a:lnTo>
                    <a:pt x="379488" y="112776"/>
                  </a:lnTo>
                  <a:lnTo>
                    <a:pt x="384060" y="109728"/>
                  </a:lnTo>
                  <a:lnTo>
                    <a:pt x="384060" y="97536"/>
                  </a:lnTo>
                  <a:close/>
                </a:path>
                <a:path w="1553210" h="113029">
                  <a:moveTo>
                    <a:pt x="423684" y="97536"/>
                  </a:moveTo>
                  <a:lnTo>
                    <a:pt x="419112" y="92964"/>
                  </a:lnTo>
                  <a:lnTo>
                    <a:pt x="408444" y="92964"/>
                  </a:lnTo>
                  <a:lnTo>
                    <a:pt x="403872" y="97536"/>
                  </a:lnTo>
                  <a:lnTo>
                    <a:pt x="403872" y="109728"/>
                  </a:lnTo>
                  <a:lnTo>
                    <a:pt x="408444" y="112776"/>
                  </a:lnTo>
                  <a:lnTo>
                    <a:pt x="419112" y="112776"/>
                  </a:lnTo>
                  <a:lnTo>
                    <a:pt x="423684" y="109728"/>
                  </a:lnTo>
                  <a:lnTo>
                    <a:pt x="423684" y="97536"/>
                  </a:lnTo>
                  <a:close/>
                </a:path>
                <a:path w="1553210" h="113029">
                  <a:moveTo>
                    <a:pt x="464832" y="97536"/>
                  </a:moveTo>
                  <a:lnTo>
                    <a:pt x="460260" y="92964"/>
                  </a:lnTo>
                  <a:lnTo>
                    <a:pt x="449592" y="92964"/>
                  </a:lnTo>
                  <a:lnTo>
                    <a:pt x="445020" y="97536"/>
                  </a:lnTo>
                  <a:lnTo>
                    <a:pt x="445020" y="109728"/>
                  </a:lnTo>
                  <a:lnTo>
                    <a:pt x="449592" y="112776"/>
                  </a:lnTo>
                  <a:lnTo>
                    <a:pt x="460260" y="112776"/>
                  </a:lnTo>
                  <a:lnTo>
                    <a:pt x="464832" y="109728"/>
                  </a:lnTo>
                  <a:lnTo>
                    <a:pt x="464832" y="97536"/>
                  </a:lnTo>
                  <a:close/>
                </a:path>
                <a:path w="1553210" h="113029">
                  <a:moveTo>
                    <a:pt x="504456" y="97536"/>
                  </a:moveTo>
                  <a:lnTo>
                    <a:pt x="499884" y="92964"/>
                  </a:lnTo>
                  <a:lnTo>
                    <a:pt x="489216" y="92964"/>
                  </a:lnTo>
                  <a:lnTo>
                    <a:pt x="484644" y="97536"/>
                  </a:lnTo>
                  <a:lnTo>
                    <a:pt x="484644" y="109728"/>
                  </a:lnTo>
                  <a:lnTo>
                    <a:pt x="489216" y="112776"/>
                  </a:lnTo>
                  <a:lnTo>
                    <a:pt x="499884" y="112776"/>
                  </a:lnTo>
                  <a:lnTo>
                    <a:pt x="504456" y="109728"/>
                  </a:lnTo>
                  <a:lnTo>
                    <a:pt x="504456" y="97536"/>
                  </a:lnTo>
                  <a:close/>
                </a:path>
                <a:path w="1553210" h="113029">
                  <a:moveTo>
                    <a:pt x="545604" y="97536"/>
                  </a:moveTo>
                  <a:lnTo>
                    <a:pt x="541032" y="92964"/>
                  </a:lnTo>
                  <a:lnTo>
                    <a:pt x="530364" y="92964"/>
                  </a:lnTo>
                  <a:lnTo>
                    <a:pt x="525792" y="97536"/>
                  </a:lnTo>
                  <a:lnTo>
                    <a:pt x="525792" y="109728"/>
                  </a:lnTo>
                  <a:lnTo>
                    <a:pt x="530364" y="112776"/>
                  </a:lnTo>
                  <a:lnTo>
                    <a:pt x="541032" y="112776"/>
                  </a:lnTo>
                  <a:lnTo>
                    <a:pt x="545604" y="109728"/>
                  </a:lnTo>
                  <a:lnTo>
                    <a:pt x="545604" y="97536"/>
                  </a:lnTo>
                  <a:close/>
                </a:path>
                <a:path w="1553210" h="113029">
                  <a:moveTo>
                    <a:pt x="585216" y="97536"/>
                  </a:moveTo>
                  <a:lnTo>
                    <a:pt x="582168" y="92964"/>
                  </a:lnTo>
                  <a:lnTo>
                    <a:pt x="569976" y="92964"/>
                  </a:lnTo>
                  <a:lnTo>
                    <a:pt x="565404" y="97536"/>
                  </a:lnTo>
                  <a:lnTo>
                    <a:pt x="565404" y="109728"/>
                  </a:lnTo>
                  <a:lnTo>
                    <a:pt x="569976" y="112776"/>
                  </a:lnTo>
                  <a:lnTo>
                    <a:pt x="582168" y="112776"/>
                  </a:lnTo>
                  <a:lnTo>
                    <a:pt x="585216" y="109728"/>
                  </a:lnTo>
                  <a:lnTo>
                    <a:pt x="585216" y="97536"/>
                  </a:lnTo>
                  <a:close/>
                </a:path>
                <a:path w="1553210" h="113029">
                  <a:moveTo>
                    <a:pt x="626376" y="97536"/>
                  </a:moveTo>
                  <a:lnTo>
                    <a:pt x="621804" y="92964"/>
                  </a:lnTo>
                  <a:lnTo>
                    <a:pt x="611136" y="92964"/>
                  </a:lnTo>
                  <a:lnTo>
                    <a:pt x="606564" y="97536"/>
                  </a:lnTo>
                  <a:lnTo>
                    <a:pt x="606564" y="109728"/>
                  </a:lnTo>
                  <a:lnTo>
                    <a:pt x="611136" y="112776"/>
                  </a:lnTo>
                  <a:lnTo>
                    <a:pt x="621804" y="112776"/>
                  </a:lnTo>
                  <a:lnTo>
                    <a:pt x="626376" y="109728"/>
                  </a:lnTo>
                  <a:lnTo>
                    <a:pt x="626376" y="97536"/>
                  </a:lnTo>
                  <a:close/>
                </a:path>
                <a:path w="1553210" h="113029">
                  <a:moveTo>
                    <a:pt x="665988" y="97536"/>
                  </a:moveTo>
                  <a:lnTo>
                    <a:pt x="662940" y="92964"/>
                  </a:lnTo>
                  <a:lnTo>
                    <a:pt x="650748" y="92964"/>
                  </a:lnTo>
                  <a:lnTo>
                    <a:pt x="646176" y="97536"/>
                  </a:lnTo>
                  <a:lnTo>
                    <a:pt x="646176" y="109728"/>
                  </a:lnTo>
                  <a:lnTo>
                    <a:pt x="650748" y="112776"/>
                  </a:lnTo>
                  <a:lnTo>
                    <a:pt x="662940" y="112776"/>
                  </a:lnTo>
                  <a:lnTo>
                    <a:pt x="665988" y="109728"/>
                  </a:lnTo>
                  <a:lnTo>
                    <a:pt x="665988" y="97536"/>
                  </a:lnTo>
                  <a:close/>
                </a:path>
                <a:path w="1553210" h="113029">
                  <a:moveTo>
                    <a:pt x="707148" y="97536"/>
                  </a:moveTo>
                  <a:lnTo>
                    <a:pt x="702576" y="92964"/>
                  </a:lnTo>
                  <a:lnTo>
                    <a:pt x="691908" y="92964"/>
                  </a:lnTo>
                  <a:lnTo>
                    <a:pt x="687336" y="97536"/>
                  </a:lnTo>
                  <a:lnTo>
                    <a:pt x="687336" y="109728"/>
                  </a:lnTo>
                  <a:lnTo>
                    <a:pt x="691908" y="112776"/>
                  </a:lnTo>
                  <a:lnTo>
                    <a:pt x="702576" y="112776"/>
                  </a:lnTo>
                  <a:lnTo>
                    <a:pt x="707148" y="109728"/>
                  </a:lnTo>
                  <a:lnTo>
                    <a:pt x="707148" y="97536"/>
                  </a:lnTo>
                  <a:close/>
                </a:path>
                <a:path w="1553210" h="113029">
                  <a:moveTo>
                    <a:pt x="746772" y="97536"/>
                  </a:moveTo>
                  <a:lnTo>
                    <a:pt x="743724" y="92964"/>
                  </a:lnTo>
                  <a:lnTo>
                    <a:pt x="731532" y="92964"/>
                  </a:lnTo>
                  <a:lnTo>
                    <a:pt x="728484" y="97536"/>
                  </a:lnTo>
                  <a:lnTo>
                    <a:pt x="728484" y="109728"/>
                  </a:lnTo>
                  <a:lnTo>
                    <a:pt x="731532" y="112776"/>
                  </a:lnTo>
                  <a:lnTo>
                    <a:pt x="743724" y="112776"/>
                  </a:lnTo>
                  <a:lnTo>
                    <a:pt x="746772" y="109728"/>
                  </a:lnTo>
                  <a:lnTo>
                    <a:pt x="746772" y="97536"/>
                  </a:lnTo>
                  <a:close/>
                </a:path>
                <a:path w="1553210" h="113029">
                  <a:moveTo>
                    <a:pt x="787920" y="97536"/>
                  </a:moveTo>
                  <a:lnTo>
                    <a:pt x="783348" y="92964"/>
                  </a:lnTo>
                  <a:lnTo>
                    <a:pt x="772680" y="92964"/>
                  </a:lnTo>
                  <a:lnTo>
                    <a:pt x="768108" y="97536"/>
                  </a:lnTo>
                  <a:lnTo>
                    <a:pt x="768108" y="109728"/>
                  </a:lnTo>
                  <a:lnTo>
                    <a:pt x="772680" y="112776"/>
                  </a:lnTo>
                  <a:lnTo>
                    <a:pt x="783348" y="112776"/>
                  </a:lnTo>
                  <a:lnTo>
                    <a:pt x="787920" y="109728"/>
                  </a:lnTo>
                  <a:lnTo>
                    <a:pt x="787920" y="97536"/>
                  </a:lnTo>
                  <a:close/>
                </a:path>
                <a:path w="1553210" h="113029">
                  <a:moveTo>
                    <a:pt x="827544" y="97536"/>
                  </a:moveTo>
                  <a:lnTo>
                    <a:pt x="824496" y="92964"/>
                  </a:lnTo>
                  <a:lnTo>
                    <a:pt x="812304" y="92964"/>
                  </a:lnTo>
                  <a:lnTo>
                    <a:pt x="809256" y="97536"/>
                  </a:lnTo>
                  <a:lnTo>
                    <a:pt x="809256" y="109728"/>
                  </a:lnTo>
                  <a:lnTo>
                    <a:pt x="812304" y="112776"/>
                  </a:lnTo>
                  <a:lnTo>
                    <a:pt x="824496" y="112776"/>
                  </a:lnTo>
                  <a:lnTo>
                    <a:pt x="827544" y="109728"/>
                  </a:lnTo>
                  <a:lnTo>
                    <a:pt x="827544" y="97536"/>
                  </a:lnTo>
                  <a:close/>
                </a:path>
                <a:path w="1553210" h="113029">
                  <a:moveTo>
                    <a:pt x="868692" y="97536"/>
                  </a:moveTo>
                  <a:lnTo>
                    <a:pt x="864120" y="92964"/>
                  </a:lnTo>
                  <a:lnTo>
                    <a:pt x="853452" y="92964"/>
                  </a:lnTo>
                  <a:lnTo>
                    <a:pt x="848880" y="97536"/>
                  </a:lnTo>
                  <a:lnTo>
                    <a:pt x="848880" y="109728"/>
                  </a:lnTo>
                  <a:lnTo>
                    <a:pt x="853452" y="112776"/>
                  </a:lnTo>
                  <a:lnTo>
                    <a:pt x="864120" y="112776"/>
                  </a:lnTo>
                  <a:lnTo>
                    <a:pt x="868692" y="109728"/>
                  </a:lnTo>
                  <a:lnTo>
                    <a:pt x="868692" y="97536"/>
                  </a:lnTo>
                  <a:close/>
                </a:path>
                <a:path w="1553210" h="113029">
                  <a:moveTo>
                    <a:pt x="909840" y="97536"/>
                  </a:moveTo>
                  <a:lnTo>
                    <a:pt x="905268" y="92964"/>
                  </a:lnTo>
                  <a:lnTo>
                    <a:pt x="893076" y="92964"/>
                  </a:lnTo>
                  <a:lnTo>
                    <a:pt x="890028" y="97536"/>
                  </a:lnTo>
                  <a:lnTo>
                    <a:pt x="890028" y="109728"/>
                  </a:lnTo>
                  <a:lnTo>
                    <a:pt x="893076" y="112776"/>
                  </a:lnTo>
                  <a:lnTo>
                    <a:pt x="905268" y="112776"/>
                  </a:lnTo>
                  <a:lnTo>
                    <a:pt x="909840" y="109728"/>
                  </a:lnTo>
                  <a:lnTo>
                    <a:pt x="909840" y="97536"/>
                  </a:lnTo>
                  <a:close/>
                </a:path>
                <a:path w="1553210" h="113029">
                  <a:moveTo>
                    <a:pt x="949464" y="97536"/>
                  </a:moveTo>
                  <a:lnTo>
                    <a:pt x="944892" y="92964"/>
                  </a:lnTo>
                  <a:lnTo>
                    <a:pt x="934224" y="92964"/>
                  </a:lnTo>
                  <a:lnTo>
                    <a:pt x="929652" y="97536"/>
                  </a:lnTo>
                  <a:lnTo>
                    <a:pt x="929652" y="109728"/>
                  </a:lnTo>
                  <a:lnTo>
                    <a:pt x="934224" y="112776"/>
                  </a:lnTo>
                  <a:lnTo>
                    <a:pt x="944892" y="112776"/>
                  </a:lnTo>
                  <a:lnTo>
                    <a:pt x="949464" y="109728"/>
                  </a:lnTo>
                  <a:lnTo>
                    <a:pt x="949464" y="97536"/>
                  </a:lnTo>
                  <a:close/>
                </a:path>
                <a:path w="1553210" h="113029">
                  <a:moveTo>
                    <a:pt x="990600" y="97536"/>
                  </a:moveTo>
                  <a:lnTo>
                    <a:pt x="986028" y="92964"/>
                  </a:lnTo>
                  <a:lnTo>
                    <a:pt x="973836" y="92964"/>
                  </a:lnTo>
                  <a:lnTo>
                    <a:pt x="970788" y="97536"/>
                  </a:lnTo>
                  <a:lnTo>
                    <a:pt x="970788" y="109728"/>
                  </a:lnTo>
                  <a:lnTo>
                    <a:pt x="973836" y="112776"/>
                  </a:lnTo>
                  <a:lnTo>
                    <a:pt x="986028" y="112776"/>
                  </a:lnTo>
                  <a:lnTo>
                    <a:pt x="990600" y="109728"/>
                  </a:lnTo>
                  <a:lnTo>
                    <a:pt x="990600" y="97536"/>
                  </a:lnTo>
                  <a:close/>
                </a:path>
                <a:path w="1553210" h="113029">
                  <a:moveTo>
                    <a:pt x="1030236" y="97536"/>
                  </a:moveTo>
                  <a:lnTo>
                    <a:pt x="1025664" y="92964"/>
                  </a:lnTo>
                  <a:lnTo>
                    <a:pt x="1014996" y="92964"/>
                  </a:lnTo>
                  <a:lnTo>
                    <a:pt x="1010424" y="97536"/>
                  </a:lnTo>
                  <a:lnTo>
                    <a:pt x="1010424" y="109728"/>
                  </a:lnTo>
                  <a:lnTo>
                    <a:pt x="1014996" y="112776"/>
                  </a:lnTo>
                  <a:lnTo>
                    <a:pt x="1025664" y="112776"/>
                  </a:lnTo>
                  <a:lnTo>
                    <a:pt x="1030236" y="109728"/>
                  </a:lnTo>
                  <a:lnTo>
                    <a:pt x="1030236" y="97536"/>
                  </a:lnTo>
                  <a:close/>
                </a:path>
                <a:path w="1553210" h="113029">
                  <a:moveTo>
                    <a:pt x="1071384" y="97536"/>
                  </a:moveTo>
                  <a:lnTo>
                    <a:pt x="1066812" y="92964"/>
                  </a:lnTo>
                  <a:lnTo>
                    <a:pt x="1056144" y="92964"/>
                  </a:lnTo>
                  <a:lnTo>
                    <a:pt x="1051572" y="97536"/>
                  </a:lnTo>
                  <a:lnTo>
                    <a:pt x="1051572" y="109728"/>
                  </a:lnTo>
                  <a:lnTo>
                    <a:pt x="1056144" y="112776"/>
                  </a:lnTo>
                  <a:lnTo>
                    <a:pt x="1066812" y="112776"/>
                  </a:lnTo>
                  <a:lnTo>
                    <a:pt x="1071384" y="109728"/>
                  </a:lnTo>
                  <a:lnTo>
                    <a:pt x="1071384" y="97536"/>
                  </a:lnTo>
                  <a:close/>
                </a:path>
                <a:path w="1553210" h="113029">
                  <a:moveTo>
                    <a:pt x="1111008" y="97536"/>
                  </a:moveTo>
                  <a:lnTo>
                    <a:pt x="1106436" y="92964"/>
                  </a:lnTo>
                  <a:lnTo>
                    <a:pt x="1095768" y="92964"/>
                  </a:lnTo>
                  <a:lnTo>
                    <a:pt x="1091196" y="97536"/>
                  </a:lnTo>
                  <a:lnTo>
                    <a:pt x="1091196" y="109728"/>
                  </a:lnTo>
                  <a:lnTo>
                    <a:pt x="1095768" y="112776"/>
                  </a:lnTo>
                  <a:lnTo>
                    <a:pt x="1106436" y="112776"/>
                  </a:lnTo>
                  <a:lnTo>
                    <a:pt x="1111008" y="109728"/>
                  </a:lnTo>
                  <a:lnTo>
                    <a:pt x="1111008" y="97536"/>
                  </a:lnTo>
                  <a:close/>
                </a:path>
                <a:path w="1553210" h="113029">
                  <a:moveTo>
                    <a:pt x="1152156" y="97536"/>
                  </a:moveTo>
                  <a:lnTo>
                    <a:pt x="1147584" y="92964"/>
                  </a:lnTo>
                  <a:lnTo>
                    <a:pt x="1136916" y="92964"/>
                  </a:lnTo>
                  <a:lnTo>
                    <a:pt x="1132344" y="97536"/>
                  </a:lnTo>
                  <a:lnTo>
                    <a:pt x="1132344" y="109728"/>
                  </a:lnTo>
                  <a:lnTo>
                    <a:pt x="1136916" y="112776"/>
                  </a:lnTo>
                  <a:lnTo>
                    <a:pt x="1147584" y="112776"/>
                  </a:lnTo>
                  <a:lnTo>
                    <a:pt x="1152156" y="109728"/>
                  </a:lnTo>
                  <a:lnTo>
                    <a:pt x="1152156" y="97536"/>
                  </a:lnTo>
                  <a:close/>
                </a:path>
                <a:path w="1553210" h="113029">
                  <a:moveTo>
                    <a:pt x="1191780" y="97536"/>
                  </a:moveTo>
                  <a:lnTo>
                    <a:pt x="1187208" y="92964"/>
                  </a:lnTo>
                  <a:lnTo>
                    <a:pt x="1176540" y="92964"/>
                  </a:lnTo>
                  <a:lnTo>
                    <a:pt x="1171968" y="97536"/>
                  </a:lnTo>
                  <a:lnTo>
                    <a:pt x="1171968" y="109728"/>
                  </a:lnTo>
                  <a:lnTo>
                    <a:pt x="1176540" y="112776"/>
                  </a:lnTo>
                  <a:lnTo>
                    <a:pt x="1187208" y="112776"/>
                  </a:lnTo>
                  <a:lnTo>
                    <a:pt x="1191780" y="109728"/>
                  </a:lnTo>
                  <a:lnTo>
                    <a:pt x="1191780" y="97536"/>
                  </a:lnTo>
                  <a:close/>
                </a:path>
                <a:path w="1553210" h="113029">
                  <a:moveTo>
                    <a:pt x="1232928" y="97536"/>
                  </a:moveTo>
                  <a:lnTo>
                    <a:pt x="1228356" y="92964"/>
                  </a:lnTo>
                  <a:lnTo>
                    <a:pt x="1217688" y="92964"/>
                  </a:lnTo>
                  <a:lnTo>
                    <a:pt x="1213116" y="97536"/>
                  </a:lnTo>
                  <a:lnTo>
                    <a:pt x="1213116" y="109728"/>
                  </a:lnTo>
                  <a:lnTo>
                    <a:pt x="1217688" y="112776"/>
                  </a:lnTo>
                  <a:lnTo>
                    <a:pt x="1228356" y="112776"/>
                  </a:lnTo>
                  <a:lnTo>
                    <a:pt x="1232928" y="109728"/>
                  </a:lnTo>
                  <a:lnTo>
                    <a:pt x="1232928" y="97536"/>
                  </a:lnTo>
                  <a:close/>
                </a:path>
                <a:path w="1553210" h="113029">
                  <a:moveTo>
                    <a:pt x="1272540" y="97536"/>
                  </a:moveTo>
                  <a:lnTo>
                    <a:pt x="1269492" y="92964"/>
                  </a:lnTo>
                  <a:lnTo>
                    <a:pt x="1257300" y="92964"/>
                  </a:lnTo>
                  <a:lnTo>
                    <a:pt x="1252728" y="97536"/>
                  </a:lnTo>
                  <a:lnTo>
                    <a:pt x="1252728" y="109728"/>
                  </a:lnTo>
                  <a:lnTo>
                    <a:pt x="1257300" y="112776"/>
                  </a:lnTo>
                  <a:lnTo>
                    <a:pt x="1269492" y="112776"/>
                  </a:lnTo>
                  <a:lnTo>
                    <a:pt x="1272540" y="109728"/>
                  </a:lnTo>
                  <a:lnTo>
                    <a:pt x="1272540" y="97536"/>
                  </a:lnTo>
                  <a:close/>
                </a:path>
                <a:path w="1553210" h="113029">
                  <a:moveTo>
                    <a:pt x="1313700" y="97536"/>
                  </a:moveTo>
                  <a:lnTo>
                    <a:pt x="1309128" y="92964"/>
                  </a:lnTo>
                  <a:lnTo>
                    <a:pt x="1298460" y="92964"/>
                  </a:lnTo>
                  <a:lnTo>
                    <a:pt x="1293888" y="97536"/>
                  </a:lnTo>
                  <a:lnTo>
                    <a:pt x="1293888" y="109728"/>
                  </a:lnTo>
                  <a:lnTo>
                    <a:pt x="1298460" y="112776"/>
                  </a:lnTo>
                  <a:lnTo>
                    <a:pt x="1309128" y="112776"/>
                  </a:lnTo>
                  <a:lnTo>
                    <a:pt x="1313700" y="109728"/>
                  </a:lnTo>
                  <a:lnTo>
                    <a:pt x="1313700" y="97536"/>
                  </a:lnTo>
                  <a:close/>
                </a:path>
                <a:path w="1553210" h="113029">
                  <a:moveTo>
                    <a:pt x="1353324" y="97536"/>
                  </a:moveTo>
                  <a:lnTo>
                    <a:pt x="1350276" y="92964"/>
                  </a:lnTo>
                  <a:lnTo>
                    <a:pt x="1338084" y="92964"/>
                  </a:lnTo>
                  <a:lnTo>
                    <a:pt x="1333512" y="97536"/>
                  </a:lnTo>
                  <a:lnTo>
                    <a:pt x="1333512" y="109728"/>
                  </a:lnTo>
                  <a:lnTo>
                    <a:pt x="1338084" y="112776"/>
                  </a:lnTo>
                  <a:lnTo>
                    <a:pt x="1350276" y="112776"/>
                  </a:lnTo>
                  <a:lnTo>
                    <a:pt x="1353324" y="109728"/>
                  </a:lnTo>
                  <a:lnTo>
                    <a:pt x="1353324" y="97536"/>
                  </a:lnTo>
                  <a:close/>
                </a:path>
                <a:path w="1553210" h="113029">
                  <a:moveTo>
                    <a:pt x="1394472" y="97536"/>
                  </a:moveTo>
                  <a:lnTo>
                    <a:pt x="1389900" y="92964"/>
                  </a:lnTo>
                  <a:lnTo>
                    <a:pt x="1379232" y="92964"/>
                  </a:lnTo>
                  <a:lnTo>
                    <a:pt x="1374660" y="97536"/>
                  </a:lnTo>
                  <a:lnTo>
                    <a:pt x="1374660" y="109728"/>
                  </a:lnTo>
                  <a:lnTo>
                    <a:pt x="1379232" y="112776"/>
                  </a:lnTo>
                  <a:lnTo>
                    <a:pt x="1389900" y="112776"/>
                  </a:lnTo>
                  <a:lnTo>
                    <a:pt x="1394472" y="109728"/>
                  </a:lnTo>
                  <a:lnTo>
                    <a:pt x="1394472" y="97536"/>
                  </a:lnTo>
                  <a:close/>
                </a:path>
                <a:path w="1553210" h="113029">
                  <a:moveTo>
                    <a:pt x="1434096" y="97536"/>
                  </a:moveTo>
                  <a:lnTo>
                    <a:pt x="1431048" y="92964"/>
                  </a:lnTo>
                  <a:lnTo>
                    <a:pt x="1418856" y="92964"/>
                  </a:lnTo>
                  <a:lnTo>
                    <a:pt x="1415808" y="97536"/>
                  </a:lnTo>
                  <a:lnTo>
                    <a:pt x="1415808" y="109728"/>
                  </a:lnTo>
                  <a:lnTo>
                    <a:pt x="1418856" y="112776"/>
                  </a:lnTo>
                  <a:lnTo>
                    <a:pt x="1431048" y="112776"/>
                  </a:lnTo>
                  <a:lnTo>
                    <a:pt x="1434096" y="109728"/>
                  </a:lnTo>
                  <a:lnTo>
                    <a:pt x="1434096" y="97536"/>
                  </a:lnTo>
                  <a:close/>
                </a:path>
                <a:path w="1553210" h="113029">
                  <a:moveTo>
                    <a:pt x="1475244" y="97536"/>
                  </a:moveTo>
                  <a:lnTo>
                    <a:pt x="1470672" y="92964"/>
                  </a:lnTo>
                  <a:lnTo>
                    <a:pt x="1460004" y="92964"/>
                  </a:lnTo>
                  <a:lnTo>
                    <a:pt x="1455432" y="97536"/>
                  </a:lnTo>
                  <a:lnTo>
                    <a:pt x="1455432" y="109728"/>
                  </a:lnTo>
                  <a:lnTo>
                    <a:pt x="1460004" y="112776"/>
                  </a:lnTo>
                  <a:lnTo>
                    <a:pt x="1470672" y="112776"/>
                  </a:lnTo>
                  <a:lnTo>
                    <a:pt x="1475244" y="109728"/>
                  </a:lnTo>
                  <a:lnTo>
                    <a:pt x="1475244" y="97536"/>
                  </a:lnTo>
                  <a:close/>
                </a:path>
                <a:path w="1553210" h="113029">
                  <a:moveTo>
                    <a:pt x="1552968" y="108204"/>
                  </a:moveTo>
                  <a:lnTo>
                    <a:pt x="1536204" y="106680"/>
                  </a:lnTo>
                  <a:lnTo>
                    <a:pt x="1534680" y="105156"/>
                  </a:lnTo>
                  <a:lnTo>
                    <a:pt x="1534680" y="0"/>
                  </a:lnTo>
                  <a:lnTo>
                    <a:pt x="1528406" y="2286"/>
                  </a:lnTo>
                  <a:lnTo>
                    <a:pt x="1521155" y="4572"/>
                  </a:lnTo>
                  <a:lnTo>
                    <a:pt x="1504200" y="9144"/>
                  </a:lnTo>
                  <a:lnTo>
                    <a:pt x="1504200" y="12192"/>
                  </a:lnTo>
                  <a:lnTo>
                    <a:pt x="1513344" y="13716"/>
                  </a:lnTo>
                  <a:lnTo>
                    <a:pt x="1522488" y="13716"/>
                  </a:lnTo>
                  <a:lnTo>
                    <a:pt x="1522488" y="105156"/>
                  </a:lnTo>
                  <a:lnTo>
                    <a:pt x="1520964" y="106680"/>
                  </a:lnTo>
                  <a:lnTo>
                    <a:pt x="1504200" y="108204"/>
                  </a:lnTo>
                  <a:lnTo>
                    <a:pt x="1504200" y="111252"/>
                  </a:lnTo>
                  <a:lnTo>
                    <a:pt x="1552968" y="111252"/>
                  </a:lnTo>
                  <a:lnTo>
                    <a:pt x="1552968" y="10820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5596128" y="5561076"/>
              <a:ext cx="160020" cy="11277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2" name="object 42"/>
          <p:cNvGrpSpPr/>
          <p:nvPr/>
        </p:nvGrpSpPr>
        <p:grpSpPr>
          <a:xfrm>
            <a:off x="762000" y="5928360"/>
            <a:ext cx="4989830" cy="170815"/>
            <a:chOff x="762000" y="5928360"/>
            <a:chExt cx="4989830" cy="170815"/>
          </a:xfrm>
        </p:grpSpPr>
        <p:sp>
          <p:nvSpPr>
            <p:cNvPr id="43" name="object 43"/>
            <p:cNvSpPr/>
            <p:nvPr/>
          </p:nvSpPr>
          <p:spPr>
            <a:xfrm>
              <a:off x="762000" y="5928360"/>
              <a:ext cx="2231136" cy="170688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3006852" y="5942076"/>
              <a:ext cx="2245360" cy="113030"/>
            </a:xfrm>
            <a:custGeom>
              <a:avLst/>
              <a:gdLst/>
              <a:ahLst/>
              <a:cxnLst/>
              <a:rect l="l" t="t" r="r" b="b"/>
              <a:pathLst>
                <a:path w="2245360" h="113029">
                  <a:moveTo>
                    <a:pt x="18288" y="97536"/>
                  </a:moveTo>
                  <a:lnTo>
                    <a:pt x="15240" y="92964"/>
                  </a:lnTo>
                  <a:lnTo>
                    <a:pt x="3048" y="92964"/>
                  </a:lnTo>
                  <a:lnTo>
                    <a:pt x="0" y="97536"/>
                  </a:lnTo>
                  <a:lnTo>
                    <a:pt x="0" y="109728"/>
                  </a:lnTo>
                  <a:lnTo>
                    <a:pt x="3048" y="112776"/>
                  </a:lnTo>
                  <a:lnTo>
                    <a:pt x="15240" y="112776"/>
                  </a:lnTo>
                  <a:lnTo>
                    <a:pt x="18288" y="109728"/>
                  </a:lnTo>
                  <a:lnTo>
                    <a:pt x="18288" y="97536"/>
                  </a:lnTo>
                  <a:close/>
                </a:path>
                <a:path w="2245360" h="113029">
                  <a:moveTo>
                    <a:pt x="59423" y="97536"/>
                  </a:moveTo>
                  <a:lnTo>
                    <a:pt x="54851" y="92964"/>
                  </a:lnTo>
                  <a:lnTo>
                    <a:pt x="44183" y="92964"/>
                  </a:lnTo>
                  <a:lnTo>
                    <a:pt x="39611" y="97536"/>
                  </a:lnTo>
                  <a:lnTo>
                    <a:pt x="39611" y="109728"/>
                  </a:lnTo>
                  <a:lnTo>
                    <a:pt x="44183" y="112776"/>
                  </a:lnTo>
                  <a:lnTo>
                    <a:pt x="54851" y="112776"/>
                  </a:lnTo>
                  <a:lnTo>
                    <a:pt x="59423" y="109728"/>
                  </a:lnTo>
                  <a:lnTo>
                    <a:pt x="59423" y="97536"/>
                  </a:lnTo>
                  <a:close/>
                </a:path>
                <a:path w="2245360" h="113029">
                  <a:moveTo>
                    <a:pt x="100584" y="97536"/>
                  </a:moveTo>
                  <a:lnTo>
                    <a:pt x="96012" y="92964"/>
                  </a:lnTo>
                  <a:lnTo>
                    <a:pt x="85344" y="92964"/>
                  </a:lnTo>
                  <a:lnTo>
                    <a:pt x="80772" y="97536"/>
                  </a:lnTo>
                  <a:lnTo>
                    <a:pt x="80772" y="109728"/>
                  </a:lnTo>
                  <a:lnTo>
                    <a:pt x="85344" y="112776"/>
                  </a:lnTo>
                  <a:lnTo>
                    <a:pt x="96012" y="112776"/>
                  </a:lnTo>
                  <a:lnTo>
                    <a:pt x="100584" y="109728"/>
                  </a:lnTo>
                  <a:lnTo>
                    <a:pt x="100584" y="97536"/>
                  </a:lnTo>
                  <a:close/>
                </a:path>
                <a:path w="2245360" h="113029">
                  <a:moveTo>
                    <a:pt x="140195" y="97536"/>
                  </a:moveTo>
                  <a:lnTo>
                    <a:pt x="135623" y="92964"/>
                  </a:lnTo>
                  <a:lnTo>
                    <a:pt x="124955" y="92964"/>
                  </a:lnTo>
                  <a:lnTo>
                    <a:pt x="120383" y="97536"/>
                  </a:lnTo>
                  <a:lnTo>
                    <a:pt x="120383" y="109728"/>
                  </a:lnTo>
                  <a:lnTo>
                    <a:pt x="124955" y="112776"/>
                  </a:lnTo>
                  <a:lnTo>
                    <a:pt x="135623" y="112776"/>
                  </a:lnTo>
                  <a:lnTo>
                    <a:pt x="140195" y="109728"/>
                  </a:lnTo>
                  <a:lnTo>
                    <a:pt x="140195" y="97536"/>
                  </a:lnTo>
                  <a:close/>
                </a:path>
                <a:path w="2245360" h="113029">
                  <a:moveTo>
                    <a:pt x="181356" y="97536"/>
                  </a:moveTo>
                  <a:lnTo>
                    <a:pt x="176784" y="92964"/>
                  </a:lnTo>
                  <a:lnTo>
                    <a:pt x="166116" y="92964"/>
                  </a:lnTo>
                  <a:lnTo>
                    <a:pt x="161544" y="97536"/>
                  </a:lnTo>
                  <a:lnTo>
                    <a:pt x="161544" y="109728"/>
                  </a:lnTo>
                  <a:lnTo>
                    <a:pt x="166116" y="112776"/>
                  </a:lnTo>
                  <a:lnTo>
                    <a:pt x="176784" y="112776"/>
                  </a:lnTo>
                  <a:lnTo>
                    <a:pt x="181356" y="109728"/>
                  </a:lnTo>
                  <a:lnTo>
                    <a:pt x="181356" y="97536"/>
                  </a:lnTo>
                  <a:close/>
                </a:path>
                <a:path w="2245360" h="113029">
                  <a:moveTo>
                    <a:pt x="220980" y="97536"/>
                  </a:moveTo>
                  <a:lnTo>
                    <a:pt x="217932" y="92964"/>
                  </a:lnTo>
                  <a:lnTo>
                    <a:pt x="205740" y="92964"/>
                  </a:lnTo>
                  <a:lnTo>
                    <a:pt x="202692" y="97536"/>
                  </a:lnTo>
                  <a:lnTo>
                    <a:pt x="202692" y="109728"/>
                  </a:lnTo>
                  <a:lnTo>
                    <a:pt x="205740" y="112776"/>
                  </a:lnTo>
                  <a:lnTo>
                    <a:pt x="217932" y="112776"/>
                  </a:lnTo>
                  <a:lnTo>
                    <a:pt x="220980" y="109728"/>
                  </a:lnTo>
                  <a:lnTo>
                    <a:pt x="220980" y="97536"/>
                  </a:lnTo>
                  <a:close/>
                </a:path>
                <a:path w="2245360" h="113029">
                  <a:moveTo>
                    <a:pt x="262128" y="97536"/>
                  </a:moveTo>
                  <a:lnTo>
                    <a:pt x="257556" y="92964"/>
                  </a:lnTo>
                  <a:lnTo>
                    <a:pt x="246888" y="92964"/>
                  </a:lnTo>
                  <a:lnTo>
                    <a:pt x="242316" y="97536"/>
                  </a:lnTo>
                  <a:lnTo>
                    <a:pt x="242316" y="109728"/>
                  </a:lnTo>
                  <a:lnTo>
                    <a:pt x="246888" y="112776"/>
                  </a:lnTo>
                  <a:lnTo>
                    <a:pt x="257556" y="112776"/>
                  </a:lnTo>
                  <a:lnTo>
                    <a:pt x="262128" y="109728"/>
                  </a:lnTo>
                  <a:lnTo>
                    <a:pt x="262128" y="97536"/>
                  </a:lnTo>
                  <a:close/>
                </a:path>
                <a:path w="2245360" h="113029">
                  <a:moveTo>
                    <a:pt x="303263" y="97536"/>
                  </a:moveTo>
                  <a:lnTo>
                    <a:pt x="298691" y="92964"/>
                  </a:lnTo>
                  <a:lnTo>
                    <a:pt x="288023" y="92964"/>
                  </a:lnTo>
                  <a:lnTo>
                    <a:pt x="283451" y="97536"/>
                  </a:lnTo>
                  <a:lnTo>
                    <a:pt x="283451" y="109728"/>
                  </a:lnTo>
                  <a:lnTo>
                    <a:pt x="288023" y="112776"/>
                  </a:lnTo>
                  <a:lnTo>
                    <a:pt x="298691" y="112776"/>
                  </a:lnTo>
                  <a:lnTo>
                    <a:pt x="303263" y="109728"/>
                  </a:lnTo>
                  <a:lnTo>
                    <a:pt x="303263" y="97536"/>
                  </a:lnTo>
                  <a:close/>
                </a:path>
                <a:path w="2245360" h="113029">
                  <a:moveTo>
                    <a:pt x="342900" y="97536"/>
                  </a:moveTo>
                  <a:lnTo>
                    <a:pt x="338328" y="92964"/>
                  </a:lnTo>
                  <a:lnTo>
                    <a:pt x="327660" y="92964"/>
                  </a:lnTo>
                  <a:lnTo>
                    <a:pt x="323088" y="97536"/>
                  </a:lnTo>
                  <a:lnTo>
                    <a:pt x="323088" y="109728"/>
                  </a:lnTo>
                  <a:lnTo>
                    <a:pt x="327660" y="112776"/>
                  </a:lnTo>
                  <a:lnTo>
                    <a:pt x="338328" y="112776"/>
                  </a:lnTo>
                  <a:lnTo>
                    <a:pt x="342900" y="109728"/>
                  </a:lnTo>
                  <a:lnTo>
                    <a:pt x="342900" y="97536"/>
                  </a:lnTo>
                  <a:close/>
                </a:path>
                <a:path w="2245360" h="113029">
                  <a:moveTo>
                    <a:pt x="384035" y="97536"/>
                  </a:moveTo>
                  <a:lnTo>
                    <a:pt x="379463" y="92964"/>
                  </a:lnTo>
                  <a:lnTo>
                    <a:pt x="368795" y="92964"/>
                  </a:lnTo>
                  <a:lnTo>
                    <a:pt x="364223" y="97536"/>
                  </a:lnTo>
                  <a:lnTo>
                    <a:pt x="364223" y="109728"/>
                  </a:lnTo>
                  <a:lnTo>
                    <a:pt x="368795" y="112776"/>
                  </a:lnTo>
                  <a:lnTo>
                    <a:pt x="379463" y="112776"/>
                  </a:lnTo>
                  <a:lnTo>
                    <a:pt x="384035" y="109728"/>
                  </a:lnTo>
                  <a:lnTo>
                    <a:pt x="384035" y="97536"/>
                  </a:lnTo>
                  <a:close/>
                </a:path>
                <a:path w="2245360" h="113029">
                  <a:moveTo>
                    <a:pt x="423672" y="97536"/>
                  </a:moveTo>
                  <a:lnTo>
                    <a:pt x="420624" y="92964"/>
                  </a:lnTo>
                  <a:lnTo>
                    <a:pt x="408432" y="92964"/>
                  </a:lnTo>
                  <a:lnTo>
                    <a:pt x="405384" y="97536"/>
                  </a:lnTo>
                  <a:lnTo>
                    <a:pt x="405384" y="109728"/>
                  </a:lnTo>
                  <a:lnTo>
                    <a:pt x="408432" y="112776"/>
                  </a:lnTo>
                  <a:lnTo>
                    <a:pt x="420624" y="112776"/>
                  </a:lnTo>
                  <a:lnTo>
                    <a:pt x="423672" y="109728"/>
                  </a:lnTo>
                  <a:lnTo>
                    <a:pt x="423672" y="97536"/>
                  </a:lnTo>
                  <a:close/>
                </a:path>
                <a:path w="2245360" h="113029">
                  <a:moveTo>
                    <a:pt x="464820" y="97536"/>
                  </a:moveTo>
                  <a:lnTo>
                    <a:pt x="460248" y="92964"/>
                  </a:lnTo>
                  <a:lnTo>
                    <a:pt x="449580" y="92964"/>
                  </a:lnTo>
                  <a:lnTo>
                    <a:pt x="445008" y="97536"/>
                  </a:lnTo>
                  <a:lnTo>
                    <a:pt x="445008" y="109728"/>
                  </a:lnTo>
                  <a:lnTo>
                    <a:pt x="449580" y="112776"/>
                  </a:lnTo>
                  <a:lnTo>
                    <a:pt x="460248" y="112776"/>
                  </a:lnTo>
                  <a:lnTo>
                    <a:pt x="464820" y="109728"/>
                  </a:lnTo>
                  <a:lnTo>
                    <a:pt x="464820" y="97536"/>
                  </a:lnTo>
                  <a:close/>
                </a:path>
                <a:path w="2245360" h="113029">
                  <a:moveTo>
                    <a:pt x="505968" y="97536"/>
                  </a:moveTo>
                  <a:lnTo>
                    <a:pt x="501396" y="92964"/>
                  </a:lnTo>
                  <a:lnTo>
                    <a:pt x="490728" y="92964"/>
                  </a:lnTo>
                  <a:lnTo>
                    <a:pt x="486156" y="97536"/>
                  </a:lnTo>
                  <a:lnTo>
                    <a:pt x="486156" y="109728"/>
                  </a:lnTo>
                  <a:lnTo>
                    <a:pt x="490728" y="112776"/>
                  </a:lnTo>
                  <a:lnTo>
                    <a:pt x="501396" y="112776"/>
                  </a:lnTo>
                  <a:lnTo>
                    <a:pt x="505968" y="109728"/>
                  </a:lnTo>
                  <a:lnTo>
                    <a:pt x="505968" y="97536"/>
                  </a:lnTo>
                  <a:close/>
                </a:path>
                <a:path w="2245360" h="113029">
                  <a:moveTo>
                    <a:pt x="545592" y="97536"/>
                  </a:moveTo>
                  <a:lnTo>
                    <a:pt x="541020" y="92964"/>
                  </a:lnTo>
                  <a:lnTo>
                    <a:pt x="530352" y="92964"/>
                  </a:lnTo>
                  <a:lnTo>
                    <a:pt x="525780" y="97536"/>
                  </a:lnTo>
                  <a:lnTo>
                    <a:pt x="525780" y="109728"/>
                  </a:lnTo>
                  <a:lnTo>
                    <a:pt x="530352" y="112776"/>
                  </a:lnTo>
                  <a:lnTo>
                    <a:pt x="541020" y="112776"/>
                  </a:lnTo>
                  <a:lnTo>
                    <a:pt x="545592" y="109728"/>
                  </a:lnTo>
                  <a:lnTo>
                    <a:pt x="545592" y="97536"/>
                  </a:lnTo>
                  <a:close/>
                </a:path>
                <a:path w="2245360" h="113029">
                  <a:moveTo>
                    <a:pt x="586740" y="97536"/>
                  </a:moveTo>
                  <a:lnTo>
                    <a:pt x="582168" y="92964"/>
                  </a:lnTo>
                  <a:lnTo>
                    <a:pt x="571500" y="92964"/>
                  </a:lnTo>
                  <a:lnTo>
                    <a:pt x="566928" y="97536"/>
                  </a:lnTo>
                  <a:lnTo>
                    <a:pt x="566928" y="109728"/>
                  </a:lnTo>
                  <a:lnTo>
                    <a:pt x="571500" y="112776"/>
                  </a:lnTo>
                  <a:lnTo>
                    <a:pt x="582168" y="112776"/>
                  </a:lnTo>
                  <a:lnTo>
                    <a:pt x="586740" y="109728"/>
                  </a:lnTo>
                  <a:lnTo>
                    <a:pt x="586740" y="97536"/>
                  </a:lnTo>
                  <a:close/>
                </a:path>
                <a:path w="2245360" h="113029">
                  <a:moveTo>
                    <a:pt x="626364" y="97536"/>
                  </a:moveTo>
                  <a:lnTo>
                    <a:pt x="623316" y="92964"/>
                  </a:lnTo>
                  <a:lnTo>
                    <a:pt x="611124" y="92964"/>
                  </a:lnTo>
                  <a:lnTo>
                    <a:pt x="608076" y="97536"/>
                  </a:lnTo>
                  <a:lnTo>
                    <a:pt x="608076" y="109728"/>
                  </a:lnTo>
                  <a:lnTo>
                    <a:pt x="611124" y="112776"/>
                  </a:lnTo>
                  <a:lnTo>
                    <a:pt x="623316" y="112776"/>
                  </a:lnTo>
                  <a:lnTo>
                    <a:pt x="626364" y="109728"/>
                  </a:lnTo>
                  <a:lnTo>
                    <a:pt x="626364" y="97536"/>
                  </a:lnTo>
                  <a:close/>
                </a:path>
                <a:path w="2245360" h="113029">
                  <a:moveTo>
                    <a:pt x="667512" y="97536"/>
                  </a:moveTo>
                  <a:lnTo>
                    <a:pt x="662940" y="92964"/>
                  </a:lnTo>
                  <a:lnTo>
                    <a:pt x="652272" y="92964"/>
                  </a:lnTo>
                  <a:lnTo>
                    <a:pt x="647700" y="97536"/>
                  </a:lnTo>
                  <a:lnTo>
                    <a:pt x="647700" y="109728"/>
                  </a:lnTo>
                  <a:lnTo>
                    <a:pt x="652272" y="112776"/>
                  </a:lnTo>
                  <a:lnTo>
                    <a:pt x="662940" y="112776"/>
                  </a:lnTo>
                  <a:lnTo>
                    <a:pt x="667512" y="109728"/>
                  </a:lnTo>
                  <a:lnTo>
                    <a:pt x="667512" y="97536"/>
                  </a:lnTo>
                  <a:close/>
                </a:path>
                <a:path w="2245360" h="113029">
                  <a:moveTo>
                    <a:pt x="708647" y="97536"/>
                  </a:moveTo>
                  <a:lnTo>
                    <a:pt x="704075" y="92964"/>
                  </a:lnTo>
                  <a:lnTo>
                    <a:pt x="693407" y="92964"/>
                  </a:lnTo>
                  <a:lnTo>
                    <a:pt x="688835" y="97536"/>
                  </a:lnTo>
                  <a:lnTo>
                    <a:pt x="688835" y="109728"/>
                  </a:lnTo>
                  <a:lnTo>
                    <a:pt x="693407" y="112776"/>
                  </a:lnTo>
                  <a:lnTo>
                    <a:pt x="704075" y="112776"/>
                  </a:lnTo>
                  <a:lnTo>
                    <a:pt x="708647" y="109728"/>
                  </a:lnTo>
                  <a:lnTo>
                    <a:pt x="708647" y="97536"/>
                  </a:lnTo>
                  <a:close/>
                </a:path>
                <a:path w="2245360" h="113029">
                  <a:moveTo>
                    <a:pt x="748284" y="97536"/>
                  </a:moveTo>
                  <a:lnTo>
                    <a:pt x="743712" y="92964"/>
                  </a:lnTo>
                  <a:lnTo>
                    <a:pt x="733044" y="92964"/>
                  </a:lnTo>
                  <a:lnTo>
                    <a:pt x="728472" y="97536"/>
                  </a:lnTo>
                  <a:lnTo>
                    <a:pt x="728472" y="109728"/>
                  </a:lnTo>
                  <a:lnTo>
                    <a:pt x="733044" y="112776"/>
                  </a:lnTo>
                  <a:lnTo>
                    <a:pt x="743712" y="112776"/>
                  </a:lnTo>
                  <a:lnTo>
                    <a:pt x="748284" y="109728"/>
                  </a:lnTo>
                  <a:lnTo>
                    <a:pt x="748284" y="97536"/>
                  </a:lnTo>
                  <a:close/>
                </a:path>
                <a:path w="2245360" h="113029">
                  <a:moveTo>
                    <a:pt x="789432" y="97536"/>
                  </a:moveTo>
                  <a:lnTo>
                    <a:pt x="784860" y="92964"/>
                  </a:lnTo>
                  <a:lnTo>
                    <a:pt x="774192" y="92964"/>
                  </a:lnTo>
                  <a:lnTo>
                    <a:pt x="769620" y="97536"/>
                  </a:lnTo>
                  <a:lnTo>
                    <a:pt x="769620" y="109728"/>
                  </a:lnTo>
                  <a:lnTo>
                    <a:pt x="774192" y="112776"/>
                  </a:lnTo>
                  <a:lnTo>
                    <a:pt x="784860" y="112776"/>
                  </a:lnTo>
                  <a:lnTo>
                    <a:pt x="789432" y="109728"/>
                  </a:lnTo>
                  <a:lnTo>
                    <a:pt x="789432" y="97536"/>
                  </a:lnTo>
                  <a:close/>
                </a:path>
                <a:path w="2245360" h="113029">
                  <a:moveTo>
                    <a:pt x="829056" y="97536"/>
                  </a:moveTo>
                  <a:lnTo>
                    <a:pt x="826008" y="92964"/>
                  </a:lnTo>
                  <a:lnTo>
                    <a:pt x="813816" y="92964"/>
                  </a:lnTo>
                  <a:lnTo>
                    <a:pt x="810768" y="97536"/>
                  </a:lnTo>
                  <a:lnTo>
                    <a:pt x="810768" y="109728"/>
                  </a:lnTo>
                  <a:lnTo>
                    <a:pt x="813816" y="112776"/>
                  </a:lnTo>
                  <a:lnTo>
                    <a:pt x="826008" y="112776"/>
                  </a:lnTo>
                  <a:lnTo>
                    <a:pt x="829056" y="109728"/>
                  </a:lnTo>
                  <a:lnTo>
                    <a:pt x="829056" y="97536"/>
                  </a:lnTo>
                  <a:close/>
                </a:path>
                <a:path w="2245360" h="113029">
                  <a:moveTo>
                    <a:pt x="870204" y="97536"/>
                  </a:moveTo>
                  <a:lnTo>
                    <a:pt x="865632" y="92964"/>
                  </a:lnTo>
                  <a:lnTo>
                    <a:pt x="854964" y="92964"/>
                  </a:lnTo>
                  <a:lnTo>
                    <a:pt x="850392" y="97536"/>
                  </a:lnTo>
                  <a:lnTo>
                    <a:pt x="850392" y="109728"/>
                  </a:lnTo>
                  <a:lnTo>
                    <a:pt x="854964" y="112776"/>
                  </a:lnTo>
                  <a:lnTo>
                    <a:pt x="865632" y="112776"/>
                  </a:lnTo>
                  <a:lnTo>
                    <a:pt x="870204" y="109728"/>
                  </a:lnTo>
                  <a:lnTo>
                    <a:pt x="870204" y="97536"/>
                  </a:lnTo>
                  <a:close/>
                </a:path>
                <a:path w="2245360" h="113029">
                  <a:moveTo>
                    <a:pt x="911352" y="97536"/>
                  </a:moveTo>
                  <a:lnTo>
                    <a:pt x="906780" y="92964"/>
                  </a:lnTo>
                  <a:lnTo>
                    <a:pt x="896112" y="92964"/>
                  </a:lnTo>
                  <a:lnTo>
                    <a:pt x="891540" y="97536"/>
                  </a:lnTo>
                  <a:lnTo>
                    <a:pt x="891540" y="109728"/>
                  </a:lnTo>
                  <a:lnTo>
                    <a:pt x="896112" y="112776"/>
                  </a:lnTo>
                  <a:lnTo>
                    <a:pt x="906780" y="112776"/>
                  </a:lnTo>
                  <a:lnTo>
                    <a:pt x="911352" y="109728"/>
                  </a:lnTo>
                  <a:lnTo>
                    <a:pt x="911352" y="97536"/>
                  </a:lnTo>
                  <a:close/>
                </a:path>
                <a:path w="2245360" h="113029">
                  <a:moveTo>
                    <a:pt x="950976" y="97536"/>
                  </a:moveTo>
                  <a:lnTo>
                    <a:pt x="946404" y="92964"/>
                  </a:lnTo>
                  <a:lnTo>
                    <a:pt x="935736" y="92964"/>
                  </a:lnTo>
                  <a:lnTo>
                    <a:pt x="931164" y="97536"/>
                  </a:lnTo>
                  <a:lnTo>
                    <a:pt x="931164" y="109728"/>
                  </a:lnTo>
                  <a:lnTo>
                    <a:pt x="935736" y="112776"/>
                  </a:lnTo>
                  <a:lnTo>
                    <a:pt x="946404" y="112776"/>
                  </a:lnTo>
                  <a:lnTo>
                    <a:pt x="950976" y="109728"/>
                  </a:lnTo>
                  <a:lnTo>
                    <a:pt x="950976" y="97536"/>
                  </a:lnTo>
                  <a:close/>
                </a:path>
                <a:path w="2245360" h="113029">
                  <a:moveTo>
                    <a:pt x="992124" y="97536"/>
                  </a:moveTo>
                  <a:lnTo>
                    <a:pt x="987552" y="92964"/>
                  </a:lnTo>
                  <a:lnTo>
                    <a:pt x="976884" y="92964"/>
                  </a:lnTo>
                  <a:lnTo>
                    <a:pt x="972312" y="97536"/>
                  </a:lnTo>
                  <a:lnTo>
                    <a:pt x="972312" y="109728"/>
                  </a:lnTo>
                  <a:lnTo>
                    <a:pt x="976884" y="112776"/>
                  </a:lnTo>
                  <a:lnTo>
                    <a:pt x="987552" y="112776"/>
                  </a:lnTo>
                  <a:lnTo>
                    <a:pt x="992124" y="109728"/>
                  </a:lnTo>
                  <a:lnTo>
                    <a:pt x="992124" y="97536"/>
                  </a:lnTo>
                  <a:close/>
                </a:path>
                <a:path w="2245360" h="113029">
                  <a:moveTo>
                    <a:pt x="1031748" y="97536"/>
                  </a:moveTo>
                  <a:lnTo>
                    <a:pt x="1028700" y="92964"/>
                  </a:lnTo>
                  <a:lnTo>
                    <a:pt x="1016508" y="92964"/>
                  </a:lnTo>
                  <a:lnTo>
                    <a:pt x="1013460" y="97536"/>
                  </a:lnTo>
                  <a:lnTo>
                    <a:pt x="1013460" y="109728"/>
                  </a:lnTo>
                  <a:lnTo>
                    <a:pt x="1016508" y="112776"/>
                  </a:lnTo>
                  <a:lnTo>
                    <a:pt x="1028700" y="112776"/>
                  </a:lnTo>
                  <a:lnTo>
                    <a:pt x="1031748" y="109728"/>
                  </a:lnTo>
                  <a:lnTo>
                    <a:pt x="1031748" y="97536"/>
                  </a:lnTo>
                  <a:close/>
                </a:path>
                <a:path w="2245360" h="113029">
                  <a:moveTo>
                    <a:pt x="1072896" y="97536"/>
                  </a:moveTo>
                  <a:lnTo>
                    <a:pt x="1068324" y="92964"/>
                  </a:lnTo>
                  <a:lnTo>
                    <a:pt x="1057656" y="92964"/>
                  </a:lnTo>
                  <a:lnTo>
                    <a:pt x="1053084" y="97536"/>
                  </a:lnTo>
                  <a:lnTo>
                    <a:pt x="1053084" y="109728"/>
                  </a:lnTo>
                  <a:lnTo>
                    <a:pt x="1057656" y="112776"/>
                  </a:lnTo>
                  <a:lnTo>
                    <a:pt x="1068324" y="112776"/>
                  </a:lnTo>
                  <a:lnTo>
                    <a:pt x="1072896" y="109728"/>
                  </a:lnTo>
                  <a:lnTo>
                    <a:pt x="1072896" y="97536"/>
                  </a:lnTo>
                  <a:close/>
                </a:path>
                <a:path w="2245360" h="113029">
                  <a:moveTo>
                    <a:pt x="1114044" y="97536"/>
                  </a:moveTo>
                  <a:lnTo>
                    <a:pt x="1109472" y="92964"/>
                  </a:lnTo>
                  <a:lnTo>
                    <a:pt x="1098804" y="92964"/>
                  </a:lnTo>
                  <a:lnTo>
                    <a:pt x="1094232" y="97536"/>
                  </a:lnTo>
                  <a:lnTo>
                    <a:pt x="1094232" y="109728"/>
                  </a:lnTo>
                  <a:lnTo>
                    <a:pt x="1098804" y="112776"/>
                  </a:lnTo>
                  <a:lnTo>
                    <a:pt x="1109472" y="112776"/>
                  </a:lnTo>
                  <a:lnTo>
                    <a:pt x="1114044" y="109728"/>
                  </a:lnTo>
                  <a:lnTo>
                    <a:pt x="1114044" y="97536"/>
                  </a:lnTo>
                  <a:close/>
                </a:path>
                <a:path w="2245360" h="113029">
                  <a:moveTo>
                    <a:pt x="1153668" y="97536"/>
                  </a:moveTo>
                  <a:lnTo>
                    <a:pt x="1149096" y="92964"/>
                  </a:lnTo>
                  <a:lnTo>
                    <a:pt x="1138428" y="92964"/>
                  </a:lnTo>
                  <a:lnTo>
                    <a:pt x="1133856" y="97536"/>
                  </a:lnTo>
                  <a:lnTo>
                    <a:pt x="1133856" y="109728"/>
                  </a:lnTo>
                  <a:lnTo>
                    <a:pt x="1138428" y="112776"/>
                  </a:lnTo>
                  <a:lnTo>
                    <a:pt x="1149096" y="112776"/>
                  </a:lnTo>
                  <a:lnTo>
                    <a:pt x="1153668" y="109728"/>
                  </a:lnTo>
                  <a:lnTo>
                    <a:pt x="1153668" y="97536"/>
                  </a:lnTo>
                  <a:close/>
                </a:path>
                <a:path w="2245360" h="113029">
                  <a:moveTo>
                    <a:pt x="1194816" y="97536"/>
                  </a:moveTo>
                  <a:lnTo>
                    <a:pt x="1190244" y="92964"/>
                  </a:lnTo>
                  <a:lnTo>
                    <a:pt x="1179576" y="92964"/>
                  </a:lnTo>
                  <a:lnTo>
                    <a:pt x="1175004" y="97536"/>
                  </a:lnTo>
                  <a:lnTo>
                    <a:pt x="1175004" y="109728"/>
                  </a:lnTo>
                  <a:lnTo>
                    <a:pt x="1179576" y="112776"/>
                  </a:lnTo>
                  <a:lnTo>
                    <a:pt x="1190244" y="112776"/>
                  </a:lnTo>
                  <a:lnTo>
                    <a:pt x="1194816" y="109728"/>
                  </a:lnTo>
                  <a:lnTo>
                    <a:pt x="1194816" y="97536"/>
                  </a:lnTo>
                  <a:close/>
                </a:path>
                <a:path w="2245360" h="113029">
                  <a:moveTo>
                    <a:pt x="1234440" y="97536"/>
                  </a:moveTo>
                  <a:lnTo>
                    <a:pt x="1231392" y="92964"/>
                  </a:lnTo>
                  <a:lnTo>
                    <a:pt x="1219200" y="92964"/>
                  </a:lnTo>
                  <a:lnTo>
                    <a:pt x="1216152" y="97536"/>
                  </a:lnTo>
                  <a:lnTo>
                    <a:pt x="1216152" y="109728"/>
                  </a:lnTo>
                  <a:lnTo>
                    <a:pt x="1219200" y="112776"/>
                  </a:lnTo>
                  <a:lnTo>
                    <a:pt x="1231392" y="112776"/>
                  </a:lnTo>
                  <a:lnTo>
                    <a:pt x="1234440" y="109728"/>
                  </a:lnTo>
                  <a:lnTo>
                    <a:pt x="1234440" y="97536"/>
                  </a:lnTo>
                  <a:close/>
                </a:path>
                <a:path w="2245360" h="113029">
                  <a:moveTo>
                    <a:pt x="1275588" y="97536"/>
                  </a:moveTo>
                  <a:lnTo>
                    <a:pt x="1271016" y="92964"/>
                  </a:lnTo>
                  <a:lnTo>
                    <a:pt x="1260348" y="92964"/>
                  </a:lnTo>
                  <a:lnTo>
                    <a:pt x="1255776" y="97536"/>
                  </a:lnTo>
                  <a:lnTo>
                    <a:pt x="1255776" y="109728"/>
                  </a:lnTo>
                  <a:lnTo>
                    <a:pt x="1260348" y="112776"/>
                  </a:lnTo>
                  <a:lnTo>
                    <a:pt x="1271016" y="112776"/>
                  </a:lnTo>
                  <a:lnTo>
                    <a:pt x="1275588" y="109728"/>
                  </a:lnTo>
                  <a:lnTo>
                    <a:pt x="1275588" y="97536"/>
                  </a:lnTo>
                  <a:close/>
                </a:path>
                <a:path w="2245360" h="113029">
                  <a:moveTo>
                    <a:pt x="1316736" y="97536"/>
                  </a:moveTo>
                  <a:lnTo>
                    <a:pt x="1312164" y="92964"/>
                  </a:lnTo>
                  <a:lnTo>
                    <a:pt x="1301496" y="92964"/>
                  </a:lnTo>
                  <a:lnTo>
                    <a:pt x="1296924" y="97536"/>
                  </a:lnTo>
                  <a:lnTo>
                    <a:pt x="1296924" y="109728"/>
                  </a:lnTo>
                  <a:lnTo>
                    <a:pt x="1301496" y="112776"/>
                  </a:lnTo>
                  <a:lnTo>
                    <a:pt x="1312164" y="112776"/>
                  </a:lnTo>
                  <a:lnTo>
                    <a:pt x="1316736" y="109728"/>
                  </a:lnTo>
                  <a:lnTo>
                    <a:pt x="1316736" y="97536"/>
                  </a:lnTo>
                  <a:close/>
                </a:path>
                <a:path w="2245360" h="113029">
                  <a:moveTo>
                    <a:pt x="1356360" y="97536"/>
                  </a:moveTo>
                  <a:lnTo>
                    <a:pt x="1351788" y="92964"/>
                  </a:lnTo>
                  <a:lnTo>
                    <a:pt x="1341120" y="92964"/>
                  </a:lnTo>
                  <a:lnTo>
                    <a:pt x="1336548" y="97536"/>
                  </a:lnTo>
                  <a:lnTo>
                    <a:pt x="1336548" y="109728"/>
                  </a:lnTo>
                  <a:lnTo>
                    <a:pt x="1341120" y="112776"/>
                  </a:lnTo>
                  <a:lnTo>
                    <a:pt x="1351788" y="112776"/>
                  </a:lnTo>
                  <a:lnTo>
                    <a:pt x="1356360" y="109728"/>
                  </a:lnTo>
                  <a:lnTo>
                    <a:pt x="1356360" y="97536"/>
                  </a:lnTo>
                  <a:close/>
                </a:path>
                <a:path w="2245360" h="113029">
                  <a:moveTo>
                    <a:pt x="1397508" y="97536"/>
                  </a:moveTo>
                  <a:lnTo>
                    <a:pt x="1392936" y="92964"/>
                  </a:lnTo>
                  <a:lnTo>
                    <a:pt x="1382268" y="92964"/>
                  </a:lnTo>
                  <a:lnTo>
                    <a:pt x="1377696" y="97536"/>
                  </a:lnTo>
                  <a:lnTo>
                    <a:pt x="1377696" y="109728"/>
                  </a:lnTo>
                  <a:lnTo>
                    <a:pt x="1382268" y="112776"/>
                  </a:lnTo>
                  <a:lnTo>
                    <a:pt x="1392936" y="112776"/>
                  </a:lnTo>
                  <a:lnTo>
                    <a:pt x="1397508" y="109728"/>
                  </a:lnTo>
                  <a:lnTo>
                    <a:pt x="1397508" y="97536"/>
                  </a:lnTo>
                  <a:close/>
                </a:path>
                <a:path w="2245360" h="113029">
                  <a:moveTo>
                    <a:pt x="1437132" y="97536"/>
                  </a:moveTo>
                  <a:lnTo>
                    <a:pt x="1434084" y="92964"/>
                  </a:lnTo>
                  <a:lnTo>
                    <a:pt x="1421892" y="92964"/>
                  </a:lnTo>
                  <a:lnTo>
                    <a:pt x="1418844" y="97536"/>
                  </a:lnTo>
                  <a:lnTo>
                    <a:pt x="1418844" y="109728"/>
                  </a:lnTo>
                  <a:lnTo>
                    <a:pt x="1421892" y="112776"/>
                  </a:lnTo>
                  <a:lnTo>
                    <a:pt x="1434084" y="112776"/>
                  </a:lnTo>
                  <a:lnTo>
                    <a:pt x="1437132" y="109728"/>
                  </a:lnTo>
                  <a:lnTo>
                    <a:pt x="1437132" y="97536"/>
                  </a:lnTo>
                  <a:close/>
                </a:path>
                <a:path w="2245360" h="113029">
                  <a:moveTo>
                    <a:pt x="1478280" y="97536"/>
                  </a:moveTo>
                  <a:lnTo>
                    <a:pt x="1473708" y="92964"/>
                  </a:lnTo>
                  <a:lnTo>
                    <a:pt x="1463040" y="92964"/>
                  </a:lnTo>
                  <a:lnTo>
                    <a:pt x="1458468" y="97536"/>
                  </a:lnTo>
                  <a:lnTo>
                    <a:pt x="1458468" y="109728"/>
                  </a:lnTo>
                  <a:lnTo>
                    <a:pt x="1463040" y="112776"/>
                  </a:lnTo>
                  <a:lnTo>
                    <a:pt x="1473708" y="112776"/>
                  </a:lnTo>
                  <a:lnTo>
                    <a:pt x="1478280" y="109728"/>
                  </a:lnTo>
                  <a:lnTo>
                    <a:pt x="1478280" y="97536"/>
                  </a:lnTo>
                  <a:close/>
                </a:path>
                <a:path w="2245360" h="113029">
                  <a:moveTo>
                    <a:pt x="1519428" y="97536"/>
                  </a:moveTo>
                  <a:lnTo>
                    <a:pt x="1514856" y="92964"/>
                  </a:lnTo>
                  <a:lnTo>
                    <a:pt x="1504188" y="92964"/>
                  </a:lnTo>
                  <a:lnTo>
                    <a:pt x="1499616" y="97536"/>
                  </a:lnTo>
                  <a:lnTo>
                    <a:pt x="1499616" y="109728"/>
                  </a:lnTo>
                  <a:lnTo>
                    <a:pt x="1504188" y="112776"/>
                  </a:lnTo>
                  <a:lnTo>
                    <a:pt x="1514856" y="112776"/>
                  </a:lnTo>
                  <a:lnTo>
                    <a:pt x="1519428" y="109728"/>
                  </a:lnTo>
                  <a:lnTo>
                    <a:pt x="1519428" y="97536"/>
                  </a:lnTo>
                  <a:close/>
                </a:path>
                <a:path w="2245360" h="113029">
                  <a:moveTo>
                    <a:pt x="1559039" y="97536"/>
                  </a:moveTo>
                  <a:lnTo>
                    <a:pt x="1554467" y="92964"/>
                  </a:lnTo>
                  <a:lnTo>
                    <a:pt x="1543799" y="92964"/>
                  </a:lnTo>
                  <a:lnTo>
                    <a:pt x="1539227" y="97536"/>
                  </a:lnTo>
                  <a:lnTo>
                    <a:pt x="1539227" y="109728"/>
                  </a:lnTo>
                  <a:lnTo>
                    <a:pt x="1543799" y="112776"/>
                  </a:lnTo>
                  <a:lnTo>
                    <a:pt x="1554467" y="112776"/>
                  </a:lnTo>
                  <a:lnTo>
                    <a:pt x="1559039" y="109728"/>
                  </a:lnTo>
                  <a:lnTo>
                    <a:pt x="1559039" y="97536"/>
                  </a:lnTo>
                  <a:close/>
                </a:path>
                <a:path w="2245360" h="113029">
                  <a:moveTo>
                    <a:pt x="1600200" y="97536"/>
                  </a:moveTo>
                  <a:lnTo>
                    <a:pt x="1595628" y="92964"/>
                  </a:lnTo>
                  <a:lnTo>
                    <a:pt x="1584960" y="92964"/>
                  </a:lnTo>
                  <a:lnTo>
                    <a:pt x="1580388" y="97536"/>
                  </a:lnTo>
                  <a:lnTo>
                    <a:pt x="1580388" y="109728"/>
                  </a:lnTo>
                  <a:lnTo>
                    <a:pt x="1584960" y="112776"/>
                  </a:lnTo>
                  <a:lnTo>
                    <a:pt x="1595628" y="112776"/>
                  </a:lnTo>
                  <a:lnTo>
                    <a:pt x="1600200" y="109728"/>
                  </a:lnTo>
                  <a:lnTo>
                    <a:pt x="1600200" y="97536"/>
                  </a:lnTo>
                  <a:close/>
                </a:path>
                <a:path w="2245360" h="113029">
                  <a:moveTo>
                    <a:pt x="1639811" y="97536"/>
                  </a:moveTo>
                  <a:lnTo>
                    <a:pt x="1636763" y="92964"/>
                  </a:lnTo>
                  <a:lnTo>
                    <a:pt x="1624571" y="92964"/>
                  </a:lnTo>
                  <a:lnTo>
                    <a:pt x="1621523" y="97536"/>
                  </a:lnTo>
                  <a:lnTo>
                    <a:pt x="1621523" y="109728"/>
                  </a:lnTo>
                  <a:lnTo>
                    <a:pt x="1624571" y="112776"/>
                  </a:lnTo>
                  <a:lnTo>
                    <a:pt x="1636763" y="112776"/>
                  </a:lnTo>
                  <a:lnTo>
                    <a:pt x="1639811" y="109728"/>
                  </a:lnTo>
                  <a:lnTo>
                    <a:pt x="1639811" y="97536"/>
                  </a:lnTo>
                  <a:close/>
                </a:path>
                <a:path w="2245360" h="113029">
                  <a:moveTo>
                    <a:pt x="1680972" y="97536"/>
                  </a:moveTo>
                  <a:lnTo>
                    <a:pt x="1676400" y="92964"/>
                  </a:lnTo>
                  <a:lnTo>
                    <a:pt x="1665732" y="92964"/>
                  </a:lnTo>
                  <a:lnTo>
                    <a:pt x="1661160" y="97536"/>
                  </a:lnTo>
                  <a:lnTo>
                    <a:pt x="1661160" y="109728"/>
                  </a:lnTo>
                  <a:lnTo>
                    <a:pt x="1665732" y="112776"/>
                  </a:lnTo>
                  <a:lnTo>
                    <a:pt x="1676400" y="112776"/>
                  </a:lnTo>
                  <a:lnTo>
                    <a:pt x="1680972" y="109728"/>
                  </a:lnTo>
                  <a:lnTo>
                    <a:pt x="1680972" y="97536"/>
                  </a:lnTo>
                  <a:close/>
                </a:path>
                <a:path w="2245360" h="113029">
                  <a:moveTo>
                    <a:pt x="1722120" y="97536"/>
                  </a:moveTo>
                  <a:lnTo>
                    <a:pt x="1717548" y="92964"/>
                  </a:lnTo>
                  <a:lnTo>
                    <a:pt x="1706880" y="92964"/>
                  </a:lnTo>
                  <a:lnTo>
                    <a:pt x="1702308" y="97536"/>
                  </a:lnTo>
                  <a:lnTo>
                    <a:pt x="1702308" y="109728"/>
                  </a:lnTo>
                  <a:lnTo>
                    <a:pt x="1706880" y="112776"/>
                  </a:lnTo>
                  <a:lnTo>
                    <a:pt x="1717548" y="112776"/>
                  </a:lnTo>
                  <a:lnTo>
                    <a:pt x="1722120" y="109728"/>
                  </a:lnTo>
                  <a:lnTo>
                    <a:pt x="1722120" y="97536"/>
                  </a:lnTo>
                  <a:close/>
                </a:path>
                <a:path w="2245360" h="113029">
                  <a:moveTo>
                    <a:pt x="1761744" y="97536"/>
                  </a:moveTo>
                  <a:lnTo>
                    <a:pt x="1757172" y="92964"/>
                  </a:lnTo>
                  <a:lnTo>
                    <a:pt x="1746504" y="92964"/>
                  </a:lnTo>
                  <a:lnTo>
                    <a:pt x="1741932" y="97536"/>
                  </a:lnTo>
                  <a:lnTo>
                    <a:pt x="1741932" y="109728"/>
                  </a:lnTo>
                  <a:lnTo>
                    <a:pt x="1746504" y="112776"/>
                  </a:lnTo>
                  <a:lnTo>
                    <a:pt x="1757172" y="112776"/>
                  </a:lnTo>
                  <a:lnTo>
                    <a:pt x="1761744" y="109728"/>
                  </a:lnTo>
                  <a:lnTo>
                    <a:pt x="1761744" y="97536"/>
                  </a:lnTo>
                  <a:close/>
                </a:path>
                <a:path w="2245360" h="113029">
                  <a:moveTo>
                    <a:pt x="1802892" y="97536"/>
                  </a:moveTo>
                  <a:lnTo>
                    <a:pt x="1798320" y="92964"/>
                  </a:lnTo>
                  <a:lnTo>
                    <a:pt x="1787652" y="92964"/>
                  </a:lnTo>
                  <a:lnTo>
                    <a:pt x="1783080" y="97536"/>
                  </a:lnTo>
                  <a:lnTo>
                    <a:pt x="1783080" y="109728"/>
                  </a:lnTo>
                  <a:lnTo>
                    <a:pt x="1787652" y="112776"/>
                  </a:lnTo>
                  <a:lnTo>
                    <a:pt x="1798320" y="112776"/>
                  </a:lnTo>
                  <a:lnTo>
                    <a:pt x="1802892" y="109728"/>
                  </a:lnTo>
                  <a:lnTo>
                    <a:pt x="1802892" y="97536"/>
                  </a:lnTo>
                  <a:close/>
                </a:path>
                <a:path w="2245360" h="113029">
                  <a:moveTo>
                    <a:pt x="1842516" y="97536"/>
                  </a:moveTo>
                  <a:lnTo>
                    <a:pt x="1839468" y="92964"/>
                  </a:lnTo>
                  <a:lnTo>
                    <a:pt x="1827276" y="92964"/>
                  </a:lnTo>
                  <a:lnTo>
                    <a:pt x="1824228" y="97536"/>
                  </a:lnTo>
                  <a:lnTo>
                    <a:pt x="1824228" y="109728"/>
                  </a:lnTo>
                  <a:lnTo>
                    <a:pt x="1827276" y="112776"/>
                  </a:lnTo>
                  <a:lnTo>
                    <a:pt x="1839468" y="112776"/>
                  </a:lnTo>
                  <a:lnTo>
                    <a:pt x="1842516" y="109728"/>
                  </a:lnTo>
                  <a:lnTo>
                    <a:pt x="1842516" y="97536"/>
                  </a:lnTo>
                  <a:close/>
                </a:path>
                <a:path w="2245360" h="113029">
                  <a:moveTo>
                    <a:pt x="1883664" y="97536"/>
                  </a:moveTo>
                  <a:lnTo>
                    <a:pt x="1879092" y="92964"/>
                  </a:lnTo>
                  <a:lnTo>
                    <a:pt x="1868424" y="92964"/>
                  </a:lnTo>
                  <a:lnTo>
                    <a:pt x="1863852" y="97536"/>
                  </a:lnTo>
                  <a:lnTo>
                    <a:pt x="1863852" y="109728"/>
                  </a:lnTo>
                  <a:lnTo>
                    <a:pt x="1868424" y="112776"/>
                  </a:lnTo>
                  <a:lnTo>
                    <a:pt x="1879092" y="112776"/>
                  </a:lnTo>
                  <a:lnTo>
                    <a:pt x="1883664" y="109728"/>
                  </a:lnTo>
                  <a:lnTo>
                    <a:pt x="1883664" y="97536"/>
                  </a:lnTo>
                  <a:close/>
                </a:path>
                <a:path w="2245360" h="113029">
                  <a:moveTo>
                    <a:pt x="1924812" y="97536"/>
                  </a:moveTo>
                  <a:lnTo>
                    <a:pt x="1920240" y="92964"/>
                  </a:lnTo>
                  <a:lnTo>
                    <a:pt x="1909572" y="92964"/>
                  </a:lnTo>
                  <a:lnTo>
                    <a:pt x="1905000" y="97536"/>
                  </a:lnTo>
                  <a:lnTo>
                    <a:pt x="1905000" y="109728"/>
                  </a:lnTo>
                  <a:lnTo>
                    <a:pt x="1909572" y="112776"/>
                  </a:lnTo>
                  <a:lnTo>
                    <a:pt x="1920240" y="112776"/>
                  </a:lnTo>
                  <a:lnTo>
                    <a:pt x="1924812" y="109728"/>
                  </a:lnTo>
                  <a:lnTo>
                    <a:pt x="1924812" y="97536"/>
                  </a:lnTo>
                  <a:close/>
                </a:path>
                <a:path w="2245360" h="113029">
                  <a:moveTo>
                    <a:pt x="1964436" y="97536"/>
                  </a:moveTo>
                  <a:lnTo>
                    <a:pt x="1959864" y="92964"/>
                  </a:lnTo>
                  <a:lnTo>
                    <a:pt x="1949196" y="92964"/>
                  </a:lnTo>
                  <a:lnTo>
                    <a:pt x="1944624" y="97536"/>
                  </a:lnTo>
                  <a:lnTo>
                    <a:pt x="1944624" y="109728"/>
                  </a:lnTo>
                  <a:lnTo>
                    <a:pt x="1949196" y="112776"/>
                  </a:lnTo>
                  <a:lnTo>
                    <a:pt x="1959864" y="112776"/>
                  </a:lnTo>
                  <a:lnTo>
                    <a:pt x="1964436" y="109728"/>
                  </a:lnTo>
                  <a:lnTo>
                    <a:pt x="1964436" y="97536"/>
                  </a:lnTo>
                  <a:close/>
                </a:path>
                <a:path w="2245360" h="113029">
                  <a:moveTo>
                    <a:pt x="2005584" y="97536"/>
                  </a:moveTo>
                  <a:lnTo>
                    <a:pt x="2001012" y="92964"/>
                  </a:lnTo>
                  <a:lnTo>
                    <a:pt x="1990344" y="92964"/>
                  </a:lnTo>
                  <a:lnTo>
                    <a:pt x="1985772" y="97536"/>
                  </a:lnTo>
                  <a:lnTo>
                    <a:pt x="1985772" y="109728"/>
                  </a:lnTo>
                  <a:lnTo>
                    <a:pt x="1990344" y="112776"/>
                  </a:lnTo>
                  <a:lnTo>
                    <a:pt x="2001012" y="112776"/>
                  </a:lnTo>
                  <a:lnTo>
                    <a:pt x="2005584" y="109728"/>
                  </a:lnTo>
                  <a:lnTo>
                    <a:pt x="2005584" y="97536"/>
                  </a:lnTo>
                  <a:close/>
                </a:path>
                <a:path w="2245360" h="113029">
                  <a:moveTo>
                    <a:pt x="2045208" y="97536"/>
                  </a:moveTo>
                  <a:lnTo>
                    <a:pt x="2042160" y="92964"/>
                  </a:lnTo>
                  <a:lnTo>
                    <a:pt x="2029968" y="92964"/>
                  </a:lnTo>
                  <a:lnTo>
                    <a:pt x="2026920" y="97536"/>
                  </a:lnTo>
                  <a:lnTo>
                    <a:pt x="2026920" y="109728"/>
                  </a:lnTo>
                  <a:lnTo>
                    <a:pt x="2029968" y="112776"/>
                  </a:lnTo>
                  <a:lnTo>
                    <a:pt x="2042160" y="112776"/>
                  </a:lnTo>
                  <a:lnTo>
                    <a:pt x="2045208" y="109728"/>
                  </a:lnTo>
                  <a:lnTo>
                    <a:pt x="2045208" y="97536"/>
                  </a:lnTo>
                  <a:close/>
                </a:path>
                <a:path w="2245360" h="113029">
                  <a:moveTo>
                    <a:pt x="2086356" y="97536"/>
                  </a:moveTo>
                  <a:lnTo>
                    <a:pt x="2081784" y="92964"/>
                  </a:lnTo>
                  <a:lnTo>
                    <a:pt x="2071116" y="92964"/>
                  </a:lnTo>
                  <a:lnTo>
                    <a:pt x="2066544" y="97536"/>
                  </a:lnTo>
                  <a:lnTo>
                    <a:pt x="2066544" y="109728"/>
                  </a:lnTo>
                  <a:lnTo>
                    <a:pt x="2071116" y="112776"/>
                  </a:lnTo>
                  <a:lnTo>
                    <a:pt x="2081784" y="112776"/>
                  </a:lnTo>
                  <a:lnTo>
                    <a:pt x="2086356" y="109728"/>
                  </a:lnTo>
                  <a:lnTo>
                    <a:pt x="2086356" y="97536"/>
                  </a:lnTo>
                  <a:close/>
                </a:path>
                <a:path w="2245360" h="113029">
                  <a:moveTo>
                    <a:pt x="2127491" y="97536"/>
                  </a:moveTo>
                  <a:lnTo>
                    <a:pt x="2122919" y="92964"/>
                  </a:lnTo>
                  <a:lnTo>
                    <a:pt x="2112251" y="92964"/>
                  </a:lnTo>
                  <a:lnTo>
                    <a:pt x="2107679" y="97536"/>
                  </a:lnTo>
                  <a:lnTo>
                    <a:pt x="2107679" y="109728"/>
                  </a:lnTo>
                  <a:lnTo>
                    <a:pt x="2112251" y="112776"/>
                  </a:lnTo>
                  <a:lnTo>
                    <a:pt x="2122919" y="112776"/>
                  </a:lnTo>
                  <a:lnTo>
                    <a:pt x="2127491" y="109728"/>
                  </a:lnTo>
                  <a:lnTo>
                    <a:pt x="2127491" y="97536"/>
                  </a:lnTo>
                  <a:close/>
                </a:path>
                <a:path w="2245360" h="113029">
                  <a:moveTo>
                    <a:pt x="2167128" y="97536"/>
                  </a:moveTo>
                  <a:lnTo>
                    <a:pt x="2162556" y="92964"/>
                  </a:lnTo>
                  <a:lnTo>
                    <a:pt x="2151888" y="92964"/>
                  </a:lnTo>
                  <a:lnTo>
                    <a:pt x="2147316" y="97536"/>
                  </a:lnTo>
                  <a:lnTo>
                    <a:pt x="2147316" y="109728"/>
                  </a:lnTo>
                  <a:lnTo>
                    <a:pt x="2151888" y="112776"/>
                  </a:lnTo>
                  <a:lnTo>
                    <a:pt x="2162556" y="112776"/>
                  </a:lnTo>
                  <a:lnTo>
                    <a:pt x="2167128" y="109728"/>
                  </a:lnTo>
                  <a:lnTo>
                    <a:pt x="2167128" y="97536"/>
                  </a:lnTo>
                  <a:close/>
                </a:path>
                <a:path w="2245360" h="113029">
                  <a:moveTo>
                    <a:pt x="2244852" y="108204"/>
                  </a:moveTo>
                  <a:lnTo>
                    <a:pt x="2229612" y="106680"/>
                  </a:lnTo>
                  <a:lnTo>
                    <a:pt x="2228088" y="105156"/>
                  </a:lnTo>
                  <a:lnTo>
                    <a:pt x="2228088" y="0"/>
                  </a:lnTo>
                  <a:lnTo>
                    <a:pt x="2213419" y="4572"/>
                  </a:lnTo>
                  <a:lnTo>
                    <a:pt x="2197608" y="9144"/>
                  </a:lnTo>
                  <a:lnTo>
                    <a:pt x="2197608" y="12192"/>
                  </a:lnTo>
                  <a:lnTo>
                    <a:pt x="2205228" y="13716"/>
                  </a:lnTo>
                  <a:lnTo>
                    <a:pt x="2214372" y="13716"/>
                  </a:lnTo>
                  <a:lnTo>
                    <a:pt x="2214372" y="105156"/>
                  </a:lnTo>
                  <a:lnTo>
                    <a:pt x="2212848" y="106680"/>
                  </a:lnTo>
                  <a:lnTo>
                    <a:pt x="2197608" y="108204"/>
                  </a:lnTo>
                  <a:lnTo>
                    <a:pt x="2197608" y="111252"/>
                  </a:lnTo>
                  <a:lnTo>
                    <a:pt x="2244852" y="111252"/>
                  </a:lnTo>
                  <a:lnTo>
                    <a:pt x="2244852" y="10820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5277611" y="5942076"/>
              <a:ext cx="216408" cy="114300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5522976" y="5942076"/>
              <a:ext cx="48895" cy="111760"/>
            </a:xfrm>
            <a:custGeom>
              <a:avLst/>
              <a:gdLst/>
              <a:ahLst/>
              <a:cxnLst/>
              <a:rect l="l" t="t" r="r" b="b"/>
              <a:pathLst>
                <a:path w="48895" h="111760">
                  <a:moveTo>
                    <a:pt x="48768" y="111252"/>
                  </a:moveTo>
                  <a:lnTo>
                    <a:pt x="0" y="111252"/>
                  </a:lnTo>
                  <a:lnTo>
                    <a:pt x="0" y="108204"/>
                  </a:lnTo>
                  <a:lnTo>
                    <a:pt x="16764" y="106680"/>
                  </a:lnTo>
                  <a:lnTo>
                    <a:pt x="16764" y="13716"/>
                  </a:lnTo>
                  <a:lnTo>
                    <a:pt x="9144" y="13716"/>
                  </a:lnTo>
                  <a:lnTo>
                    <a:pt x="0" y="12192"/>
                  </a:lnTo>
                  <a:lnTo>
                    <a:pt x="0" y="9144"/>
                  </a:lnTo>
                  <a:lnTo>
                    <a:pt x="8620" y="6858"/>
                  </a:lnTo>
                  <a:lnTo>
                    <a:pt x="16383" y="4572"/>
                  </a:lnTo>
                  <a:lnTo>
                    <a:pt x="23574" y="2286"/>
                  </a:lnTo>
                  <a:lnTo>
                    <a:pt x="30480" y="0"/>
                  </a:lnTo>
                  <a:lnTo>
                    <a:pt x="30480" y="105156"/>
                  </a:lnTo>
                  <a:lnTo>
                    <a:pt x="32004" y="106680"/>
                  </a:lnTo>
                  <a:lnTo>
                    <a:pt x="48768" y="108204"/>
                  </a:lnTo>
                  <a:lnTo>
                    <a:pt x="48768" y="11125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5597652" y="5940552"/>
              <a:ext cx="153924" cy="115824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8" name="object 48"/>
          <p:cNvGrpSpPr/>
          <p:nvPr/>
        </p:nvGrpSpPr>
        <p:grpSpPr>
          <a:xfrm>
            <a:off x="763523" y="6309360"/>
            <a:ext cx="4979035" cy="170815"/>
            <a:chOff x="763523" y="6309360"/>
            <a:chExt cx="4979035" cy="170815"/>
          </a:xfrm>
        </p:grpSpPr>
        <p:sp>
          <p:nvSpPr>
            <p:cNvPr id="49" name="object 49"/>
            <p:cNvSpPr/>
            <p:nvPr/>
          </p:nvSpPr>
          <p:spPr>
            <a:xfrm>
              <a:off x="763523" y="6309360"/>
              <a:ext cx="1328928" cy="170688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2109216" y="6416040"/>
              <a:ext cx="2857500" cy="20320"/>
            </a:xfrm>
            <a:custGeom>
              <a:avLst/>
              <a:gdLst/>
              <a:ahLst/>
              <a:cxnLst/>
              <a:rect l="l" t="t" r="r" b="b"/>
              <a:pathLst>
                <a:path w="2857500" h="20320">
                  <a:moveTo>
                    <a:pt x="19812" y="4572"/>
                  </a:moveTo>
                  <a:lnTo>
                    <a:pt x="15240" y="0"/>
                  </a:lnTo>
                  <a:lnTo>
                    <a:pt x="4572" y="0"/>
                  </a:lnTo>
                  <a:lnTo>
                    <a:pt x="0" y="4572"/>
                  </a:lnTo>
                  <a:lnTo>
                    <a:pt x="0" y="16764"/>
                  </a:lnTo>
                  <a:lnTo>
                    <a:pt x="4572" y="19812"/>
                  </a:lnTo>
                  <a:lnTo>
                    <a:pt x="15240" y="19812"/>
                  </a:lnTo>
                  <a:lnTo>
                    <a:pt x="19812" y="16764"/>
                  </a:lnTo>
                  <a:lnTo>
                    <a:pt x="19812" y="4572"/>
                  </a:lnTo>
                  <a:close/>
                </a:path>
                <a:path w="2857500" h="20320">
                  <a:moveTo>
                    <a:pt x="60960" y="4572"/>
                  </a:moveTo>
                  <a:lnTo>
                    <a:pt x="56388" y="0"/>
                  </a:lnTo>
                  <a:lnTo>
                    <a:pt x="44196" y="0"/>
                  </a:lnTo>
                  <a:lnTo>
                    <a:pt x="41148" y="4572"/>
                  </a:lnTo>
                  <a:lnTo>
                    <a:pt x="41148" y="16764"/>
                  </a:lnTo>
                  <a:lnTo>
                    <a:pt x="44196" y="19812"/>
                  </a:lnTo>
                  <a:lnTo>
                    <a:pt x="56388" y="19812"/>
                  </a:lnTo>
                  <a:lnTo>
                    <a:pt x="60960" y="16764"/>
                  </a:lnTo>
                  <a:lnTo>
                    <a:pt x="60960" y="4572"/>
                  </a:lnTo>
                  <a:close/>
                </a:path>
                <a:path w="2857500" h="20320">
                  <a:moveTo>
                    <a:pt x="100584" y="4572"/>
                  </a:moveTo>
                  <a:lnTo>
                    <a:pt x="96012" y="0"/>
                  </a:lnTo>
                  <a:lnTo>
                    <a:pt x="85344" y="0"/>
                  </a:lnTo>
                  <a:lnTo>
                    <a:pt x="80772" y="4572"/>
                  </a:lnTo>
                  <a:lnTo>
                    <a:pt x="80772" y="16764"/>
                  </a:lnTo>
                  <a:lnTo>
                    <a:pt x="85344" y="19812"/>
                  </a:lnTo>
                  <a:lnTo>
                    <a:pt x="96012" y="19812"/>
                  </a:lnTo>
                  <a:lnTo>
                    <a:pt x="100584" y="16764"/>
                  </a:lnTo>
                  <a:lnTo>
                    <a:pt x="100584" y="4572"/>
                  </a:lnTo>
                  <a:close/>
                </a:path>
                <a:path w="2857500" h="20320">
                  <a:moveTo>
                    <a:pt x="141719" y="4572"/>
                  </a:moveTo>
                  <a:lnTo>
                    <a:pt x="137147" y="0"/>
                  </a:lnTo>
                  <a:lnTo>
                    <a:pt x="126479" y="0"/>
                  </a:lnTo>
                  <a:lnTo>
                    <a:pt x="121907" y="4572"/>
                  </a:lnTo>
                  <a:lnTo>
                    <a:pt x="121907" y="16764"/>
                  </a:lnTo>
                  <a:lnTo>
                    <a:pt x="126479" y="19812"/>
                  </a:lnTo>
                  <a:lnTo>
                    <a:pt x="137147" y="19812"/>
                  </a:lnTo>
                  <a:lnTo>
                    <a:pt x="141719" y="16764"/>
                  </a:lnTo>
                  <a:lnTo>
                    <a:pt x="141719" y="4572"/>
                  </a:lnTo>
                  <a:close/>
                </a:path>
                <a:path w="2857500" h="20320">
                  <a:moveTo>
                    <a:pt x="181356" y="4572"/>
                  </a:moveTo>
                  <a:lnTo>
                    <a:pt x="178308" y="0"/>
                  </a:lnTo>
                  <a:lnTo>
                    <a:pt x="166116" y="0"/>
                  </a:lnTo>
                  <a:lnTo>
                    <a:pt x="163068" y="4572"/>
                  </a:lnTo>
                  <a:lnTo>
                    <a:pt x="163068" y="16764"/>
                  </a:lnTo>
                  <a:lnTo>
                    <a:pt x="166116" y="19812"/>
                  </a:lnTo>
                  <a:lnTo>
                    <a:pt x="178308" y="19812"/>
                  </a:lnTo>
                  <a:lnTo>
                    <a:pt x="181356" y="16764"/>
                  </a:lnTo>
                  <a:lnTo>
                    <a:pt x="181356" y="4572"/>
                  </a:lnTo>
                  <a:close/>
                </a:path>
                <a:path w="2857500" h="20320">
                  <a:moveTo>
                    <a:pt x="222504" y="4572"/>
                  </a:moveTo>
                  <a:lnTo>
                    <a:pt x="217932" y="0"/>
                  </a:lnTo>
                  <a:lnTo>
                    <a:pt x="207264" y="0"/>
                  </a:lnTo>
                  <a:lnTo>
                    <a:pt x="202692" y="4572"/>
                  </a:lnTo>
                  <a:lnTo>
                    <a:pt x="202692" y="16764"/>
                  </a:lnTo>
                  <a:lnTo>
                    <a:pt x="207264" y="19812"/>
                  </a:lnTo>
                  <a:lnTo>
                    <a:pt x="217932" y="19812"/>
                  </a:lnTo>
                  <a:lnTo>
                    <a:pt x="222504" y="16764"/>
                  </a:lnTo>
                  <a:lnTo>
                    <a:pt x="222504" y="4572"/>
                  </a:lnTo>
                  <a:close/>
                </a:path>
                <a:path w="2857500" h="20320">
                  <a:moveTo>
                    <a:pt x="263652" y="4572"/>
                  </a:moveTo>
                  <a:lnTo>
                    <a:pt x="259080" y="0"/>
                  </a:lnTo>
                  <a:lnTo>
                    <a:pt x="246888" y="0"/>
                  </a:lnTo>
                  <a:lnTo>
                    <a:pt x="243840" y="4572"/>
                  </a:lnTo>
                  <a:lnTo>
                    <a:pt x="243840" y="16764"/>
                  </a:lnTo>
                  <a:lnTo>
                    <a:pt x="246888" y="19812"/>
                  </a:lnTo>
                  <a:lnTo>
                    <a:pt x="259080" y="19812"/>
                  </a:lnTo>
                  <a:lnTo>
                    <a:pt x="263652" y="16764"/>
                  </a:lnTo>
                  <a:lnTo>
                    <a:pt x="263652" y="4572"/>
                  </a:lnTo>
                  <a:close/>
                </a:path>
                <a:path w="2857500" h="20320">
                  <a:moveTo>
                    <a:pt x="303276" y="4572"/>
                  </a:moveTo>
                  <a:lnTo>
                    <a:pt x="298704" y="0"/>
                  </a:lnTo>
                  <a:lnTo>
                    <a:pt x="288036" y="0"/>
                  </a:lnTo>
                  <a:lnTo>
                    <a:pt x="283464" y="4572"/>
                  </a:lnTo>
                  <a:lnTo>
                    <a:pt x="283464" y="16764"/>
                  </a:lnTo>
                  <a:lnTo>
                    <a:pt x="288036" y="19812"/>
                  </a:lnTo>
                  <a:lnTo>
                    <a:pt x="298704" y="19812"/>
                  </a:lnTo>
                  <a:lnTo>
                    <a:pt x="303276" y="16764"/>
                  </a:lnTo>
                  <a:lnTo>
                    <a:pt x="303276" y="4572"/>
                  </a:lnTo>
                  <a:close/>
                </a:path>
                <a:path w="2857500" h="20320">
                  <a:moveTo>
                    <a:pt x="344424" y="4572"/>
                  </a:moveTo>
                  <a:lnTo>
                    <a:pt x="339852" y="0"/>
                  </a:lnTo>
                  <a:lnTo>
                    <a:pt x="329184" y="0"/>
                  </a:lnTo>
                  <a:lnTo>
                    <a:pt x="324612" y="4572"/>
                  </a:lnTo>
                  <a:lnTo>
                    <a:pt x="324612" y="16764"/>
                  </a:lnTo>
                  <a:lnTo>
                    <a:pt x="329184" y="19812"/>
                  </a:lnTo>
                  <a:lnTo>
                    <a:pt x="339852" y="19812"/>
                  </a:lnTo>
                  <a:lnTo>
                    <a:pt x="344424" y="16764"/>
                  </a:lnTo>
                  <a:lnTo>
                    <a:pt x="344424" y="4572"/>
                  </a:lnTo>
                  <a:close/>
                </a:path>
                <a:path w="2857500" h="20320">
                  <a:moveTo>
                    <a:pt x="384048" y="4572"/>
                  </a:moveTo>
                  <a:lnTo>
                    <a:pt x="381000" y="0"/>
                  </a:lnTo>
                  <a:lnTo>
                    <a:pt x="368808" y="0"/>
                  </a:lnTo>
                  <a:lnTo>
                    <a:pt x="365760" y="4572"/>
                  </a:lnTo>
                  <a:lnTo>
                    <a:pt x="365760" y="16764"/>
                  </a:lnTo>
                  <a:lnTo>
                    <a:pt x="368808" y="19812"/>
                  </a:lnTo>
                  <a:lnTo>
                    <a:pt x="381000" y="19812"/>
                  </a:lnTo>
                  <a:lnTo>
                    <a:pt x="384048" y="16764"/>
                  </a:lnTo>
                  <a:lnTo>
                    <a:pt x="384048" y="4572"/>
                  </a:lnTo>
                  <a:close/>
                </a:path>
                <a:path w="2857500" h="20320">
                  <a:moveTo>
                    <a:pt x="425196" y="4572"/>
                  </a:moveTo>
                  <a:lnTo>
                    <a:pt x="420624" y="0"/>
                  </a:lnTo>
                  <a:lnTo>
                    <a:pt x="409956" y="0"/>
                  </a:lnTo>
                  <a:lnTo>
                    <a:pt x="405384" y="4572"/>
                  </a:lnTo>
                  <a:lnTo>
                    <a:pt x="405384" y="16764"/>
                  </a:lnTo>
                  <a:lnTo>
                    <a:pt x="409956" y="19812"/>
                  </a:lnTo>
                  <a:lnTo>
                    <a:pt x="420624" y="19812"/>
                  </a:lnTo>
                  <a:lnTo>
                    <a:pt x="425196" y="16764"/>
                  </a:lnTo>
                  <a:lnTo>
                    <a:pt x="425196" y="4572"/>
                  </a:lnTo>
                  <a:close/>
                </a:path>
                <a:path w="2857500" h="20320">
                  <a:moveTo>
                    <a:pt x="466331" y="4572"/>
                  </a:moveTo>
                  <a:lnTo>
                    <a:pt x="461759" y="0"/>
                  </a:lnTo>
                  <a:lnTo>
                    <a:pt x="449567" y="0"/>
                  </a:lnTo>
                  <a:lnTo>
                    <a:pt x="446519" y="4572"/>
                  </a:lnTo>
                  <a:lnTo>
                    <a:pt x="446519" y="16764"/>
                  </a:lnTo>
                  <a:lnTo>
                    <a:pt x="449567" y="19812"/>
                  </a:lnTo>
                  <a:lnTo>
                    <a:pt x="461759" y="19812"/>
                  </a:lnTo>
                  <a:lnTo>
                    <a:pt x="466331" y="16764"/>
                  </a:lnTo>
                  <a:lnTo>
                    <a:pt x="466331" y="4572"/>
                  </a:lnTo>
                  <a:close/>
                </a:path>
                <a:path w="2857500" h="20320">
                  <a:moveTo>
                    <a:pt x="505968" y="4572"/>
                  </a:moveTo>
                  <a:lnTo>
                    <a:pt x="501396" y="0"/>
                  </a:lnTo>
                  <a:lnTo>
                    <a:pt x="490728" y="0"/>
                  </a:lnTo>
                  <a:lnTo>
                    <a:pt x="486156" y="4572"/>
                  </a:lnTo>
                  <a:lnTo>
                    <a:pt x="486156" y="16764"/>
                  </a:lnTo>
                  <a:lnTo>
                    <a:pt x="490728" y="19812"/>
                  </a:lnTo>
                  <a:lnTo>
                    <a:pt x="501396" y="19812"/>
                  </a:lnTo>
                  <a:lnTo>
                    <a:pt x="505968" y="16764"/>
                  </a:lnTo>
                  <a:lnTo>
                    <a:pt x="505968" y="4572"/>
                  </a:lnTo>
                  <a:close/>
                </a:path>
                <a:path w="2857500" h="20320">
                  <a:moveTo>
                    <a:pt x="547116" y="4572"/>
                  </a:moveTo>
                  <a:lnTo>
                    <a:pt x="542544" y="0"/>
                  </a:lnTo>
                  <a:lnTo>
                    <a:pt x="531876" y="0"/>
                  </a:lnTo>
                  <a:lnTo>
                    <a:pt x="527304" y="4572"/>
                  </a:lnTo>
                  <a:lnTo>
                    <a:pt x="527304" y="16764"/>
                  </a:lnTo>
                  <a:lnTo>
                    <a:pt x="531876" y="19812"/>
                  </a:lnTo>
                  <a:lnTo>
                    <a:pt x="542544" y="19812"/>
                  </a:lnTo>
                  <a:lnTo>
                    <a:pt x="547116" y="16764"/>
                  </a:lnTo>
                  <a:lnTo>
                    <a:pt x="547116" y="4572"/>
                  </a:lnTo>
                  <a:close/>
                </a:path>
                <a:path w="2857500" h="20320">
                  <a:moveTo>
                    <a:pt x="586740" y="4572"/>
                  </a:moveTo>
                  <a:lnTo>
                    <a:pt x="583692" y="0"/>
                  </a:lnTo>
                  <a:lnTo>
                    <a:pt x="571500" y="0"/>
                  </a:lnTo>
                  <a:lnTo>
                    <a:pt x="568452" y="4572"/>
                  </a:lnTo>
                  <a:lnTo>
                    <a:pt x="568452" y="16764"/>
                  </a:lnTo>
                  <a:lnTo>
                    <a:pt x="571500" y="19812"/>
                  </a:lnTo>
                  <a:lnTo>
                    <a:pt x="583692" y="19812"/>
                  </a:lnTo>
                  <a:lnTo>
                    <a:pt x="586740" y="16764"/>
                  </a:lnTo>
                  <a:lnTo>
                    <a:pt x="586740" y="4572"/>
                  </a:lnTo>
                  <a:close/>
                </a:path>
                <a:path w="2857500" h="20320">
                  <a:moveTo>
                    <a:pt x="627875" y="4572"/>
                  </a:moveTo>
                  <a:lnTo>
                    <a:pt x="623303" y="0"/>
                  </a:lnTo>
                  <a:lnTo>
                    <a:pt x="612635" y="0"/>
                  </a:lnTo>
                  <a:lnTo>
                    <a:pt x="608063" y="4572"/>
                  </a:lnTo>
                  <a:lnTo>
                    <a:pt x="608063" y="16764"/>
                  </a:lnTo>
                  <a:lnTo>
                    <a:pt x="612635" y="19812"/>
                  </a:lnTo>
                  <a:lnTo>
                    <a:pt x="623303" y="19812"/>
                  </a:lnTo>
                  <a:lnTo>
                    <a:pt x="627875" y="16764"/>
                  </a:lnTo>
                  <a:lnTo>
                    <a:pt x="627875" y="4572"/>
                  </a:lnTo>
                  <a:close/>
                </a:path>
                <a:path w="2857500" h="20320">
                  <a:moveTo>
                    <a:pt x="669036" y="4572"/>
                  </a:moveTo>
                  <a:lnTo>
                    <a:pt x="664464" y="0"/>
                  </a:lnTo>
                  <a:lnTo>
                    <a:pt x="652272" y="0"/>
                  </a:lnTo>
                  <a:lnTo>
                    <a:pt x="649224" y="4572"/>
                  </a:lnTo>
                  <a:lnTo>
                    <a:pt x="649224" y="16764"/>
                  </a:lnTo>
                  <a:lnTo>
                    <a:pt x="652272" y="19812"/>
                  </a:lnTo>
                  <a:lnTo>
                    <a:pt x="664464" y="19812"/>
                  </a:lnTo>
                  <a:lnTo>
                    <a:pt x="669036" y="16764"/>
                  </a:lnTo>
                  <a:lnTo>
                    <a:pt x="669036" y="4572"/>
                  </a:lnTo>
                  <a:close/>
                </a:path>
                <a:path w="2857500" h="20320">
                  <a:moveTo>
                    <a:pt x="708660" y="4572"/>
                  </a:moveTo>
                  <a:lnTo>
                    <a:pt x="704088" y="0"/>
                  </a:lnTo>
                  <a:lnTo>
                    <a:pt x="693420" y="0"/>
                  </a:lnTo>
                  <a:lnTo>
                    <a:pt x="688848" y="4572"/>
                  </a:lnTo>
                  <a:lnTo>
                    <a:pt x="688848" y="16764"/>
                  </a:lnTo>
                  <a:lnTo>
                    <a:pt x="693420" y="19812"/>
                  </a:lnTo>
                  <a:lnTo>
                    <a:pt x="704088" y="19812"/>
                  </a:lnTo>
                  <a:lnTo>
                    <a:pt x="708660" y="16764"/>
                  </a:lnTo>
                  <a:lnTo>
                    <a:pt x="708660" y="4572"/>
                  </a:lnTo>
                  <a:close/>
                </a:path>
                <a:path w="2857500" h="20320">
                  <a:moveTo>
                    <a:pt x="749808" y="4572"/>
                  </a:moveTo>
                  <a:lnTo>
                    <a:pt x="745236" y="0"/>
                  </a:lnTo>
                  <a:lnTo>
                    <a:pt x="734568" y="0"/>
                  </a:lnTo>
                  <a:lnTo>
                    <a:pt x="729996" y="4572"/>
                  </a:lnTo>
                  <a:lnTo>
                    <a:pt x="729996" y="16764"/>
                  </a:lnTo>
                  <a:lnTo>
                    <a:pt x="734568" y="19812"/>
                  </a:lnTo>
                  <a:lnTo>
                    <a:pt x="745236" y="19812"/>
                  </a:lnTo>
                  <a:lnTo>
                    <a:pt x="749808" y="16764"/>
                  </a:lnTo>
                  <a:lnTo>
                    <a:pt x="749808" y="4572"/>
                  </a:lnTo>
                  <a:close/>
                </a:path>
                <a:path w="2857500" h="20320">
                  <a:moveTo>
                    <a:pt x="789432" y="4572"/>
                  </a:moveTo>
                  <a:lnTo>
                    <a:pt x="786384" y="0"/>
                  </a:lnTo>
                  <a:lnTo>
                    <a:pt x="774192" y="0"/>
                  </a:lnTo>
                  <a:lnTo>
                    <a:pt x="771144" y="4572"/>
                  </a:lnTo>
                  <a:lnTo>
                    <a:pt x="771144" y="16764"/>
                  </a:lnTo>
                  <a:lnTo>
                    <a:pt x="774192" y="19812"/>
                  </a:lnTo>
                  <a:lnTo>
                    <a:pt x="786384" y="19812"/>
                  </a:lnTo>
                  <a:lnTo>
                    <a:pt x="789432" y="16764"/>
                  </a:lnTo>
                  <a:lnTo>
                    <a:pt x="789432" y="4572"/>
                  </a:lnTo>
                  <a:close/>
                </a:path>
                <a:path w="2857500" h="20320">
                  <a:moveTo>
                    <a:pt x="830580" y="4572"/>
                  </a:moveTo>
                  <a:lnTo>
                    <a:pt x="826008" y="0"/>
                  </a:lnTo>
                  <a:lnTo>
                    <a:pt x="815340" y="0"/>
                  </a:lnTo>
                  <a:lnTo>
                    <a:pt x="810768" y="4572"/>
                  </a:lnTo>
                  <a:lnTo>
                    <a:pt x="810768" y="16764"/>
                  </a:lnTo>
                  <a:lnTo>
                    <a:pt x="815340" y="19812"/>
                  </a:lnTo>
                  <a:lnTo>
                    <a:pt x="826008" y="19812"/>
                  </a:lnTo>
                  <a:lnTo>
                    <a:pt x="830580" y="16764"/>
                  </a:lnTo>
                  <a:lnTo>
                    <a:pt x="830580" y="4572"/>
                  </a:lnTo>
                  <a:close/>
                </a:path>
                <a:path w="2857500" h="20320">
                  <a:moveTo>
                    <a:pt x="871728" y="4572"/>
                  </a:moveTo>
                  <a:lnTo>
                    <a:pt x="867156" y="0"/>
                  </a:lnTo>
                  <a:lnTo>
                    <a:pt x="854964" y="0"/>
                  </a:lnTo>
                  <a:lnTo>
                    <a:pt x="851916" y="4572"/>
                  </a:lnTo>
                  <a:lnTo>
                    <a:pt x="851916" y="16764"/>
                  </a:lnTo>
                  <a:lnTo>
                    <a:pt x="854964" y="19812"/>
                  </a:lnTo>
                  <a:lnTo>
                    <a:pt x="867156" y="19812"/>
                  </a:lnTo>
                  <a:lnTo>
                    <a:pt x="871728" y="16764"/>
                  </a:lnTo>
                  <a:lnTo>
                    <a:pt x="871728" y="4572"/>
                  </a:lnTo>
                  <a:close/>
                </a:path>
                <a:path w="2857500" h="20320">
                  <a:moveTo>
                    <a:pt x="911352" y="4572"/>
                  </a:moveTo>
                  <a:lnTo>
                    <a:pt x="906780" y="0"/>
                  </a:lnTo>
                  <a:lnTo>
                    <a:pt x="896112" y="0"/>
                  </a:lnTo>
                  <a:lnTo>
                    <a:pt x="891540" y="4572"/>
                  </a:lnTo>
                  <a:lnTo>
                    <a:pt x="891540" y="16764"/>
                  </a:lnTo>
                  <a:lnTo>
                    <a:pt x="896112" y="19812"/>
                  </a:lnTo>
                  <a:lnTo>
                    <a:pt x="906780" y="19812"/>
                  </a:lnTo>
                  <a:lnTo>
                    <a:pt x="911352" y="16764"/>
                  </a:lnTo>
                  <a:lnTo>
                    <a:pt x="911352" y="4572"/>
                  </a:lnTo>
                  <a:close/>
                </a:path>
                <a:path w="2857500" h="20320">
                  <a:moveTo>
                    <a:pt x="952500" y="4572"/>
                  </a:moveTo>
                  <a:lnTo>
                    <a:pt x="947928" y="0"/>
                  </a:lnTo>
                  <a:lnTo>
                    <a:pt x="937260" y="0"/>
                  </a:lnTo>
                  <a:lnTo>
                    <a:pt x="932688" y="4572"/>
                  </a:lnTo>
                  <a:lnTo>
                    <a:pt x="932688" y="16764"/>
                  </a:lnTo>
                  <a:lnTo>
                    <a:pt x="937260" y="19812"/>
                  </a:lnTo>
                  <a:lnTo>
                    <a:pt x="947928" y="19812"/>
                  </a:lnTo>
                  <a:lnTo>
                    <a:pt x="952500" y="16764"/>
                  </a:lnTo>
                  <a:lnTo>
                    <a:pt x="952500" y="4572"/>
                  </a:lnTo>
                  <a:close/>
                </a:path>
                <a:path w="2857500" h="20320">
                  <a:moveTo>
                    <a:pt x="992124" y="4572"/>
                  </a:moveTo>
                  <a:lnTo>
                    <a:pt x="989076" y="0"/>
                  </a:lnTo>
                  <a:lnTo>
                    <a:pt x="976884" y="0"/>
                  </a:lnTo>
                  <a:lnTo>
                    <a:pt x="973836" y="4572"/>
                  </a:lnTo>
                  <a:lnTo>
                    <a:pt x="973836" y="16764"/>
                  </a:lnTo>
                  <a:lnTo>
                    <a:pt x="976884" y="19812"/>
                  </a:lnTo>
                  <a:lnTo>
                    <a:pt x="989076" y="19812"/>
                  </a:lnTo>
                  <a:lnTo>
                    <a:pt x="992124" y="16764"/>
                  </a:lnTo>
                  <a:lnTo>
                    <a:pt x="992124" y="4572"/>
                  </a:lnTo>
                  <a:close/>
                </a:path>
                <a:path w="2857500" h="20320">
                  <a:moveTo>
                    <a:pt x="1033259" y="4572"/>
                  </a:moveTo>
                  <a:lnTo>
                    <a:pt x="1028687" y="0"/>
                  </a:lnTo>
                  <a:lnTo>
                    <a:pt x="1018019" y="0"/>
                  </a:lnTo>
                  <a:lnTo>
                    <a:pt x="1013447" y="4572"/>
                  </a:lnTo>
                  <a:lnTo>
                    <a:pt x="1013447" y="16764"/>
                  </a:lnTo>
                  <a:lnTo>
                    <a:pt x="1018019" y="19812"/>
                  </a:lnTo>
                  <a:lnTo>
                    <a:pt x="1028687" y="19812"/>
                  </a:lnTo>
                  <a:lnTo>
                    <a:pt x="1033259" y="16764"/>
                  </a:lnTo>
                  <a:lnTo>
                    <a:pt x="1033259" y="4572"/>
                  </a:lnTo>
                  <a:close/>
                </a:path>
                <a:path w="2857500" h="20320">
                  <a:moveTo>
                    <a:pt x="1074420" y="4572"/>
                  </a:moveTo>
                  <a:lnTo>
                    <a:pt x="1069848" y="0"/>
                  </a:lnTo>
                  <a:lnTo>
                    <a:pt x="1057656" y="0"/>
                  </a:lnTo>
                  <a:lnTo>
                    <a:pt x="1054608" y="4572"/>
                  </a:lnTo>
                  <a:lnTo>
                    <a:pt x="1054608" y="16764"/>
                  </a:lnTo>
                  <a:lnTo>
                    <a:pt x="1057656" y="19812"/>
                  </a:lnTo>
                  <a:lnTo>
                    <a:pt x="1069848" y="19812"/>
                  </a:lnTo>
                  <a:lnTo>
                    <a:pt x="1074420" y="16764"/>
                  </a:lnTo>
                  <a:lnTo>
                    <a:pt x="1074420" y="4572"/>
                  </a:lnTo>
                  <a:close/>
                </a:path>
                <a:path w="2857500" h="20320">
                  <a:moveTo>
                    <a:pt x="1114031" y="4572"/>
                  </a:moveTo>
                  <a:lnTo>
                    <a:pt x="1109459" y="0"/>
                  </a:lnTo>
                  <a:lnTo>
                    <a:pt x="1098791" y="0"/>
                  </a:lnTo>
                  <a:lnTo>
                    <a:pt x="1094219" y="4572"/>
                  </a:lnTo>
                  <a:lnTo>
                    <a:pt x="1094219" y="16764"/>
                  </a:lnTo>
                  <a:lnTo>
                    <a:pt x="1098791" y="19812"/>
                  </a:lnTo>
                  <a:lnTo>
                    <a:pt x="1109459" y="19812"/>
                  </a:lnTo>
                  <a:lnTo>
                    <a:pt x="1114031" y="16764"/>
                  </a:lnTo>
                  <a:lnTo>
                    <a:pt x="1114031" y="4572"/>
                  </a:lnTo>
                  <a:close/>
                </a:path>
                <a:path w="2857500" h="20320">
                  <a:moveTo>
                    <a:pt x="1155192" y="4572"/>
                  </a:moveTo>
                  <a:lnTo>
                    <a:pt x="1150620" y="0"/>
                  </a:lnTo>
                  <a:lnTo>
                    <a:pt x="1139952" y="0"/>
                  </a:lnTo>
                  <a:lnTo>
                    <a:pt x="1135380" y="4572"/>
                  </a:lnTo>
                  <a:lnTo>
                    <a:pt x="1135380" y="16764"/>
                  </a:lnTo>
                  <a:lnTo>
                    <a:pt x="1139952" y="19812"/>
                  </a:lnTo>
                  <a:lnTo>
                    <a:pt x="1150620" y="19812"/>
                  </a:lnTo>
                  <a:lnTo>
                    <a:pt x="1155192" y="16764"/>
                  </a:lnTo>
                  <a:lnTo>
                    <a:pt x="1155192" y="4572"/>
                  </a:lnTo>
                  <a:close/>
                </a:path>
                <a:path w="2857500" h="20320">
                  <a:moveTo>
                    <a:pt x="1194816" y="4572"/>
                  </a:moveTo>
                  <a:lnTo>
                    <a:pt x="1191768" y="0"/>
                  </a:lnTo>
                  <a:lnTo>
                    <a:pt x="1179576" y="0"/>
                  </a:lnTo>
                  <a:lnTo>
                    <a:pt x="1176528" y="4572"/>
                  </a:lnTo>
                  <a:lnTo>
                    <a:pt x="1176528" y="16764"/>
                  </a:lnTo>
                  <a:lnTo>
                    <a:pt x="1179576" y="19812"/>
                  </a:lnTo>
                  <a:lnTo>
                    <a:pt x="1191768" y="19812"/>
                  </a:lnTo>
                  <a:lnTo>
                    <a:pt x="1194816" y="16764"/>
                  </a:lnTo>
                  <a:lnTo>
                    <a:pt x="1194816" y="4572"/>
                  </a:lnTo>
                  <a:close/>
                </a:path>
                <a:path w="2857500" h="20320">
                  <a:moveTo>
                    <a:pt x="1235964" y="4572"/>
                  </a:moveTo>
                  <a:lnTo>
                    <a:pt x="1231392" y="0"/>
                  </a:lnTo>
                  <a:lnTo>
                    <a:pt x="1220724" y="0"/>
                  </a:lnTo>
                  <a:lnTo>
                    <a:pt x="1216152" y="4572"/>
                  </a:lnTo>
                  <a:lnTo>
                    <a:pt x="1216152" y="16764"/>
                  </a:lnTo>
                  <a:lnTo>
                    <a:pt x="1220724" y="19812"/>
                  </a:lnTo>
                  <a:lnTo>
                    <a:pt x="1231392" y="19812"/>
                  </a:lnTo>
                  <a:lnTo>
                    <a:pt x="1235964" y="16764"/>
                  </a:lnTo>
                  <a:lnTo>
                    <a:pt x="1235964" y="4572"/>
                  </a:lnTo>
                  <a:close/>
                </a:path>
                <a:path w="2857500" h="20320">
                  <a:moveTo>
                    <a:pt x="1277099" y="4572"/>
                  </a:moveTo>
                  <a:lnTo>
                    <a:pt x="1272527" y="0"/>
                  </a:lnTo>
                  <a:lnTo>
                    <a:pt x="1260335" y="0"/>
                  </a:lnTo>
                  <a:lnTo>
                    <a:pt x="1257287" y="4572"/>
                  </a:lnTo>
                  <a:lnTo>
                    <a:pt x="1257287" y="16764"/>
                  </a:lnTo>
                  <a:lnTo>
                    <a:pt x="1260335" y="19812"/>
                  </a:lnTo>
                  <a:lnTo>
                    <a:pt x="1272527" y="19812"/>
                  </a:lnTo>
                  <a:lnTo>
                    <a:pt x="1277099" y="16764"/>
                  </a:lnTo>
                  <a:lnTo>
                    <a:pt x="1277099" y="4572"/>
                  </a:lnTo>
                  <a:close/>
                </a:path>
                <a:path w="2857500" h="20320">
                  <a:moveTo>
                    <a:pt x="1316736" y="4572"/>
                  </a:moveTo>
                  <a:lnTo>
                    <a:pt x="1312164" y="0"/>
                  </a:lnTo>
                  <a:lnTo>
                    <a:pt x="1301496" y="0"/>
                  </a:lnTo>
                  <a:lnTo>
                    <a:pt x="1296924" y="4572"/>
                  </a:lnTo>
                  <a:lnTo>
                    <a:pt x="1296924" y="16764"/>
                  </a:lnTo>
                  <a:lnTo>
                    <a:pt x="1301496" y="19812"/>
                  </a:lnTo>
                  <a:lnTo>
                    <a:pt x="1312164" y="19812"/>
                  </a:lnTo>
                  <a:lnTo>
                    <a:pt x="1316736" y="16764"/>
                  </a:lnTo>
                  <a:lnTo>
                    <a:pt x="1316736" y="4572"/>
                  </a:lnTo>
                  <a:close/>
                </a:path>
                <a:path w="2857500" h="20320">
                  <a:moveTo>
                    <a:pt x="1357871" y="4572"/>
                  </a:moveTo>
                  <a:lnTo>
                    <a:pt x="1353299" y="0"/>
                  </a:lnTo>
                  <a:lnTo>
                    <a:pt x="1342631" y="0"/>
                  </a:lnTo>
                  <a:lnTo>
                    <a:pt x="1338059" y="4572"/>
                  </a:lnTo>
                  <a:lnTo>
                    <a:pt x="1338059" y="16764"/>
                  </a:lnTo>
                  <a:lnTo>
                    <a:pt x="1342631" y="19812"/>
                  </a:lnTo>
                  <a:lnTo>
                    <a:pt x="1353299" y="19812"/>
                  </a:lnTo>
                  <a:lnTo>
                    <a:pt x="1357871" y="16764"/>
                  </a:lnTo>
                  <a:lnTo>
                    <a:pt x="1357871" y="4572"/>
                  </a:lnTo>
                  <a:close/>
                </a:path>
                <a:path w="2857500" h="20320">
                  <a:moveTo>
                    <a:pt x="1397508" y="4572"/>
                  </a:moveTo>
                  <a:lnTo>
                    <a:pt x="1394460" y="0"/>
                  </a:lnTo>
                  <a:lnTo>
                    <a:pt x="1382268" y="0"/>
                  </a:lnTo>
                  <a:lnTo>
                    <a:pt x="1379220" y="4572"/>
                  </a:lnTo>
                  <a:lnTo>
                    <a:pt x="1379220" y="16764"/>
                  </a:lnTo>
                  <a:lnTo>
                    <a:pt x="1382268" y="19812"/>
                  </a:lnTo>
                  <a:lnTo>
                    <a:pt x="1394460" y="19812"/>
                  </a:lnTo>
                  <a:lnTo>
                    <a:pt x="1397508" y="16764"/>
                  </a:lnTo>
                  <a:lnTo>
                    <a:pt x="1397508" y="4572"/>
                  </a:lnTo>
                  <a:close/>
                </a:path>
                <a:path w="2857500" h="20320">
                  <a:moveTo>
                    <a:pt x="1438656" y="4572"/>
                  </a:moveTo>
                  <a:lnTo>
                    <a:pt x="1434084" y="0"/>
                  </a:lnTo>
                  <a:lnTo>
                    <a:pt x="1423416" y="0"/>
                  </a:lnTo>
                  <a:lnTo>
                    <a:pt x="1418844" y="4572"/>
                  </a:lnTo>
                  <a:lnTo>
                    <a:pt x="1418844" y="16764"/>
                  </a:lnTo>
                  <a:lnTo>
                    <a:pt x="1423416" y="19812"/>
                  </a:lnTo>
                  <a:lnTo>
                    <a:pt x="1434084" y="19812"/>
                  </a:lnTo>
                  <a:lnTo>
                    <a:pt x="1438656" y="16764"/>
                  </a:lnTo>
                  <a:lnTo>
                    <a:pt x="1438656" y="4572"/>
                  </a:lnTo>
                  <a:close/>
                </a:path>
                <a:path w="2857500" h="20320">
                  <a:moveTo>
                    <a:pt x="1479804" y="4572"/>
                  </a:moveTo>
                  <a:lnTo>
                    <a:pt x="1475232" y="0"/>
                  </a:lnTo>
                  <a:lnTo>
                    <a:pt x="1463040" y="0"/>
                  </a:lnTo>
                  <a:lnTo>
                    <a:pt x="1459992" y="4572"/>
                  </a:lnTo>
                  <a:lnTo>
                    <a:pt x="1459992" y="16764"/>
                  </a:lnTo>
                  <a:lnTo>
                    <a:pt x="1463040" y="19812"/>
                  </a:lnTo>
                  <a:lnTo>
                    <a:pt x="1475232" y="19812"/>
                  </a:lnTo>
                  <a:lnTo>
                    <a:pt x="1479804" y="16764"/>
                  </a:lnTo>
                  <a:lnTo>
                    <a:pt x="1479804" y="4572"/>
                  </a:lnTo>
                  <a:close/>
                </a:path>
                <a:path w="2857500" h="20320">
                  <a:moveTo>
                    <a:pt x="1519428" y="4572"/>
                  </a:moveTo>
                  <a:lnTo>
                    <a:pt x="1514856" y="0"/>
                  </a:lnTo>
                  <a:lnTo>
                    <a:pt x="1504188" y="0"/>
                  </a:lnTo>
                  <a:lnTo>
                    <a:pt x="1499616" y="4572"/>
                  </a:lnTo>
                  <a:lnTo>
                    <a:pt x="1499616" y="16764"/>
                  </a:lnTo>
                  <a:lnTo>
                    <a:pt x="1504188" y="19812"/>
                  </a:lnTo>
                  <a:lnTo>
                    <a:pt x="1514856" y="19812"/>
                  </a:lnTo>
                  <a:lnTo>
                    <a:pt x="1519428" y="16764"/>
                  </a:lnTo>
                  <a:lnTo>
                    <a:pt x="1519428" y="4572"/>
                  </a:lnTo>
                  <a:close/>
                </a:path>
                <a:path w="2857500" h="20320">
                  <a:moveTo>
                    <a:pt x="1560576" y="4572"/>
                  </a:moveTo>
                  <a:lnTo>
                    <a:pt x="1556004" y="0"/>
                  </a:lnTo>
                  <a:lnTo>
                    <a:pt x="1545336" y="0"/>
                  </a:lnTo>
                  <a:lnTo>
                    <a:pt x="1540764" y="4572"/>
                  </a:lnTo>
                  <a:lnTo>
                    <a:pt x="1540764" y="16764"/>
                  </a:lnTo>
                  <a:lnTo>
                    <a:pt x="1545336" y="19812"/>
                  </a:lnTo>
                  <a:lnTo>
                    <a:pt x="1556004" y="19812"/>
                  </a:lnTo>
                  <a:lnTo>
                    <a:pt x="1560576" y="16764"/>
                  </a:lnTo>
                  <a:lnTo>
                    <a:pt x="1560576" y="4572"/>
                  </a:lnTo>
                  <a:close/>
                </a:path>
                <a:path w="2857500" h="20320">
                  <a:moveTo>
                    <a:pt x="1600200" y="4572"/>
                  </a:moveTo>
                  <a:lnTo>
                    <a:pt x="1597152" y="0"/>
                  </a:lnTo>
                  <a:lnTo>
                    <a:pt x="1584960" y="0"/>
                  </a:lnTo>
                  <a:lnTo>
                    <a:pt x="1581912" y="4572"/>
                  </a:lnTo>
                  <a:lnTo>
                    <a:pt x="1581912" y="16764"/>
                  </a:lnTo>
                  <a:lnTo>
                    <a:pt x="1584960" y="19812"/>
                  </a:lnTo>
                  <a:lnTo>
                    <a:pt x="1597152" y="19812"/>
                  </a:lnTo>
                  <a:lnTo>
                    <a:pt x="1600200" y="16764"/>
                  </a:lnTo>
                  <a:lnTo>
                    <a:pt x="1600200" y="4572"/>
                  </a:lnTo>
                  <a:close/>
                </a:path>
                <a:path w="2857500" h="20320">
                  <a:moveTo>
                    <a:pt x="1641348" y="4572"/>
                  </a:moveTo>
                  <a:lnTo>
                    <a:pt x="1636776" y="0"/>
                  </a:lnTo>
                  <a:lnTo>
                    <a:pt x="1626108" y="0"/>
                  </a:lnTo>
                  <a:lnTo>
                    <a:pt x="1621536" y="4572"/>
                  </a:lnTo>
                  <a:lnTo>
                    <a:pt x="1621536" y="16764"/>
                  </a:lnTo>
                  <a:lnTo>
                    <a:pt x="1626108" y="19812"/>
                  </a:lnTo>
                  <a:lnTo>
                    <a:pt x="1636776" y="19812"/>
                  </a:lnTo>
                  <a:lnTo>
                    <a:pt x="1641348" y="16764"/>
                  </a:lnTo>
                  <a:lnTo>
                    <a:pt x="1641348" y="4572"/>
                  </a:lnTo>
                  <a:close/>
                </a:path>
                <a:path w="2857500" h="20320">
                  <a:moveTo>
                    <a:pt x="1682483" y="4572"/>
                  </a:moveTo>
                  <a:lnTo>
                    <a:pt x="1677911" y="0"/>
                  </a:lnTo>
                  <a:lnTo>
                    <a:pt x="1665719" y="0"/>
                  </a:lnTo>
                  <a:lnTo>
                    <a:pt x="1662671" y="4572"/>
                  </a:lnTo>
                  <a:lnTo>
                    <a:pt x="1662671" y="16764"/>
                  </a:lnTo>
                  <a:lnTo>
                    <a:pt x="1665719" y="19812"/>
                  </a:lnTo>
                  <a:lnTo>
                    <a:pt x="1677911" y="19812"/>
                  </a:lnTo>
                  <a:lnTo>
                    <a:pt x="1682483" y="16764"/>
                  </a:lnTo>
                  <a:lnTo>
                    <a:pt x="1682483" y="4572"/>
                  </a:lnTo>
                  <a:close/>
                </a:path>
                <a:path w="2857500" h="20320">
                  <a:moveTo>
                    <a:pt x="1722120" y="4572"/>
                  </a:moveTo>
                  <a:lnTo>
                    <a:pt x="1717548" y="0"/>
                  </a:lnTo>
                  <a:lnTo>
                    <a:pt x="1706880" y="0"/>
                  </a:lnTo>
                  <a:lnTo>
                    <a:pt x="1702308" y="4572"/>
                  </a:lnTo>
                  <a:lnTo>
                    <a:pt x="1702308" y="16764"/>
                  </a:lnTo>
                  <a:lnTo>
                    <a:pt x="1706880" y="19812"/>
                  </a:lnTo>
                  <a:lnTo>
                    <a:pt x="1717548" y="19812"/>
                  </a:lnTo>
                  <a:lnTo>
                    <a:pt x="1722120" y="16764"/>
                  </a:lnTo>
                  <a:lnTo>
                    <a:pt x="1722120" y="4572"/>
                  </a:lnTo>
                  <a:close/>
                </a:path>
                <a:path w="2857500" h="20320">
                  <a:moveTo>
                    <a:pt x="1763268" y="4572"/>
                  </a:moveTo>
                  <a:lnTo>
                    <a:pt x="1758696" y="0"/>
                  </a:lnTo>
                  <a:lnTo>
                    <a:pt x="1748028" y="0"/>
                  </a:lnTo>
                  <a:lnTo>
                    <a:pt x="1743456" y="4572"/>
                  </a:lnTo>
                  <a:lnTo>
                    <a:pt x="1743456" y="16764"/>
                  </a:lnTo>
                  <a:lnTo>
                    <a:pt x="1748028" y="19812"/>
                  </a:lnTo>
                  <a:lnTo>
                    <a:pt x="1758696" y="19812"/>
                  </a:lnTo>
                  <a:lnTo>
                    <a:pt x="1763268" y="16764"/>
                  </a:lnTo>
                  <a:lnTo>
                    <a:pt x="1763268" y="4572"/>
                  </a:lnTo>
                  <a:close/>
                </a:path>
                <a:path w="2857500" h="20320">
                  <a:moveTo>
                    <a:pt x="1802892" y="4572"/>
                  </a:moveTo>
                  <a:lnTo>
                    <a:pt x="1799844" y="0"/>
                  </a:lnTo>
                  <a:lnTo>
                    <a:pt x="1787652" y="0"/>
                  </a:lnTo>
                  <a:lnTo>
                    <a:pt x="1783080" y="4572"/>
                  </a:lnTo>
                  <a:lnTo>
                    <a:pt x="1783080" y="16764"/>
                  </a:lnTo>
                  <a:lnTo>
                    <a:pt x="1787652" y="19812"/>
                  </a:lnTo>
                  <a:lnTo>
                    <a:pt x="1799844" y="19812"/>
                  </a:lnTo>
                  <a:lnTo>
                    <a:pt x="1802892" y="16764"/>
                  </a:lnTo>
                  <a:lnTo>
                    <a:pt x="1802892" y="4572"/>
                  </a:lnTo>
                  <a:close/>
                </a:path>
                <a:path w="2857500" h="20320">
                  <a:moveTo>
                    <a:pt x="1844040" y="4572"/>
                  </a:moveTo>
                  <a:lnTo>
                    <a:pt x="1839468" y="0"/>
                  </a:lnTo>
                  <a:lnTo>
                    <a:pt x="1828800" y="0"/>
                  </a:lnTo>
                  <a:lnTo>
                    <a:pt x="1824228" y="4572"/>
                  </a:lnTo>
                  <a:lnTo>
                    <a:pt x="1824228" y="16764"/>
                  </a:lnTo>
                  <a:lnTo>
                    <a:pt x="1828800" y="19812"/>
                  </a:lnTo>
                  <a:lnTo>
                    <a:pt x="1839468" y="19812"/>
                  </a:lnTo>
                  <a:lnTo>
                    <a:pt x="1844040" y="16764"/>
                  </a:lnTo>
                  <a:lnTo>
                    <a:pt x="1844040" y="4572"/>
                  </a:lnTo>
                  <a:close/>
                </a:path>
                <a:path w="2857500" h="20320">
                  <a:moveTo>
                    <a:pt x="1885188" y="4572"/>
                  </a:moveTo>
                  <a:lnTo>
                    <a:pt x="1880616" y="0"/>
                  </a:lnTo>
                  <a:lnTo>
                    <a:pt x="1868424" y="0"/>
                  </a:lnTo>
                  <a:lnTo>
                    <a:pt x="1865376" y="4572"/>
                  </a:lnTo>
                  <a:lnTo>
                    <a:pt x="1865376" y="16764"/>
                  </a:lnTo>
                  <a:lnTo>
                    <a:pt x="1868424" y="19812"/>
                  </a:lnTo>
                  <a:lnTo>
                    <a:pt x="1880616" y="19812"/>
                  </a:lnTo>
                  <a:lnTo>
                    <a:pt x="1885188" y="16764"/>
                  </a:lnTo>
                  <a:lnTo>
                    <a:pt x="1885188" y="4572"/>
                  </a:lnTo>
                  <a:close/>
                </a:path>
                <a:path w="2857500" h="20320">
                  <a:moveTo>
                    <a:pt x="1924812" y="4572"/>
                  </a:moveTo>
                  <a:lnTo>
                    <a:pt x="1920240" y="0"/>
                  </a:lnTo>
                  <a:lnTo>
                    <a:pt x="1909572" y="0"/>
                  </a:lnTo>
                  <a:lnTo>
                    <a:pt x="1905000" y="4572"/>
                  </a:lnTo>
                  <a:lnTo>
                    <a:pt x="1905000" y="16764"/>
                  </a:lnTo>
                  <a:lnTo>
                    <a:pt x="1909572" y="19812"/>
                  </a:lnTo>
                  <a:lnTo>
                    <a:pt x="1920240" y="19812"/>
                  </a:lnTo>
                  <a:lnTo>
                    <a:pt x="1924812" y="16764"/>
                  </a:lnTo>
                  <a:lnTo>
                    <a:pt x="1924812" y="4572"/>
                  </a:lnTo>
                  <a:close/>
                </a:path>
                <a:path w="2857500" h="20320">
                  <a:moveTo>
                    <a:pt x="1965960" y="4572"/>
                  </a:moveTo>
                  <a:lnTo>
                    <a:pt x="1961388" y="0"/>
                  </a:lnTo>
                  <a:lnTo>
                    <a:pt x="1950720" y="0"/>
                  </a:lnTo>
                  <a:lnTo>
                    <a:pt x="1946148" y="4572"/>
                  </a:lnTo>
                  <a:lnTo>
                    <a:pt x="1946148" y="16764"/>
                  </a:lnTo>
                  <a:lnTo>
                    <a:pt x="1950720" y="19812"/>
                  </a:lnTo>
                  <a:lnTo>
                    <a:pt x="1961388" y="19812"/>
                  </a:lnTo>
                  <a:lnTo>
                    <a:pt x="1965960" y="16764"/>
                  </a:lnTo>
                  <a:lnTo>
                    <a:pt x="1965960" y="4572"/>
                  </a:lnTo>
                  <a:close/>
                </a:path>
                <a:path w="2857500" h="20320">
                  <a:moveTo>
                    <a:pt x="2005584" y="4572"/>
                  </a:moveTo>
                  <a:lnTo>
                    <a:pt x="2002536" y="0"/>
                  </a:lnTo>
                  <a:lnTo>
                    <a:pt x="1990344" y="0"/>
                  </a:lnTo>
                  <a:lnTo>
                    <a:pt x="1985772" y="4572"/>
                  </a:lnTo>
                  <a:lnTo>
                    <a:pt x="1985772" y="16764"/>
                  </a:lnTo>
                  <a:lnTo>
                    <a:pt x="1990344" y="19812"/>
                  </a:lnTo>
                  <a:lnTo>
                    <a:pt x="2002536" y="19812"/>
                  </a:lnTo>
                  <a:lnTo>
                    <a:pt x="2005584" y="16764"/>
                  </a:lnTo>
                  <a:lnTo>
                    <a:pt x="2005584" y="4572"/>
                  </a:lnTo>
                  <a:close/>
                </a:path>
                <a:path w="2857500" h="20320">
                  <a:moveTo>
                    <a:pt x="2046732" y="4572"/>
                  </a:moveTo>
                  <a:lnTo>
                    <a:pt x="2042160" y="0"/>
                  </a:lnTo>
                  <a:lnTo>
                    <a:pt x="2031492" y="0"/>
                  </a:lnTo>
                  <a:lnTo>
                    <a:pt x="2026920" y="4572"/>
                  </a:lnTo>
                  <a:lnTo>
                    <a:pt x="2026920" y="16764"/>
                  </a:lnTo>
                  <a:lnTo>
                    <a:pt x="2031492" y="19812"/>
                  </a:lnTo>
                  <a:lnTo>
                    <a:pt x="2042160" y="19812"/>
                  </a:lnTo>
                  <a:lnTo>
                    <a:pt x="2046732" y="16764"/>
                  </a:lnTo>
                  <a:lnTo>
                    <a:pt x="2046732" y="4572"/>
                  </a:lnTo>
                  <a:close/>
                </a:path>
                <a:path w="2857500" h="20320">
                  <a:moveTo>
                    <a:pt x="2087880" y="4572"/>
                  </a:moveTo>
                  <a:lnTo>
                    <a:pt x="2083308" y="0"/>
                  </a:lnTo>
                  <a:lnTo>
                    <a:pt x="2071116" y="0"/>
                  </a:lnTo>
                  <a:lnTo>
                    <a:pt x="2068068" y="4572"/>
                  </a:lnTo>
                  <a:lnTo>
                    <a:pt x="2068068" y="16764"/>
                  </a:lnTo>
                  <a:lnTo>
                    <a:pt x="2071116" y="19812"/>
                  </a:lnTo>
                  <a:lnTo>
                    <a:pt x="2083308" y="19812"/>
                  </a:lnTo>
                  <a:lnTo>
                    <a:pt x="2087880" y="16764"/>
                  </a:lnTo>
                  <a:lnTo>
                    <a:pt x="2087880" y="4572"/>
                  </a:lnTo>
                  <a:close/>
                </a:path>
                <a:path w="2857500" h="20320">
                  <a:moveTo>
                    <a:pt x="2127504" y="4572"/>
                  </a:moveTo>
                  <a:lnTo>
                    <a:pt x="2122932" y="0"/>
                  </a:lnTo>
                  <a:lnTo>
                    <a:pt x="2112264" y="0"/>
                  </a:lnTo>
                  <a:lnTo>
                    <a:pt x="2107692" y="4572"/>
                  </a:lnTo>
                  <a:lnTo>
                    <a:pt x="2107692" y="16764"/>
                  </a:lnTo>
                  <a:lnTo>
                    <a:pt x="2112264" y="19812"/>
                  </a:lnTo>
                  <a:lnTo>
                    <a:pt x="2122932" y="19812"/>
                  </a:lnTo>
                  <a:lnTo>
                    <a:pt x="2127504" y="16764"/>
                  </a:lnTo>
                  <a:lnTo>
                    <a:pt x="2127504" y="4572"/>
                  </a:lnTo>
                  <a:close/>
                </a:path>
                <a:path w="2857500" h="20320">
                  <a:moveTo>
                    <a:pt x="2168652" y="4572"/>
                  </a:moveTo>
                  <a:lnTo>
                    <a:pt x="2164080" y="0"/>
                  </a:lnTo>
                  <a:lnTo>
                    <a:pt x="2153412" y="0"/>
                  </a:lnTo>
                  <a:lnTo>
                    <a:pt x="2148840" y="4572"/>
                  </a:lnTo>
                  <a:lnTo>
                    <a:pt x="2148840" y="16764"/>
                  </a:lnTo>
                  <a:lnTo>
                    <a:pt x="2153412" y="19812"/>
                  </a:lnTo>
                  <a:lnTo>
                    <a:pt x="2164080" y="19812"/>
                  </a:lnTo>
                  <a:lnTo>
                    <a:pt x="2168652" y="16764"/>
                  </a:lnTo>
                  <a:lnTo>
                    <a:pt x="2168652" y="4572"/>
                  </a:lnTo>
                  <a:close/>
                </a:path>
                <a:path w="2857500" h="20320">
                  <a:moveTo>
                    <a:pt x="2208276" y="4572"/>
                  </a:moveTo>
                  <a:lnTo>
                    <a:pt x="2205228" y="0"/>
                  </a:lnTo>
                  <a:lnTo>
                    <a:pt x="2193036" y="0"/>
                  </a:lnTo>
                  <a:lnTo>
                    <a:pt x="2188464" y="4572"/>
                  </a:lnTo>
                  <a:lnTo>
                    <a:pt x="2188464" y="16764"/>
                  </a:lnTo>
                  <a:lnTo>
                    <a:pt x="2193036" y="19812"/>
                  </a:lnTo>
                  <a:lnTo>
                    <a:pt x="2205228" y="19812"/>
                  </a:lnTo>
                  <a:lnTo>
                    <a:pt x="2208276" y="16764"/>
                  </a:lnTo>
                  <a:lnTo>
                    <a:pt x="2208276" y="4572"/>
                  </a:lnTo>
                  <a:close/>
                </a:path>
                <a:path w="2857500" h="20320">
                  <a:moveTo>
                    <a:pt x="2249424" y="4572"/>
                  </a:moveTo>
                  <a:lnTo>
                    <a:pt x="2244852" y="0"/>
                  </a:lnTo>
                  <a:lnTo>
                    <a:pt x="2234184" y="0"/>
                  </a:lnTo>
                  <a:lnTo>
                    <a:pt x="2229612" y="4572"/>
                  </a:lnTo>
                  <a:lnTo>
                    <a:pt x="2229612" y="16764"/>
                  </a:lnTo>
                  <a:lnTo>
                    <a:pt x="2234184" y="19812"/>
                  </a:lnTo>
                  <a:lnTo>
                    <a:pt x="2244852" y="19812"/>
                  </a:lnTo>
                  <a:lnTo>
                    <a:pt x="2249424" y="16764"/>
                  </a:lnTo>
                  <a:lnTo>
                    <a:pt x="2249424" y="4572"/>
                  </a:lnTo>
                  <a:close/>
                </a:path>
                <a:path w="2857500" h="20320">
                  <a:moveTo>
                    <a:pt x="2290572" y="4572"/>
                  </a:moveTo>
                  <a:lnTo>
                    <a:pt x="2286000" y="0"/>
                  </a:lnTo>
                  <a:lnTo>
                    <a:pt x="2273808" y="0"/>
                  </a:lnTo>
                  <a:lnTo>
                    <a:pt x="2270760" y="4572"/>
                  </a:lnTo>
                  <a:lnTo>
                    <a:pt x="2270760" y="16764"/>
                  </a:lnTo>
                  <a:lnTo>
                    <a:pt x="2273808" y="19812"/>
                  </a:lnTo>
                  <a:lnTo>
                    <a:pt x="2286000" y="19812"/>
                  </a:lnTo>
                  <a:lnTo>
                    <a:pt x="2290572" y="16764"/>
                  </a:lnTo>
                  <a:lnTo>
                    <a:pt x="2290572" y="4572"/>
                  </a:lnTo>
                  <a:close/>
                </a:path>
                <a:path w="2857500" h="20320">
                  <a:moveTo>
                    <a:pt x="2330196" y="4572"/>
                  </a:moveTo>
                  <a:lnTo>
                    <a:pt x="2325624" y="0"/>
                  </a:lnTo>
                  <a:lnTo>
                    <a:pt x="2314956" y="0"/>
                  </a:lnTo>
                  <a:lnTo>
                    <a:pt x="2310384" y="4572"/>
                  </a:lnTo>
                  <a:lnTo>
                    <a:pt x="2310384" y="16764"/>
                  </a:lnTo>
                  <a:lnTo>
                    <a:pt x="2314956" y="19812"/>
                  </a:lnTo>
                  <a:lnTo>
                    <a:pt x="2325624" y="19812"/>
                  </a:lnTo>
                  <a:lnTo>
                    <a:pt x="2330196" y="16764"/>
                  </a:lnTo>
                  <a:lnTo>
                    <a:pt x="2330196" y="4572"/>
                  </a:lnTo>
                  <a:close/>
                </a:path>
                <a:path w="2857500" h="20320">
                  <a:moveTo>
                    <a:pt x="2371344" y="4572"/>
                  </a:moveTo>
                  <a:lnTo>
                    <a:pt x="2366772" y="0"/>
                  </a:lnTo>
                  <a:lnTo>
                    <a:pt x="2356104" y="0"/>
                  </a:lnTo>
                  <a:lnTo>
                    <a:pt x="2351532" y="4572"/>
                  </a:lnTo>
                  <a:lnTo>
                    <a:pt x="2351532" y="16764"/>
                  </a:lnTo>
                  <a:lnTo>
                    <a:pt x="2356104" y="19812"/>
                  </a:lnTo>
                  <a:lnTo>
                    <a:pt x="2366772" y="19812"/>
                  </a:lnTo>
                  <a:lnTo>
                    <a:pt x="2371344" y="16764"/>
                  </a:lnTo>
                  <a:lnTo>
                    <a:pt x="2371344" y="4572"/>
                  </a:lnTo>
                  <a:close/>
                </a:path>
                <a:path w="2857500" h="20320">
                  <a:moveTo>
                    <a:pt x="2410968" y="4572"/>
                  </a:moveTo>
                  <a:lnTo>
                    <a:pt x="2407920" y="0"/>
                  </a:lnTo>
                  <a:lnTo>
                    <a:pt x="2395728" y="0"/>
                  </a:lnTo>
                  <a:lnTo>
                    <a:pt x="2391156" y="4572"/>
                  </a:lnTo>
                  <a:lnTo>
                    <a:pt x="2391156" y="16764"/>
                  </a:lnTo>
                  <a:lnTo>
                    <a:pt x="2395728" y="19812"/>
                  </a:lnTo>
                  <a:lnTo>
                    <a:pt x="2407920" y="19812"/>
                  </a:lnTo>
                  <a:lnTo>
                    <a:pt x="2410968" y="16764"/>
                  </a:lnTo>
                  <a:lnTo>
                    <a:pt x="2410968" y="4572"/>
                  </a:lnTo>
                  <a:close/>
                </a:path>
                <a:path w="2857500" h="20320">
                  <a:moveTo>
                    <a:pt x="2452116" y="4572"/>
                  </a:moveTo>
                  <a:lnTo>
                    <a:pt x="2447544" y="0"/>
                  </a:lnTo>
                  <a:lnTo>
                    <a:pt x="2436876" y="0"/>
                  </a:lnTo>
                  <a:lnTo>
                    <a:pt x="2432304" y="4572"/>
                  </a:lnTo>
                  <a:lnTo>
                    <a:pt x="2432304" y="16764"/>
                  </a:lnTo>
                  <a:lnTo>
                    <a:pt x="2436876" y="19812"/>
                  </a:lnTo>
                  <a:lnTo>
                    <a:pt x="2447544" y="19812"/>
                  </a:lnTo>
                  <a:lnTo>
                    <a:pt x="2452116" y="16764"/>
                  </a:lnTo>
                  <a:lnTo>
                    <a:pt x="2452116" y="4572"/>
                  </a:lnTo>
                  <a:close/>
                </a:path>
                <a:path w="2857500" h="20320">
                  <a:moveTo>
                    <a:pt x="2493264" y="4572"/>
                  </a:moveTo>
                  <a:lnTo>
                    <a:pt x="2488692" y="0"/>
                  </a:lnTo>
                  <a:lnTo>
                    <a:pt x="2476500" y="0"/>
                  </a:lnTo>
                  <a:lnTo>
                    <a:pt x="2473452" y="4572"/>
                  </a:lnTo>
                  <a:lnTo>
                    <a:pt x="2473452" y="16764"/>
                  </a:lnTo>
                  <a:lnTo>
                    <a:pt x="2476500" y="19812"/>
                  </a:lnTo>
                  <a:lnTo>
                    <a:pt x="2488692" y="19812"/>
                  </a:lnTo>
                  <a:lnTo>
                    <a:pt x="2493264" y="16764"/>
                  </a:lnTo>
                  <a:lnTo>
                    <a:pt x="2493264" y="4572"/>
                  </a:lnTo>
                  <a:close/>
                </a:path>
                <a:path w="2857500" h="20320">
                  <a:moveTo>
                    <a:pt x="2532875" y="4572"/>
                  </a:moveTo>
                  <a:lnTo>
                    <a:pt x="2528303" y="0"/>
                  </a:lnTo>
                  <a:lnTo>
                    <a:pt x="2517635" y="0"/>
                  </a:lnTo>
                  <a:lnTo>
                    <a:pt x="2513063" y="4572"/>
                  </a:lnTo>
                  <a:lnTo>
                    <a:pt x="2513063" y="16764"/>
                  </a:lnTo>
                  <a:lnTo>
                    <a:pt x="2517635" y="19812"/>
                  </a:lnTo>
                  <a:lnTo>
                    <a:pt x="2528303" y="19812"/>
                  </a:lnTo>
                  <a:lnTo>
                    <a:pt x="2532875" y="16764"/>
                  </a:lnTo>
                  <a:lnTo>
                    <a:pt x="2532875" y="4572"/>
                  </a:lnTo>
                  <a:close/>
                </a:path>
                <a:path w="2857500" h="20320">
                  <a:moveTo>
                    <a:pt x="2574036" y="4572"/>
                  </a:moveTo>
                  <a:lnTo>
                    <a:pt x="2569464" y="0"/>
                  </a:lnTo>
                  <a:lnTo>
                    <a:pt x="2558796" y="0"/>
                  </a:lnTo>
                  <a:lnTo>
                    <a:pt x="2554224" y="4572"/>
                  </a:lnTo>
                  <a:lnTo>
                    <a:pt x="2554224" y="16764"/>
                  </a:lnTo>
                  <a:lnTo>
                    <a:pt x="2558796" y="19812"/>
                  </a:lnTo>
                  <a:lnTo>
                    <a:pt x="2569464" y="19812"/>
                  </a:lnTo>
                  <a:lnTo>
                    <a:pt x="2574036" y="16764"/>
                  </a:lnTo>
                  <a:lnTo>
                    <a:pt x="2574036" y="4572"/>
                  </a:lnTo>
                  <a:close/>
                </a:path>
                <a:path w="2857500" h="20320">
                  <a:moveTo>
                    <a:pt x="2613647" y="4572"/>
                  </a:moveTo>
                  <a:lnTo>
                    <a:pt x="2610599" y="0"/>
                  </a:lnTo>
                  <a:lnTo>
                    <a:pt x="2598407" y="0"/>
                  </a:lnTo>
                  <a:lnTo>
                    <a:pt x="2593835" y="4572"/>
                  </a:lnTo>
                  <a:lnTo>
                    <a:pt x="2593835" y="16764"/>
                  </a:lnTo>
                  <a:lnTo>
                    <a:pt x="2598407" y="19812"/>
                  </a:lnTo>
                  <a:lnTo>
                    <a:pt x="2610599" y="19812"/>
                  </a:lnTo>
                  <a:lnTo>
                    <a:pt x="2613647" y="16764"/>
                  </a:lnTo>
                  <a:lnTo>
                    <a:pt x="2613647" y="4572"/>
                  </a:lnTo>
                  <a:close/>
                </a:path>
                <a:path w="2857500" h="20320">
                  <a:moveTo>
                    <a:pt x="2654808" y="4572"/>
                  </a:moveTo>
                  <a:lnTo>
                    <a:pt x="2650236" y="0"/>
                  </a:lnTo>
                  <a:lnTo>
                    <a:pt x="2639568" y="0"/>
                  </a:lnTo>
                  <a:lnTo>
                    <a:pt x="2634996" y="4572"/>
                  </a:lnTo>
                  <a:lnTo>
                    <a:pt x="2634996" y="16764"/>
                  </a:lnTo>
                  <a:lnTo>
                    <a:pt x="2639568" y="19812"/>
                  </a:lnTo>
                  <a:lnTo>
                    <a:pt x="2650236" y="19812"/>
                  </a:lnTo>
                  <a:lnTo>
                    <a:pt x="2654808" y="16764"/>
                  </a:lnTo>
                  <a:lnTo>
                    <a:pt x="2654808" y="4572"/>
                  </a:lnTo>
                  <a:close/>
                </a:path>
                <a:path w="2857500" h="20320">
                  <a:moveTo>
                    <a:pt x="2695956" y="4572"/>
                  </a:moveTo>
                  <a:lnTo>
                    <a:pt x="2691384" y="0"/>
                  </a:lnTo>
                  <a:lnTo>
                    <a:pt x="2679192" y="0"/>
                  </a:lnTo>
                  <a:lnTo>
                    <a:pt x="2676144" y="4572"/>
                  </a:lnTo>
                  <a:lnTo>
                    <a:pt x="2676144" y="16764"/>
                  </a:lnTo>
                  <a:lnTo>
                    <a:pt x="2679192" y="19812"/>
                  </a:lnTo>
                  <a:lnTo>
                    <a:pt x="2691384" y="19812"/>
                  </a:lnTo>
                  <a:lnTo>
                    <a:pt x="2695956" y="16764"/>
                  </a:lnTo>
                  <a:lnTo>
                    <a:pt x="2695956" y="4572"/>
                  </a:lnTo>
                  <a:close/>
                </a:path>
                <a:path w="2857500" h="20320">
                  <a:moveTo>
                    <a:pt x="2735580" y="4572"/>
                  </a:moveTo>
                  <a:lnTo>
                    <a:pt x="2731008" y="0"/>
                  </a:lnTo>
                  <a:lnTo>
                    <a:pt x="2720340" y="0"/>
                  </a:lnTo>
                  <a:lnTo>
                    <a:pt x="2715768" y="4572"/>
                  </a:lnTo>
                  <a:lnTo>
                    <a:pt x="2715768" y="16764"/>
                  </a:lnTo>
                  <a:lnTo>
                    <a:pt x="2720340" y="19812"/>
                  </a:lnTo>
                  <a:lnTo>
                    <a:pt x="2731008" y="19812"/>
                  </a:lnTo>
                  <a:lnTo>
                    <a:pt x="2735580" y="16764"/>
                  </a:lnTo>
                  <a:lnTo>
                    <a:pt x="2735580" y="4572"/>
                  </a:lnTo>
                  <a:close/>
                </a:path>
                <a:path w="2857500" h="20320">
                  <a:moveTo>
                    <a:pt x="2776728" y="4572"/>
                  </a:moveTo>
                  <a:lnTo>
                    <a:pt x="2772156" y="0"/>
                  </a:lnTo>
                  <a:lnTo>
                    <a:pt x="2761488" y="0"/>
                  </a:lnTo>
                  <a:lnTo>
                    <a:pt x="2756916" y="4572"/>
                  </a:lnTo>
                  <a:lnTo>
                    <a:pt x="2756916" y="16764"/>
                  </a:lnTo>
                  <a:lnTo>
                    <a:pt x="2761488" y="19812"/>
                  </a:lnTo>
                  <a:lnTo>
                    <a:pt x="2772156" y="19812"/>
                  </a:lnTo>
                  <a:lnTo>
                    <a:pt x="2776728" y="16764"/>
                  </a:lnTo>
                  <a:lnTo>
                    <a:pt x="2776728" y="4572"/>
                  </a:lnTo>
                  <a:close/>
                </a:path>
                <a:path w="2857500" h="20320">
                  <a:moveTo>
                    <a:pt x="2816352" y="4572"/>
                  </a:moveTo>
                  <a:lnTo>
                    <a:pt x="2813304" y="0"/>
                  </a:lnTo>
                  <a:lnTo>
                    <a:pt x="2801112" y="0"/>
                  </a:lnTo>
                  <a:lnTo>
                    <a:pt x="2796540" y="4572"/>
                  </a:lnTo>
                  <a:lnTo>
                    <a:pt x="2796540" y="16764"/>
                  </a:lnTo>
                  <a:lnTo>
                    <a:pt x="2801112" y="19812"/>
                  </a:lnTo>
                  <a:lnTo>
                    <a:pt x="2813304" y="19812"/>
                  </a:lnTo>
                  <a:lnTo>
                    <a:pt x="2816352" y="16764"/>
                  </a:lnTo>
                  <a:lnTo>
                    <a:pt x="2816352" y="4572"/>
                  </a:lnTo>
                  <a:close/>
                </a:path>
                <a:path w="2857500" h="20320">
                  <a:moveTo>
                    <a:pt x="2857500" y="4572"/>
                  </a:moveTo>
                  <a:lnTo>
                    <a:pt x="2852928" y="0"/>
                  </a:lnTo>
                  <a:lnTo>
                    <a:pt x="2842260" y="0"/>
                  </a:lnTo>
                  <a:lnTo>
                    <a:pt x="2837688" y="4572"/>
                  </a:lnTo>
                  <a:lnTo>
                    <a:pt x="2837688" y="16764"/>
                  </a:lnTo>
                  <a:lnTo>
                    <a:pt x="2842260" y="19812"/>
                  </a:lnTo>
                  <a:lnTo>
                    <a:pt x="2852928" y="19812"/>
                  </a:lnTo>
                  <a:lnTo>
                    <a:pt x="2857500" y="16764"/>
                  </a:lnTo>
                  <a:lnTo>
                    <a:pt x="2857500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4946904" y="6323076"/>
              <a:ext cx="624840" cy="113030"/>
            </a:xfrm>
            <a:custGeom>
              <a:avLst/>
              <a:gdLst/>
              <a:ahLst/>
              <a:cxnLst/>
              <a:rect l="l" t="t" r="r" b="b"/>
              <a:pathLst>
                <a:path w="624839" h="113029">
                  <a:moveTo>
                    <a:pt x="19812" y="97536"/>
                  </a:moveTo>
                  <a:lnTo>
                    <a:pt x="15240" y="92964"/>
                  </a:lnTo>
                  <a:lnTo>
                    <a:pt x="4572" y="92964"/>
                  </a:lnTo>
                  <a:lnTo>
                    <a:pt x="0" y="97536"/>
                  </a:lnTo>
                  <a:lnTo>
                    <a:pt x="0" y="109728"/>
                  </a:lnTo>
                  <a:lnTo>
                    <a:pt x="4572" y="112776"/>
                  </a:lnTo>
                  <a:lnTo>
                    <a:pt x="15240" y="112776"/>
                  </a:lnTo>
                  <a:lnTo>
                    <a:pt x="19812" y="109728"/>
                  </a:lnTo>
                  <a:lnTo>
                    <a:pt x="19812" y="97536"/>
                  </a:lnTo>
                  <a:close/>
                </a:path>
                <a:path w="624839" h="113029">
                  <a:moveTo>
                    <a:pt x="60960" y="97536"/>
                  </a:moveTo>
                  <a:lnTo>
                    <a:pt x="56388" y="92964"/>
                  </a:lnTo>
                  <a:lnTo>
                    <a:pt x="44196" y="92964"/>
                  </a:lnTo>
                  <a:lnTo>
                    <a:pt x="41148" y="97536"/>
                  </a:lnTo>
                  <a:lnTo>
                    <a:pt x="41148" y="109728"/>
                  </a:lnTo>
                  <a:lnTo>
                    <a:pt x="44196" y="112776"/>
                  </a:lnTo>
                  <a:lnTo>
                    <a:pt x="56388" y="112776"/>
                  </a:lnTo>
                  <a:lnTo>
                    <a:pt x="60960" y="109728"/>
                  </a:lnTo>
                  <a:lnTo>
                    <a:pt x="60960" y="97536"/>
                  </a:lnTo>
                  <a:close/>
                </a:path>
                <a:path w="624839" h="113029">
                  <a:moveTo>
                    <a:pt x="100584" y="97536"/>
                  </a:moveTo>
                  <a:lnTo>
                    <a:pt x="96012" y="92964"/>
                  </a:lnTo>
                  <a:lnTo>
                    <a:pt x="85344" y="92964"/>
                  </a:lnTo>
                  <a:lnTo>
                    <a:pt x="80772" y="97536"/>
                  </a:lnTo>
                  <a:lnTo>
                    <a:pt x="80772" y="109728"/>
                  </a:lnTo>
                  <a:lnTo>
                    <a:pt x="85344" y="112776"/>
                  </a:lnTo>
                  <a:lnTo>
                    <a:pt x="96012" y="112776"/>
                  </a:lnTo>
                  <a:lnTo>
                    <a:pt x="100584" y="109728"/>
                  </a:lnTo>
                  <a:lnTo>
                    <a:pt x="100584" y="97536"/>
                  </a:lnTo>
                  <a:close/>
                </a:path>
                <a:path w="624839" h="113029">
                  <a:moveTo>
                    <a:pt x="141732" y="97536"/>
                  </a:moveTo>
                  <a:lnTo>
                    <a:pt x="137160" y="92964"/>
                  </a:lnTo>
                  <a:lnTo>
                    <a:pt x="126492" y="92964"/>
                  </a:lnTo>
                  <a:lnTo>
                    <a:pt x="121920" y="97536"/>
                  </a:lnTo>
                  <a:lnTo>
                    <a:pt x="121920" y="109728"/>
                  </a:lnTo>
                  <a:lnTo>
                    <a:pt x="126492" y="112776"/>
                  </a:lnTo>
                  <a:lnTo>
                    <a:pt x="137160" y="112776"/>
                  </a:lnTo>
                  <a:lnTo>
                    <a:pt x="141732" y="109728"/>
                  </a:lnTo>
                  <a:lnTo>
                    <a:pt x="141732" y="97536"/>
                  </a:lnTo>
                  <a:close/>
                </a:path>
                <a:path w="624839" h="113029">
                  <a:moveTo>
                    <a:pt x="181356" y="97536"/>
                  </a:moveTo>
                  <a:lnTo>
                    <a:pt x="178308" y="92964"/>
                  </a:lnTo>
                  <a:lnTo>
                    <a:pt x="166116" y="92964"/>
                  </a:lnTo>
                  <a:lnTo>
                    <a:pt x="161544" y="97536"/>
                  </a:lnTo>
                  <a:lnTo>
                    <a:pt x="161544" y="109728"/>
                  </a:lnTo>
                  <a:lnTo>
                    <a:pt x="166116" y="112776"/>
                  </a:lnTo>
                  <a:lnTo>
                    <a:pt x="178308" y="112776"/>
                  </a:lnTo>
                  <a:lnTo>
                    <a:pt x="181356" y="109728"/>
                  </a:lnTo>
                  <a:lnTo>
                    <a:pt x="181356" y="97536"/>
                  </a:lnTo>
                  <a:close/>
                </a:path>
                <a:path w="624839" h="113029">
                  <a:moveTo>
                    <a:pt x="222504" y="97536"/>
                  </a:moveTo>
                  <a:lnTo>
                    <a:pt x="217932" y="92964"/>
                  </a:lnTo>
                  <a:lnTo>
                    <a:pt x="207264" y="92964"/>
                  </a:lnTo>
                  <a:lnTo>
                    <a:pt x="202692" y="97536"/>
                  </a:lnTo>
                  <a:lnTo>
                    <a:pt x="202692" y="109728"/>
                  </a:lnTo>
                  <a:lnTo>
                    <a:pt x="207264" y="112776"/>
                  </a:lnTo>
                  <a:lnTo>
                    <a:pt x="217932" y="112776"/>
                  </a:lnTo>
                  <a:lnTo>
                    <a:pt x="222504" y="109728"/>
                  </a:lnTo>
                  <a:lnTo>
                    <a:pt x="222504" y="97536"/>
                  </a:lnTo>
                  <a:close/>
                </a:path>
                <a:path w="624839" h="113029">
                  <a:moveTo>
                    <a:pt x="263639" y="97536"/>
                  </a:moveTo>
                  <a:lnTo>
                    <a:pt x="259067" y="92964"/>
                  </a:lnTo>
                  <a:lnTo>
                    <a:pt x="246875" y="92964"/>
                  </a:lnTo>
                  <a:lnTo>
                    <a:pt x="243827" y="97536"/>
                  </a:lnTo>
                  <a:lnTo>
                    <a:pt x="243827" y="109728"/>
                  </a:lnTo>
                  <a:lnTo>
                    <a:pt x="246875" y="112776"/>
                  </a:lnTo>
                  <a:lnTo>
                    <a:pt x="259067" y="112776"/>
                  </a:lnTo>
                  <a:lnTo>
                    <a:pt x="263639" y="109728"/>
                  </a:lnTo>
                  <a:lnTo>
                    <a:pt x="263639" y="97536"/>
                  </a:lnTo>
                  <a:close/>
                </a:path>
                <a:path w="624839" h="113029">
                  <a:moveTo>
                    <a:pt x="303276" y="97536"/>
                  </a:moveTo>
                  <a:lnTo>
                    <a:pt x="298704" y="92964"/>
                  </a:lnTo>
                  <a:lnTo>
                    <a:pt x="288036" y="92964"/>
                  </a:lnTo>
                  <a:lnTo>
                    <a:pt x="283464" y="97536"/>
                  </a:lnTo>
                  <a:lnTo>
                    <a:pt x="283464" y="109728"/>
                  </a:lnTo>
                  <a:lnTo>
                    <a:pt x="288036" y="112776"/>
                  </a:lnTo>
                  <a:lnTo>
                    <a:pt x="298704" y="112776"/>
                  </a:lnTo>
                  <a:lnTo>
                    <a:pt x="303276" y="109728"/>
                  </a:lnTo>
                  <a:lnTo>
                    <a:pt x="303276" y="97536"/>
                  </a:lnTo>
                  <a:close/>
                </a:path>
                <a:path w="624839" h="113029">
                  <a:moveTo>
                    <a:pt x="344411" y="97536"/>
                  </a:moveTo>
                  <a:lnTo>
                    <a:pt x="339839" y="92964"/>
                  </a:lnTo>
                  <a:lnTo>
                    <a:pt x="329171" y="92964"/>
                  </a:lnTo>
                  <a:lnTo>
                    <a:pt x="324599" y="97536"/>
                  </a:lnTo>
                  <a:lnTo>
                    <a:pt x="324599" y="109728"/>
                  </a:lnTo>
                  <a:lnTo>
                    <a:pt x="329171" y="112776"/>
                  </a:lnTo>
                  <a:lnTo>
                    <a:pt x="339839" y="112776"/>
                  </a:lnTo>
                  <a:lnTo>
                    <a:pt x="344411" y="109728"/>
                  </a:lnTo>
                  <a:lnTo>
                    <a:pt x="344411" y="97536"/>
                  </a:lnTo>
                  <a:close/>
                </a:path>
                <a:path w="624839" h="113029">
                  <a:moveTo>
                    <a:pt x="384048" y="97536"/>
                  </a:moveTo>
                  <a:lnTo>
                    <a:pt x="381000" y="92964"/>
                  </a:lnTo>
                  <a:lnTo>
                    <a:pt x="368808" y="92964"/>
                  </a:lnTo>
                  <a:lnTo>
                    <a:pt x="364236" y="97536"/>
                  </a:lnTo>
                  <a:lnTo>
                    <a:pt x="364236" y="109728"/>
                  </a:lnTo>
                  <a:lnTo>
                    <a:pt x="368808" y="112776"/>
                  </a:lnTo>
                  <a:lnTo>
                    <a:pt x="381000" y="112776"/>
                  </a:lnTo>
                  <a:lnTo>
                    <a:pt x="384048" y="109728"/>
                  </a:lnTo>
                  <a:lnTo>
                    <a:pt x="384048" y="97536"/>
                  </a:lnTo>
                  <a:close/>
                </a:path>
                <a:path w="624839" h="113029">
                  <a:moveTo>
                    <a:pt x="425196" y="97536"/>
                  </a:moveTo>
                  <a:lnTo>
                    <a:pt x="420624" y="92964"/>
                  </a:lnTo>
                  <a:lnTo>
                    <a:pt x="409956" y="92964"/>
                  </a:lnTo>
                  <a:lnTo>
                    <a:pt x="405384" y="97536"/>
                  </a:lnTo>
                  <a:lnTo>
                    <a:pt x="405384" y="109728"/>
                  </a:lnTo>
                  <a:lnTo>
                    <a:pt x="409956" y="112776"/>
                  </a:lnTo>
                  <a:lnTo>
                    <a:pt x="420624" y="112776"/>
                  </a:lnTo>
                  <a:lnTo>
                    <a:pt x="425196" y="109728"/>
                  </a:lnTo>
                  <a:lnTo>
                    <a:pt x="425196" y="97536"/>
                  </a:lnTo>
                  <a:close/>
                </a:path>
                <a:path w="624839" h="113029">
                  <a:moveTo>
                    <a:pt x="466344" y="97536"/>
                  </a:moveTo>
                  <a:lnTo>
                    <a:pt x="461772" y="92964"/>
                  </a:lnTo>
                  <a:lnTo>
                    <a:pt x="449580" y="92964"/>
                  </a:lnTo>
                  <a:lnTo>
                    <a:pt x="446532" y="97536"/>
                  </a:lnTo>
                  <a:lnTo>
                    <a:pt x="446532" y="109728"/>
                  </a:lnTo>
                  <a:lnTo>
                    <a:pt x="449580" y="112776"/>
                  </a:lnTo>
                  <a:lnTo>
                    <a:pt x="461772" y="112776"/>
                  </a:lnTo>
                  <a:lnTo>
                    <a:pt x="466344" y="109728"/>
                  </a:lnTo>
                  <a:lnTo>
                    <a:pt x="466344" y="97536"/>
                  </a:lnTo>
                  <a:close/>
                </a:path>
                <a:path w="624839" h="113029">
                  <a:moveTo>
                    <a:pt x="505968" y="97536"/>
                  </a:moveTo>
                  <a:lnTo>
                    <a:pt x="501396" y="92964"/>
                  </a:lnTo>
                  <a:lnTo>
                    <a:pt x="490728" y="92964"/>
                  </a:lnTo>
                  <a:lnTo>
                    <a:pt x="486156" y="97536"/>
                  </a:lnTo>
                  <a:lnTo>
                    <a:pt x="486156" y="109728"/>
                  </a:lnTo>
                  <a:lnTo>
                    <a:pt x="490728" y="112776"/>
                  </a:lnTo>
                  <a:lnTo>
                    <a:pt x="501396" y="112776"/>
                  </a:lnTo>
                  <a:lnTo>
                    <a:pt x="505968" y="109728"/>
                  </a:lnTo>
                  <a:lnTo>
                    <a:pt x="505968" y="97536"/>
                  </a:lnTo>
                  <a:close/>
                </a:path>
                <a:path w="624839" h="113029">
                  <a:moveTo>
                    <a:pt x="547116" y="97536"/>
                  </a:moveTo>
                  <a:lnTo>
                    <a:pt x="542544" y="92964"/>
                  </a:lnTo>
                  <a:lnTo>
                    <a:pt x="531876" y="92964"/>
                  </a:lnTo>
                  <a:lnTo>
                    <a:pt x="527304" y="97536"/>
                  </a:lnTo>
                  <a:lnTo>
                    <a:pt x="527304" y="109728"/>
                  </a:lnTo>
                  <a:lnTo>
                    <a:pt x="531876" y="112776"/>
                  </a:lnTo>
                  <a:lnTo>
                    <a:pt x="542544" y="112776"/>
                  </a:lnTo>
                  <a:lnTo>
                    <a:pt x="547116" y="109728"/>
                  </a:lnTo>
                  <a:lnTo>
                    <a:pt x="547116" y="97536"/>
                  </a:lnTo>
                  <a:close/>
                </a:path>
                <a:path w="624839" h="113029">
                  <a:moveTo>
                    <a:pt x="624840" y="108204"/>
                  </a:moveTo>
                  <a:lnTo>
                    <a:pt x="608063" y="106680"/>
                  </a:lnTo>
                  <a:lnTo>
                    <a:pt x="606539" y="105156"/>
                  </a:lnTo>
                  <a:lnTo>
                    <a:pt x="606539" y="0"/>
                  </a:lnTo>
                  <a:lnTo>
                    <a:pt x="599643" y="2286"/>
                  </a:lnTo>
                  <a:lnTo>
                    <a:pt x="592442" y="4572"/>
                  </a:lnTo>
                  <a:lnTo>
                    <a:pt x="584682" y="6858"/>
                  </a:lnTo>
                  <a:lnTo>
                    <a:pt x="576059" y="9144"/>
                  </a:lnTo>
                  <a:lnTo>
                    <a:pt x="576059" y="12192"/>
                  </a:lnTo>
                  <a:lnTo>
                    <a:pt x="585203" y="13716"/>
                  </a:lnTo>
                  <a:lnTo>
                    <a:pt x="592823" y="13716"/>
                  </a:lnTo>
                  <a:lnTo>
                    <a:pt x="592823" y="106680"/>
                  </a:lnTo>
                  <a:lnTo>
                    <a:pt x="576059" y="108204"/>
                  </a:lnTo>
                  <a:lnTo>
                    <a:pt x="576059" y="111252"/>
                  </a:lnTo>
                  <a:lnTo>
                    <a:pt x="624840" y="111252"/>
                  </a:lnTo>
                  <a:lnTo>
                    <a:pt x="624840" y="10820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5597652" y="6323076"/>
              <a:ext cx="67056" cy="114300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5693664" y="6323076"/>
              <a:ext cx="48895" cy="111760"/>
            </a:xfrm>
            <a:custGeom>
              <a:avLst/>
              <a:gdLst/>
              <a:ahLst/>
              <a:cxnLst/>
              <a:rect l="l" t="t" r="r" b="b"/>
              <a:pathLst>
                <a:path w="48895" h="111760">
                  <a:moveTo>
                    <a:pt x="48768" y="111252"/>
                  </a:moveTo>
                  <a:lnTo>
                    <a:pt x="0" y="111252"/>
                  </a:lnTo>
                  <a:lnTo>
                    <a:pt x="0" y="108204"/>
                  </a:lnTo>
                  <a:lnTo>
                    <a:pt x="16764" y="106680"/>
                  </a:lnTo>
                  <a:lnTo>
                    <a:pt x="16764" y="13716"/>
                  </a:lnTo>
                  <a:lnTo>
                    <a:pt x="9144" y="13716"/>
                  </a:lnTo>
                  <a:lnTo>
                    <a:pt x="0" y="12192"/>
                  </a:lnTo>
                  <a:lnTo>
                    <a:pt x="0" y="9144"/>
                  </a:lnTo>
                  <a:lnTo>
                    <a:pt x="8620" y="6858"/>
                  </a:lnTo>
                  <a:lnTo>
                    <a:pt x="16383" y="4572"/>
                  </a:lnTo>
                  <a:lnTo>
                    <a:pt x="23574" y="2286"/>
                  </a:lnTo>
                  <a:lnTo>
                    <a:pt x="30480" y="0"/>
                  </a:lnTo>
                  <a:lnTo>
                    <a:pt x="30480" y="105156"/>
                  </a:lnTo>
                  <a:lnTo>
                    <a:pt x="32004" y="106680"/>
                  </a:lnTo>
                  <a:lnTo>
                    <a:pt x="48768" y="108204"/>
                  </a:lnTo>
                  <a:lnTo>
                    <a:pt x="48768" y="11125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4" name="object 54"/>
          <p:cNvSpPr txBox="1"/>
          <p:nvPr/>
        </p:nvSpPr>
        <p:spPr>
          <a:xfrm>
            <a:off x="3105621" y="8572158"/>
            <a:ext cx="385445" cy="15367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41275">
              <a:lnSpc>
                <a:spcPct val="100000"/>
              </a:lnSpc>
              <a:spcBef>
                <a:spcPts val="15"/>
              </a:spcBef>
            </a:pPr>
            <a:r>
              <a:rPr sz="900" dirty="0">
                <a:latin typeface="TeXGyreHeros"/>
                <a:cs typeface="TeXGyreHeros"/>
              </a:rPr>
              <a:t>- </a:t>
            </a:r>
            <a:fld id="{81D60167-4931-47E6-BA6A-407CBD079E47}" type="slidenum">
              <a:rPr sz="900" dirty="0">
                <a:latin typeface="TeXGyreHeros"/>
                <a:cs typeface="TeXGyreHeros"/>
              </a:rPr>
              <a:t>147</a:t>
            </a:fld>
            <a:r>
              <a:rPr sz="900" spc="-80" dirty="0">
                <a:latin typeface="TeXGyreHeros"/>
                <a:cs typeface="TeXGyreHeros"/>
              </a:rPr>
              <a:t> </a:t>
            </a:r>
            <a:r>
              <a:rPr sz="900" dirty="0">
                <a:latin typeface="TeXGyreHeros"/>
                <a:cs typeface="TeXGyreHeros"/>
              </a:rPr>
              <a:t>-</a:t>
            </a:r>
            <a:endParaRPr sz="900">
              <a:latin typeface="TeXGyreHeros"/>
              <a:cs typeface="TeXGyreHeros"/>
            </a:endParaRP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97636" y="4585716"/>
            <a:ext cx="2238756" cy="1463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94588" y="4957572"/>
            <a:ext cx="3390900" cy="6690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896111" y="5875020"/>
            <a:ext cx="1516380" cy="100965"/>
            <a:chOff x="896111" y="5875020"/>
            <a:chExt cx="1516380" cy="100965"/>
          </a:xfrm>
        </p:grpSpPr>
        <p:sp>
          <p:nvSpPr>
            <p:cNvPr id="5" name="object 5"/>
            <p:cNvSpPr/>
            <p:nvPr/>
          </p:nvSpPr>
          <p:spPr>
            <a:xfrm>
              <a:off x="896111" y="5875020"/>
              <a:ext cx="313944" cy="10058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254239" y="5878067"/>
              <a:ext cx="1158875" cy="97790"/>
            </a:xfrm>
            <a:custGeom>
              <a:avLst/>
              <a:gdLst/>
              <a:ahLst/>
              <a:cxnLst/>
              <a:rect l="l" t="t" r="r" b="b"/>
              <a:pathLst>
                <a:path w="1158875" h="97789">
                  <a:moveTo>
                    <a:pt x="60972" y="38112"/>
                  </a:moveTo>
                  <a:lnTo>
                    <a:pt x="59016" y="23393"/>
                  </a:lnTo>
                  <a:lnTo>
                    <a:pt x="53352" y="11823"/>
                  </a:lnTo>
                  <a:lnTo>
                    <a:pt x="47256" y="6756"/>
                  </a:lnTo>
                  <a:lnTo>
                    <a:pt x="47256" y="47256"/>
                  </a:lnTo>
                  <a:lnTo>
                    <a:pt x="44208" y="48780"/>
                  </a:lnTo>
                  <a:lnTo>
                    <a:pt x="39636" y="51828"/>
                  </a:lnTo>
                  <a:lnTo>
                    <a:pt x="33540" y="51828"/>
                  </a:lnTo>
                  <a:lnTo>
                    <a:pt x="25298" y="49733"/>
                  </a:lnTo>
                  <a:lnTo>
                    <a:pt x="19050" y="44208"/>
                  </a:lnTo>
                  <a:lnTo>
                    <a:pt x="15100" y="36398"/>
                  </a:lnTo>
                  <a:lnTo>
                    <a:pt x="13716" y="27444"/>
                  </a:lnTo>
                  <a:lnTo>
                    <a:pt x="14605" y="20015"/>
                  </a:lnTo>
                  <a:lnTo>
                    <a:pt x="17335" y="12585"/>
                  </a:lnTo>
                  <a:lnTo>
                    <a:pt x="22085" y="6870"/>
                  </a:lnTo>
                  <a:lnTo>
                    <a:pt x="28956" y="4584"/>
                  </a:lnTo>
                  <a:lnTo>
                    <a:pt x="38252" y="7861"/>
                  </a:lnTo>
                  <a:lnTo>
                    <a:pt x="43827" y="16014"/>
                  </a:lnTo>
                  <a:lnTo>
                    <a:pt x="46532" y="26441"/>
                  </a:lnTo>
                  <a:lnTo>
                    <a:pt x="47231" y="36398"/>
                  </a:lnTo>
                  <a:lnTo>
                    <a:pt x="47256" y="47256"/>
                  </a:lnTo>
                  <a:lnTo>
                    <a:pt x="47256" y="6756"/>
                  </a:lnTo>
                  <a:lnTo>
                    <a:pt x="44653" y="4584"/>
                  </a:lnTo>
                  <a:lnTo>
                    <a:pt x="44246" y="4241"/>
                  </a:lnTo>
                  <a:lnTo>
                    <a:pt x="32016" y="1524"/>
                  </a:lnTo>
                  <a:lnTo>
                    <a:pt x="18656" y="4368"/>
                  </a:lnTo>
                  <a:lnTo>
                    <a:pt x="8572" y="11633"/>
                  </a:lnTo>
                  <a:lnTo>
                    <a:pt x="2222" y="21463"/>
                  </a:lnTo>
                  <a:lnTo>
                    <a:pt x="0" y="32016"/>
                  </a:lnTo>
                  <a:lnTo>
                    <a:pt x="2146" y="43370"/>
                  </a:lnTo>
                  <a:lnTo>
                    <a:pt x="8001" y="52019"/>
                  </a:lnTo>
                  <a:lnTo>
                    <a:pt x="16725" y="57518"/>
                  </a:lnTo>
                  <a:lnTo>
                    <a:pt x="27432" y="59448"/>
                  </a:lnTo>
                  <a:lnTo>
                    <a:pt x="33540" y="59448"/>
                  </a:lnTo>
                  <a:lnTo>
                    <a:pt x="36588" y="57924"/>
                  </a:lnTo>
                  <a:lnTo>
                    <a:pt x="45732" y="51828"/>
                  </a:lnTo>
                  <a:lnTo>
                    <a:pt x="40347" y="67462"/>
                  </a:lnTo>
                  <a:lnTo>
                    <a:pt x="31242" y="79832"/>
                  </a:lnTo>
                  <a:lnTo>
                    <a:pt x="18719" y="88468"/>
                  </a:lnTo>
                  <a:lnTo>
                    <a:pt x="3048" y="92976"/>
                  </a:lnTo>
                  <a:lnTo>
                    <a:pt x="4572" y="97548"/>
                  </a:lnTo>
                  <a:lnTo>
                    <a:pt x="7620" y="97548"/>
                  </a:lnTo>
                  <a:lnTo>
                    <a:pt x="18288" y="96024"/>
                  </a:lnTo>
                  <a:lnTo>
                    <a:pt x="25908" y="92976"/>
                  </a:lnTo>
                  <a:lnTo>
                    <a:pt x="39751" y="85039"/>
                  </a:lnTo>
                  <a:lnTo>
                    <a:pt x="50876" y="72974"/>
                  </a:lnTo>
                  <a:lnTo>
                    <a:pt x="58280" y="57175"/>
                  </a:lnTo>
                  <a:lnTo>
                    <a:pt x="60972" y="38112"/>
                  </a:lnTo>
                  <a:close/>
                </a:path>
                <a:path w="1158875" h="97789">
                  <a:moveTo>
                    <a:pt x="137172" y="3060"/>
                  </a:moveTo>
                  <a:lnTo>
                    <a:pt x="77724" y="3060"/>
                  </a:lnTo>
                  <a:lnTo>
                    <a:pt x="77724" y="9156"/>
                  </a:lnTo>
                  <a:lnTo>
                    <a:pt x="74676" y="24396"/>
                  </a:lnTo>
                  <a:lnTo>
                    <a:pt x="79248" y="24396"/>
                  </a:lnTo>
                  <a:lnTo>
                    <a:pt x="83820" y="13728"/>
                  </a:lnTo>
                  <a:lnTo>
                    <a:pt x="126492" y="13728"/>
                  </a:lnTo>
                  <a:lnTo>
                    <a:pt x="116586" y="33870"/>
                  </a:lnTo>
                  <a:lnTo>
                    <a:pt x="105537" y="54876"/>
                  </a:lnTo>
                  <a:lnTo>
                    <a:pt x="93916" y="75869"/>
                  </a:lnTo>
                  <a:lnTo>
                    <a:pt x="82296" y="96024"/>
                  </a:lnTo>
                  <a:lnTo>
                    <a:pt x="82296" y="97548"/>
                  </a:lnTo>
                  <a:lnTo>
                    <a:pt x="94488" y="96024"/>
                  </a:lnTo>
                  <a:lnTo>
                    <a:pt x="105016" y="73139"/>
                  </a:lnTo>
                  <a:lnTo>
                    <a:pt x="115824" y="50114"/>
                  </a:lnTo>
                  <a:lnTo>
                    <a:pt x="126644" y="26797"/>
                  </a:lnTo>
                  <a:lnTo>
                    <a:pt x="132435" y="13728"/>
                  </a:lnTo>
                  <a:lnTo>
                    <a:pt x="137172" y="3060"/>
                  </a:lnTo>
                  <a:close/>
                </a:path>
                <a:path w="1158875" h="97789">
                  <a:moveTo>
                    <a:pt x="207276" y="71640"/>
                  </a:moveTo>
                  <a:lnTo>
                    <a:pt x="205676" y="62420"/>
                  </a:lnTo>
                  <a:lnTo>
                    <a:pt x="201371" y="55067"/>
                  </a:lnTo>
                  <a:lnTo>
                    <a:pt x="197916" y="51828"/>
                  </a:lnTo>
                  <a:lnTo>
                    <a:pt x="195084" y="49161"/>
                  </a:lnTo>
                  <a:lnTo>
                    <a:pt x="195084" y="74688"/>
                  </a:lnTo>
                  <a:lnTo>
                    <a:pt x="195084" y="86880"/>
                  </a:lnTo>
                  <a:lnTo>
                    <a:pt x="188988" y="92976"/>
                  </a:lnTo>
                  <a:lnTo>
                    <a:pt x="178320" y="92976"/>
                  </a:lnTo>
                  <a:lnTo>
                    <a:pt x="171602" y="91567"/>
                  </a:lnTo>
                  <a:lnTo>
                    <a:pt x="165735" y="87452"/>
                  </a:lnTo>
                  <a:lnTo>
                    <a:pt x="161594" y="80759"/>
                  </a:lnTo>
                  <a:lnTo>
                    <a:pt x="160020" y="71640"/>
                  </a:lnTo>
                  <a:lnTo>
                    <a:pt x="160020" y="64020"/>
                  </a:lnTo>
                  <a:lnTo>
                    <a:pt x="166116" y="56400"/>
                  </a:lnTo>
                  <a:lnTo>
                    <a:pt x="172212" y="51828"/>
                  </a:lnTo>
                  <a:lnTo>
                    <a:pt x="180936" y="55829"/>
                  </a:lnTo>
                  <a:lnTo>
                    <a:pt x="188226" y="60972"/>
                  </a:lnTo>
                  <a:lnTo>
                    <a:pt x="193217" y="67259"/>
                  </a:lnTo>
                  <a:lnTo>
                    <a:pt x="195084" y="74688"/>
                  </a:lnTo>
                  <a:lnTo>
                    <a:pt x="195084" y="49161"/>
                  </a:lnTo>
                  <a:lnTo>
                    <a:pt x="187464" y="44208"/>
                  </a:lnTo>
                  <a:lnTo>
                    <a:pt x="189496" y="42684"/>
                  </a:lnTo>
                  <a:lnTo>
                    <a:pt x="193560" y="39636"/>
                  </a:lnTo>
                  <a:lnTo>
                    <a:pt x="201180" y="32016"/>
                  </a:lnTo>
                  <a:lnTo>
                    <a:pt x="202704" y="27444"/>
                  </a:lnTo>
                  <a:lnTo>
                    <a:pt x="202704" y="22872"/>
                  </a:lnTo>
                  <a:lnTo>
                    <a:pt x="200812" y="14389"/>
                  </a:lnTo>
                  <a:lnTo>
                    <a:pt x="195656" y="7632"/>
                  </a:lnTo>
                  <a:lnTo>
                    <a:pt x="190512" y="4660"/>
                  </a:lnTo>
                  <a:lnTo>
                    <a:pt x="190512" y="10680"/>
                  </a:lnTo>
                  <a:lnTo>
                    <a:pt x="190512" y="32016"/>
                  </a:lnTo>
                  <a:lnTo>
                    <a:pt x="187464" y="38112"/>
                  </a:lnTo>
                  <a:lnTo>
                    <a:pt x="181368" y="42684"/>
                  </a:lnTo>
                  <a:lnTo>
                    <a:pt x="174650" y="38277"/>
                  </a:lnTo>
                  <a:lnTo>
                    <a:pt x="168783" y="33731"/>
                  </a:lnTo>
                  <a:lnTo>
                    <a:pt x="164642" y="28321"/>
                  </a:lnTo>
                  <a:lnTo>
                    <a:pt x="163068" y="21348"/>
                  </a:lnTo>
                  <a:lnTo>
                    <a:pt x="163068" y="13728"/>
                  </a:lnTo>
                  <a:lnTo>
                    <a:pt x="167640" y="4584"/>
                  </a:lnTo>
                  <a:lnTo>
                    <a:pt x="182892" y="4584"/>
                  </a:lnTo>
                  <a:lnTo>
                    <a:pt x="190512" y="10680"/>
                  </a:lnTo>
                  <a:lnTo>
                    <a:pt x="190512" y="4660"/>
                  </a:lnTo>
                  <a:lnTo>
                    <a:pt x="190385" y="4584"/>
                  </a:lnTo>
                  <a:lnTo>
                    <a:pt x="187909" y="3149"/>
                  </a:lnTo>
                  <a:lnTo>
                    <a:pt x="178320" y="1524"/>
                  </a:lnTo>
                  <a:lnTo>
                    <a:pt x="167601" y="3416"/>
                  </a:lnTo>
                  <a:lnTo>
                    <a:pt x="158877" y="8585"/>
                  </a:lnTo>
                  <a:lnTo>
                    <a:pt x="153022" y="16319"/>
                  </a:lnTo>
                  <a:lnTo>
                    <a:pt x="150876" y="25920"/>
                  </a:lnTo>
                  <a:lnTo>
                    <a:pt x="152209" y="33134"/>
                  </a:lnTo>
                  <a:lnTo>
                    <a:pt x="155829" y="39065"/>
                  </a:lnTo>
                  <a:lnTo>
                    <a:pt x="161163" y="44132"/>
                  </a:lnTo>
                  <a:lnTo>
                    <a:pt x="167640" y="48780"/>
                  </a:lnTo>
                  <a:lnTo>
                    <a:pt x="163068" y="51828"/>
                  </a:lnTo>
                  <a:lnTo>
                    <a:pt x="156972" y="56400"/>
                  </a:lnTo>
                  <a:lnTo>
                    <a:pt x="147828" y="65544"/>
                  </a:lnTo>
                  <a:lnTo>
                    <a:pt x="147828" y="73164"/>
                  </a:lnTo>
                  <a:lnTo>
                    <a:pt x="150215" y="83400"/>
                  </a:lnTo>
                  <a:lnTo>
                    <a:pt x="156591" y="91071"/>
                  </a:lnTo>
                  <a:lnTo>
                    <a:pt x="165836" y="95872"/>
                  </a:lnTo>
                  <a:lnTo>
                    <a:pt x="176784" y="97548"/>
                  </a:lnTo>
                  <a:lnTo>
                    <a:pt x="187337" y="95846"/>
                  </a:lnTo>
                  <a:lnTo>
                    <a:pt x="193027" y="92976"/>
                  </a:lnTo>
                  <a:lnTo>
                    <a:pt x="197180" y="90881"/>
                  </a:lnTo>
                  <a:lnTo>
                    <a:pt x="204431" y="82753"/>
                  </a:lnTo>
                  <a:lnTo>
                    <a:pt x="207276" y="71640"/>
                  </a:lnTo>
                  <a:close/>
                </a:path>
                <a:path w="1158875" h="97789">
                  <a:moveTo>
                    <a:pt x="259092" y="57924"/>
                  </a:moveTo>
                  <a:lnTo>
                    <a:pt x="225564" y="57924"/>
                  </a:lnTo>
                  <a:lnTo>
                    <a:pt x="222516" y="65532"/>
                  </a:lnTo>
                  <a:lnTo>
                    <a:pt x="257568" y="65532"/>
                  </a:lnTo>
                  <a:lnTo>
                    <a:pt x="259092" y="57924"/>
                  </a:lnTo>
                  <a:close/>
                </a:path>
                <a:path w="1158875" h="97789">
                  <a:moveTo>
                    <a:pt x="335292" y="38112"/>
                  </a:moveTo>
                  <a:lnTo>
                    <a:pt x="333095" y="23393"/>
                  </a:lnTo>
                  <a:lnTo>
                    <a:pt x="326910" y="11823"/>
                  </a:lnTo>
                  <a:lnTo>
                    <a:pt x="321576" y="7632"/>
                  </a:lnTo>
                  <a:lnTo>
                    <a:pt x="321576" y="44208"/>
                  </a:lnTo>
                  <a:lnTo>
                    <a:pt x="320052" y="47256"/>
                  </a:lnTo>
                  <a:lnTo>
                    <a:pt x="317004" y="48780"/>
                  </a:lnTo>
                  <a:lnTo>
                    <a:pt x="312432" y="51828"/>
                  </a:lnTo>
                  <a:lnTo>
                    <a:pt x="307860" y="51828"/>
                  </a:lnTo>
                  <a:lnTo>
                    <a:pt x="299618" y="49733"/>
                  </a:lnTo>
                  <a:lnTo>
                    <a:pt x="293370" y="44208"/>
                  </a:lnTo>
                  <a:lnTo>
                    <a:pt x="289420" y="36398"/>
                  </a:lnTo>
                  <a:lnTo>
                    <a:pt x="288036" y="27444"/>
                  </a:lnTo>
                  <a:lnTo>
                    <a:pt x="288709" y="20015"/>
                  </a:lnTo>
                  <a:lnTo>
                    <a:pt x="291084" y="12585"/>
                  </a:lnTo>
                  <a:lnTo>
                    <a:pt x="295757" y="6870"/>
                  </a:lnTo>
                  <a:lnTo>
                    <a:pt x="303276" y="4584"/>
                  </a:lnTo>
                  <a:lnTo>
                    <a:pt x="311924" y="7861"/>
                  </a:lnTo>
                  <a:lnTo>
                    <a:pt x="317576" y="16014"/>
                  </a:lnTo>
                  <a:lnTo>
                    <a:pt x="320636" y="26441"/>
                  </a:lnTo>
                  <a:lnTo>
                    <a:pt x="321551" y="36398"/>
                  </a:lnTo>
                  <a:lnTo>
                    <a:pt x="321576" y="44208"/>
                  </a:lnTo>
                  <a:lnTo>
                    <a:pt x="321576" y="7632"/>
                  </a:lnTo>
                  <a:lnTo>
                    <a:pt x="317703" y="4584"/>
                  </a:lnTo>
                  <a:lnTo>
                    <a:pt x="317284" y="4241"/>
                  </a:lnTo>
                  <a:lnTo>
                    <a:pt x="304812" y="1524"/>
                  </a:lnTo>
                  <a:lnTo>
                    <a:pt x="292328" y="4368"/>
                  </a:lnTo>
                  <a:lnTo>
                    <a:pt x="282702" y="11633"/>
                  </a:lnTo>
                  <a:lnTo>
                    <a:pt x="276517" y="21463"/>
                  </a:lnTo>
                  <a:lnTo>
                    <a:pt x="274320" y="32016"/>
                  </a:lnTo>
                  <a:lnTo>
                    <a:pt x="276250" y="43370"/>
                  </a:lnTo>
                  <a:lnTo>
                    <a:pt x="281749" y="52019"/>
                  </a:lnTo>
                  <a:lnTo>
                    <a:pt x="290398" y="57518"/>
                  </a:lnTo>
                  <a:lnTo>
                    <a:pt x="301752" y="59448"/>
                  </a:lnTo>
                  <a:lnTo>
                    <a:pt x="306336" y="59448"/>
                  </a:lnTo>
                  <a:lnTo>
                    <a:pt x="310908" y="57924"/>
                  </a:lnTo>
                  <a:lnTo>
                    <a:pt x="320052" y="51828"/>
                  </a:lnTo>
                  <a:lnTo>
                    <a:pt x="314452" y="67462"/>
                  </a:lnTo>
                  <a:lnTo>
                    <a:pt x="305003" y="79832"/>
                  </a:lnTo>
                  <a:lnTo>
                    <a:pt x="292404" y="88468"/>
                  </a:lnTo>
                  <a:lnTo>
                    <a:pt x="277368" y="92976"/>
                  </a:lnTo>
                  <a:lnTo>
                    <a:pt x="278892" y="97548"/>
                  </a:lnTo>
                  <a:lnTo>
                    <a:pt x="281940" y="97548"/>
                  </a:lnTo>
                  <a:lnTo>
                    <a:pt x="291084" y="96024"/>
                  </a:lnTo>
                  <a:lnTo>
                    <a:pt x="298704" y="92976"/>
                  </a:lnTo>
                  <a:lnTo>
                    <a:pt x="313423" y="85039"/>
                  </a:lnTo>
                  <a:lnTo>
                    <a:pt x="325005" y="72974"/>
                  </a:lnTo>
                  <a:lnTo>
                    <a:pt x="332574" y="57175"/>
                  </a:lnTo>
                  <a:lnTo>
                    <a:pt x="335292" y="38112"/>
                  </a:lnTo>
                  <a:close/>
                </a:path>
                <a:path w="1158875" h="97789">
                  <a:moveTo>
                    <a:pt x="408444" y="38112"/>
                  </a:moveTo>
                  <a:lnTo>
                    <a:pt x="406247" y="23393"/>
                  </a:lnTo>
                  <a:lnTo>
                    <a:pt x="400062" y="11823"/>
                  </a:lnTo>
                  <a:lnTo>
                    <a:pt x="394728" y="7632"/>
                  </a:lnTo>
                  <a:lnTo>
                    <a:pt x="394728" y="44208"/>
                  </a:lnTo>
                  <a:lnTo>
                    <a:pt x="393204" y="47256"/>
                  </a:lnTo>
                  <a:lnTo>
                    <a:pt x="390156" y="48780"/>
                  </a:lnTo>
                  <a:lnTo>
                    <a:pt x="385584" y="51828"/>
                  </a:lnTo>
                  <a:lnTo>
                    <a:pt x="381012" y="51828"/>
                  </a:lnTo>
                  <a:lnTo>
                    <a:pt x="372122" y="49733"/>
                  </a:lnTo>
                  <a:lnTo>
                    <a:pt x="365950" y="44208"/>
                  </a:lnTo>
                  <a:lnTo>
                    <a:pt x="362356" y="36398"/>
                  </a:lnTo>
                  <a:lnTo>
                    <a:pt x="361188" y="27444"/>
                  </a:lnTo>
                  <a:lnTo>
                    <a:pt x="361861" y="20015"/>
                  </a:lnTo>
                  <a:lnTo>
                    <a:pt x="364236" y="12585"/>
                  </a:lnTo>
                  <a:lnTo>
                    <a:pt x="368909" y="6870"/>
                  </a:lnTo>
                  <a:lnTo>
                    <a:pt x="376428" y="4584"/>
                  </a:lnTo>
                  <a:lnTo>
                    <a:pt x="385076" y="7861"/>
                  </a:lnTo>
                  <a:lnTo>
                    <a:pt x="390728" y="16014"/>
                  </a:lnTo>
                  <a:lnTo>
                    <a:pt x="393788" y="26441"/>
                  </a:lnTo>
                  <a:lnTo>
                    <a:pt x="394703" y="36398"/>
                  </a:lnTo>
                  <a:lnTo>
                    <a:pt x="394728" y="44208"/>
                  </a:lnTo>
                  <a:lnTo>
                    <a:pt x="394728" y="7632"/>
                  </a:lnTo>
                  <a:lnTo>
                    <a:pt x="390855" y="4584"/>
                  </a:lnTo>
                  <a:lnTo>
                    <a:pt x="390436" y="4241"/>
                  </a:lnTo>
                  <a:lnTo>
                    <a:pt x="377964" y="1524"/>
                  </a:lnTo>
                  <a:lnTo>
                    <a:pt x="365480" y="4368"/>
                  </a:lnTo>
                  <a:lnTo>
                    <a:pt x="355854" y="11633"/>
                  </a:lnTo>
                  <a:lnTo>
                    <a:pt x="349669" y="21463"/>
                  </a:lnTo>
                  <a:lnTo>
                    <a:pt x="347472" y="32016"/>
                  </a:lnTo>
                  <a:lnTo>
                    <a:pt x="349402" y="43370"/>
                  </a:lnTo>
                  <a:lnTo>
                    <a:pt x="354901" y="52019"/>
                  </a:lnTo>
                  <a:lnTo>
                    <a:pt x="363550" y="57518"/>
                  </a:lnTo>
                  <a:lnTo>
                    <a:pt x="374904" y="59448"/>
                  </a:lnTo>
                  <a:lnTo>
                    <a:pt x="379488" y="59448"/>
                  </a:lnTo>
                  <a:lnTo>
                    <a:pt x="384060" y="57924"/>
                  </a:lnTo>
                  <a:lnTo>
                    <a:pt x="393204" y="51828"/>
                  </a:lnTo>
                  <a:lnTo>
                    <a:pt x="387604" y="67462"/>
                  </a:lnTo>
                  <a:lnTo>
                    <a:pt x="378155" y="79832"/>
                  </a:lnTo>
                  <a:lnTo>
                    <a:pt x="365556" y="88468"/>
                  </a:lnTo>
                  <a:lnTo>
                    <a:pt x="350520" y="92976"/>
                  </a:lnTo>
                  <a:lnTo>
                    <a:pt x="352044" y="97548"/>
                  </a:lnTo>
                  <a:lnTo>
                    <a:pt x="355092" y="97548"/>
                  </a:lnTo>
                  <a:lnTo>
                    <a:pt x="364236" y="96024"/>
                  </a:lnTo>
                  <a:lnTo>
                    <a:pt x="371856" y="92976"/>
                  </a:lnTo>
                  <a:lnTo>
                    <a:pt x="386575" y="85039"/>
                  </a:lnTo>
                  <a:lnTo>
                    <a:pt x="398157" y="72974"/>
                  </a:lnTo>
                  <a:lnTo>
                    <a:pt x="405726" y="57175"/>
                  </a:lnTo>
                  <a:lnTo>
                    <a:pt x="408444" y="38112"/>
                  </a:lnTo>
                  <a:close/>
                </a:path>
                <a:path w="1158875" h="97789">
                  <a:moveTo>
                    <a:pt x="481596" y="77736"/>
                  </a:moveTo>
                  <a:lnTo>
                    <a:pt x="477024" y="76212"/>
                  </a:lnTo>
                  <a:lnTo>
                    <a:pt x="472452" y="85356"/>
                  </a:lnTo>
                  <a:lnTo>
                    <a:pt x="434352" y="85356"/>
                  </a:lnTo>
                  <a:lnTo>
                    <a:pt x="464566" y="53555"/>
                  </a:lnTo>
                  <a:lnTo>
                    <a:pt x="475500" y="25920"/>
                  </a:lnTo>
                  <a:lnTo>
                    <a:pt x="473379" y="15443"/>
                  </a:lnTo>
                  <a:lnTo>
                    <a:pt x="467690" y="7251"/>
                  </a:lnTo>
                  <a:lnTo>
                    <a:pt x="459422" y="1917"/>
                  </a:lnTo>
                  <a:lnTo>
                    <a:pt x="449592" y="12"/>
                  </a:lnTo>
                  <a:lnTo>
                    <a:pt x="441972" y="12"/>
                  </a:lnTo>
                  <a:lnTo>
                    <a:pt x="434352" y="4584"/>
                  </a:lnTo>
                  <a:lnTo>
                    <a:pt x="429780" y="9156"/>
                  </a:lnTo>
                  <a:lnTo>
                    <a:pt x="420636" y="21348"/>
                  </a:lnTo>
                  <a:lnTo>
                    <a:pt x="423684" y="24396"/>
                  </a:lnTo>
                  <a:lnTo>
                    <a:pt x="428256" y="18300"/>
                  </a:lnTo>
                  <a:lnTo>
                    <a:pt x="434352" y="10680"/>
                  </a:lnTo>
                  <a:lnTo>
                    <a:pt x="445020" y="10680"/>
                  </a:lnTo>
                  <a:lnTo>
                    <a:pt x="452374" y="12052"/>
                  </a:lnTo>
                  <a:lnTo>
                    <a:pt x="458165" y="16014"/>
                  </a:lnTo>
                  <a:lnTo>
                    <a:pt x="461949" y="22250"/>
                  </a:lnTo>
                  <a:lnTo>
                    <a:pt x="463308" y="30492"/>
                  </a:lnTo>
                  <a:lnTo>
                    <a:pt x="461708" y="40487"/>
                  </a:lnTo>
                  <a:lnTo>
                    <a:pt x="457403" y="49923"/>
                  </a:lnTo>
                  <a:lnTo>
                    <a:pt x="451091" y="58775"/>
                  </a:lnTo>
                  <a:lnTo>
                    <a:pt x="443496" y="67068"/>
                  </a:lnTo>
                  <a:lnTo>
                    <a:pt x="437756" y="73901"/>
                  </a:lnTo>
                  <a:lnTo>
                    <a:pt x="431876" y="80594"/>
                  </a:lnTo>
                  <a:lnTo>
                    <a:pt x="425704" y="86995"/>
                  </a:lnTo>
                  <a:lnTo>
                    <a:pt x="419112" y="92976"/>
                  </a:lnTo>
                  <a:lnTo>
                    <a:pt x="419112" y="96024"/>
                  </a:lnTo>
                  <a:lnTo>
                    <a:pt x="475500" y="96024"/>
                  </a:lnTo>
                  <a:lnTo>
                    <a:pt x="478548" y="83832"/>
                  </a:lnTo>
                  <a:lnTo>
                    <a:pt x="481596" y="77736"/>
                  </a:lnTo>
                  <a:close/>
                </a:path>
                <a:path w="1158875" h="97789">
                  <a:moveTo>
                    <a:pt x="554748" y="71640"/>
                  </a:moveTo>
                  <a:lnTo>
                    <a:pt x="553148" y="62420"/>
                  </a:lnTo>
                  <a:lnTo>
                    <a:pt x="548843" y="55067"/>
                  </a:lnTo>
                  <a:lnTo>
                    <a:pt x="545388" y="51828"/>
                  </a:lnTo>
                  <a:lnTo>
                    <a:pt x="542556" y="49161"/>
                  </a:lnTo>
                  <a:lnTo>
                    <a:pt x="542556" y="74688"/>
                  </a:lnTo>
                  <a:lnTo>
                    <a:pt x="542556" y="86880"/>
                  </a:lnTo>
                  <a:lnTo>
                    <a:pt x="534936" y="92976"/>
                  </a:lnTo>
                  <a:lnTo>
                    <a:pt x="525792" y="92976"/>
                  </a:lnTo>
                  <a:lnTo>
                    <a:pt x="519074" y="91567"/>
                  </a:lnTo>
                  <a:lnTo>
                    <a:pt x="513207" y="87452"/>
                  </a:lnTo>
                  <a:lnTo>
                    <a:pt x="509066" y="80759"/>
                  </a:lnTo>
                  <a:lnTo>
                    <a:pt x="507492" y="71640"/>
                  </a:lnTo>
                  <a:lnTo>
                    <a:pt x="507492" y="64020"/>
                  </a:lnTo>
                  <a:lnTo>
                    <a:pt x="512064" y="56400"/>
                  </a:lnTo>
                  <a:lnTo>
                    <a:pt x="519684" y="51828"/>
                  </a:lnTo>
                  <a:lnTo>
                    <a:pt x="528408" y="55829"/>
                  </a:lnTo>
                  <a:lnTo>
                    <a:pt x="535698" y="60972"/>
                  </a:lnTo>
                  <a:lnTo>
                    <a:pt x="540689" y="67259"/>
                  </a:lnTo>
                  <a:lnTo>
                    <a:pt x="542556" y="74688"/>
                  </a:lnTo>
                  <a:lnTo>
                    <a:pt x="542556" y="49161"/>
                  </a:lnTo>
                  <a:lnTo>
                    <a:pt x="534936" y="44208"/>
                  </a:lnTo>
                  <a:lnTo>
                    <a:pt x="536460" y="42684"/>
                  </a:lnTo>
                  <a:lnTo>
                    <a:pt x="539508" y="39636"/>
                  </a:lnTo>
                  <a:lnTo>
                    <a:pt x="544080" y="36588"/>
                  </a:lnTo>
                  <a:lnTo>
                    <a:pt x="548652" y="32016"/>
                  </a:lnTo>
                  <a:lnTo>
                    <a:pt x="550176" y="27444"/>
                  </a:lnTo>
                  <a:lnTo>
                    <a:pt x="550176" y="22872"/>
                  </a:lnTo>
                  <a:lnTo>
                    <a:pt x="548271" y="14389"/>
                  </a:lnTo>
                  <a:lnTo>
                    <a:pt x="542937" y="7632"/>
                  </a:lnTo>
                  <a:lnTo>
                    <a:pt x="537984" y="4940"/>
                  </a:lnTo>
                  <a:lnTo>
                    <a:pt x="537984" y="10680"/>
                  </a:lnTo>
                  <a:lnTo>
                    <a:pt x="537984" y="32016"/>
                  </a:lnTo>
                  <a:lnTo>
                    <a:pt x="533412" y="38112"/>
                  </a:lnTo>
                  <a:lnTo>
                    <a:pt x="528840" y="42684"/>
                  </a:lnTo>
                  <a:lnTo>
                    <a:pt x="521474" y="38277"/>
                  </a:lnTo>
                  <a:lnTo>
                    <a:pt x="515683" y="33731"/>
                  </a:lnTo>
                  <a:lnTo>
                    <a:pt x="511898" y="28321"/>
                  </a:lnTo>
                  <a:lnTo>
                    <a:pt x="510540" y="21348"/>
                  </a:lnTo>
                  <a:lnTo>
                    <a:pt x="510540" y="13728"/>
                  </a:lnTo>
                  <a:lnTo>
                    <a:pt x="515112" y="4584"/>
                  </a:lnTo>
                  <a:lnTo>
                    <a:pt x="530364" y="4584"/>
                  </a:lnTo>
                  <a:lnTo>
                    <a:pt x="537984" y="10680"/>
                  </a:lnTo>
                  <a:lnTo>
                    <a:pt x="537984" y="4940"/>
                  </a:lnTo>
                  <a:lnTo>
                    <a:pt x="537349" y="4584"/>
                  </a:lnTo>
                  <a:lnTo>
                    <a:pt x="534746" y="3149"/>
                  </a:lnTo>
                  <a:lnTo>
                    <a:pt x="524268" y="1524"/>
                  </a:lnTo>
                  <a:lnTo>
                    <a:pt x="513778" y="3416"/>
                  </a:lnTo>
                  <a:lnTo>
                    <a:pt x="505587" y="8585"/>
                  </a:lnTo>
                  <a:lnTo>
                    <a:pt x="500253" y="16319"/>
                  </a:lnTo>
                  <a:lnTo>
                    <a:pt x="498348" y="25920"/>
                  </a:lnTo>
                  <a:lnTo>
                    <a:pt x="499478" y="33134"/>
                  </a:lnTo>
                  <a:lnTo>
                    <a:pt x="502729" y="39065"/>
                  </a:lnTo>
                  <a:lnTo>
                    <a:pt x="508000" y="44132"/>
                  </a:lnTo>
                  <a:lnTo>
                    <a:pt x="515112" y="48780"/>
                  </a:lnTo>
                  <a:lnTo>
                    <a:pt x="510540" y="51828"/>
                  </a:lnTo>
                  <a:lnTo>
                    <a:pt x="504444" y="56400"/>
                  </a:lnTo>
                  <a:lnTo>
                    <a:pt x="501396" y="57924"/>
                  </a:lnTo>
                  <a:lnTo>
                    <a:pt x="498348" y="60972"/>
                  </a:lnTo>
                  <a:lnTo>
                    <a:pt x="495300" y="65544"/>
                  </a:lnTo>
                  <a:lnTo>
                    <a:pt x="495300" y="73164"/>
                  </a:lnTo>
                  <a:lnTo>
                    <a:pt x="497471" y="83400"/>
                  </a:lnTo>
                  <a:lnTo>
                    <a:pt x="503491" y="91071"/>
                  </a:lnTo>
                  <a:lnTo>
                    <a:pt x="512660" y="95872"/>
                  </a:lnTo>
                  <a:lnTo>
                    <a:pt x="524268" y="97548"/>
                  </a:lnTo>
                  <a:lnTo>
                    <a:pt x="534809" y="95846"/>
                  </a:lnTo>
                  <a:lnTo>
                    <a:pt x="540499" y="92976"/>
                  </a:lnTo>
                  <a:lnTo>
                    <a:pt x="544652" y="90881"/>
                  </a:lnTo>
                  <a:lnTo>
                    <a:pt x="551903" y="82753"/>
                  </a:lnTo>
                  <a:lnTo>
                    <a:pt x="554748" y="71640"/>
                  </a:lnTo>
                  <a:close/>
                </a:path>
                <a:path w="1158875" h="97789">
                  <a:moveTo>
                    <a:pt x="606564" y="57924"/>
                  </a:moveTo>
                  <a:lnTo>
                    <a:pt x="571512" y="57924"/>
                  </a:lnTo>
                  <a:lnTo>
                    <a:pt x="569988" y="65532"/>
                  </a:lnTo>
                  <a:lnTo>
                    <a:pt x="603516" y="65532"/>
                  </a:lnTo>
                  <a:lnTo>
                    <a:pt x="606564" y="57924"/>
                  </a:lnTo>
                  <a:close/>
                </a:path>
                <a:path w="1158875" h="97789">
                  <a:moveTo>
                    <a:pt x="684288" y="62484"/>
                  </a:moveTo>
                  <a:lnTo>
                    <a:pt x="669036" y="62484"/>
                  </a:lnTo>
                  <a:lnTo>
                    <a:pt x="669036" y="18288"/>
                  </a:lnTo>
                  <a:lnTo>
                    <a:pt x="669036" y="0"/>
                  </a:lnTo>
                  <a:lnTo>
                    <a:pt x="662940" y="0"/>
                  </a:lnTo>
                  <a:lnTo>
                    <a:pt x="656844" y="8534"/>
                  </a:lnTo>
                  <a:lnTo>
                    <a:pt x="656844" y="18288"/>
                  </a:lnTo>
                  <a:lnTo>
                    <a:pt x="656844" y="62484"/>
                  </a:lnTo>
                  <a:lnTo>
                    <a:pt x="627888" y="62484"/>
                  </a:lnTo>
                  <a:lnTo>
                    <a:pt x="634987" y="50228"/>
                  </a:lnTo>
                  <a:lnTo>
                    <a:pt x="642366" y="38671"/>
                  </a:lnTo>
                  <a:lnTo>
                    <a:pt x="649757" y="27990"/>
                  </a:lnTo>
                  <a:lnTo>
                    <a:pt x="656844" y="18288"/>
                  </a:lnTo>
                  <a:lnTo>
                    <a:pt x="656844" y="8534"/>
                  </a:lnTo>
                  <a:lnTo>
                    <a:pt x="617220" y="64008"/>
                  </a:lnTo>
                  <a:lnTo>
                    <a:pt x="617220" y="68592"/>
                  </a:lnTo>
                  <a:lnTo>
                    <a:pt x="656844" y="68592"/>
                  </a:lnTo>
                  <a:lnTo>
                    <a:pt x="656844" y="91452"/>
                  </a:lnTo>
                  <a:lnTo>
                    <a:pt x="643128" y="92976"/>
                  </a:lnTo>
                  <a:lnTo>
                    <a:pt x="643128" y="96024"/>
                  </a:lnTo>
                  <a:lnTo>
                    <a:pt x="682752" y="96024"/>
                  </a:lnTo>
                  <a:lnTo>
                    <a:pt x="682752" y="92976"/>
                  </a:lnTo>
                  <a:lnTo>
                    <a:pt x="670560" y="91452"/>
                  </a:lnTo>
                  <a:lnTo>
                    <a:pt x="669036" y="89928"/>
                  </a:lnTo>
                  <a:lnTo>
                    <a:pt x="669036" y="68592"/>
                  </a:lnTo>
                  <a:lnTo>
                    <a:pt x="684288" y="68592"/>
                  </a:lnTo>
                  <a:lnTo>
                    <a:pt x="684288" y="62484"/>
                  </a:lnTo>
                  <a:close/>
                </a:path>
                <a:path w="1158875" h="97789">
                  <a:moveTo>
                    <a:pt x="752868" y="62484"/>
                  </a:moveTo>
                  <a:lnTo>
                    <a:pt x="751154" y="52654"/>
                  </a:lnTo>
                  <a:lnTo>
                    <a:pt x="746010" y="44386"/>
                  </a:lnTo>
                  <a:lnTo>
                    <a:pt x="737438" y="38696"/>
                  </a:lnTo>
                  <a:lnTo>
                    <a:pt x="725436" y="36576"/>
                  </a:lnTo>
                  <a:lnTo>
                    <a:pt x="720864" y="36576"/>
                  </a:lnTo>
                  <a:lnTo>
                    <a:pt x="713244" y="38100"/>
                  </a:lnTo>
                  <a:lnTo>
                    <a:pt x="707148" y="41148"/>
                  </a:lnTo>
                  <a:lnTo>
                    <a:pt x="711720" y="13716"/>
                  </a:lnTo>
                  <a:lnTo>
                    <a:pt x="746772" y="13716"/>
                  </a:lnTo>
                  <a:lnTo>
                    <a:pt x="749820" y="3048"/>
                  </a:lnTo>
                  <a:lnTo>
                    <a:pt x="749820" y="1524"/>
                  </a:lnTo>
                  <a:lnTo>
                    <a:pt x="707148" y="3048"/>
                  </a:lnTo>
                  <a:lnTo>
                    <a:pt x="701052" y="47244"/>
                  </a:lnTo>
                  <a:lnTo>
                    <a:pt x="704100" y="45720"/>
                  </a:lnTo>
                  <a:lnTo>
                    <a:pt x="710196" y="44196"/>
                  </a:lnTo>
                  <a:lnTo>
                    <a:pt x="716292" y="44196"/>
                  </a:lnTo>
                  <a:lnTo>
                    <a:pt x="727163" y="46088"/>
                  </a:lnTo>
                  <a:lnTo>
                    <a:pt x="734771" y="51244"/>
                  </a:lnTo>
                  <a:lnTo>
                    <a:pt x="739216" y="58991"/>
                  </a:lnTo>
                  <a:lnTo>
                    <a:pt x="740676" y="68580"/>
                  </a:lnTo>
                  <a:lnTo>
                    <a:pt x="739533" y="76415"/>
                  </a:lnTo>
                  <a:lnTo>
                    <a:pt x="736104" y="83248"/>
                  </a:lnTo>
                  <a:lnTo>
                    <a:pt x="730389" y="88087"/>
                  </a:lnTo>
                  <a:lnTo>
                    <a:pt x="722388" y="89916"/>
                  </a:lnTo>
                  <a:lnTo>
                    <a:pt x="713244" y="89916"/>
                  </a:lnTo>
                  <a:lnTo>
                    <a:pt x="707148" y="85344"/>
                  </a:lnTo>
                  <a:lnTo>
                    <a:pt x="702576" y="82296"/>
                  </a:lnTo>
                  <a:lnTo>
                    <a:pt x="701052" y="80772"/>
                  </a:lnTo>
                  <a:lnTo>
                    <a:pt x="701052" y="82296"/>
                  </a:lnTo>
                  <a:lnTo>
                    <a:pt x="699528" y="82296"/>
                  </a:lnTo>
                  <a:lnTo>
                    <a:pt x="698004" y="83820"/>
                  </a:lnTo>
                  <a:lnTo>
                    <a:pt x="696480" y="86868"/>
                  </a:lnTo>
                  <a:lnTo>
                    <a:pt x="696480" y="88392"/>
                  </a:lnTo>
                  <a:lnTo>
                    <a:pt x="694956" y="89916"/>
                  </a:lnTo>
                  <a:lnTo>
                    <a:pt x="698004" y="92964"/>
                  </a:lnTo>
                  <a:lnTo>
                    <a:pt x="707148" y="97536"/>
                  </a:lnTo>
                  <a:lnTo>
                    <a:pt x="714768" y="97536"/>
                  </a:lnTo>
                  <a:lnTo>
                    <a:pt x="750201" y="75247"/>
                  </a:lnTo>
                  <a:lnTo>
                    <a:pt x="752246" y="69088"/>
                  </a:lnTo>
                  <a:lnTo>
                    <a:pt x="752868" y="62484"/>
                  </a:lnTo>
                  <a:close/>
                </a:path>
                <a:path w="1158875" h="97789">
                  <a:moveTo>
                    <a:pt x="827544" y="77736"/>
                  </a:moveTo>
                  <a:lnTo>
                    <a:pt x="822972" y="76212"/>
                  </a:lnTo>
                  <a:lnTo>
                    <a:pt x="818400" y="85356"/>
                  </a:lnTo>
                  <a:lnTo>
                    <a:pt x="780300" y="85356"/>
                  </a:lnTo>
                  <a:lnTo>
                    <a:pt x="811796" y="53555"/>
                  </a:lnTo>
                  <a:lnTo>
                    <a:pt x="821448" y="25920"/>
                  </a:lnTo>
                  <a:lnTo>
                    <a:pt x="819556" y="15443"/>
                  </a:lnTo>
                  <a:lnTo>
                    <a:pt x="814400" y="7251"/>
                  </a:lnTo>
                  <a:lnTo>
                    <a:pt x="806653" y="1917"/>
                  </a:lnTo>
                  <a:lnTo>
                    <a:pt x="797064" y="12"/>
                  </a:lnTo>
                  <a:lnTo>
                    <a:pt x="787920" y="12"/>
                  </a:lnTo>
                  <a:lnTo>
                    <a:pt x="781824" y="4584"/>
                  </a:lnTo>
                  <a:lnTo>
                    <a:pt x="777252" y="9156"/>
                  </a:lnTo>
                  <a:lnTo>
                    <a:pt x="768108" y="21348"/>
                  </a:lnTo>
                  <a:lnTo>
                    <a:pt x="771156" y="24396"/>
                  </a:lnTo>
                  <a:lnTo>
                    <a:pt x="775728" y="18300"/>
                  </a:lnTo>
                  <a:lnTo>
                    <a:pt x="781824" y="10680"/>
                  </a:lnTo>
                  <a:lnTo>
                    <a:pt x="792492" y="10680"/>
                  </a:lnTo>
                  <a:lnTo>
                    <a:pt x="799604" y="12052"/>
                  </a:lnTo>
                  <a:lnTo>
                    <a:pt x="804875" y="16014"/>
                  </a:lnTo>
                  <a:lnTo>
                    <a:pt x="808126" y="22250"/>
                  </a:lnTo>
                  <a:lnTo>
                    <a:pt x="809256" y="30492"/>
                  </a:lnTo>
                  <a:lnTo>
                    <a:pt x="807681" y="40487"/>
                  </a:lnTo>
                  <a:lnTo>
                    <a:pt x="785012" y="73901"/>
                  </a:lnTo>
                  <a:lnTo>
                    <a:pt x="766584" y="92976"/>
                  </a:lnTo>
                  <a:lnTo>
                    <a:pt x="766584" y="96024"/>
                  </a:lnTo>
                  <a:lnTo>
                    <a:pt x="822972" y="96024"/>
                  </a:lnTo>
                  <a:lnTo>
                    <a:pt x="827544" y="77736"/>
                  </a:lnTo>
                  <a:close/>
                </a:path>
                <a:path w="1158875" h="97789">
                  <a:moveTo>
                    <a:pt x="899172" y="62484"/>
                  </a:moveTo>
                  <a:lnTo>
                    <a:pt x="897458" y="52654"/>
                  </a:lnTo>
                  <a:lnTo>
                    <a:pt x="892314" y="44386"/>
                  </a:lnTo>
                  <a:lnTo>
                    <a:pt x="883742" y="38696"/>
                  </a:lnTo>
                  <a:lnTo>
                    <a:pt x="871740" y="36576"/>
                  </a:lnTo>
                  <a:lnTo>
                    <a:pt x="867168" y="36576"/>
                  </a:lnTo>
                  <a:lnTo>
                    <a:pt x="859548" y="38100"/>
                  </a:lnTo>
                  <a:lnTo>
                    <a:pt x="853452" y="41148"/>
                  </a:lnTo>
                  <a:lnTo>
                    <a:pt x="858024" y="13716"/>
                  </a:lnTo>
                  <a:lnTo>
                    <a:pt x="893076" y="13716"/>
                  </a:lnTo>
                  <a:lnTo>
                    <a:pt x="896124" y="3048"/>
                  </a:lnTo>
                  <a:lnTo>
                    <a:pt x="896124" y="1524"/>
                  </a:lnTo>
                  <a:lnTo>
                    <a:pt x="853452" y="3048"/>
                  </a:lnTo>
                  <a:lnTo>
                    <a:pt x="847356" y="47244"/>
                  </a:lnTo>
                  <a:lnTo>
                    <a:pt x="850404" y="45720"/>
                  </a:lnTo>
                  <a:lnTo>
                    <a:pt x="856500" y="44196"/>
                  </a:lnTo>
                  <a:lnTo>
                    <a:pt x="862596" y="44196"/>
                  </a:lnTo>
                  <a:lnTo>
                    <a:pt x="873467" y="46088"/>
                  </a:lnTo>
                  <a:lnTo>
                    <a:pt x="881075" y="51244"/>
                  </a:lnTo>
                  <a:lnTo>
                    <a:pt x="885520" y="58991"/>
                  </a:lnTo>
                  <a:lnTo>
                    <a:pt x="886980" y="68580"/>
                  </a:lnTo>
                  <a:lnTo>
                    <a:pt x="885837" y="76415"/>
                  </a:lnTo>
                  <a:lnTo>
                    <a:pt x="882408" y="83248"/>
                  </a:lnTo>
                  <a:lnTo>
                    <a:pt x="876693" y="88087"/>
                  </a:lnTo>
                  <a:lnTo>
                    <a:pt x="868692" y="89916"/>
                  </a:lnTo>
                  <a:lnTo>
                    <a:pt x="859548" y="89916"/>
                  </a:lnTo>
                  <a:lnTo>
                    <a:pt x="853452" y="85344"/>
                  </a:lnTo>
                  <a:lnTo>
                    <a:pt x="848880" y="82296"/>
                  </a:lnTo>
                  <a:lnTo>
                    <a:pt x="847356" y="80772"/>
                  </a:lnTo>
                  <a:lnTo>
                    <a:pt x="847356" y="82296"/>
                  </a:lnTo>
                  <a:lnTo>
                    <a:pt x="845832" y="82296"/>
                  </a:lnTo>
                  <a:lnTo>
                    <a:pt x="844308" y="83820"/>
                  </a:lnTo>
                  <a:lnTo>
                    <a:pt x="842784" y="86868"/>
                  </a:lnTo>
                  <a:lnTo>
                    <a:pt x="842784" y="88392"/>
                  </a:lnTo>
                  <a:lnTo>
                    <a:pt x="841260" y="89916"/>
                  </a:lnTo>
                  <a:lnTo>
                    <a:pt x="844308" y="92964"/>
                  </a:lnTo>
                  <a:lnTo>
                    <a:pt x="853452" y="97536"/>
                  </a:lnTo>
                  <a:lnTo>
                    <a:pt x="861072" y="97536"/>
                  </a:lnTo>
                  <a:lnTo>
                    <a:pt x="896505" y="75247"/>
                  </a:lnTo>
                  <a:lnTo>
                    <a:pt x="898550" y="69088"/>
                  </a:lnTo>
                  <a:lnTo>
                    <a:pt x="899172" y="62484"/>
                  </a:lnTo>
                  <a:close/>
                </a:path>
                <a:path w="1158875" h="97789">
                  <a:moveTo>
                    <a:pt x="952512" y="57924"/>
                  </a:moveTo>
                  <a:lnTo>
                    <a:pt x="918984" y="57924"/>
                  </a:lnTo>
                  <a:lnTo>
                    <a:pt x="915936" y="65532"/>
                  </a:lnTo>
                  <a:lnTo>
                    <a:pt x="950988" y="65532"/>
                  </a:lnTo>
                  <a:lnTo>
                    <a:pt x="952512" y="57924"/>
                  </a:lnTo>
                  <a:close/>
                </a:path>
                <a:path w="1158875" h="97789">
                  <a:moveTo>
                    <a:pt x="1028712" y="48780"/>
                  </a:moveTo>
                  <a:lnTo>
                    <a:pt x="1027163" y="31750"/>
                  </a:lnTo>
                  <a:lnTo>
                    <a:pt x="1022045" y="16586"/>
                  </a:lnTo>
                  <a:lnTo>
                    <a:pt x="1014996" y="8445"/>
                  </a:lnTo>
                  <a:lnTo>
                    <a:pt x="1014996" y="48780"/>
                  </a:lnTo>
                  <a:lnTo>
                    <a:pt x="1014298" y="64681"/>
                  </a:lnTo>
                  <a:lnTo>
                    <a:pt x="1011758" y="78879"/>
                  </a:lnTo>
                  <a:lnTo>
                    <a:pt x="1006627" y="89065"/>
                  </a:lnTo>
                  <a:lnTo>
                    <a:pt x="998220" y="92976"/>
                  </a:lnTo>
                  <a:lnTo>
                    <a:pt x="989584" y="89065"/>
                  </a:lnTo>
                  <a:lnTo>
                    <a:pt x="983932" y="78879"/>
                  </a:lnTo>
                  <a:lnTo>
                    <a:pt x="980871" y="64681"/>
                  </a:lnTo>
                  <a:lnTo>
                    <a:pt x="979932" y="48780"/>
                  </a:lnTo>
                  <a:lnTo>
                    <a:pt x="980630" y="32867"/>
                  </a:lnTo>
                  <a:lnTo>
                    <a:pt x="983170" y="18681"/>
                  </a:lnTo>
                  <a:lnTo>
                    <a:pt x="988301" y="8483"/>
                  </a:lnTo>
                  <a:lnTo>
                    <a:pt x="996696" y="4584"/>
                  </a:lnTo>
                  <a:lnTo>
                    <a:pt x="1005992" y="8483"/>
                  </a:lnTo>
                  <a:lnTo>
                    <a:pt x="1011567" y="18681"/>
                  </a:lnTo>
                  <a:lnTo>
                    <a:pt x="1014272" y="32867"/>
                  </a:lnTo>
                  <a:lnTo>
                    <a:pt x="1014996" y="48780"/>
                  </a:lnTo>
                  <a:lnTo>
                    <a:pt x="1014996" y="8445"/>
                  </a:lnTo>
                  <a:lnTo>
                    <a:pt x="1012634" y="5702"/>
                  </a:lnTo>
                  <a:lnTo>
                    <a:pt x="1008761" y="4584"/>
                  </a:lnTo>
                  <a:lnTo>
                    <a:pt x="998220" y="1524"/>
                  </a:lnTo>
                  <a:lnTo>
                    <a:pt x="983576" y="5930"/>
                  </a:lnTo>
                  <a:lnTo>
                    <a:pt x="973645" y="17348"/>
                  </a:lnTo>
                  <a:lnTo>
                    <a:pt x="968006" y="33032"/>
                  </a:lnTo>
                  <a:lnTo>
                    <a:pt x="966216" y="50304"/>
                  </a:lnTo>
                  <a:lnTo>
                    <a:pt x="967790" y="67322"/>
                  </a:lnTo>
                  <a:lnTo>
                    <a:pt x="973074" y="82499"/>
                  </a:lnTo>
                  <a:lnTo>
                    <a:pt x="982941" y="93370"/>
                  </a:lnTo>
                  <a:lnTo>
                    <a:pt x="998220" y="97548"/>
                  </a:lnTo>
                  <a:lnTo>
                    <a:pt x="1012634" y="93141"/>
                  </a:lnTo>
                  <a:lnTo>
                    <a:pt x="1012774" y="92976"/>
                  </a:lnTo>
                  <a:lnTo>
                    <a:pt x="1022045" y="81737"/>
                  </a:lnTo>
                  <a:lnTo>
                    <a:pt x="1027163" y="66040"/>
                  </a:lnTo>
                  <a:lnTo>
                    <a:pt x="1028712" y="48780"/>
                  </a:lnTo>
                  <a:close/>
                </a:path>
                <a:path w="1158875" h="97789">
                  <a:moveTo>
                    <a:pt x="1080528" y="57924"/>
                  </a:moveTo>
                  <a:lnTo>
                    <a:pt x="1045476" y="57924"/>
                  </a:lnTo>
                  <a:lnTo>
                    <a:pt x="1043952" y="65532"/>
                  </a:lnTo>
                  <a:lnTo>
                    <a:pt x="1077480" y="65532"/>
                  </a:lnTo>
                  <a:lnTo>
                    <a:pt x="1080528" y="57924"/>
                  </a:lnTo>
                  <a:close/>
                </a:path>
                <a:path w="1158875" h="97789">
                  <a:moveTo>
                    <a:pt x="1158252" y="62484"/>
                  </a:moveTo>
                  <a:lnTo>
                    <a:pt x="1144524" y="62484"/>
                  </a:lnTo>
                  <a:lnTo>
                    <a:pt x="1144524" y="18288"/>
                  </a:lnTo>
                  <a:lnTo>
                    <a:pt x="1144524" y="0"/>
                  </a:lnTo>
                  <a:lnTo>
                    <a:pt x="1138428" y="0"/>
                  </a:lnTo>
                  <a:lnTo>
                    <a:pt x="1132332" y="7950"/>
                  </a:lnTo>
                  <a:lnTo>
                    <a:pt x="1132332" y="18288"/>
                  </a:lnTo>
                  <a:lnTo>
                    <a:pt x="1132332" y="62484"/>
                  </a:lnTo>
                  <a:lnTo>
                    <a:pt x="1101852" y="62484"/>
                  </a:lnTo>
                  <a:lnTo>
                    <a:pt x="1116901" y="38671"/>
                  </a:lnTo>
                  <a:lnTo>
                    <a:pt x="1123937" y="27990"/>
                  </a:lnTo>
                  <a:lnTo>
                    <a:pt x="1130808" y="18288"/>
                  </a:lnTo>
                  <a:lnTo>
                    <a:pt x="1132332" y="18288"/>
                  </a:lnTo>
                  <a:lnTo>
                    <a:pt x="1132332" y="7950"/>
                  </a:lnTo>
                  <a:lnTo>
                    <a:pt x="1126147" y="16002"/>
                  </a:lnTo>
                  <a:lnTo>
                    <a:pt x="1114425" y="32004"/>
                  </a:lnTo>
                  <a:lnTo>
                    <a:pt x="1103287" y="48006"/>
                  </a:lnTo>
                  <a:lnTo>
                    <a:pt x="1092708" y="64008"/>
                  </a:lnTo>
                  <a:lnTo>
                    <a:pt x="1092708" y="68592"/>
                  </a:lnTo>
                  <a:lnTo>
                    <a:pt x="1132332" y="68592"/>
                  </a:lnTo>
                  <a:lnTo>
                    <a:pt x="1132332" y="89928"/>
                  </a:lnTo>
                  <a:lnTo>
                    <a:pt x="1130808" y="91452"/>
                  </a:lnTo>
                  <a:lnTo>
                    <a:pt x="1118616" y="92976"/>
                  </a:lnTo>
                  <a:lnTo>
                    <a:pt x="1118616" y="96024"/>
                  </a:lnTo>
                  <a:lnTo>
                    <a:pt x="1156716" y="96024"/>
                  </a:lnTo>
                  <a:lnTo>
                    <a:pt x="1156716" y="92976"/>
                  </a:lnTo>
                  <a:lnTo>
                    <a:pt x="1144524" y="91452"/>
                  </a:lnTo>
                  <a:lnTo>
                    <a:pt x="1144524" y="68592"/>
                  </a:lnTo>
                  <a:lnTo>
                    <a:pt x="1158252" y="68592"/>
                  </a:lnTo>
                  <a:lnTo>
                    <a:pt x="1158252" y="6248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790194" y="4446270"/>
            <a:ext cx="3625850" cy="1750060"/>
            <a:chOff x="790194" y="4446270"/>
            <a:chExt cx="3625850" cy="1750060"/>
          </a:xfrm>
        </p:grpSpPr>
        <p:sp>
          <p:nvSpPr>
            <p:cNvPr id="8" name="object 8"/>
            <p:cNvSpPr/>
            <p:nvPr/>
          </p:nvSpPr>
          <p:spPr>
            <a:xfrm>
              <a:off x="797052" y="4453128"/>
              <a:ext cx="3611879" cy="1736089"/>
            </a:xfrm>
            <a:custGeom>
              <a:avLst/>
              <a:gdLst/>
              <a:ahLst/>
              <a:cxnLst/>
              <a:rect l="l" t="t" r="r" b="b"/>
              <a:pathLst>
                <a:path w="3611879" h="1736089">
                  <a:moveTo>
                    <a:pt x="0" y="36575"/>
                  </a:moveTo>
                  <a:lnTo>
                    <a:pt x="0" y="1717548"/>
                  </a:lnTo>
                </a:path>
                <a:path w="3611879" h="1736089">
                  <a:moveTo>
                    <a:pt x="38100" y="1735836"/>
                  </a:moveTo>
                  <a:lnTo>
                    <a:pt x="3592068" y="1735836"/>
                  </a:lnTo>
                </a:path>
                <a:path w="3611879" h="1736089">
                  <a:moveTo>
                    <a:pt x="3611879" y="1697736"/>
                  </a:moveTo>
                  <a:lnTo>
                    <a:pt x="3611879" y="18287"/>
                  </a:lnTo>
                </a:path>
                <a:path w="3611879" h="1736089">
                  <a:moveTo>
                    <a:pt x="3573779" y="0"/>
                  </a:moveTo>
                  <a:lnTo>
                    <a:pt x="18287" y="0"/>
                  </a:lnTo>
                </a:path>
              </a:pathLst>
            </a:custGeom>
            <a:ln w="13716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97052" y="4453128"/>
              <a:ext cx="3611879" cy="1736089"/>
            </a:xfrm>
            <a:custGeom>
              <a:avLst/>
              <a:gdLst/>
              <a:ahLst/>
              <a:cxnLst/>
              <a:rect l="l" t="t" r="r" b="b"/>
              <a:pathLst>
                <a:path w="3611879" h="1736089">
                  <a:moveTo>
                    <a:pt x="0" y="1735836"/>
                  </a:moveTo>
                  <a:lnTo>
                    <a:pt x="0" y="1735836"/>
                  </a:lnTo>
                </a:path>
                <a:path w="3611879" h="1736089">
                  <a:moveTo>
                    <a:pt x="3611879" y="1735836"/>
                  </a:moveTo>
                  <a:lnTo>
                    <a:pt x="3611879" y="1735836"/>
                  </a:lnTo>
                </a:path>
                <a:path w="3611879" h="1736089">
                  <a:moveTo>
                    <a:pt x="3611879" y="0"/>
                  </a:moveTo>
                  <a:lnTo>
                    <a:pt x="3611879" y="0"/>
                  </a:lnTo>
                </a:path>
                <a:path w="3611879" h="1736089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371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3105621" y="8572158"/>
            <a:ext cx="385445" cy="15367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41275">
              <a:lnSpc>
                <a:spcPct val="100000"/>
              </a:lnSpc>
              <a:spcBef>
                <a:spcPts val="15"/>
              </a:spcBef>
            </a:pPr>
            <a:r>
              <a:rPr sz="900" dirty="0">
                <a:latin typeface="TeXGyreHeros"/>
                <a:cs typeface="TeXGyreHeros"/>
              </a:rPr>
              <a:t>- </a:t>
            </a:r>
            <a:fld id="{81D60167-4931-47E6-BA6A-407CBD079E47}" type="slidenum">
              <a:rPr sz="900" dirty="0">
                <a:latin typeface="TeXGyreHeros"/>
                <a:cs typeface="TeXGyreHeros"/>
              </a:rPr>
              <a:t>148</a:t>
            </a:fld>
            <a:r>
              <a:rPr sz="900" spc="-80" dirty="0">
                <a:latin typeface="TeXGyreHeros"/>
                <a:cs typeface="TeXGyreHeros"/>
              </a:rPr>
              <a:t> </a:t>
            </a:r>
            <a:r>
              <a:rPr sz="900" dirty="0">
                <a:latin typeface="TeXGyreHeros"/>
                <a:cs typeface="TeXGyreHeros"/>
              </a:rPr>
              <a:t>-</a:t>
            </a:r>
            <a:endParaRPr sz="900">
              <a:latin typeface="TeXGyreHeros"/>
              <a:cs typeface="TeXGyreHero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495294" y="3934206"/>
            <a:ext cx="2268220" cy="1524000"/>
            <a:chOff x="3495294" y="3934206"/>
            <a:chExt cx="2268220" cy="1524000"/>
          </a:xfrm>
        </p:grpSpPr>
        <p:sp>
          <p:nvSpPr>
            <p:cNvPr id="3" name="object 3"/>
            <p:cNvSpPr/>
            <p:nvPr/>
          </p:nvSpPr>
          <p:spPr>
            <a:xfrm>
              <a:off x="3499104" y="3936492"/>
              <a:ext cx="2263140" cy="151942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499104" y="3938016"/>
              <a:ext cx="2260600" cy="1516380"/>
            </a:xfrm>
            <a:custGeom>
              <a:avLst/>
              <a:gdLst/>
              <a:ahLst/>
              <a:cxnLst/>
              <a:rect l="l" t="t" r="r" b="b"/>
              <a:pathLst>
                <a:path w="2260600" h="1516379">
                  <a:moveTo>
                    <a:pt x="0" y="0"/>
                  </a:moveTo>
                  <a:lnTo>
                    <a:pt x="2260092" y="0"/>
                  </a:lnTo>
                  <a:lnTo>
                    <a:pt x="2260092" y="1516380"/>
                  </a:lnTo>
                  <a:lnTo>
                    <a:pt x="0" y="1516380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3495294" y="5508498"/>
            <a:ext cx="2268220" cy="1348740"/>
            <a:chOff x="3495294" y="5508498"/>
            <a:chExt cx="2268220" cy="1348740"/>
          </a:xfrm>
        </p:grpSpPr>
        <p:sp>
          <p:nvSpPr>
            <p:cNvPr id="6" name="object 6"/>
            <p:cNvSpPr/>
            <p:nvPr/>
          </p:nvSpPr>
          <p:spPr>
            <a:xfrm>
              <a:off x="3497580" y="5512308"/>
              <a:ext cx="2264664" cy="134264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499104" y="5512308"/>
              <a:ext cx="2260600" cy="1341120"/>
            </a:xfrm>
            <a:custGeom>
              <a:avLst/>
              <a:gdLst/>
              <a:ahLst/>
              <a:cxnLst/>
              <a:rect l="l" t="t" r="r" b="b"/>
              <a:pathLst>
                <a:path w="2260600" h="1341120">
                  <a:moveTo>
                    <a:pt x="0" y="0"/>
                  </a:moveTo>
                  <a:lnTo>
                    <a:pt x="2260092" y="0"/>
                  </a:lnTo>
                  <a:lnTo>
                    <a:pt x="2260092" y="1341119"/>
                  </a:lnTo>
                  <a:lnTo>
                    <a:pt x="0" y="1341119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3495294" y="6919722"/>
            <a:ext cx="2268220" cy="1562100"/>
            <a:chOff x="3495294" y="6919722"/>
            <a:chExt cx="2268220" cy="1562100"/>
          </a:xfrm>
        </p:grpSpPr>
        <p:sp>
          <p:nvSpPr>
            <p:cNvPr id="9" name="object 9"/>
            <p:cNvSpPr/>
            <p:nvPr/>
          </p:nvSpPr>
          <p:spPr>
            <a:xfrm>
              <a:off x="3497580" y="6923532"/>
              <a:ext cx="2264664" cy="155448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499104" y="6923532"/>
              <a:ext cx="2260600" cy="1554480"/>
            </a:xfrm>
            <a:custGeom>
              <a:avLst/>
              <a:gdLst/>
              <a:ahLst/>
              <a:cxnLst/>
              <a:rect l="l" t="t" r="r" b="b"/>
              <a:pathLst>
                <a:path w="2260600" h="1554479">
                  <a:moveTo>
                    <a:pt x="0" y="0"/>
                  </a:moveTo>
                  <a:lnTo>
                    <a:pt x="2260092" y="0"/>
                  </a:lnTo>
                  <a:lnTo>
                    <a:pt x="2260092" y="1554480"/>
                  </a:lnTo>
                  <a:lnTo>
                    <a:pt x="0" y="1554480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743204" y="574913"/>
            <a:ext cx="5029835" cy="6761480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25"/>
              </a:spcBef>
            </a:pPr>
            <a:r>
              <a:rPr sz="1400" b="1" dirty="0">
                <a:latin typeface="Arial"/>
                <a:cs typeface="Arial"/>
              </a:rPr>
              <a:t>Speci i</a:t>
            </a:r>
            <a:r>
              <a:rPr sz="1400" b="1" spc="-1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Dukagjinit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459"/>
              </a:spcBef>
            </a:pPr>
            <a:r>
              <a:rPr sz="1250" b="1" spc="-5" dirty="0">
                <a:latin typeface="Arial"/>
                <a:cs typeface="Arial"/>
              </a:rPr>
              <a:t>Specia: </a:t>
            </a:r>
            <a:r>
              <a:rPr sz="1250" i="1" spc="-5" dirty="0">
                <a:latin typeface="Arimo"/>
                <a:cs typeface="Arimo"/>
              </a:rPr>
              <a:t>Capsicum annuum</a:t>
            </a:r>
            <a:r>
              <a:rPr sz="1250" i="1" spc="20" dirty="0">
                <a:latin typeface="Arimo"/>
                <a:cs typeface="Arimo"/>
              </a:rPr>
              <a:t> </a:t>
            </a:r>
            <a:r>
              <a:rPr sz="1250" spc="-5" dirty="0">
                <a:latin typeface="TeXGyreHeros"/>
                <a:cs typeface="TeXGyreHeros"/>
              </a:rPr>
              <a:t>L.</a:t>
            </a:r>
            <a:endParaRPr sz="125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000">
              <a:latin typeface="TeXGyreHeros"/>
              <a:cs typeface="TeXGyreHeros"/>
            </a:endParaRPr>
          </a:p>
          <a:p>
            <a:pPr marL="12700" marR="5080" indent="179705" algn="just">
              <a:lnSpc>
                <a:spcPct val="105900"/>
              </a:lnSpc>
              <a:spcBef>
                <a:spcPts val="5"/>
              </a:spcBef>
            </a:pPr>
            <a:r>
              <a:rPr sz="1100" b="1" spc="-10" dirty="0">
                <a:latin typeface="Arial"/>
                <a:cs typeface="Arial"/>
              </a:rPr>
              <a:t>Përhapja: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10" dirty="0">
                <a:latin typeface="TeXGyreHeros"/>
                <a:cs typeface="TeXGyreHeros"/>
              </a:rPr>
              <a:t>zonën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10" dirty="0">
                <a:latin typeface="TeXGyreHeros"/>
                <a:cs typeface="TeXGyreHeros"/>
              </a:rPr>
              <a:t>Dukagjinit, ku </a:t>
            </a:r>
            <a:r>
              <a:rPr sz="1100" spc="-5" dirty="0">
                <a:latin typeface="TeXGyreHeros"/>
                <a:cs typeface="TeXGyreHeros"/>
              </a:rPr>
              <a:t>njihet </a:t>
            </a:r>
            <a:r>
              <a:rPr sz="1100" spc="-10" dirty="0">
                <a:latin typeface="TeXGyreHeros"/>
                <a:cs typeface="TeXGyreHeros"/>
              </a:rPr>
              <a:t>edhe </a:t>
            </a:r>
            <a:r>
              <a:rPr sz="1100" spc="-5" dirty="0">
                <a:latin typeface="TeXGyreHeros"/>
                <a:cs typeface="TeXGyreHeros"/>
              </a:rPr>
              <a:t>me </a:t>
            </a:r>
            <a:r>
              <a:rPr sz="1100" spc="-10" dirty="0">
                <a:latin typeface="TeXGyreHeros"/>
                <a:cs typeface="TeXGyreHeros"/>
              </a:rPr>
              <a:t>emrat “Speci Somborka  </a:t>
            </a:r>
            <a:r>
              <a:rPr sz="1100" dirty="0">
                <a:latin typeface="TeXGyreHeros"/>
                <a:cs typeface="TeXGyreHeros"/>
              </a:rPr>
              <a:t> i </a:t>
            </a:r>
            <a:r>
              <a:rPr sz="1100" spc="-10" dirty="0">
                <a:latin typeface="TeXGyreHeros"/>
                <a:cs typeface="TeXGyreHeros"/>
              </a:rPr>
              <a:t>Kosovës” </a:t>
            </a:r>
            <a:r>
              <a:rPr sz="1100" spc="-5" dirty="0">
                <a:latin typeface="TeXGyreHeros"/>
                <a:cs typeface="TeXGyreHeros"/>
              </a:rPr>
              <a:t>dhe </a:t>
            </a:r>
            <a:r>
              <a:rPr sz="1100" spc="-10" dirty="0">
                <a:latin typeface="TeXGyreHeros"/>
                <a:cs typeface="TeXGyreHeros"/>
              </a:rPr>
              <a:t>“Speci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10" dirty="0">
                <a:latin typeface="TeXGyreHeros"/>
                <a:cs typeface="TeXGyreHeros"/>
              </a:rPr>
              <a:t>Kosovës”, </a:t>
            </a:r>
            <a:r>
              <a:rPr sz="1100" spc="-5" dirty="0">
                <a:latin typeface="TeXGyreHeros"/>
                <a:cs typeface="TeXGyreHeros"/>
              </a:rPr>
              <a:t>nga edhe </a:t>
            </a:r>
            <a:r>
              <a:rPr sz="1100" dirty="0">
                <a:latin typeface="TeXGyreHeros"/>
                <a:cs typeface="TeXGyreHeros"/>
              </a:rPr>
              <a:t>ka </a:t>
            </a:r>
            <a:r>
              <a:rPr sz="1100" spc="-15" dirty="0">
                <a:latin typeface="TeXGyreHeros"/>
                <a:cs typeface="TeXGyreHeros"/>
              </a:rPr>
              <a:t>ardhur. </a:t>
            </a:r>
            <a:r>
              <a:rPr sz="1100" spc="-10" dirty="0">
                <a:latin typeface="TeXGyreHeros"/>
                <a:cs typeface="TeXGyreHeros"/>
              </a:rPr>
              <a:t>Kultivohet aty </a:t>
            </a:r>
            <a:r>
              <a:rPr sz="1100" spc="-5" dirty="0">
                <a:latin typeface="TeXGyreHeros"/>
                <a:cs typeface="TeXGyreHeros"/>
              </a:rPr>
              <a:t>për </a:t>
            </a:r>
            <a:r>
              <a:rPr sz="1100" dirty="0">
                <a:latin typeface="TeXGyreHeros"/>
                <a:cs typeface="TeXGyreHeros"/>
              </a:rPr>
              <a:t>më </a:t>
            </a:r>
            <a:r>
              <a:rPr sz="1100" spc="-10" dirty="0">
                <a:latin typeface="TeXGyreHeros"/>
                <a:cs typeface="TeXGyreHeros"/>
              </a:rPr>
              <a:t>se  </a:t>
            </a:r>
            <a:r>
              <a:rPr sz="1100" spc="-5" dirty="0">
                <a:latin typeface="TeXGyreHeros"/>
                <a:cs typeface="TeXGyreHeros"/>
              </a:rPr>
              <a:t>60-70 </a:t>
            </a:r>
            <a:r>
              <a:rPr sz="1100" spc="-10" dirty="0">
                <a:latin typeface="TeXGyreHeros"/>
                <a:cs typeface="TeXGyreHeros"/>
              </a:rPr>
              <a:t>vjet; fara është </a:t>
            </a:r>
            <a:r>
              <a:rPr sz="1100" spc="-15" dirty="0">
                <a:latin typeface="TeXGyreHeros"/>
                <a:cs typeface="TeXGyreHeros"/>
              </a:rPr>
              <a:t>mbajtur, </a:t>
            </a:r>
            <a:r>
              <a:rPr sz="1100" spc="-10" dirty="0">
                <a:latin typeface="TeXGyreHeros"/>
                <a:cs typeface="TeXGyreHeros"/>
              </a:rPr>
              <a:t>ruajtur </a:t>
            </a:r>
            <a:r>
              <a:rPr sz="1100" spc="-5" dirty="0">
                <a:latin typeface="TeXGyreHeros"/>
                <a:cs typeface="TeXGyreHeros"/>
              </a:rPr>
              <a:t>dhe </a:t>
            </a:r>
            <a:r>
              <a:rPr sz="1100" spc="-10" dirty="0">
                <a:latin typeface="TeXGyreHeros"/>
                <a:cs typeface="TeXGyreHeros"/>
              </a:rPr>
              <a:t>trashëguar </a:t>
            </a:r>
            <a:r>
              <a:rPr sz="1100" spc="-5" dirty="0">
                <a:latin typeface="TeXGyreHeros"/>
                <a:cs typeface="TeXGyreHeros"/>
              </a:rPr>
              <a:t>brez pas </a:t>
            </a:r>
            <a:r>
              <a:rPr sz="1100" spc="-10" dirty="0">
                <a:latin typeface="TeXGyreHeros"/>
                <a:cs typeface="TeXGyreHeros"/>
              </a:rPr>
              <a:t>brezi. Zë rreth </a:t>
            </a:r>
            <a:r>
              <a:rPr sz="1100" spc="-5" dirty="0">
                <a:latin typeface="TeXGyreHeros"/>
                <a:cs typeface="TeXGyreHeros"/>
              </a:rPr>
              <a:t>10-  15%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sipërfaqes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që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mbillet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me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spec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në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zonë,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duke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qenë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kështu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kultivar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autokton  </a:t>
            </a:r>
            <a:r>
              <a:rPr sz="1100" dirty="0">
                <a:latin typeface="TeXGyreHeros"/>
                <a:cs typeface="TeXGyreHeros"/>
              </a:rPr>
              <a:t> i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rrallë.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10" dirty="0">
                <a:latin typeface="Arial"/>
                <a:cs typeface="Arial"/>
              </a:rPr>
              <a:t>Përshkrimi:</a:t>
            </a:r>
            <a:endParaRPr sz="1100">
              <a:latin typeface="Arial"/>
              <a:cs typeface="Arial"/>
            </a:endParaRPr>
          </a:p>
          <a:p>
            <a:pPr marL="12700" marR="5080" indent="179705" algn="just">
              <a:lnSpc>
                <a:spcPts val="1400"/>
              </a:lnSpc>
              <a:spcBef>
                <a:spcPts val="50"/>
              </a:spcBef>
            </a:pPr>
            <a:r>
              <a:rPr sz="1100" spc="-10" dirty="0">
                <a:latin typeface="TeXGyreHeros"/>
                <a:cs typeface="TeXGyreHeros"/>
              </a:rPr>
              <a:t>Bimë </a:t>
            </a:r>
            <a:r>
              <a:rPr sz="1100" spc="-5" dirty="0">
                <a:latin typeface="TeXGyreHeros"/>
                <a:cs typeface="TeXGyreHeros"/>
              </a:rPr>
              <a:t>shumë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15" dirty="0">
                <a:latin typeface="TeXGyreHeros"/>
                <a:cs typeface="TeXGyreHeros"/>
              </a:rPr>
              <a:t>degëzuar, </a:t>
            </a:r>
            <a:r>
              <a:rPr sz="1100" spc="-5" dirty="0">
                <a:latin typeface="TeXGyreHeros"/>
                <a:cs typeface="TeXGyreHeros"/>
              </a:rPr>
              <a:t>tip </a:t>
            </a:r>
            <a:r>
              <a:rPr sz="1100" spc="-10" dirty="0">
                <a:latin typeface="TeXGyreHeros"/>
                <a:cs typeface="TeXGyreHeros"/>
              </a:rPr>
              <a:t>kaçube,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10" dirty="0">
                <a:latin typeface="TeXGyreHeros"/>
                <a:cs typeface="TeXGyreHeros"/>
              </a:rPr>
              <a:t>ndërnyje </a:t>
            </a:r>
            <a:r>
              <a:rPr sz="1100" spc="-5" dirty="0">
                <a:latin typeface="TeXGyreHeros"/>
                <a:cs typeface="TeXGyreHeros"/>
              </a:rPr>
              <a:t>të </a:t>
            </a:r>
            <a:r>
              <a:rPr sz="1100" spc="-10" dirty="0">
                <a:latin typeface="TeXGyreHeros"/>
                <a:cs typeface="TeXGyreHeros"/>
              </a:rPr>
              <a:t>shkurtra. </a:t>
            </a:r>
            <a:r>
              <a:rPr sz="1100" spc="-5" dirty="0">
                <a:latin typeface="TeXGyreHeros"/>
                <a:cs typeface="TeXGyreHeros"/>
              </a:rPr>
              <a:t>Prodhon </a:t>
            </a:r>
            <a:r>
              <a:rPr sz="1100" spc="-10" dirty="0">
                <a:latin typeface="TeXGyreHeros"/>
                <a:cs typeface="TeXGyreHeros"/>
              </a:rPr>
              <a:t>20-25  </a:t>
            </a:r>
            <a:r>
              <a:rPr sz="1100" spc="-5" dirty="0">
                <a:latin typeface="TeXGyreHeros"/>
                <a:cs typeface="TeXGyreHeros"/>
              </a:rPr>
              <a:t>fruta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për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bimë.</a:t>
            </a:r>
            <a:r>
              <a:rPr sz="1100" spc="-1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Ata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janë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relativisht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vegjël,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formë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konike,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peshë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mesatare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55-70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g.</a:t>
            </a:r>
            <a:endParaRPr sz="1100">
              <a:latin typeface="TeXGyreHeros"/>
              <a:cs typeface="TeXGyreHeros"/>
            </a:endParaRPr>
          </a:p>
          <a:p>
            <a:pPr marL="12700" marR="5715">
              <a:lnSpc>
                <a:spcPts val="1390"/>
              </a:lnSpc>
              <a:spcBef>
                <a:spcPts val="15"/>
              </a:spcBef>
            </a:pP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pjekjen </a:t>
            </a:r>
            <a:r>
              <a:rPr sz="1100" spc="-10" dirty="0">
                <a:latin typeface="TeXGyreHeros"/>
                <a:cs typeface="TeXGyreHeros"/>
              </a:rPr>
              <a:t>teknike kanë ngjyrë </a:t>
            </a:r>
            <a:r>
              <a:rPr sz="1100" spc="-5" dirty="0">
                <a:latin typeface="TeXGyreHeros"/>
                <a:cs typeface="TeXGyreHeros"/>
              </a:rPr>
              <a:t>të </a:t>
            </a:r>
            <a:r>
              <a:rPr sz="1100" spc="-10" dirty="0">
                <a:latin typeface="TeXGyreHeros"/>
                <a:cs typeface="TeXGyreHeros"/>
              </a:rPr>
              <a:t>bardhë </a:t>
            </a:r>
            <a:r>
              <a:rPr sz="1100" spc="-5" dirty="0">
                <a:latin typeface="TeXGyreHeros"/>
                <a:cs typeface="TeXGyreHeros"/>
              </a:rPr>
              <a:t>deri </a:t>
            </a:r>
            <a:r>
              <a:rPr sz="1100" spc="-1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të </a:t>
            </a:r>
            <a:r>
              <a:rPr sz="1100" spc="-10" dirty="0">
                <a:latin typeface="TeXGyreHeros"/>
                <a:cs typeface="TeXGyreHeros"/>
              </a:rPr>
              <a:t>verdhë </a:t>
            </a:r>
            <a:r>
              <a:rPr sz="1100" spc="-5" dirty="0">
                <a:latin typeface="TeXGyreHeros"/>
                <a:cs typeface="TeXGyreHeros"/>
              </a:rPr>
              <a:t>të </a:t>
            </a:r>
            <a:r>
              <a:rPr sz="1100" spc="-20" dirty="0">
                <a:latin typeface="TeXGyreHeros"/>
                <a:cs typeface="TeXGyreHeros"/>
              </a:rPr>
              <a:t>hapur, </a:t>
            </a:r>
            <a:r>
              <a:rPr sz="1100" spc="-10" dirty="0">
                <a:latin typeface="TeXGyreHeros"/>
                <a:cs typeface="TeXGyreHeros"/>
              </a:rPr>
              <a:t>kurse në atë  biologjike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kuqe të </a:t>
            </a:r>
            <a:r>
              <a:rPr sz="1100" spc="-10" dirty="0">
                <a:latin typeface="TeXGyreHeros"/>
                <a:cs typeface="TeXGyreHeros"/>
              </a:rPr>
              <a:t>plotë; </a:t>
            </a:r>
            <a:r>
              <a:rPr sz="1100" spc="-5" dirty="0">
                <a:latin typeface="TeXGyreHeros"/>
                <a:cs typeface="TeXGyreHeros"/>
              </a:rPr>
              <a:t>pak </a:t>
            </a:r>
            <a:r>
              <a:rPr sz="1100" spc="-10" dirty="0">
                <a:latin typeface="TeXGyreHeros"/>
                <a:cs typeface="TeXGyreHeros"/>
              </a:rPr>
              <a:t>djegës </a:t>
            </a:r>
            <a:r>
              <a:rPr sz="1100" spc="-5" dirty="0">
                <a:latin typeface="TeXGyreHeros"/>
                <a:cs typeface="TeXGyreHeros"/>
              </a:rPr>
              <a:t>dhe </a:t>
            </a:r>
            <a:r>
              <a:rPr sz="1100" spc="-15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shije të</a:t>
            </a:r>
            <a:r>
              <a:rPr sz="1100" spc="-90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veçantë.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65"/>
              </a:spcBef>
            </a:pPr>
            <a:endParaRPr sz="900">
              <a:latin typeface="TeXGyreHeros"/>
              <a:cs typeface="TeXGyreHeros"/>
            </a:endParaRPr>
          </a:p>
          <a:p>
            <a:pPr marL="12700" marR="5080" indent="179705" algn="just">
              <a:lnSpc>
                <a:spcPct val="105900"/>
              </a:lnSpc>
            </a:pPr>
            <a:r>
              <a:rPr sz="1100" b="1" spc="-10" dirty="0">
                <a:latin typeface="Arial"/>
                <a:cs typeface="Arial"/>
              </a:rPr>
              <a:t>Kultivimi:</a:t>
            </a:r>
            <a:r>
              <a:rPr sz="1100" b="1" spc="-40" dirty="0">
                <a:latin typeface="Arial"/>
                <a:cs typeface="Arial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Farat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mbillen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në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farishte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në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gjysmën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dytë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shkurtit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dhe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ﬁdanët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në  </a:t>
            </a:r>
            <a:r>
              <a:rPr sz="1100" spc="-10" dirty="0">
                <a:latin typeface="TeXGyreHeros"/>
                <a:cs typeface="TeXGyreHeros"/>
              </a:rPr>
              <a:t>fushë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10" dirty="0">
                <a:latin typeface="TeXGyreHeros"/>
                <a:cs typeface="TeXGyreHeros"/>
              </a:rPr>
              <a:t>1-15 </a:t>
            </a:r>
            <a:r>
              <a:rPr sz="1100" spc="-5" dirty="0">
                <a:latin typeface="TeXGyreHeros"/>
                <a:cs typeface="TeXGyreHeros"/>
              </a:rPr>
              <a:t>maj. </a:t>
            </a:r>
            <a:r>
              <a:rPr sz="1100" spc="-10" dirty="0">
                <a:latin typeface="TeXGyreHeros"/>
                <a:cs typeface="TeXGyreHeros"/>
              </a:rPr>
              <a:t>Vjelja </a:t>
            </a:r>
            <a:r>
              <a:rPr sz="1100" spc="-5" dirty="0">
                <a:latin typeface="TeXGyreHeros"/>
                <a:cs typeface="TeXGyreHeros"/>
              </a:rPr>
              <a:t>ﬁllon pas 8-10 </a:t>
            </a:r>
            <a:r>
              <a:rPr sz="1100" spc="-10" dirty="0">
                <a:latin typeface="TeXGyreHeros"/>
                <a:cs typeface="TeXGyreHeros"/>
              </a:rPr>
              <a:t>javë, </a:t>
            </a:r>
            <a:r>
              <a:rPr sz="1100" spc="-5" dirty="0">
                <a:latin typeface="TeXGyreHeros"/>
                <a:cs typeface="TeXGyreHeros"/>
              </a:rPr>
              <a:t>në ﬁllim të </a:t>
            </a:r>
            <a:r>
              <a:rPr sz="1100" spc="-10" dirty="0">
                <a:latin typeface="TeXGyreHeros"/>
                <a:cs typeface="TeXGyreHeros"/>
              </a:rPr>
              <a:t>korrikut </a:t>
            </a:r>
            <a:r>
              <a:rPr sz="1100" spc="-5" dirty="0">
                <a:latin typeface="TeXGyreHeros"/>
                <a:cs typeface="TeXGyreHeros"/>
              </a:rPr>
              <a:t>dhe vazhdon deri  në </a:t>
            </a:r>
            <a:r>
              <a:rPr sz="1100" spc="-10" dirty="0">
                <a:latin typeface="TeXGyreHeros"/>
                <a:cs typeface="TeXGyreHeros"/>
              </a:rPr>
              <a:t>ngricat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para të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vjeshtës.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10" dirty="0">
                <a:latin typeface="Arial"/>
                <a:cs typeface="Arial"/>
              </a:rPr>
              <a:t>Rendimenti: </a:t>
            </a:r>
            <a:r>
              <a:rPr sz="1100" spc="-5" dirty="0">
                <a:latin typeface="TeXGyreHeros"/>
                <a:cs typeface="TeXGyreHeros"/>
              </a:rPr>
              <a:t>rreth 25-35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kv/dynym.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9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  <a:spcBef>
                <a:spcPts val="5"/>
              </a:spcBef>
            </a:pPr>
            <a:r>
              <a:rPr sz="1100" b="1" spc="-15" dirty="0">
                <a:latin typeface="Arial"/>
                <a:cs typeface="Arial"/>
              </a:rPr>
              <a:t>Veçantitë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200">
              <a:latin typeface="Arial"/>
              <a:cs typeface="Arial"/>
            </a:endParaRPr>
          </a:p>
          <a:p>
            <a:pPr marL="12700" marR="2505710" indent="179705" algn="just">
              <a:lnSpc>
                <a:spcPct val="106100"/>
              </a:lnSpc>
            </a:pPr>
            <a:r>
              <a:rPr sz="1100" b="1" spc="-10" dirty="0">
                <a:latin typeface="Arial"/>
                <a:cs typeface="Arial"/>
              </a:rPr>
              <a:t>Pozitive: </a:t>
            </a:r>
            <a:r>
              <a:rPr sz="1100" spc="-5" dirty="0">
                <a:latin typeface="TeXGyreHeros"/>
                <a:cs typeface="TeXGyreHeros"/>
              </a:rPr>
              <a:t>Ka </a:t>
            </a:r>
            <a:r>
              <a:rPr sz="1100" spc="-10" dirty="0">
                <a:latin typeface="TeXGyreHeros"/>
                <a:cs typeface="TeXGyreHeros"/>
              </a:rPr>
              <a:t>qëndrueshmëri </a:t>
            </a:r>
            <a:r>
              <a:rPr sz="1100" spc="-5" dirty="0">
                <a:latin typeface="TeXGyreHeros"/>
                <a:cs typeface="TeXGyreHeros"/>
              </a:rPr>
              <a:t>të mirë  </a:t>
            </a:r>
            <a:r>
              <a:rPr sz="1100" spc="-10" dirty="0">
                <a:latin typeface="TeXGyreHeros"/>
                <a:cs typeface="TeXGyreHeros"/>
              </a:rPr>
              <a:t>ndaj vrugut (</a:t>
            </a:r>
            <a:r>
              <a:rPr sz="1100" i="1" spc="-10" dirty="0">
                <a:latin typeface="Arimo"/>
                <a:cs typeface="Arimo"/>
              </a:rPr>
              <a:t>Phytophthora capsici </a:t>
            </a:r>
            <a:r>
              <a:rPr sz="1100" i="1" spc="-5" dirty="0">
                <a:latin typeface="Arimo"/>
                <a:cs typeface="Arimo"/>
              </a:rPr>
              <a:t>Leon</a:t>
            </a:r>
            <a:r>
              <a:rPr sz="1100" spc="-5" dirty="0">
                <a:latin typeface="TeXGyreHeros"/>
                <a:cs typeface="TeXGyreHeros"/>
              </a:rPr>
              <a:t>),  </a:t>
            </a:r>
            <a:r>
              <a:rPr sz="1100" spc="-10" dirty="0">
                <a:latin typeface="TeXGyreHeros"/>
                <a:cs typeface="TeXGyreHeros"/>
              </a:rPr>
              <a:t>temperaturave </a:t>
            </a:r>
            <a:r>
              <a:rPr sz="1100" spc="-5" dirty="0">
                <a:latin typeface="TeXGyreHeros"/>
                <a:cs typeface="TeXGyreHeros"/>
              </a:rPr>
              <a:t>të ulëta dhe të </a:t>
            </a:r>
            <a:r>
              <a:rPr sz="1100" spc="-10" dirty="0">
                <a:latin typeface="TeXGyreHeros"/>
                <a:cs typeface="TeXGyreHeros"/>
              </a:rPr>
              <a:t>larta. </a:t>
            </a:r>
            <a:r>
              <a:rPr sz="1100" spc="-5" dirty="0">
                <a:latin typeface="TeXGyreHeros"/>
                <a:cs typeface="TeXGyreHeros"/>
              </a:rPr>
              <a:t>Jep  prodhim të </a:t>
            </a:r>
            <a:r>
              <a:rPr sz="1100" spc="-10" dirty="0">
                <a:latin typeface="TeXGyreHeros"/>
                <a:cs typeface="TeXGyreHeros"/>
              </a:rPr>
              <a:t>mirë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7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qëndrueshëm.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10" dirty="0">
                <a:latin typeface="Arial"/>
                <a:cs typeface="Arial"/>
              </a:rPr>
              <a:t>Negative: </a:t>
            </a:r>
            <a:r>
              <a:rPr sz="1100" spc="-5" dirty="0">
                <a:latin typeface="TeXGyreHeros"/>
                <a:cs typeface="TeXGyreHeros"/>
              </a:rPr>
              <a:t>Nuk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ka.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10" dirty="0">
                <a:latin typeface="Arial"/>
                <a:cs typeface="Arial"/>
              </a:rPr>
              <a:t>Përdorimi:</a:t>
            </a:r>
            <a:endParaRPr sz="1100">
              <a:latin typeface="Arial"/>
              <a:cs typeface="Arial"/>
            </a:endParaRPr>
          </a:p>
          <a:p>
            <a:pPr marL="12700" marR="2506980" indent="179705" algn="just">
              <a:lnSpc>
                <a:spcPct val="106100"/>
              </a:lnSpc>
            </a:pPr>
            <a:r>
              <a:rPr sz="1100" spc="-5" dirty="0">
                <a:latin typeface="TeXGyreHeros"/>
                <a:cs typeface="TeXGyreHeros"/>
              </a:rPr>
              <a:t>Për </a:t>
            </a:r>
            <a:r>
              <a:rPr sz="1100" spc="-10" dirty="0">
                <a:latin typeface="TeXGyreHeros"/>
                <a:cs typeface="TeXGyreHeros"/>
              </a:rPr>
              <a:t>konsum </a:t>
            </a:r>
            <a:r>
              <a:rPr sz="1100" spc="-5" dirty="0">
                <a:latin typeface="TeXGyreHeros"/>
                <a:cs typeface="TeXGyreHeros"/>
              </a:rPr>
              <a:t>të </a:t>
            </a:r>
            <a:r>
              <a:rPr sz="1100" spc="-10" dirty="0">
                <a:latin typeface="TeXGyreHeros"/>
                <a:cs typeface="TeXGyreHeros"/>
              </a:rPr>
              <a:t>freskët, </a:t>
            </a:r>
            <a:r>
              <a:rPr sz="1100" spc="-5" dirty="0">
                <a:latin typeface="TeXGyreHeros"/>
                <a:cs typeface="TeXGyreHeros"/>
              </a:rPr>
              <a:t>gatim dhe për-  </a:t>
            </a:r>
            <a:r>
              <a:rPr sz="1100" spc="-10" dirty="0">
                <a:latin typeface="TeXGyreHeros"/>
                <a:cs typeface="TeXGyreHeros"/>
              </a:rPr>
              <a:t>punim </a:t>
            </a:r>
            <a:r>
              <a:rPr sz="1100" spc="-5" dirty="0">
                <a:latin typeface="TeXGyreHeros"/>
                <a:cs typeface="TeXGyreHeros"/>
              </a:rPr>
              <a:t>në </a:t>
            </a:r>
            <a:r>
              <a:rPr sz="1100" spc="-10" dirty="0">
                <a:latin typeface="TeXGyreHeros"/>
                <a:cs typeface="TeXGyreHeros"/>
              </a:rPr>
              <a:t>formë turshie,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10" dirty="0">
                <a:latin typeface="TeXGyreHeros"/>
                <a:cs typeface="TeXGyreHeros"/>
              </a:rPr>
              <a:t>mbushur </a:t>
            </a:r>
            <a:r>
              <a:rPr sz="1100" spc="-5" dirty="0">
                <a:latin typeface="TeXGyreHeros"/>
                <a:cs typeface="TeXGyreHeros"/>
              </a:rPr>
              <a:t>me  </a:t>
            </a:r>
            <a:r>
              <a:rPr sz="1100" spc="-10" dirty="0">
                <a:latin typeface="TeXGyreHeros"/>
                <a:cs typeface="TeXGyreHeros"/>
              </a:rPr>
              <a:t>gjizë, etj, </a:t>
            </a:r>
            <a:r>
              <a:rPr sz="1100" spc="-5" dirty="0">
                <a:latin typeface="TeXGyreHeros"/>
                <a:cs typeface="TeXGyreHeros"/>
              </a:rPr>
              <a:t>për </a:t>
            </a:r>
            <a:r>
              <a:rPr sz="1100" spc="-10" dirty="0">
                <a:latin typeface="TeXGyreHeros"/>
                <a:cs typeface="TeXGyreHeros"/>
              </a:rPr>
              <a:t>konsum në </a:t>
            </a:r>
            <a:r>
              <a:rPr sz="1100" spc="-5" dirty="0">
                <a:latin typeface="TeXGyreHeros"/>
                <a:cs typeface="TeXGyreHeros"/>
              </a:rPr>
              <a:t>familje dhe për  tregun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lokal.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10" dirty="0">
                <a:latin typeface="Arial"/>
                <a:cs typeface="Arial"/>
              </a:rPr>
              <a:t>Risku: </a:t>
            </a:r>
            <a:r>
              <a:rPr sz="1100" spc="-5" dirty="0">
                <a:latin typeface="TeXGyreHeros"/>
                <a:cs typeface="TeXGyreHeros"/>
              </a:rPr>
              <a:t>Nuk </a:t>
            </a:r>
            <a:r>
              <a:rPr sz="1100" spc="-10" dirty="0">
                <a:latin typeface="TeXGyreHeros"/>
                <a:cs typeface="TeXGyreHeros"/>
              </a:rPr>
              <a:t>është në </a:t>
            </a:r>
            <a:r>
              <a:rPr sz="1100" spc="-5" dirty="0">
                <a:latin typeface="TeXGyreHeros"/>
                <a:cs typeface="TeXGyreHeros"/>
              </a:rPr>
              <a:t>rrezik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zhdukjeje.</a:t>
            </a:r>
            <a:endParaRPr sz="1100">
              <a:latin typeface="TeXGyreHeros"/>
              <a:cs typeface="TeXGyreHero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093211" y="8572158"/>
            <a:ext cx="321310" cy="15367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900" dirty="0">
                <a:latin typeface="TeXGyreHeros"/>
                <a:cs typeface="TeXGyreHeros"/>
              </a:rPr>
              <a:t>- </a:t>
            </a:r>
            <a:fld id="{81D60167-4931-47E6-BA6A-407CBD079E47}" type="slidenum">
              <a:rPr sz="900" dirty="0">
                <a:latin typeface="TeXGyreHeros"/>
                <a:cs typeface="TeXGyreHeros"/>
              </a:rPr>
              <a:t>15</a:t>
            </a:fld>
            <a:r>
              <a:rPr sz="900" spc="-75" dirty="0">
                <a:latin typeface="TeXGyreHeros"/>
                <a:cs typeface="TeXGyreHeros"/>
              </a:rPr>
              <a:t> </a:t>
            </a:r>
            <a:r>
              <a:rPr sz="900" dirty="0">
                <a:latin typeface="TeXGyreHeros"/>
                <a:cs typeface="TeXGyreHeros"/>
              </a:rPr>
              <a:t>-</a:t>
            </a:r>
            <a:endParaRPr sz="900">
              <a:latin typeface="TeXGyreHeros"/>
              <a:cs typeface="TeXGyreHero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9780" y="574913"/>
            <a:ext cx="5030470" cy="7674609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25"/>
              </a:spcBef>
            </a:pPr>
            <a:r>
              <a:rPr sz="1400" b="1" dirty="0">
                <a:latin typeface="Arial"/>
                <a:cs typeface="Arial"/>
              </a:rPr>
              <a:t>Speci </a:t>
            </a:r>
            <a:r>
              <a:rPr sz="1400" b="1" spc="-5" dirty="0">
                <a:latin typeface="Arial"/>
                <a:cs typeface="Arial"/>
              </a:rPr>
              <a:t>“Poçe </a:t>
            </a:r>
            <a:r>
              <a:rPr sz="1400" b="1" dirty="0">
                <a:latin typeface="Arial"/>
                <a:cs typeface="Arial"/>
              </a:rPr>
              <a:t>e</a:t>
            </a:r>
            <a:r>
              <a:rPr sz="1400" b="1" spc="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kuqe”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459"/>
              </a:spcBef>
            </a:pPr>
            <a:r>
              <a:rPr sz="1250" b="1" spc="-5" dirty="0">
                <a:latin typeface="Arial"/>
                <a:cs typeface="Arial"/>
              </a:rPr>
              <a:t>Specia: </a:t>
            </a:r>
            <a:r>
              <a:rPr sz="1250" i="1" spc="-5" dirty="0">
                <a:latin typeface="Arimo"/>
                <a:cs typeface="Arimo"/>
              </a:rPr>
              <a:t>Capsicum annuum</a:t>
            </a:r>
            <a:r>
              <a:rPr sz="1250" i="1" spc="20" dirty="0">
                <a:latin typeface="Arimo"/>
                <a:cs typeface="Arimo"/>
              </a:rPr>
              <a:t> </a:t>
            </a:r>
            <a:r>
              <a:rPr sz="1250" spc="-5" dirty="0">
                <a:latin typeface="TeXGyreHeros"/>
                <a:cs typeface="TeXGyreHeros"/>
              </a:rPr>
              <a:t>L.</a:t>
            </a:r>
            <a:endParaRPr sz="125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000">
              <a:latin typeface="TeXGyreHeros"/>
              <a:cs typeface="TeXGyreHeros"/>
            </a:endParaRPr>
          </a:p>
          <a:p>
            <a:pPr marL="12700" marR="5715" indent="179705" algn="just">
              <a:lnSpc>
                <a:spcPct val="106100"/>
              </a:lnSpc>
            </a:pPr>
            <a:r>
              <a:rPr sz="1100" b="1" spc="-5" dirty="0">
                <a:latin typeface="Arial"/>
                <a:cs typeface="Arial"/>
              </a:rPr>
              <a:t>Përhapja: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zonën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Korçës, Devollit dhe Pogradecit, njihet </a:t>
            </a:r>
            <a:r>
              <a:rPr sz="1100" dirty="0">
                <a:latin typeface="TeXGyreHeros"/>
                <a:cs typeface="TeXGyreHeros"/>
              </a:rPr>
              <a:t>dhe </a:t>
            </a:r>
            <a:r>
              <a:rPr sz="1100" spc="-5" dirty="0">
                <a:latin typeface="TeXGyreHeros"/>
                <a:cs typeface="TeXGyreHeros"/>
              </a:rPr>
              <a:t>kultivohet  për më </a:t>
            </a:r>
            <a:r>
              <a:rPr sz="1100" dirty="0">
                <a:latin typeface="TeXGyreHeros"/>
                <a:cs typeface="TeXGyreHeros"/>
              </a:rPr>
              <a:t>se </a:t>
            </a:r>
            <a:r>
              <a:rPr sz="1100" spc="-5" dirty="0">
                <a:latin typeface="TeXGyreHeros"/>
                <a:cs typeface="TeXGyreHeros"/>
              </a:rPr>
              <a:t>80-100 vjet. </a:t>
            </a:r>
            <a:r>
              <a:rPr sz="1100" dirty="0">
                <a:latin typeface="TeXGyreHeros"/>
                <a:cs typeface="TeXGyreHeros"/>
              </a:rPr>
              <a:t>Fara është </a:t>
            </a:r>
            <a:r>
              <a:rPr sz="1100" spc="-10" dirty="0">
                <a:latin typeface="TeXGyreHeros"/>
                <a:cs typeface="TeXGyreHeros"/>
              </a:rPr>
              <a:t>mbajtur, </a:t>
            </a:r>
            <a:r>
              <a:rPr sz="1100" spc="-5" dirty="0">
                <a:latin typeface="TeXGyreHeros"/>
                <a:cs typeface="TeXGyreHeros"/>
              </a:rPr>
              <a:t>ruajtur </a:t>
            </a:r>
            <a:r>
              <a:rPr sz="1100" dirty="0">
                <a:latin typeface="TeXGyreHeros"/>
                <a:cs typeface="TeXGyreHeros"/>
              </a:rPr>
              <a:t>dhe </a:t>
            </a:r>
            <a:r>
              <a:rPr sz="1100" spc="-5" dirty="0">
                <a:latin typeface="TeXGyreHeros"/>
                <a:cs typeface="TeXGyreHeros"/>
              </a:rPr>
              <a:t>trashëguar ndër breza nga  bahçevanët. Aktualisht </a:t>
            </a:r>
            <a:r>
              <a:rPr sz="1100" dirty="0">
                <a:latin typeface="TeXGyreHeros"/>
                <a:cs typeface="TeXGyreHeros"/>
              </a:rPr>
              <a:t>zë </a:t>
            </a:r>
            <a:r>
              <a:rPr sz="1100" spc="-5" dirty="0">
                <a:latin typeface="TeXGyreHeros"/>
                <a:cs typeface="TeXGyreHeros"/>
              </a:rPr>
              <a:t>më pak </a:t>
            </a:r>
            <a:r>
              <a:rPr sz="1100" dirty="0">
                <a:latin typeface="TeXGyreHeros"/>
                <a:cs typeface="TeXGyreHeros"/>
              </a:rPr>
              <a:t>se 5 % </a:t>
            </a:r>
            <a:r>
              <a:rPr sz="1100" spc="-5" dirty="0">
                <a:latin typeface="TeXGyreHeros"/>
                <a:cs typeface="TeXGyreHeros"/>
              </a:rPr>
              <a:t>të sipërfaqes </a:t>
            </a:r>
            <a:r>
              <a:rPr sz="1100" dirty="0">
                <a:latin typeface="TeXGyreHeros"/>
                <a:cs typeface="TeXGyreHeros"/>
              </a:rPr>
              <a:t>së specit në </a:t>
            </a:r>
            <a:r>
              <a:rPr sz="1100" spc="-5" dirty="0">
                <a:latin typeface="TeXGyreHeros"/>
                <a:cs typeface="TeXGyreHeros"/>
              </a:rPr>
              <a:t>zonë, duke  qenë </a:t>
            </a:r>
            <a:r>
              <a:rPr sz="1100" dirty="0">
                <a:latin typeface="TeXGyreHeros"/>
                <a:cs typeface="TeXGyreHeros"/>
              </a:rPr>
              <a:t>kështu kultivar </a:t>
            </a:r>
            <a:r>
              <a:rPr sz="1100" spc="-5" dirty="0">
                <a:latin typeface="TeXGyreHeros"/>
                <a:cs typeface="TeXGyreHeros"/>
              </a:rPr>
              <a:t>autokton </a:t>
            </a:r>
            <a:r>
              <a:rPr sz="1100" dirty="0">
                <a:latin typeface="TeXGyreHeros"/>
                <a:cs typeface="TeXGyreHeros"/>
              </a:rPr>
              <a:t>i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rrallë.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Përshkrimi:</a:t>
            </a:r>
            <a:endParaRPr sz="1100">
              <a:latin typeface="Arial"/>
              <a:cs typeface="Arial"/>
            </a:endParaRPr>
          </a:p>
          <a:p>
            <a:pPr marL="12700" marR="5080" indent="179705" algn="just">
              <a:lnSpc>
                <a:spcPct val="106100"/>
              </a:lnSpc>
              <a:spcBef>
                <a:spcPts val="5"/>
              </a:spcBef>
            </a:pPr>
            <a:r>
              <a:rPr sz="1100" spc="-5" dirty="0">
                <a:latin typeface="TeXGyreHeros"/>
                <a:cs typeface="TeXGyreHeros"/>
              </a:rPr>
              <a:t>Bimët janë </a:t>
            </a:r>
            <a:r>
              <a:rPr sz="1100" dirty="0">
                <a:latin typeface="TeXGyreHeros"/>
                <a:cs typeface="TeXGyreHeros"/>
              </a:rPr>
              <a:t>të larta 70-80 </a:t>
            </a:r>
            <a:r>
              <a:rPr sz="1100" spc="-5" dirty="0">
                <a:latin typeface="TeXGyreHeros"/>
                <a:cs typeface="TeXGyreHeros"/>
              </a:rPr>
              <a:t>cm, </a:t>
            </a:r>
            <a:r>
              <a:rPr sz="1100" dirty="0">
                <a:latin typeface="TeXGyreHeros"/>
                <a:cs typeface="TeXGyreHeros"/>
              </a:rPr>
              <a:t>kërcell </a:t>
            </a:r>
            <a:r>
              <a:rPr sz="1100" spc="-5" dirty="0">
                <a:latin typeface="TeXGyreHeros"/>
                <a:cs typeface="TeXGyreHeros"/>
              </a:rPr>
              <a:t>mesatarisht </a:t>
            </a:r>
            <a:r>
              <a:rPr sz="1100" dirty="0">
                <a:latin typeface="TeXGyreHeros"/>
                <a:cs typeface="TeXGyreHeros"/>
              </a:rPr>
              <a:t>të trashë </a:t>
            </a:r>
            <a:r>
              <a:rPr sz="1100" spc="-5" dirty="0">
                <a:latin typeface="TeXGyreHeros"/>
                <a:cs typeface="TeXGyreHeros"/>
              </a:rPr>
              <a:t>dhe </a:t>
            </a:r>
            <a:r>
              <a:rPr sz="1100" dirty="0">
                <a:latin typeface="TeXGyreHeros"/>
                <a:cs typeface="TeXGyreHeros"/>
              </a:rPr>
              <a:t>degëzim</a:t>
            </a:r>
            <a:r>
              <a:rPr sz="1100" spc="-114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mesa-  </a:t>
            </a:r>
            <a:r>
              <a:rPr sz="1100" spc="-20" dirty="0">
                <a:latin typeface="TeXGyreHeros"/>
                <a:cs typeface="TeXGyreHeros"/>
              </a:rPr>
              <a:t>tar. </a:t>
            </a:r>
            <a:r>
              <a:rPr sz="1100" spc="-5" dirty="0">
                <a:latin typeface="TeXGyreHeros"/>
                <a:cs typeface="TeXGyreHeros"/>
              </a:rPr>
              <a:t>Gjethe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mëdha, eliptike,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majë dhe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ngjyrë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gjelbër të </a:t>
            </a:r>
            <a:r>
              <a:rPr sz="1100" dirty="0">
                <a:latin typeface="TeXGyreHeros"/>
                <a:cs typeface="TeXGyreHeros"/>
              </a:rPr>
              <a:t>errët. </a:t>
            </a:r>
            <a:r>
              <a:rPr sz="1100" spc="-5" dirty="0">
                <a:latin typeface="TeXGyreHeros"/>
                <a:cs typeface="TeXGyreHeros"/>
              </a:rPr>
              <a:t>Prodhon  15-20 </a:t>
            </a:r>
            <a:r>
              <a:rPr sz="1100" dirty="0">
                <a:latin typeface="TeXGyreHeros"/>
                <a:cs typeface="TeXGyreHeros"/>
              </a:rPr>
              <a:t>fruta </a:t>
            </a:r>
            <a:r>
              <a:rPr sz="1100" spc="-5" dirty="0">
                <a:latin typeface="TeXGyreHeros"/>
                <a:cs typeface="TeXGyreHeros"/>
              </a:rPr>
              <a:t>për bimë. </a:t>
            </a:r>
            <a:r>
              <a:rPr sz="1100" dirty="0">
                <a:latin typeface="TeXGyreHeros"/>
                <a:cs typeface="TeXGyreHeros"/>
              </a:rPr>
              <a:t>Ata </a:t>
            </a:r>
            <a:r>
              <a:rPr sz="1100" spc="-5" dirty="0">
                <a:latin typeface="TeXGyreHeros"/>
                <a:cs typeface="TeXGyreHeros"/>
              </a:rPr>
              <a:t>janë të mëdha deri </a:t>
            </a:r>
            <a:r>
              <a:rPr sz="1100" dirty="0">
                <a:latin typeface="TeXGyreHeros"/>
                <a:cs typeface="TeXGyreHeros"/>
              </a:rPr>
              <a:t>shumë të mëdha, </a:t>
            </a:r>
            <a:r>
              <a:rPr sz="1100" spc="-5" dirty="0">
                <a:latin typeface="TeXGyreHeros"/>
                <a:cs typeface="TeXGyreHeros"/>
              </a:rPr>
              <a:t>formë </a:t>
            </a:r>
            <a:r>
              <a:rPr sz="1100" dirty="0">
                <a:latin typeface="TeXGyreHeros"/>
                <a:cs typeface="TeXGyreHeros"/>
              </a:rPr>
              <a:t>prizmi </a:t>
            </a:r>
            <a:r>
              <a:rPr sz="1100" spc="-5" dirty="0">
                <a:latin typeface="TeXGyreHeros"/>
                <a:cs typeface="TeXGyreHeros"/>
              </a:rPr>
              <a:t>me  </a:t>
            </a:r>
            <a:r>
              <a:rPr sz="1100" dirty="0">
                <a:latin typeface="TeXGyreHeros"/>
                <a:cs typeface="TeXGyreHeros"/>
              </a:rPr>
              <a:t>4 brinjë </a:t>
            </a:r>
            <a:r>
              <a:rPr sz="1100" spc="-5" dirty="0">
                <a:latin typeface="TeXGyreHeros"/>
                <a:cs typeface="TeXGyreHeros"/>
              </a:rPr>
              <a:t>(ka raste edhe </a:t>
            </a:r>
            <a:r>
              <a:rPr sz="1100" dirty="0">
                <a:latin typeface="TeXGyreHeros"/>
                <a:cs typeface="TeXGyreHeros"/>
              </a:rPr>
              <a:t>me 6 </a:t>
            </a:r>
            <a:r>
              <a:rPr sz="1100" spc="-5" dirty="0">
                <a:latin typeface="TeXGyreHeros"/>
                <a:cs typeface="TeXGyreHeros"/>
              </a:rPr>
              <a:t>brinjë),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dirty="0">
                <a:latin typeface="TeXGyreHeros"/>
                <a:cs typeface="TeXGyreHeros"/>
              </a:rPr>
              <a:t>peshë </a:t>
            </a:r>
            <a:r>
              <a:rPr sz="1100" spc="-5" dirty="0">
                <a:latin typeface="TeXGyreHeros"/>
                <a:cs typeface="TeXGyreHeros"/>
              </a:rPr>
              <a:t>mesatare 80-120 g.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pjekjen  teknike kanë ngjyrë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10" dirty="0">
                <a:latin typeface="TeXGyreHeros"/>
                <a:cs typeface="TeXGyreHeros"/>
              </a:rPr>
              <a:t>gjelbër, </a:t>
            </a:r>
            <a:r>
              <a:rPr sz="1100" dirty="0">
                <a:latin typeface="TeXGyreHeros"/>
                <a:cs typeface="TeXGyreHeros"/>
              </a:rPr>
              <a:t>kurse </a:t>
            </a:r>
            <a:r>
              <a:rPr sz="1100" spc="-5" dirty="0">
                <a:latin typeface="TeXGyreHeros"/>
                <a:cs typeface="TeXGyreHeros"/>
              </a:rPr>
              <a:t>në atë biologjike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kuqe intensive. </a:t>
            </a:r>
            <a:r>
              <a:rPr sz="1100" dirty="0">
                <a:latin typeface="TeXGyreHeros"/>
                <a:cs typeface="TeXGyreHeros"/>
              </a:rPr>
              <a:t>Fryti, </a:t>
            </a:r>
            <a:r>
              <a:rPr sz="1100" spc="-10" dirty="0">
                <a:latin typeface="TeXGyreHeros"/>
                <a:cs typeface="TeXGyreHeros"/>
              </a:rPr>
              <a:t>në  </a:t>
            </a:r>
            <a:r>
              <a:rPr sz="1100" spc="-5" dirty="0">
                <a:latin typeface="TeXGyreHeros"/>
                <a:cs typeface="TeXGyreHeros"/>
              </a:rPr>
              <a:t>përgjithësi </a:t>
            </a:r>
            <a:r>
              <a:rPr sz="1100" dirty="0">
                <a:latin typeface="TeXGyreHeros"/>
                <a:cs typeface="TeXGyreHeros"/>
              </a:rPr>
              <a:t>ka </a:t>
            </a:r>
            <a:r>
              <a:rPr sz="1100" spc="-5" dirty="0">
                <a:latin typeface="TeXGyreHeros"/>
                <a:cs typeface="TeXGyreHeros"/>
              </a:rPr>
              <a:t>tre fole. </a:t>
            </a:r>
            <a:r>
              <a:rPr sz="1100" spc="-15" dirty="0">
                <a:latin typeface="TeXGyreHeros"/>
                <a:cs typeface="TeXGyreHeros"/>
              </a:rPr>
              <a:t>Tuli </a:t>
            </a:r>
            <a:r>
              <a:rPr sz="1100" dirty="0">
                <a:latin typeface="TeXGyreHeros"/>
                <a:cs typeface="TeXGyreHeros"/>
              </a:rPr>
              <a:t>është i trashë (4-5 </a:t>
            </a:r>
            <a:r>
              <a:rPr sz="1100" spc="-5" dirty="0">
                <a:latin typeface="TeXGyreHeros"/>
                <a:cs typeface="TeXGyreHeros"/>
              </a:rPr>
              <a:t>mm),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ngjeshur dhe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lëngshëm.  Është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spec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i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ëmbël,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i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lëngshëm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dhe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me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shije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mirë.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Ky</a:t>
            </a:r>
            <a:r>
              <a:rPr sz="1100" spc="-7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spec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është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gjysmë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i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vonë.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950">
              <a:latin typeface="TeXGyreHeros"/>
              <a:cs typeface="TeXGyreHeros"/>
            </a:endParaRPr>
          </a:p>
          <a:p>
            <a:pPr marL="12700" marR="5715" indent="179705" algn="just">
              <a:lnSpc>
                <a:spcPct val="105900"/>
              </a:lnSpc>
            </a:pPr>
            <a:r>
              <a:rPr sz="1100" b="1" spc="-5" dirty="0">
                <a:latin typeface="Arial"/>
                <a:cs typeface="Arial"/>
              </a:rPr>
              <a:t>Kultivimi:</a:t>
            </a:r>
            <a:r>
              <a:rPr sz="1100" b="1" spc="-60" dirty="0">
                <a:latin typeface="Arial"/>
                <a:cs typeface="Arial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Farat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mbillen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në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farishte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në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gjysmën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dytë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shkurtit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dhe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ﬁdanët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në  </a:t>
            </a:r>
            <a:r>
              <a:rPr sz="1100" spc="-5" dirty="0">
                <a:latin typeface="TeXGyreHeros"/>
                <a:cs typeface="TeXGyreHeros"/>
              </a:rPr>
              <a:t>fushë 10 </a:t>
            </a:r>
            <a:r>
              <a:rPr sz="1100" dirty="0">
                <a:latin typeface="TeXGyreHeros"/>
                <a:cs typeface="TeXGyreHeros"/>
              </a:rPr>
              <a:t>- </a:t>
            </a:r>
            <a:r>
              <a:rPr sz="1100" spc="-5" dirty="0">
                <a:latin typeface="TeXGyreHeros"/>
                <a:cs typeface="TeXGyreHeros"/>
              </a:rPr>
              <a:t>15 maj. Prodhimi </a:t>
            </a:r>
            <a:r>
              <a:rPr sz="1100" dirty="0">
                <a:latin typeface="TeXGyreHeros"/>
                <a:cs typeface="TeXGyreHeros"/>
              </a:rPr>
              <a:t>ﬁllon pas </a:t>
            </a:r>
            <a:r>
              <a:rPr sz="1100" spc="-5" dirty="0">
                <a:latin typeface="TeXGyreHeros"/>
                <a:cs typeface="TeXGyreHeros"/>
              </a:rPr>
              <a:t>8-10 javë, në fund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korrikut dhe vazhdon  deri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ngricat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para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vjeshtës.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Rendimenti:</a:t>
            </a:r>
            <a:endParaRPr sz="1100">
              <a:latin typeface="Arial"/>
              <a:cs typeface="Arial"/>
            </a:endParaRPr>
          </a:p>
          <a:p>
            <a:pPr marL="192405">
              <a:lnSpc>
                <a:spcPct val="100000"/>
              </a:lnSpc>
              <a:spcBef>
                <a:spcPts val="75"/>
              </a:spcBef>
            </a:pPr>
            <a:r>
              <a:rPr sz="1100" spc="-5" dirty="0">
                <a:latin typeface="TeXGyreHeros"/>
                <a:cs typeface="TeXGyreHeros"/>
              </a:rPr>
              <a:t>rreth </a:t>
            </a:r>
            <a:r>
              <a:rPr sz="1100" dirty="0">
                <a:latin typeface="TeXGyreHeros"/>
                <a:cs typeface="TeXGyreHeros"/>
              </a:rPr>
              <a:t>35-40</a:t>
            </a:r>
            <a:r>
              <a:rPr sz="1100" spc="-5" dirty="0">
                <a:latin typeface="TeXGyreHeros"/>
                <a:cs typeface="TeXGyreHeros"/>
              </a:rPr>
              <a:t> kv/dynym.</a:t>
            </a:r>
            <a:endParaRPr sz="1100">
              <a:latin typeface="TeXGyreHeros"/>
              <a:cs typeface="TeXGyreHeros"/>
            </a:endParaRPr>
          </a:p>
          <a:p>
            <a:pPr marL="192405" marR="4215130">
              <a:lnSpc>
                <a:spcPct val="211800"/>
              </a:lnSpc>
              <a:spcBef>
                <a:spcPts val="10"/>
              </a:spcBef>
            </a:pPr>
            <a:r>
              <a:rPr sz="1100" b="1" spc="-65" dirty="0">
                <a:latin typeface="Arial"/>
                <a:cs typeface="Arial"/>
              </a:rPr>
              <a:t>V</a:t>
            </a:r>
            <a:r>
              <a:rPr sz="1100" b="1" spc="-10" dirty="0">
                <a:latin typeface="Arial"/>
                <a:cs typeface="Arial"/>
              </a:rPr>
              <a:t>e</a:t>
            </a:r>
            <a:r>
              <a:rPr sz="1100" b="1" dirty="0">
                <a:latin typeface="Arial"/>
                <a:cs typeface="Arial"/>
              </a:rPr>
              <a:t>çant</a:t>
            </a:r>
            <a:r>
              <a:rPr sz="1100" b="1" spc="-10" dirty="0">
                <a:latin typeface="Arial"/>
                <a:cs typeface="Arial"/>
              </a:rPr>
              <a:t>i</a:t>
            </a:r>
            <a:r>
              <a:rPr sz="1100" b="1" spc="5" dirty="0">
                <a:latin typeface="Arial"/>
                <a:cs typeface="Arial"/>
              </a:rPr>
              <a:t>t</a:t>
            </a:r>
            <a:r>
              <a:rPr sz="1100" b="1" dirty="0">
                <a:latin typeface="Arial"/>
                <a:cs typeface="Arial"/>
              </a:rPr>
              <a:t>ë  </a:t>
            </a:r>
            <a:r>
              <a:rPr sz="1100" b="1" spc="-5" dirty="0">
                <a:latin typeface="Arial"/>
                <a:cs typeface="Arial"/>
              </a:rPr>
              <a:t>Pozitive:</a:t>
            </a:r>
            <a:endParaRPr sz="1100">
              <a:latin typeface="Arial"/>
              <a:cs typeface="Arial"/>
            </a:endParaRPr>
          </a:p>
          <a:p>
            <a:pPr marL="12700" marR="3172460" indent="179705" algn="just">
              <a:lnSpc>
                <a:spcPct val="105900"/>
              </a:lnSpc>
              <a:spcBef>
                <a:spcPts val="5"/>
              </a:spcBef>
            </a:pPr>
            <a:r>
              <a:rPr sz="1100" spc="-5" dirty="0">
                <a:latin typeface="TeXGyreHeros"/>
                <a:cs typeface="TeXGyreHeros"/>
              </a:rPr>
              <a:t>Ka qëndrueshmëri të </a:t>
            </a:r>
            <a:r>
              <a:rPr sz="1100" dirty="0">
                <a:latin typeface="TeXGyreHeros"/>
                <a:cs typeface="TeXGyreHeros"/>
              </a:rPr>
              <a:t>mirë  </a:t>
            </a:r>
            <a:r>
              <a:rPr sz="1100" spc="-5" dirty="0">
                <a:latin typeface="TeXGyreHeros"/>
                <a:cs typeface="TeXGyreHeros"/>
              </a:rPr>
              <a:t>ndaj sëmundjeve, temperatu-  rave të </a:t>
            </a:r>
            <a:r>
              <a:rPr sz="1100" spc="-10" dirty="0">
                <a:latin typeface="TeXGyreHeros"/>
                <a:cs typeface="TeXGyreHeros"/>
              </a:rPr>
              <a:t>ulëta </a:t>
            </a:r>
            <a:r>
              <a:rPr sz="1100" spc="-5" dirty="0">
                <a:latin typeface="TeXGyreHeros"/>
                <a:cs typeface="TeXGyreHeros"/>
              </a:rPr>
              <a:t>dhe të larta. </a:t>
            </a:r>
            <a:r>
              <a:rPr sz="1100" dirty="0">
                <a:latin typeface="TeXGyreHeros"/>
                <a:cs typeface="TeXGyreHeros"/>
              </a:rPr>
              <a:t>Jep  </a:t>
            </a:r>
            <a:r>
              <a:rPr sz="1100" spc="-5" dirty="0">
                <a:latin typeface="TeXGyreHeros"/>
                <a:cs typeface="TeXGyreHeros"/>
              </a:rPr>
              <a:t>prodhim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dirty="0">
                <a:latin typeface="TeXGyreHeros"/>
                <a:cs typeface="TeXGyreHeros"/>
              </a:rPr>
              <a:t>mirë e </a:t>
            </a:r>
            <a:r>
              <a:rPr sz="1100" spc="5" dirty="0">
                <a:latin typeface="TeXGyreHeros"/>
                <a:cs typeface="TeXGyreHeros"/>
              </a:rPr>
              <a:t>të</a:t>
            </a:r>
            <a:r>
              <a:rPr sz="1100" spc="-1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qëndrue-  </a:t>
            </a:r>
            <a:r>
              <a:rPr sz="1100" dirty="0">
                <a:latin typeface="TeXGyreHeros"/>
                <a:cs typeface="TeXGyreHeros"/>
              </a:rPr>
              <a:t>shëm.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  <a:spcBef>
                <a:spcPts val="5"/>
              </a:spcBef>
            </a:pPr>
            <a:r>
              <a:rPr sz="1100" b="1" spc="-5" dirty="0">
                <a:latin typeface="Arial"/>
                <a:cs typeface="Arial"/>
              </a:rPr>
              <a:t>Negative: </a:t>
            </a:r>
            <a:r>
              <a:rPr sz="1100" dirty="0">
                <a:latin typeface="TeXGyreHeros"/>
                <a:cs typeface="TeXGyreHeros"/>
              </a:rPr>
              <a:t>Nuk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ka.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Përdorimi:</a:t>
            </a:r>
            <a:endParaRPr sz="1100">
              <a:latin typeface="Arial"/>
              <a:cs typeface="Arial"/>
            </a:endParaRPr>
          </a:p>
          <a:p>
            <a:pPr marL="192405">
              <a:lnSpc>
                <a:spcPct val="100000"/>
              </a:lnSpc>
              <a:spcBef>
                <a:spcPts val="85"/>
              </a:spcBef>
            </a:pPr>
            <a:r>
              <a:rPr sz="1100" spc="-5" dirty="0">
                <a:latin typeface="TeXGyreHeros"/>
                <a:cs typeface="TeXGyreHeros"/>
              </a:rPr>
              <a:t>Për </a:t>
            </a:r>
            <a:r>
              <a:rPr sz="1100" dirty="0">
                <a:latin typeface="TeXGyreHeros"/>
                <a:cs typeface="TeXGyreHeros"/>
              </a:rPr>
              <a:t>konsum të </a:t>
            </a:r>
            <a:r>
              <a:rPr sz="1100" spc="-5" dirty="0">
                <a:latin typeface="TeXGyreHeros"/>
                <a:cs typeface="TeXGyreHeros"/>
              </a:rPr>
              <a:t>freskët,</a:t>
            </a:r>
            <a:r>
              <a:rPr sz="1100" spc="1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ga-</a:t>
            </a:r>
            <a:endParaRPr sz="1100">
              <a:latin typeface="TeXGyreHeros"/>
              <a:cs typeface="TeXGyreHeros"/>
            </a:endParaRPr>
          </a:p>
          <a:p>
            <a:pPr marL="12700" marR="6350">
              <a:lnSpc>
                <a:spcPts val="1400"/>
              </a:lnSpc>
              <a:spcBef>
                <a:spcPts val="55"/>
              </a:spcBef>
            </a:pPr>
            <a:r>
              <a:rPr sz="1100" dirty="0">
                <a:latin typeface="TeXGyreHeros"/>
                <a:cs typeface="TeXGyreHeros"/>
              </a:rPr>
              <a:t>time </a:t>
            </a:r>
            <a:r>
              <a:rPr sz="1100" spc="-5" dirty="0">
                <a:latin typeface="TeXGyreHeros"/>
                <a:cs typeface="TeXGyreHeros"/>
              </a:rPr>
              <a:t>të ndryshme dhe përpunim në formë turshie, të </a:t>
            </a:r>
            <a:r>
              <a:rPr sz="1100" dirty="0">
                <a:latin typeface="TeXGyreHeros"/>
                <a:cs typeface="TeXGyreHeros"/>
              </a:rPr>
              <a:t>mbushur me </a:t>
            </a:r>
            <a:r>
              <a:rPr sz="1100" spc="-5" dirty="0">
                <a:latin typeface="TeXGyreHeros"/>
                <a:cs typeface="TeXGyreHeros"/>
              </a:rPr>
              <a:t>gjizë, </a:t>
            </a:r>
            <a:r>
              <a:rPr sz="1100" dirty="0">
                <a:latin typeface="TeXGyreHeros"/>
                <a:cs typeface="TeXGyreHeros"/>
              </a:rPr>
              <a:t>etj, </a:t>
            </a:r>
            <a:r>
              <a:rPr sz="1100" spc="-10" dirty="0">
                <a:latin typeface="TeXGyreHeros"/>
                <a:cs typeface="TeXGyreHeros"/>
              </a:rPr>
              <a:t>në  </a:t>
            </a:r>
            <a:r>
              <a:rPr sz="1100" spc="-5" dirty="0">
                <a:latin typeface="TeXGyreHeros"/>
                <a:cs typeface="TeXGyreHeros"/>
              </a:rPr>
              <a:t>familje </a:t>
            </a:r>
            <a:r>
              <a:rPr sz="1100" dirty="0">
                <a:latin typeface="TeXGyreHeros"/>
                <a:cs typeface="TeXGyreHeros"/>
              </a:rPr>
              <a:t>dhe </a:t>
            </a:r>
            <a:r>
              <a:rPr sz="1100" spc="-5" dirty="0">
                <a:latin typeface="TeXGyreHeros"/>
                <a:cs typeface="TeXGyreHeros"/>
              </a:rPr>
              <a:t>për tregun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lokal.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900">
              <a:latin typeface="TeXGyreHeros"/>
              <a:cs typeface="TeXGyreHeros"/>
            </a:endParaRPr>
          </a:p>
          <a:p>
            <a:pPr marL="12700" marR="6985" indent="179705" algn="just">
              <a:lnSpc>
                <a:spcPct val="106400"/>
              </a:lnSpc>
            </a:pPr>
            <a:r>
              <a:rPr sz="1100" b="1" dirty="0">
                <a:latin typeface="Arial"/>
                <a:cs typeface="Arial"/>
              </a:rPr>
              <a:t>Risku: </a:t>
            </a:r>
            <a:r>
              <a:rPr sz="1100" dirty="0">
                <a:latin typeface="TeXGyreHeros"/>
                <a:cs typeface="TeXGyreHeros"/>
              </a:rPr>
              <a:t>Me futjen e </a:t>
            </a:r>
            <a:r>
              <a:rPr sz="1100" spc="-5" dirty="0">
                <a:latin typeface="TeXGyreHeros"/>
                <a:cs typeface="TeXGyreHeros"/>
              </a:rPr>
              <a:t>farërave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importit po </a:t>
            </a:r>
            <a:r>
              <a:rPr sz="1100" dirty="0">
                <a:latin typeface="TeXGyreHeros"/>
                <a:cs typeface="TeXGyreHeros"/>
              </a:rPr>
              <a:t>mbillet </a:t>
            </a:r>
            <a:r>
              <a:rPr sz="1100" spc="-5" dirty="0">
                <a:latin typeface="TeXGyreHeros"/>
                <a:cs typeface="TeXGyreHeros"/>
              </a:rPr>
              <a:t>gjithnjë </a:t>
            </a:r>
            <a:r>
              <a:rPr sz="1100" dirty="0">
                <a:latin typeface="TeXGyreHeros"/>
                <a:cs typeface="TeXGyreHeros"/>
              </a:rPr>
              <a:t>e më </a:t>
            </a:r>
            <a:r>
              <a:rPr sz="1100" spc="-5" dirty="0">
                <a:latin typeface="TeXGyreHeros"/>
                <a:cs typeface="TeXGyreHeros"/>
              </a:rPr>
              <a:t>pak </a:t>
            </a:r>
            <a:r>
              <a:rPr sz="1100" dirty="0">
                <a:latin typeface="TeXGyreHeros"/>
                <a:cs typeface="TeXGyreHeros"/>
              </a:rPr>
              <a:t>dhe </a:t>
            </a:r>
            <a:r>
              <a:rPr sz="1100" spc="-5" dirty="0">
                <a:latin typeface="TeXGyreHeros"/>
                <a:cs typeface="TeXGyreHeros"/>
              </a:rPr>
              <a:t>vetëm  në </a:t>
            </a:r>
            <a:r>
              <a:rPr sz="1100" dirty="0">
                <a:latin typeface="TeXGyreHeros"/>
                <a:cs typeface="TeXGyreHeros"/>
              </a:rPr>
              <a:t>kopshtet </a:t>
            </a:r>
            <a:r>
              <a:rPr sz="1100" spc="-5" dirty="0">
                <a:latin typeface="TeXGyreHeros"/>
                <a:cs typeface="TeXGyreHeros"/>
              </a:rPr>
              <a:t>familjare; pra </a:t>
            </a:r>
            <a:r>
              <a:rPr sz="1100" dirty="0">
                <a:latin typeface="TeXGyreHeros"/>
                <a:cs typeface="TeXGyreHeros"/>
              </a:rPr>
              <a:t>është në rrezik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zhdukjeje</a:t>
            </a:r>
            <a:endParaRPr sz="1100">
              <a:latin typeface="TeXGyreHeros"/>
              <a:cs typeface="TeXGyreHero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699766" y="4531614"/>
            <a:ext cx="3100070" cy="2546985"/>
            <a:chOff x="2699766" y="4531614"/>
            <a:chExt cx="3100070" cy="2546985"/>
          </a:xfrm>
        </p:grpSpPr>
        <p:sp>
          <p:nvSpPr>
            <p:cNvPr id="4" name="object 4"/>
            <p:cNvSpPr/>
            <p:nvPr/>
          </p:nvSpPr>
          <p:spPr>
            <a:xfrm>
              <a:off x="2702052" y="4535424"/>
              <a:ext cx="3096767" cy="254203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703576" y="4535424"/>
              <a:ext cx="3092450" cy="2539365"/>
            </a:xfrm>
            <a:custGeom>
              <a:avLst/>
              <a:gdLst/>
              <a:ahLst/>
              <a:cxnLst/>
              <a:rect l="l" t="t" r="r" b="b"/>
              <a:pathLst>
                <a:path w="3092450" h="2539365">
                  <a:moveTo>
                    <a:pt x="0" y="0"/>
                  </a:moveTo>
                  <a:lnTo>
                    <a:pt x="0" y="2538983"/>
                  </a:lnTo>
                  <a:lnTo>
                    <a:pt x="3092196" y="2538983"/>
                  </a:lnTo>
                  <a:lnTo>
                    <a:pt x="3092196" y="0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3093211" y="8572158"/>
            <a:ext cx="321310" cy="15367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900" dirty="0">
                <a:latin typeface="TeXGyreHeros"/>
                <a:cs typeface="TeXGyreHeros"/>
              </a:rPr>
              <a:t>- </a:t>
            </a:r>
            <a:fld id="{81D60167-4931-47E6-BA6A-407CBD079E47}" type="slidenum">
              <a:rPr sz="900" dirty="0">
                <a:latin typeface="TeXGyreHeros"/>
                <a:cs typeface="TeXGyreHeros"/>
              </a:rPr>
              <a:t>16</a:t>
            </a:fld>
            <a:r>
              <a:rPr sz="900" spc="-75" dirty="0">
                <a:latin typeface="TeXGyreHeros"/>
                <a:cs typeface="TeXGyreHeros"/>
              </a:rPr>
              <a:t> </a:t>
            </a:r>
            <a:r>
              <a:rPr sz="900" dirty="0">
                <a:latin typeface="TeXGyreHeros"/>
                <a:cs typeface="TeXGyreHeros"/>
              </a:rPr>
              <a:t>-</a:t>
            </a:r>
            <a:endParaRPr sz="900">
              <a:latin typeface="TeXGyreHeros"/>
              <a:cs typeface="TeXGyreHero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61491" y="574913"/>
            <a:ext cx="5012690" cy="7141209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R="11430" algn="ctr">
              <a:lnSpc>
                <a:spcPct val="100000"/>
              </a:lnSpc>
              <a:spcBef>
                <a:spcPts val="625"/>
              </a:spcBef>
            </a:pPr>
            <a:r>
              <a:rPr sz="1400" b="1" dirty="0">
                <a:latin typeface="Arial"/>
                <a:cs typeface="Arial"/>
              </a:rPr>
              <a:t>Speci </a:t>
            </a:r>
            <a:r>
              <a:rPr sz="1400" b="1" spc="-5" dirty="0">
                <a:latin typeface="Arial"/>
                <a:cs typeface="Arial"/>
              </a:rPr>
              <a:t>Vëthka</a:t>
            </a:r>
            <a:endParaRPr sz="1400">
              <a:latin typeface="Arial"/>
              <a:cs typeface="Arial"/>
            </a:endParaRPr>
          </a:p>
          <a:p>
            <a:pPr marR="11430" algn="ctr">
              <a:lnSpc>
                <a:spcPct val="100000"/>
              </a:lnSpc>
              <a:spcBef>
                <a:spcPts val="459"/>
              </a:spcBef>
            </a:pPr>
            <a:r>
              <a:rPr sz="1250" b="1" spc="-5" dirty="0">
                <a:latin typeface="Arial"/>
                <a:cs typeface="Arial"/>
              </a:rPr>
              <a:t>Specia: </a:t>
            </a:r>
            <a:r>
              <a:rPr sz="1250" i="1" spc="-5" dirty="0">
                <a:latin typeface="Arimo"/>
                <a:cs typeface="Arimo"/>
              </a:rPr>
              <a:t>Capsicum annuum</a:t>
            </a:r>
            <a:r>
              <a:rPr sz="1250" i="1" spc="20" dirty="0">
                <a:latin typeface="Arimo"/>
                <a:cs typeface="Arimo"/>
              </a:rPr>
              <a:t> </a:t>
            </a:r>
            <a:r>
              <a:rPr sz="1250" spc="-5" dirty="0">
                <a:latin typeface="TeXGyreHeros"/>
                <a:cs typeface="TeXGyreHeros"/>
              </a:rPr>
              <a:t>L.</a:t>
            </a:r>
            <a:endParaRPr sz="125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000">
              <a:latin typeface="TeXGyreHeros"/>
              <a:cs typeface="TeXGyreHeros"/>
            </a:endParaRPr>
          </a:p>
          <a:p>
            <a:pPr marL="12700" marR="5080" indent="179705" algn="just">
              <a:lnSpc>
                <a:spcPct val="106100"/>
              </a:lnSpc>
            </a:pPr>
            <a:r>
              <a:rPr sz="1100" b="1" spc="-5" dirty="0">
                <a:latin typeface="Arial"/>
                <a:cs typeface="Arial"/>
              </a:rPr>
              <a:t>Përhapja:</a:t>
            </a:r>
            <a:r>
              <a:rPr sz="1100" b="1" spc="-45" dirty="0">
                <a:latin typeface="Arial"/>
                <a:cs typeface="Arial"/>
              </a:rPr>
              <a:t> </a:t>
            </a:r>
            <a:r>
              <a:rPr sz="1100" dirty="0">
                <a:latin typeface="TeXGyreHeros"/>
                <a:cs typeface="TeXGyreHeros"/>
              </a:rPr>
              <a:t>Në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zonën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Korçës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njihet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dhe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kultivohet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për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më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se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80-100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vjet.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Fara  </a:t>
            </a:r>
            <a:r>
              <a:rPr sz="1100" spc="-5" dirty="0">
                <a:latin typeface="TeXGyreHeros"/>
                <a:cs typeface="TeXGyreHeros"/>
              </a:rPr>
              <a:t>është </a:t>
            </a:r>
            <a:r>
              <a:rPr sz="1100" spc="-15" dirty="0">
                <a:latin typeface="TeXGyreHeros"/>
                <a:cs typeface="TeXGyreHeros"/>
              </a:rPr>
              <a:t>mbajtur, </a:t>
            </a:r>
            <a:r>
              <a:rPr sz="1100" spc="-5" dirty="0">
                <a:latin typeface="TeXGyreHeros"/>
                <a:cs typeface="TeXGyreHeros"/>
              </a:rPr>
              <a:t>ruajtur dhe </a:t>
            </a:r>
            <a:r>
              <a:rPr sz="1100" dirty="0">
                <a:latin typeface="TeXGyreHeros"/>
                <a:cs typeface="TeXGyreHeros"/>
              </a:rPr>
              <a:t>trashëguar </a:t>
            </a:r>
            <a:r>
              <a:rPr sz="1100" spc="-5" dirty="0">
                <a:latin typeface="TeXGyreHeros"/>
                <a:cs typeface="TeXGyreHeros"/>
              </a:rPr>
              <a:t>ndër breza nga bahçevanët. Aktualisht </a:t>
            </a:r>
            <a:r>
              <a:rPr sz="1100" dirty="0">
                <a:latin typeface="TeXGyreHeros"/>
                <a:cs typeface="TeXGyreHeros"/>
              </a:rPr>
              <a:t>zë  më </a:t>
            </a:r>
            <a:r>
              <a:rPr sz="1100" spc="-5" dirty="0">
                <a:latin typeface="TeXGyreHeros"/>
                <a:cs typeface="TeXGyreHeros"/>
              </a:rPr>
              <a:t>pak </a:t>
            </a:r>
            <a:r>
              <a:rPr sz="1100" dirty="0">
                <a:latin typeface="TeXGyreHeros"/>
                <a:cs typeface="TeXGyreHeros"/>
              </a:rPr>
              <a:t>se 5 % </a:t>
            </a:r>
            <a:r>
              <a:rPr sz="1100" spc="-5" dirty="0">
                <a:latin typeface="TeXGyreHeros"/>
                <a:cs typeface="TeXGyreHeros"/>
              </a:rPr>
              <a:t>të sipërfaqes </a:t>
            </a:r>
            <a:r>
              <a:rPr sz="1100" spc="-10" dirty="0">
                <a:latin typeface="TeXGyreHeros"/>
                <a:cs typeface="TeXGyreHeros"/>
              </a:rPr>
              <a:t>së </a:t>
            </a:r>
            <a:r>
              <a:rPr sz="1100" dirty="0">
                <a:latin typeface="TeXGyreHeros"/>
                <a:cs typeface="TeXGyreHeros"/>
              </a:rPr>
              <a:t>specit </a:t>
            </a:r>
            <a:r>
              <a:rPr sz="1100" spc="-5" dirty="0">
                <a:latin typeface="TeXGyreHeros"/>
                <a:cs typeface="TeXGyreHeros"/>
              </a:rPr>
              <a:t>në </a:t>
            </a:r>
            <a:r>
              <a:rPr sz="1100" dirty="0">
                <a:latin typeface="TeXGyreHeros"/>
                <a:cs typeface="TeXGyreHeros"/>
              </a:rPr>
              <a:t>zonë, </a:t>
            </a:r>
            <a:r>
              <a:rPr sz="1100" spc="-5" dirty="0">
                <a:latin typeface="TeXGyreHeros"/>
                <a:cs typeface="TeXGyreHeros"/>
              </a:rPr>
              <a:t>duke </a:t>
            </a:r>
            <a:r>
              <a:rPr sz="1100" dirty="0">
                <a:latin typeface="TeXGyreHeros"/>
                <a:cs typeface="TeXGyreHeros"/>
              </a:rPr>
              <a:t>qenë </a:t>
            </a:r>
            <a:r>
              <a:rPr sz="1100" spc="-5" dirty="0">
                <a:latin typeface="TeXGyreHeros"/>
                <a:cs typeface="TeXGyreHeros"/>
              </a:rPr>
              <a:t>kështu kultivar autok-  ton </a:t>
            </a:r>
            <a:r>
              <a:rPr sz="1100" dirty="0">
                <a:latin typeface="TeXGyreHeros"/>
                <a:cs typeface="TeXGyreHeros"/>
              </a:rPr>
              <a:t>i</a:t>
            </a:r>
            <a:r>
              <a:rPr sz="1100" spc="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rrallë.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Përshkrimi:</a:t>
            </a:r>
            <a:endParaRPr sz="1100">
              <a:latin typeface="Arial"/>
              <a:cs typeface="Arial"/>
            </a:endParaRPr>
          </a:p>
          <a:p>
            <a:pPr marL="12700" marR="5080" indent="179705" algn="just">
              <a:lnSpc>
                <a:spcPct val="106100"/>
              </a:lnSpc>
              <a:spcBef>
                <a:spcPts val="5"/>
              </a:spcBef>
            </a:pPr>
            <a:r>
              <a:rPr sz="1100" spc="-5" dirty="0">
                <a:latin typeface="TeXGyreHeros"/>
                <a:cs typeface="TeXGyreHeros"/>
              </a:rPr>
              <a:t>Bimët kanë trup mesatarisht të lartë 50-60 cm, kërcell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hollë </a:t>
            </a:r>
            <a:r>
              <a:rPr sz="1100" dirty="0">
                <a:latin typeface="TeXGyreHeros"/>
                <a:cs typeface="TeXGyreHeros"/>
              </a:rPr>
              <a:t>e të </a:t>
            </a:r>
            <a:r>
              <a:rPr sz="1100" spc="-5" dirty="0">
                <a:latin typeface="TeXGyreHeros"/>
                <a:cs typeface="TeXGyreHeros"/>
              </a:rPr>
              <a:t>drejtë, de-  </a:t>
            </a:r>
            <a:r>
              <a:rPr sz="1100" dirty="0">
                <a:latin typeface="TeXGyreHeros"/>
                <a:cs typeface="TeXGyreHeros"/>
              </a:rPr>
              <a:t>gëzim </a:t>
            </a:r>
            <a:r>
              <a:rPr sz="1100" spc="-5" dirty="0">
                <a:latin typeface="TeXGyreHeros"/>
                <a:cs typeface="TeXGyreHeros"/>
              </a:rPr>
              <a:t>mesatar </a:t>
            </a:r>
            <a:r>
              <a:rPr sz="1100" dirty="0">
                <a:latin typeface="TeXGyreHeros"/>
                <a:cs typeface="TeXGyreHeros"/>
              </a:rPr>
              <a:t>dhe </a:t>
            </a:r>
            <a:r>
              <a:rPr sz="1100" spc="-5" dirty="0">
                <a:latin typeface="TeXGyreHeros"/>
                <a:cs typeface="TeXGyreHeros"/>
              </a:rPr>
              <a:t>ndërnyje të shkurtra. Gjethe të mëdha,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gjera, eliptike dhe  </a:t>
            </a:r>
            <a:r>
              <a:rPr sz="1100" dirty="0">
                <a:latin typeface="TeXGyreHeros"/>
                <a:cs typeface="TeXGyreHeros"/>
              </a:rPr>
              <a:t>me ngjyrë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gjelbër të errët. </a:t>
            </a:r>
            <a:r>
              <a:rPr sz="1100" dirty="0">
                <a:latin typeface="TeXGyreHeros"/>
                <a:cs typeface="TeXGyreHeros"/>
              </a:rPr>
              <a:t>Prodhon </a:t>
            </a:r>
            <a:r>
              <a:rPr sz="1100" spc="-5" dirty="0">
                <a:latin typeface="TeXGyreHeros"/>
                <a:cs typeface="TeXGyreHeros"/>
              </a:rPr>
              <a:t>15-20 fruta </a:t>
            </a:r>
            <a:r>
              <a:rPr sz="1100" dirty="0">
                <a:latin typeface="TeXGyreHeros"/>
                <a:cs typeface="TeXGyreHeros"/>
              </a:rPr>
              <a:t>për </a:t>
            </a:r>
            <a:r>
              <a:rPr sz="1100" spc="-5" dirty="0">
                <a:latin typeface="TeXGyreHeros"/>
                <a:cs typeface="TeXGyreHeros"/>
              </a:rPr>
              <a:t>bimë. Ata </a:t>
            </a:r>
            <a:r>
              <a:rPr sz="1100" dirty="0">
                <a:latin typeface="TeXGyreHeros"/>
                <a:cs typeface="TeXGyreHeros"/>
              </a:rPr>
              <a:t>janë </a:t>
            </a:r>
            <a:r>
              <a:rPr sz="1100" spc="-5" dirty="0">
                <a:latin typeface="TeXGyreHeros"/>
                <a:cs typeface="TeXGyreHeros"/>
              </a:rPr>
              <a:t>mesatarisht  të mëdhenj,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formë trekëndëshe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spc="-10" dirty="0">
                <a:latin typeface="TeXGyreHeros"/>
                <a:cs typeface="TeXGyreHeros"/>
              </a:rPr>
              <a:t>zgjatur,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majë, me peshë </a:t>
            </a:r>
            <a:r>
              <a:rPr sz="1100" dirty="0">
                <a:latin typeface="TeXGyreHeros"/>
                <a:cs typeface="TeXGyreHeros"/>
              </a:rPr>
              <a:t>mesatare </a:t>
            </a:r>
            <a:r>
              <a:rPr sz="1100" spc="-5" dirty="0">
                <a:latin typeface="TeXGyreHeros"/>
                <a:cs typeface="TeXGyreHeros"/>
              </a:rPr>
              <a:t>80-  90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g;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në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pjekjen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teknike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kanë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ngjyrë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gjelbër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çelur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deri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në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verdhë,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kurse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në  </a:t>
            </a:r>
            <a:r>
              <a:rPr sz="1100" spc="-5" dirty="0">
                <a:latin typeface="TeXGyreHeros"/>
                <a:cs typeface="TeXGyreHeros"/>
              </a:rPr>
              <a:t>atë biologjike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kuqe intensive. </a:t>
            </a:r>
            <a:r>
              <a:rPr sz="1100" spc="-15" dirty="0">
                <a:latin typeface="TeXGyreHeros"/>
                <a:cs typeface="TeXGyreHeros"/>
              </a:rPr>
              <a:t>Tuli </a:t>
            </a:r>
            <a:r>
              <a:rPr sz="1100" spc="-5" dirty="0">
                <a:latin typeface="TeXGyreHeros"/>
                <a:cs typeface="TeXGyreHeros"/>
              </a:rPr>
              <a:t>është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hollë (2.5-3 mm), </a:t>
            </a:r>
            <a:r>
              <a:rPr sz="1100" dirty="0">
                <a:latin typeface="TeXGyreHeros"/>
                <a:cs typeface="TeXGyreHeros"/>
              </a:rPr>
              <a:t>i lëngshëm. Është  </a:t>
            </a:r>
            <a:r>
              <a:rPr sz="1100" spc="-5" dirty="0">
                <a:latin typeface="TeXGyreHeros"/>
                <a:cs typeface="TeXGyreHeros"/>
              </a:rPr>
              <a:t>spec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shije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1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mirë.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950">
              <a:latin typeface="TeXGyreHeros"/>
              <a:cs typeface="TeXGyreHeros"/>
            </a:endParaRPr>
          </a:p>
          <a:p>
            <a:pPr marL="12700" marR="2250440" indent="179705" algn="just">
              <a:lnSpc>
                <a:spcPct val="106100"/>
              </a:lnSpc>
              <a:spcBef>
                <a:spcPts val="5"/>
              </a:spcBef>
            </a:pPr>
            <a:r>
              <a:rPr sz="1100" b="1" spc="-5" dirty="0">
                <a:latin typeface="Arial"/>
                <a:cs typeface="Arial"/>
              </a:rPr>
              <a:t>Kultivimi: </a:t>
            </a:r>
            <a:r>
              <a:rPr sz="1100" spc="-5" dirty="0">
                <a:latin typeface="TeXGyreHeros"/>
                <a:cs typeface="TeXGyreHeros"/>
              </a:rPr>
              <a:t>Farat mbillen në farishte në  gjysmën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dytë të shkurtit dhe </a:t>
            </a:r>
            <a:r>
              <a:rPr sz="1100" dirty="0">
                <a:latin typeface="TeXGyreHeros"/>
                <a:cs typeface="TeXGyreHeros"/>
              </a:rPr>
              <a:t>ﬁdanët në  </a:t>
            </a:r>
            <a:r>
              <a:rPr sz="1100" spc="-5" dirty="0">
                <a:latin typeface="TeXGyreHeros"/>
                <a:cs typeface="TeXGyreHeros"/>
              </a:rPr>
              <a:t>fushë 10 </a:t>
            </a:r>
            <a:r>
              <a:rPr sz="1100" dirty="0">
                <a:latin typeface="TeXGyreHeros"/>
                <a:cs typeface="TeXGyreHeros"/>
              </a:rPr>
              <a:t>- </a:t>
            </a:r>
            <a:r>
              <a:rPr sz="1100" spc="-5" dirty="0">
                <a:latin typeface="TeXGyreHeros"/>
                <a:cs typeface="TeXGyreHeros"/>
              </a:rPr>
              <a:t>15 maj. Prodhimi ﬁllon në muajin  </a:t>
            </a:r>
            <a:r>
              <a:rPr sz="1100" dirty="0">
                <a:latin typeface="TeXGyreHeros"/>
                <a:cs typeface="TeXGyreHeros"/>
              </a:rPr>
              <a:t>korrik </a:t>
            </a:r>
            <a:r>
              <a:rPr sz="1100" spc="-5" dirty="0">
                <a:latin typeface="TeXGyreHeros"/>
                <a:cs typeface="TeXGyreHeros"/>
              </a:rPr>
              <a:t>dhe </a:t>
            </a:r>
            <a:r>
              <a:rPr sz="1100" dirty="0">
                <a:latin typeface="TeXGyreHeros"/>
                <a:cs typeface="TeXGyreHeros"/>
              </a:rPr>
              <a:t>vazhdon </a:t>
            </a:r>
            <a:r>
              <a:rPr sz="1100" spc="-5" dirty="0">
                <a:latin typeface="TeXGyreHeros"/>
                <a:cs typeface="TeXGyreHeros"/>
              </a:rPr>
              <a:t>deri në</a:t>
            </a:r>
            <a:r>
              <a:rPr sz="1100" spc="-15" dirty="0">
                <a:latin typeface="TeXGyreHeros"/>
                <a:cs typeface="TeXGyreHeros"/>
              </a:rPr>
              <a:t> tetor.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Rendimenti: </a:t>
            </a:r>
            <a:r>
              <a:rPr sz="1100" spc="-5" dirty="0">
                <a:latin typeface="TeXGyreHeros"/>
                <a:cs typeface="TeXGyreHeros"/>
              </a:rPr>
              <a:t>rreth </a:t>
            </a:r>
            <a:r>
              <a:rPr sz="1100" dirty="0">
                <a:latin typeface="TeXGyreHeros"/>
                <a:cs typeface="TeXGyreHeros"/>
              </a:rPr>
              <a:t>20 - </a:t>
            </a:r>
            <a:r>
              <a:rPr sz="1100" spc="-5" dirty="0">
                <a:latin typeface="TeXGyreHeros"/>
                <a:cs typeface="TeXGyreHeros"/>
              </a:rPr>
              <a:t>25</a:t>
            </a:r>
            <a:r>
              <a:rPr sz="1100" spc="-1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kv/dynym.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  <a:spcBef>
                <a:spcPts val="5"/>
              </a:spcBef>
            </a:pPr>
            <a:r>
              <a:rPr sz="1100" b="1" spc="-10" dirty="0">
                <a:latin typeface="Arial"/>
                <a:cs typeface="Arial"/>
              </a:rPr>
              <a:t>Veçantitë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200">
              <a:latin typeface="Arial"/>
              <a:cs typeface="Arial"/>
            </a:endParaRPr>
          </a:p>
          <a:p>
            <a:pPr marL="12700" marR="2251075" indent="179705" algn="just">
              <a:lnSpc>
                <a:spcPct val="106400"/>
              </a:lnSpc>
            </a:pPr>
            <a:r>
              <a:rPr sz="1100" b="1" spc="-5" dirty="0">
                <a:latin typeface="Arial"/>
                <a:cs typeface="Arial"/>
              </a:rPr>
              <a:t>Pozitive: </a:t>
            </a:r>
            <a:r>
              <a:rPr sz="1100" spc="-5" dirty="0">
                <a:latin typeface="TeXGyreHeros"/>
                <a:cs typeface="TeXGyreHeros"/>
              </a:rPr>
              <a:t>Ka qëndrueshmëri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dirty="0">
                <a:latin typeface="TeXGyreHeros"/>
                <a:cs typeface="TeXGyreHeros"/>
              </a:rPr>
              <a:t>mirë </a:t>
            </a:r>
            <a:r>
              <a:rPr sz="1100" spc="-5" dirty="0">
                <a:latin typeface="TeXGyreHeros"/>
                <a:cs typeface="TeXGyreHeros"/>
              </a:rPr>
              <a:t>ndaj  sëmundjeve </a:t>
            </a:r>
            <a:r>
              <a:rPr sz="1100" dirty="0">
                <a:latin typeface="TeXGyreHeros"/>
                <a:cs typeface="TeXGyreHeros"/>
              </a:rPr>
              <a:t>dhe </a:t>
            </a:r>
            <a:r>
              <a:rPr sz="1100" spc="-5" dirty="0">
                <a:latin typeface="TeXGyreHeros"/>
                <a:cs typeface="TeXGyreHeros"/>
              </a:rPr>
              <a:t>temperaturës </a:t>
            </a:r>
            <a:r>
              <a:rPr sz="1100" dirty="0">
                <a:latin typeface="TeXGyreHeros"/>
                <a:cs typeface="TeXGyreHeros"/>
              </a:rPr>
              <a:t>së</a:t>
            </a:r>
            <a:r>
              <a:rPr sz="1100" spc="-1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ulët.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  <a:spcBef>
                <a:spcPts val="5"/>
              </a:spcBef>
            </a:pPr>
            <a:r>
              <a:rPr sz="1100" b="1" spc="-5" dirty="0">
                <a:latin typeface="Arial"/>
                <a:cs typeface="Arial"/>
              </a:rPr>
              <a:t>Negative: </a:t>
            </a:r>
            <a:r>
              <a:rPr sz="1100" dirty="0">
                <a:latin typeface="TeXGyreHeros"/>
                <a:cs typeface="TeXGyreHeros"/>
              </a:rPr>
              <a:t>Nuk </a:t>
            </a:r>
            <a:r>
              <a:rPr sz="1100" spc="-5" dirty="0">
                <a:latin typeface="TeXGyreHeros"/>
                <a:cs typeface="TeXGyreHeros"/>
              </a:rPr>
              <a:t>ka.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Përdorimi:</a:t>
            </a:r>
            <a:endParaRPr sz="1100">
              <a:latin typeface="Arial"/>
              <a:cs typeface="Arial"/>
            </a:endParaRPr>
          </a:p>
          <a:p>
            <a:pPr marL="12700" marR="2249170" indent="179705" algn="just">
              <a:lnSpc>
                <a:spcPct val="105900"/>
              </a:lnSpc>
              <a:spcBef>
                <a:spcPts val="10"/>
              </a:spcBef>
            </a:pPr>
            <a:r>
              <a:rPr sz="1100" spc="-5" dirty="0">
                <a:latin typeface="TeXGyreHeros"/>
                <a:cs typeface="TeXGyreHeros"/>
              </a:rPr>
              <a:t>Për</a:t>
            </a:r>
            <a:r>
              <a:rPr sz="1100" spc="-13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konsum</a:t>
            </a:r>
            <a:r>
              <a:rPr sz="1100" spc="-1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1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freskët,</a:t>
            </a:r>
            <a:r>
              <a:rPr sz="1100" spc="-1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gatime</a:t>
            </a:r>
            <a:r>
              <a:rPr sz="1100" spc="-1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1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ndryshme  dhe përpunim, </a:t>
            </a:r>
            <a:r>
              <a:rPr sz="1100" dirty="0">
                <a:latin typeface="TeXGyreHeros"/>
                <a:cs typeface="TeXGyreHeros"/>
              </a:rPr>
              <a:t>në familje </a:t>
            </a:r>
            <a:r>
              <a:rPr sz="1100" spc="-5" dirty="0">
                <a:latin typeface="TeXGyreHeros"/>
                <a:cs typeface="TeXGyreHeros"/>
              </a:rPr>
              <a:t>dhe për tregun lo-  kal.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950">
              <a:latin typeface="TeXGyreHeros"/>
              <a:cs typeface="TeXGyreHeros"/>
            </a:endParaRPr>
          </a:p>
          <a:p>
            <a:pPr marL="12700" marR="2252345" indent="179705" algn="just">
              <a:lnSpc>
                <a:spcPct val="105900"/>
              </a:lnSpc>
              <a:spcBef>
                <a:spcPts val="5"/>
              </a:spcBef>
            </a:pPr>
            <a:r>
              <a:rPr sz="1100" b="1" dirty="0">
                <a:latin typeface="Arial"/>
                <a:cs typeface="Arial"/>
              </a:rPr>
              <a:t>Risku: </a:t>
            </a:r>
            <a:r>
              <a:rPr sz="1100" dirty="0">
                <a:latin typeface="TeXGyreHeros"/>
                <a:cs typeface="TeXGyreHeros"/>
              </a:rPr>
              <a:t>Me futjen e </a:t>
            </a:r>
            <a:r>
              <a:rPr sz="1100" spc="-5" dirty="0">
                <a:latin typeface="TeXGyreHeros"/>
                <a:cs typeface="TeXGyreHeros"/>
              </a:rPr>
              <a:t>farërave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importit </a:t>
            </a:r>
            <a:r>
              <a:rPr sz="1100" dirty="0">
                <a:latin typeface="TeXGyreHeros"/>
                <a:cs typeface="TeXGyreHeros"/>
              </a:rPr>
              <a:t>po  </a:t>
            </a:r>
            <a:r>
              <a:rPr sz="1100" spc="-5" dirty="0">
                <a:latin typeface="TeXGyreHeros"/>
                <a:cs typeface="TeXGyreHeros"/>
              </a:rPr>
              <a:t>mbillet gjithnjë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më pak dhe vetëm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kop-  shtet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familjare;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pra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është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në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rrezik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zhdukjeje.</a:t>
            </a:r>
            <a:endParaRPr sz="1100">
              <a:latin typeface="TeXGyreHeros"/>
              <a:cs typeface="TeXGyreHero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586734" y="3755898"/>
            <a:ext cx="2049780" cy="2924810"/>
            <a:chOff x="3586734" y="3755898"/>
            <a:chExt cx="2049780" cy="2924810"/>
          </a:xfrm>
        </p:grpSpPr>
        <p:sp>
          <p:nvSpPr>
            <p:cNvPr id="4" name="object 4"/>
            <p:cNvSpPr/>
            <p:nvPr/>
          </p:nvSpPr>
          <p:spPr>
            <a:xfrm>
              <a:off x="3590544" y="3759708"/>
              <a:ext cx="2045208" cy="291998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590544" y="3759708"/>
              <a:ext cx="2042160" cy="2917190"/>
            </a:xfrm>
            <a:custGeom>
              <a:avLst/>
              <a:gdLst/>
              <a:ahLst/>
              <a:cxnLst/>
              <a:rect l="l" t="t" r="r" b="b"/>
              <a:pathLst>
                <a:path w="2042160" h="2917190">
                  <a:moveTo>
                    <a:pt x="0" y="0"/>
                  </a:moveTo>
                  <a:lnTo>
                    <a:pt x="0" y="2916936"/>
                  </a:lnTo>
                  <a:lnTo>
                    <a:pt x="2042160" y="2916936"/>
                  </a:lnTo>
                  <a:lnTo>
                    <a:pt x="2042160" y="0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3583685" y="6730746"/>
            <a:ext cx="2052955" cy="1729739"/>
            <a:chOff x="3583685" y="6730746"/>
            <a:chExt cx="2052955" cy="1729739"/>
          </a:xfrm>
        </p:grpSpPr>
        <p:sp>
          <p:nvSpPr>
            <p:cNvPr id="7" name="object 7"/>
            <p:cNvSpPr/>
            <p:nvPr/>
          </p:nvSpPr>
          <p:spPr>
            <a:xfrm>
              <a:off x="3587495" y="6734556"/>
              <a:ext cx="2046731" cy="172516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587495" y="6734556"/>
              <a:ext cx="2045335" cy="1722120"/>
            </a:xfrm>
            <a:custGeom>
              <a:avLst/>
              <a:gdLst/>
              <a:ahLst/>
              <a:cxnLst/>
              <a:rect l="l" t="t" r="r" b="b"/>
              <a:pathLst>
                <a:path w="2045335" h="1722120">
                  <a:moveTo>
                    <a:pt x="0" y="0"/>
                  </a:moveTo>
                  <a:lnTo>
                    <a:pt x="0" y="1722120"/>
                  </a:lnTo>
                  <a:lnTo>
                    <a:pt x="2045207" y="1722120"/>
                  </a:lnTo>
                  <a:lnTo>
                    <a:pt x="2045207" y="0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3093211" y="8572158"/>
            <a:ext cx="321310" cy="15367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900" dirty="0">
                <a:latin typeface="TeXGyreHeros"/>
                <a:cs typeface="TeXGyreHeros"/>
              </a:rPr>
              <a:t>- </a:t>
            </a:r>
            <a:fld id="{81D60167-4931-47E6-BA6A-407CBD079E47}" type="slidenum">
              <a:rPr sz="900" dirty="0">
                <a:latin typeface="TeXGyreHeros"/>
                <a:cs typeface="TeXGyreHeros"/>
              </a:rPr>
              <a:t>17</a:t>
            </a:fld>
            <a:r>
              <a:rPr sz="900" spc="-75" dirty="0">
                <a:latin typeface="TeXGyreHeros"/>
                <a:cs typeface="TeXGyreHeros"/>
              </a:rPr>
              <a:t> </a:t>
            </a:r>
            <a:r>
              <a:rPr sz="900" dirty="0">
                <a:latin typeface="TeXGyreHeros"/>
                <a:cs typeface="TeXGyreHeros"/>
              </a:rPr>
              <a:t>-</a:t>
            </a:r>
            <a:endParaRPr sz="900">
              <a:latin typeface="TeXGyreHeros"/>
              <a:cs typeface="TeXGyreHero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9780" y="574913"/>
            <a:ext cx="5029835" cy="7877175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25"/>
              </a:spcBef>
            </a:pPr>
            <a:r>
              <a:rPr sz="1400" b="1" dirty="0">
                <a:latin typeface="Arial"/>
                <a:cs typeface="Arial"/>
              </a:rPr>
              <a:t>Speci </a:t>
            </a:r>
            <a:r>
              <a:rPr sz="1400" b="1" spc="-5" dirty="0">
                <a:latin typeface="Arial"/>
                <a:cs typeface="Arial"/>
              </a:rPr>
              <a:t>“Poçe </a:t>
            </a:r>
            <a:r>
              <a:rPr sz="1400" b="1" dirty="0">
                <a:latin typeface="Arial"/>
                <a:cs typeface="Arial"/>
              </a:rPr>
              <a:t>e</a:t>
            </a:r>
            <a:r>
              <a:rPr sz="1400" b="1" spc="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verdhë”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459"/>
              </a:spcBef>
            </a:pPr>
            <a:r>
              <a:rPr sz="1250" b="1" spc="-5" dirty="0">
                <a:latin typeface="Arial"/>
                <a:cs typeface="Arial"/>
              </a:rPr>
              <a:t>Specia: </a:t>
            </a:r>
            <a:r>
              <a:rPr sz="1250" i="1" spc="-5" dirty="0">
                <a:latin typeface="Arimo"/>
                <a:cs typeface="Arimo"/>
              </a:rPr>
              <a:t>Capsicum annuum</a:t>
            </a:r>
            <a:r>
              <a:rPr sz="1250" i="1" spc="20" dirty="0">
                <a:latin typeface="Arimo"/>
                <a:cs typeface="Arimo"/>
              </a:rPr>
              <a:t> </a:t>
            </a:r>
            <a:r>
              <a:rPr sz="1250" spc="-5" dirty="0">
                <a:latin typeface="TeXGyreHeros"/>
                <a:cs typeface="TeXGyreHeros"/>
              </a:rPr>
              <a:t>L.</a:t>
            </a:r>
            <a:endParaRPr sz="125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000">
              <a:latin typeface="TeXGyreHeros"/>
              <a:cs typeface="TeXGyreHeros"/>
            </a:endParaRPr>
          </a:p>
          <a:p>
            <a:pPr marL="12700" marR="5080" indent="179705" algn="just">
              <a:lnSpc>
                <a:spcPct val="105900"/>
              </a:lnSpc>
              <a:spcBef>
                <a:spcPts val="5"/>
              </a:spcBef>
            </a:pPr>
            <a:r>
              <a:rPr sz="1100" b="1" spc="-5" dirty="0">
                <a:latin typeface="Arial"/>
                <a:cs typeface="Arial"/>
              </a:rPr>
              <a:t>Përhapja: </a:t>
            </a:r>
            <a:r>
              <a:rPr sz="1100" spc="-5" dirty="0">
                <a:latin typeface="TeXGyreHeros"/>
                <a:cs typeface="TeXGyreHeros"/>
              </a:rPr>
              <a:t>Edhe </a:t>
            </a:r>
            <a:r>
              <a:rPr sz="1100" dirty="0">
                <a:latin typeface="TeXGyreHeros"/>
                <a:cs typeface="TeXGyreHeros"/>
              </a:rPr>
              <a:t>kjo </a:t>
            </a:r>
            <a:r>
              <a:rPr sz="1100" spc="-5" dirty="0">
                <a:latin typeface="TeXGyreHeros"/>
                <a:cs typeface="TeXGyreHeros"/>
              </a:rPr>
              <a:t>popullatë, sikurse “Poçe </a:t>
            </a:r>
            <a:r>
              <a:rPr sz="1100" dirty="0">
                <a:latin typeface="TeXGyreHeros"/>
                <a:cs typeface="TeXGyreHeros"/>
              </a:rPr>
              <a:t>e kuqe”, </a:t>
            </a:r>
            <a:r>
              <a:rPr sz="1100" spc="-5" dirty="0">
                <a:latin typeface="TeXGyreHeros"/>
                <a:cs typeface="TeXGyreHeros"/>
              </a:rPr>
              <a:t>në </a:t>
            </a:r>
            <a:r>
              <a:rPr sz="1100" dirty="0">
                <a:latin typeface="TeXGyreHeros"/>
                <a:cs typeface="TeXGyreHeros"/>
              </a:rPr>
              <a:t>zonën e </a:t>
            </a:r>
            <a:r>
              <a:rPr sz="1100" spc="-5" dirty="0">
                <a:latin typeface="TeXGyreHeros"/>
                <a:cs typeface="TeXGyreHeros"/>
              </a:rPr>
              <a:t>Korçës,  Devollit dhe Pogradecit, njihet dhe kultivohet për </a:t>
            </a:r>
            <a:r>
              <a:rPr sz="1100" dirty="0">
                <a:latin typeface="TeXGyreHeros"/>
                <a:cs typeface="TeXGyreHeros"/>
              </a:rPr>
              <a:t>më se </a:t>
            </a:r>
            <a:r>
              <a:rPr sz="1100" spc="-5" dirty="0">
                <a:latin typeface="TeXGyreHeros"/>
                <a:cs typeface="TeXGyreHeros"/>
              </a:rPr>
              <a:t>80-100 vjet. </a:t>
            </a:r>
            <a:r>
              <a:rPr sz="1100" dirty="0">
                <a:latin typeface="TeXGyreHeros"/>
                <a:cs typeface="TeXGyreHeros"/>
              </a:rPr>
              <a:t>Fara e saj  </a:t>
            </a:r>
            <a:r>
              <a:rPr sz="1100" spc="-5" dirty="0">
                <a:latin typeface="TeXGyreHeros"/>
                <a:cs typeface="TeXGyreHeros"/>
              </a:rPr>
              <a:t>është </a:t>
            </a:r>
            <a:r>
              <a:rPr sz="1100" spc="-10" dirty="0">
                <a:latin typeface="TeXGyreHeros"/>
                <a:cs typeface="TeXGyreHeros"/>
              </a:rPr>
              <a:t>mbajtur, </a:t>
            </a:r>
            <a:r>
              <a:rPr sz="1100" spc="-5" dirty="0">
                <a:latin typeface="TeXGyreHeros"/>
                <a:cs typeface="TeXGyreHeros"/>
              </a:rPr>
              <a:t>ruajtur dhe trashëguar ndër breza nga </a:t>
            </a:r>
            <a:r>
              <a:rPr sz="1100" dirty="0">
                <a:latin typeface="TeXGyreHeros"/>
                <a:cs typeface="TeXGyreHeros"/>
              </a:rPr>
              <a:t>bahçevanët. </a:t>
            </a:r>
            <a:r>
              <a:rPr sz="1100" spc="-5" dirty="0">
                <a:latin typeface="TeXGyreHeros"/>
                <a:cs typeface="TeXGyreHeros"/>
              </a:rPr>
              <a:t>Aktualisht </a:t>
            </a:r>
            <a:r>
              <a:rPr sz="1100" spc="-10" dirty="0">
                <a:latin typeface="TeXGyreHeros"/>
                <a:cs typeface="TeXGyreHeros"/>
              </a:rPr>
              <a:t>zë  </a:t>
            </a:r>
            <a:r>
              <a:rPr sz="1100" dirty="0">
                <a:latin typeface="TeXGyreHeros"/>
                <a:cs typeface="TeXGyreHeros"/>
              </a:rPr>
              <a:t>më </a:t>
            </a:r>
            <a:r>
              <a:rPr sz="1100" spc="-5" dirty="0">
                <a:latin typeface="TeXGyreHeros"/>
                <a:cs typeface="TeXGyreHeros"/>
              </a:rPr>
              <a:t>pak </a:t>
            </a:r>
            <a:r>
              <a:rPr sz="1100" dirty="0">
                <a:latin typeface="TeXGyreHeros"/>
                <a:cs typeface="TeXGyreHeros"/>
              </a:rPr>
              <a:t>se 5 % </a:t>
            </a:r>
            <a:r>
              <a:rPr sz="1100" spc="-5" dirty="0">
                <a:latin typeface="TeXGyreHeros"/>
                <a:cs typeface="TeXGyreHeros"/>
              </a:rPr>
              <a:t>të sipërfaqes </a:t>
            </a:r>
            <a:r>
              <a:rPr sz="1100" dirty="0">
                <a:latin typeface="TeXGyreHeros"/>
                <a:cs typeface="TeXGyreHeros"/>
              </a:rPr>
              <a:t>së </a:t>
            </a:r>
            <a:r>
              <a:rPr sz="1100" spc="-5" dirty="0">
                <a:latin typeface="TeXGyreHeros"/>
                <a:cs typeface="TeXGyreHeros"/>
              </a:rPr>
              <a:t>specit në </a:t>
            </a:r>
            <a:r>
              <a:rPr sz="1100" dirty="0">
                <a:latin typeface="TeXGyreHeros"/>
                <a:cs typeface="TeXGyreHeros"/>
              </a:rPr>
              <a:t>zonë, duke </a:t>
            </a:r>
            <a:r>
              <a:rPr sz="1100" spc="-5" dirty="0">
                <a:latin typeface="TeXGyreHeros"/>
                <a:cs typeface="TeXGyreHeros"/>
              </a:rPr>
              <a:t>qenë kështu kultivar autok-  ton </a:t>
            </a:r>
            <a:r>
              <a:rPr sz="1100" dirty="0">
                <a:latin typeface="TeXGyreHeros"/>
                <a:cs typeface="TeXGyreHeros"/>
              </a:rPr>
              <a:t>i</a:t>
            </a:r>
            <a:r>
              <a:rPr sz="1100" spc="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rrallë.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Përshkrimi:</a:t>
            </a:r>
            <a:endParaRPr sz="1100">
              <a:latin typeface="Arial"/>
              <a:cs typeface="Arial"/>
            </a:endParaRPr>
          </a:p>
          <a:p>
            <a:pPr marL="12700" marR="5080" indent="179705" algn="r">
              <a:lnSpc>
                <a:spcPts val="1400"/>
              </a:lnSpc>
              <a:spcBef>
                <a:spcPts val="50"/>
              </a:spcBef>
            </a:pPr>
            <a:r>
              <a:rPr sz="1100" spc="-5" dirty="0">
                <a:latin typeface="TeXGyreHeros"/>
                <a:cs typeface="TeXGyreHeros"/>
              </a:rPr>
              <a:t>Bimët</a:t>
            </a:r>
            <a:r>
              <a:rPr sz="1100" spc="8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kanë</a:t>
            </a:r>
            <a:r>
              <a:rPr sz="1100" spc="8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trup</a:t>
            </a:r>
            <a:r>
              <a:rPr sz="1100" spc="75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të</a:t>
            </a:r>
            <a:r>
              <a:rPr sz="1100" spc="7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lartë</a:t>
            </a:r>
            <a:r>
              <a:rPr sz="1100" spc="8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70</a:t>
            </a:r>
            <a:r>
              <a:rPr sz="1100" spc="9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-80</a:t>
            </a:r>
            <a:r>
              <a:rPr sz="1100" spc="8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cm,</a:t>
            </a:r>
            <a:r>
              <a:rPr sz="1100" spc="8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me</a:t>
            </a:r>
            <a:r>
              <a:rPr sz="1100" spc="9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kërcell</a:t>
            </a:r>
            <a:r>
              <a:rPr sz="1100" spc="9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mesatarisht</a:t>
            </a:r>
            <a:r>
              <a:rPr sz="1100" spc="85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të</a:t>
            </a:r>
            <a:r>
              <a:rPr sz="1100" spc="7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trashë</a:t>
            </a:r>
            <a:r>
              <a:rPr sz="1100" spc="7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dhe</a:t>
            </a:r>
            <a:r>
              <a:rPr sz="1100" spc="10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de- </a:t>
            </a:r>
            <a:r>
              <a:rPr sz="1100" dirty="0">
                <a:latin typeface="TeXGyreHeros"/>
                <a:cs typeface="TeXGyreHeros"/>
              </a:rPr>
              <a:t> gëzim</a:t>
            </a:r>
            <a:r>
              <a:rPr sz="1100" spc="90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mesatar.</a:t>
            </a:r>
            <a:r>
              <a:rPr sz="1100" spc="114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Gjethe</a:t>
            </a:r>
            <a:r>
              <a:rPr sz="1100" spc="10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9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mëdha,</a:t>
            </a:r>
            <a:r>
              <a:rPr sz="1100" spc="114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eliptike,</a:t>
            </a:r>
            <a:r>
              <a:rPr sz="1100" spc="105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me</a:t>
            </a:r>
            <a:r>
              <a:rPr sz="1100" spc="10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majë</a:t>
            </a:r>
            <a:r>
              <a:rPr sz="1100" spc="10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dhe</a:t>
            </a:r>
            <a:r>
              <a:rPr sz="1100" spc="10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me</a:t>
            </a:r>
            <a:r>
              <a:rPr sz="1100" spc="10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ngjyrë</a:t>
            </a:r>
            <a:r>
              <a:rPr sz="1100" spc="10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10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gjelbër</a:t>
            </a:r>
            <a:r>
              <a:rPr sz="1100" spc="10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endParaRPr sz="1100">
              <a:latin typeface="TeXGyreHeros"/>
              <a:cs typeface="TeXGyreHeros"/>
            </a:endParaRPr>
          </a:p>
          <a:p>
            <a:pPr marL="12700" marR="5080" algn="r">
              <a:lnSpc>
                <a:spcPts val="1390"/>
              </a:lnSpc>
              <a:spcBef>
                <a:spcPts val="15"/>
              </a:spcBef>
            </a:pPr>
            <a:r>
              <a:rPr sz="1100" spc="-5" dirty="0">
                <a:latin typeface="TeXGyreHeros"/>
                <a:cs typeface="TeXGyreHeros"/>
              </a:rPr>
              <a:t>errët.</a:t>
            </a:r>
            <a:r>
              <a:rPr sz="1100" spc="1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Prodhon</a:t>
            </a:r>
            <a:r>
              <a:rPr sz="1100" spc="1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15-20</a:t>
            </a:r>
            <a:r>
              <a:rPr sz="1100" spc="1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fruta</a:t>
            </a:r>
            <a:r>
              <a:rPr sz="1100" spc="1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për</a:t>
            </a:r>
            <a:r>
              <a:rPr sz="1100" spc="1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bimë.</a:t>
            </a:r>
            <a:r>
              <a:rPr sz="1100" spc="7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Ata</a:t>
            </a:r>
            <a:r>
              <a:rPr sz="1100" spc="1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janë</a:t>
            </a:r>
            <a:r>
              <a:rPr sz="1100" spc="1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1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mëdha</a:t>
            </a:r>
            <a:r>
              <a:rPr sz="1100" spc="1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deri</a:t>
            </a:r>
            <a:r>
              <a:rPr sz="1100" spc="13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shumë</a:t>
            </a:r>
            <a:r>
              <a:rPr sz="1100" spc="1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1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mëdha, </a:t>
            </a:r>
            <a:r>
              <a:rPr sz="110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formë </a:t>
            </a:r>
            <a:r>
              <a:rPr sz="1100" dirty="0">
                <a:latin typeface="TeXGyreHeros"/>
                <a:cs typeface="TeXGyreHeros"/>
              </a:rPr>
              <a:t>prizmi me 4 brinjë (ka </a:t>
            </a:r>
            <a:r>
              <a:rPr sz="1100" spc="-5" dirty="0">
                <a:latin typeface="TeXGyreHeros"/>
                <a:cs typeface="TeXGyreHeros"/>
              </a:rPr>
              <a:t>raste </a:t>
            </a:r>
            <a:r>
              <a:rPr sz="1100" dirty="0">
                <a:latin typeface="TeXGyreHeros"/>
                <a:cs typeface="TeXGyreHeros"/>
              </a:rPr>
              <a:t>edhe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dirty="0">
                <a:latin typeface="TeXGyreHeros"/>
                <a:cs typeface="TeXGyreHeros"/>
              </a:rPr>
              <a:t>6 </a:t>
            </a:r>
            <a:r>
              <a:rPr sz="1100" spc="-5" dirty="0">
                <a:latin typeface="TeXGyreHeros"/>
                <a:cs typeface="TeXGyreHeros"/>
              </a:rPr>
              <a:t>brinjë),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peshë </a:t>
            </a:r>
            <a:r>
              <a:rPr sz="1100" dirty="0">
                <a:latin typeface="TeXGyreHeros"/>
                <a:cs typeface="TeXGyreHeros"/>
              </a:rPr>
              <a:t>mesatare</a:t>
            </a:r>
            <a:r>
              <a:rPr sz="1100" spc="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80-100</a:t>
            </a:r>
            <a:endParaRPr sz="1100">
              <a:latin typeface="TeXGyreHeros"/>
              <a:cs typeface="TeXGyreHeros"/>
            </a:endParaRPr>
          </a:p>
          <a:p>
            <a:pPr marR="5080" algn="r">
              <a:lnSpc>
                <a:spcPct val="100000"/>
              </a:lnSpc>
              <a:spcBef>
                <a:spcPts val="30"/>
              </a:spcBef>
            </a:pPr>
            <a:r>
              <a:rPr sz="1100" spc="-5" dirty="0">
                <a:latin typeface="TeXGyreHeros"/>
                <a:cs typeface="TeXGyreHeros"/>
              </a:rPr>
              <a:t>g;</a:t>
            </a:r>
            <a:r>
              <a:rPr sz="1100" spc="9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në</a:t>
            </a:r>
            <a:r>
              <a:rPr sz="1100" spc="8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pjekjen</a:t>
            </a:r>
            <a:r>
              <a:rPr sz="1100" spc="7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teknike</a:t>
            </a:r>
            <a:r>
              <a:rPr sz="1100" spc="7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kanë</a:t>
            </a:r>
            <a:r>
              <a:rPr sz="1100" spc="7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ngjyrë</a:t>
            </a:r>
            <a:r>
              <a:rPr sz="1100" spc="7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9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gjelbër</a:t>
            </a:r>
            <a:r>
              <a:rPr sz="1100" spc="8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7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çelur</a:t>
            </a:r>
            <a:r>
              <a:rPr sz="1100" spc="9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deri</a:t>
            </a:r>
            <a:r>
              <a:rPr sz="1100" spc="8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në</a:t>
            </a:r>
            <a:r>
              <a:rPr sz="1100" spc="8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8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verdhë,</a:t>
            </a:r>
            <a:r>
              <a:rPr sz="1100" spc="9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kurse</a:t>
            </a:r>
            <a:r>
              <a:rPr sz="1100" spc="95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në</a:t>
            </a:r>
            <a:endParaRPr sz="1100">
              <a:latin typeface="TeXGyreHeros"/>
              <a:cs typeface="TeXGyreHeros"/>
            </a:endParaRPr>
          </a:p>
          <a:p>
            <a:pPr marL="12700" marR="5080" algn="just">
              <a:lnSpc>
                <a:spcPct val="105900"/>
              </a:lnSpc>
              <a:spcBef>
                <a:spcPts val="5"/>
              </a:spcBef>
            </a:pPr>
            <a:r>
              <a:rPr sz="1100" spc="-5" dirty="0">
                <a:latin typeface="TeXGyreHeros"/>
                <a:cs typeface="TeXGyreHeros"/>
              </a:rPr>
              <a:t>atë biologjike </a:t>
            </a:r>
            <a:r>
              <a:rPr sz="1100" dirty="0">
                <a:latin typeface="TeXGyreHeros"/>
                <a:cs typeface="TeXGyreHeros"/>
              </a:rPr>
              <a:t>ngjyrë portokalli </a:t>
            </a:r>
            <a:r>
              <a:rPr sz="1100" spc="-5" dirty="0">
                <a:latin typeface="TeXGyreHeros"/>
                <a:cs typeface="TeXGyreHeros"/>
              </a:rPr>
              <a:t>të kuqe. Fryti,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përgjithësi </a:t>
            </a:r>
            <a:r>
              <a:rPr sz="1100" dirty="0">
                <a:latin typeface="TeXGyreHeros"/>
                <a:cs typeface="TeXGyreHeros"/>
              </a:rPr>
              <a:t>ka </a:t>
            </a:r>
            <a:r>
              <a:rPr sz="1100" spc="-5" dirty="0">
                <a:latin typeface="TeXGyreHeros"/>
                <a:cs typeface="TeXGyreHeros"/>
              </a:rPr>
              <a:t>tre </a:t>
            </a:r>
            <a:r>
              <a:rPr sz="1100" dirty="0">
                <a:latin typeface="TeXGyreHeros"/>
                <a:cs typeface="TeXGyreHeros"/>
              </a:rPr>
              <a:t>fole. </a:t>
            </a:r>
            <a:r>
              <a:rPr sz="1100" spc="-15" dirty="0">
                <a:latin typeface="TeXGyreHeros"/>
                <a:cs typeface="TeXGyreHeros"/>
              </a:rPr>
              <a:t>Tuli </a:t>
            </a:r>
            <a:r>
              <a:rPr sz="1100" spc="-5" dirty="0">
                <a:latin typeface="TeXGyreHeros"/>
                <a:cs typeface="TeXGyreHeros"/>
              </a:rPr>
              <a:t>është </a:t>
            </a:r>
            <a:r>
              <a:rPr sz="1100" dirty="0">
                <a:latin typeface="TeXGyreHeros"/>
                <a:cs typeface="TeXGyreHeros"/>
              </a:rPr>
              <a:t>i  </a:t>
            </a:r>
            <a:r>
              <a:rPr sz="1100" spc="-5" dirty="0">
                <a:latin typeface="TeXGyreHeros"/>
                <a:cs typeface="TeXGyreHeros"/>
              </a:rPr>
              <a:t>trashë </a:t>
            </a:r>
            <a:r>
              <a:rPr sz="1100" dirty="0">
                <a:latin typeface="TeXGyreHeros"/>
                <a:cs typeface="TeXGyreHeros"/>
              </a:rPr>
              <a:t>(4-5 </a:t>
            </a:r>
            <a:r>
              <a:rPr sz="1100" spc="-5" dirty="0">
                <a:latin typeface="TeXGyreHeros"/>
                <a:cs typeface="TeXGyreHeros"/>
              </a:rPr>
              <a:t>mm),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ngjeshur dhe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lëngshëm. </a:t>
            </a:r>
            <a:r>
              <a:rPr sz="1100" dirty="0">
                <a:latin typeface="TeXGyreHeros"/>
                <a:cs typeface="TeXGyreHeros"/>
              </a:rPr>
              <a:t>Është </a:t>
            </a:r>
            <a:r>
              <a:rPr sz="1100" spc="-10" dirty="0">
                <a:latin typeface="TeXGyreHeros"/>
                <a:cs typeface="TeXGyreHeros"/>
              </a:rPr>
              <a:t>spec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ëmbël,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lëngshëm dhe 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shije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mirë. Edhe </a:t>
            </a:r>
            <a:r>
              <a:rPr sz="1100" dirty="0">
                <a:latin typeface="TeXGyreHeros"/>
                <a:cs typeface="TeXGyreHeros"/>
              </a:rPr>
              <a:t>ky </a:t>
            </a:r>
            <a:r>
              <a:rPr sz="1100" spc="-5" dirty="0">
                <a:latin typeface="TeXGyreHeros"/>
                <a:cs typeface="TeXGyreHeros"/>
              </a:rPr>
              <a:t>spec është </a:t>
            </a:r>
            <a:r>
              <a:rPr sz="1100" dirty="0">
                <a:latin typeface="TeXGyreHeros"/>
                <a:cs typeface="TeXGyreHeros"/>
              </a:rPr>
              <a:t>gjysmë i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vonë.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950">
              <a:latin typeface="TeXGyreHeros"/>
              <a:cs typeface="TeXGyreHeros"/>
            </a:endParaRPr>
          </a:p>
          <a:p>
            <a:pPr marL="12700" marR="5080" indent="179705" algn="just">
              <a:lnSpc>
                <a:spcPct val="106400"/>
              </a:lnSpc>
            </a:pPr>
            <a:r>
              <a:rPr sz="1100" b="1" spc="-5" dirty="0">
                <a:latin typeface="Arial"/>
                <a:cs typeface="Arial"/>
              </a:rPr>
              <a:t>Kultivimi:</a:t>
            </a:r>
            <a:r>
              <a:rPr sz="1100" b="1" spc="-60" dirty="0">
                <a:latin typeface="Arial"/>
                <a:cs typeface="Arial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Farat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mbillen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në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farishte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në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gjysmën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dytë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shkurtit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dhe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ﬁdanët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në  </a:t>
            </a:r>
            <a:r>
              <a:rPr sz="1100" spc="-5" dirty="0">
                <a:latin typeface="TeXGyreHeros"/>
                <a:cs typeface="TeXGyreHeros"/>
              </a:rPr>
              <a:t>fushë 10 </a:t>
            </a:r>
            <a:r>
              <a:rPr sz="1100" dirty="0">
                <a:latin typeface="TeXGyreHeros"/>
                <a:cs typeface="TeXGyreHeros"/>
              </a:rPr>
              <a:t>- </a:t>
            </a:r>
            <a:r>
              <a:rPr sz="1100" spc="-5" dirty="0">
                <a:latin typeface="TeXGyreHeros"/>
                <a:cs typeface="TeXGyreHeros"/>
              </a:rPr>
              <a:t>15 maj. Prodhimi </a:t>
            </a:r>
            <a:r>
              <a:rPr sz="1100" dirty="0">
                <a:latin typeface="TeXGyreHeros"/>
                <a:cs typeface="TeXGyreHeros"/>
              </a:rPr>
              <a:t>ﬁllon pas </a:t>
            </a:r>
            <a:r>
              <a:rPr sz="1100" spc="-5" dirty="0">
                <a:latin typeface="TeXGyreHeros"/>
                <a:cs typeface="TeXGyreHeros"/>
              </a:rPr>
              <a:t>8-10 javë, në fund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korrikut dhe vazhdon  deri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ngricat </a:t>
            </a:r>
            <a:r>
              <a:rPr sz="1100" dirty="0">
                <a:latin typeface="TeXGyreHeros"/>
                <a:cs typeface="TeXGyreHeros"/>
              </a:rPr>
              <a:t>e para </a:t>
            </a:r>
            <a:r>
              <a:rPr sz="1100" spc="5" dirty="0">
                <a:latin typeface="TeXGyreHeros"/>
                <a:cs typeface="TeXGyreHeros"/>
              </a:rPr>
              <a:t>të</a:t>
            </a:r>
            <a:r>
              <a:rPr sz="1100" spc="-18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vjeshtës.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950">
              <a:latin typeface="TeXGyreHeros"/>
              <a:cs typeface="TeXGyreHeros"/>
            </a:endParaRPr>
          </a:p>
          <a:p>
            <a:pPr marL="12700" marR="2961005" indent="179705" algn="just">
              <a:lnSpc>
                <a:spcPct val="106400"/>
              </a:lnSpc>
              <a:spcBef>
                <a:spcPts val="5"/>
              </a:spcBef>
            </a:pPr>
            <a:r>
              <a:rPr sz="1100" b="1" spc="-5" dirty="0">
                <a:latin typeface="Arial"/>
                <a:cs typeface="Arial"/>
              </a:rPr>
              <a:t>Rendimenti: </a:t>
            </a:r>
            <a:r>
              <a:rPr sz="1100" spc="-5" dirty="0">
                <a:latin typeface="TeXGyreHeros"/>
                <a:cs typeface="TeXGyreHeros"/>
              </a:rPr>
              <a:t>rreth 35-40 </a:t>
            </a:r>
            <a:r>
              <a:rPr sz="1100" dirty="0">
                <a:latin typeface="TeXGyreHeros"/>
                <a:cs typeface="TeXGyreHeros"/>
              </a:rPr>
              <a:t>kv/  dynym.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10" dirty="0">
                <a:latin typeface="Arial"/>
                <a:cs typeface="Arial"/>
              </a:rPr>
              <a:t>Veçantitë</a:t>
            </a:r>
            <a:endParaRPr sz="1100">
              <a:latin typeface="Arial"/>
              <a:cs typeface="Arial"/>
            </a:endParaRPr>
          </a:p>
          <a:p>
            <a:pPr marL="12700" marR="2960370" indent="179705" algn="just">
              <a:lnSpc>
                <a:spcPct val="105900"/>
              </a:lnSpc>
              <a:spcBef>
                <a:spcPts val="10"/>
              </a:spcBef>
            </a:pPr>
            <a:r>
              <a:rPr sz="1100" b="1" spc="-5" dirty="0">
                <a:latin typeface="Arial"/>
                <a:cs typeface="Arial"/>
              </a:rPr>
              <a:t>Pozitive: </a:t>
            </a:r>
            <a:r>
              <a:rPr sz="1100" dirty="0">
                <a:latin typeface="TeXGyreHeros"/>
                <a:cs typeface="TeXGyreHeros"/>
              </a:rPr>
              <a:t>Ka qëndrueshmëri  </a:t>
            </a:r>
            <a:r>
              <a:rPr sz="1100" spc="-5" dirty="0">
                <a:latin typeface="TeXGyreHeros"/>
                <a:cs typeface="TeXGyreHeros"/>
              </a:rPr>
              <a:t>të mirë ndaj sëmundjeve, tem-  peraturave të ulëta dhe </a:t>
            </a:r>
            <a:r>
              <a:rPr sz="1100" dirty="0">
                <a:latin typeface="TeXGyreHeros"/>
                <a:cs typeface="TeXGyreHeros"/>
              </a:rPr>
              <a:t>të larta.  </a:t>
            </a:r>
            <a:r>
              <a:rPr sz="1100" spc="-5" dirty="0">
                <a:latin typeface="TeXGyreHeros"/>
                <a:cs typeface="TeXGyreHeros"/>
              </a:rPr>
              <a:t>Jep prodhim të mirë </a:t>
            </a:r>
            <a:r>
              <a:rPr sz="1100" dirty="0">
                <a:latin typeface="TeXGyreHeros"/>
                <a:cs typeface="TeXGyreHeros"/>
              </a:rPr>
              <a:t>e të </a:t>
            </a:r>
            <a:r>
              <a:rPr sz="1100" spc="-10" dirty="0">
                <a:latin typeface="TeXGyreHeros"/>
                <a:cs typeface="TeXGyreHeros"/>
              </a:rPr>
              <a:t>qën-  </a:t>
            </a:r>
            <a:r>
              <a:rPr sz="1100" spc="-5" dirty="0">
                <a:latin typeface="TeXGyreHeros"/>
                <a:cs typeface="TeXGyreHeros"/>
              </a:rPr>
              <a:t>drueshëm.</a:t>
            </a:r>
            <a:endParaRPr sz="11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  <a:spcBef>
                <a:spcPts val="885"/>
              </a:spcBef>
            </a:pPr>
            <a:r>
              <a:rPr sz="1100" b="1" spc="-5" dirty="0">
                <a:latin typeface="Arial"/>
                <a:cs typeface="Arial"/>
              </a:rPr>
              <a:t>Negative: </a:t>
            </a:r>
            <a:r>
              <a:rPr sz="1100" spc="-5" dirty="0">
                <a:latin typeface="TeXGyreHeros"/>
                <a:cs typeface="TeXGyreHeros"/>
              </a:rPr>
              <a:t>Nuk</a:t>
            </a:r>
            <a:r>
              <a:rPr sz="1100" spc="-1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ka.</a:t>
            </a:r>
            <a:endParaRPr sz="1100">
              <a:latin typeface="TeXGyreHeros"/>
              <a:cs typeface="TeXGyreHeros"/>
            </a:endParaRPr>
          </a:p>
          <a:p>
            <a:pPr marL="12700" marR="2959735" indent="179705" algn="just">
              <a:lnSpc>
                <a:spcPct val="106100"/>
              </a:lnSpc>
              <a:spcBef>
                <a:spcPts val="795"/>
              </a:spcBef>
            </a:pPr>
            <a:r>
              <a:rPr sz="1100" b="1" spc="-5" dirty="0">
                <a:latin typeface="Arial"/>
                <a:cs typeface="Arial"/>
              </a:rPr>
              <a:t>Përdorimi: </a:t>
            </a:r>
            <a:r>
              <a:rPr sz="1100" spc="-5" dirty="0">
                <a:latin typeface="TeXGyreHeros"/>
                <a:cs typeface="TeXGyreHeros"/>
              </a:rPr>
              <a:t>Për </a:t>
            </a:r>
            <a:r>
              <a:rPr sz="1100" dirty="0">
                <a:latin typeface="TeXGyreHeros"/>
                <a:cs typeface="TeXGyreHeros"/>
              </a:rPr>
              <a:t>konsum </a:t>
            </a:r>
            <a:r>
              <a:rPr sz="1100" spc="5" dirty="0">
                <a:latin typeface="TeXGyreHeros"/>
                <a:cs typeface="TeXGyreHeros"/>
              </a:rPr>
              <a:t>të  </a:t>
            </a:r>
            <a:r>
              <a:rPr sz="1100" spc="-5" dirty="0">
                <a:latin typeface="TeXGyreHeros"/>
                <a:cs typeface="TeXGyreHeros"/>
              </a:rPr>
              <a:t>freskët, gatime të </a:t>
            </a:r>
            <a:r>
              <a:rPr sz="1100" dirty="0">
                <a:latin typeface="TeXGyreHeros"/>
                <a:cs typeface="TeXGyreHeros"/>
              </a:rPr>
              <a:t>ndryshme </a:t>
            </a:r>
            <a:r>
              <a:rPr sz="1100" spc="-5" dirty="0">
                <a:latin typeface="TeXGyreHeros"/>
                <a:cs typeface="TeXGyreHeros"/>
              </a:rPr>
              <a:t>dhe  përpunim në </a:t>
            </a:r>
            <a:r>
              <a:rPr sz="1100" dirty="0">
                <a:latin typeface="TeXGyreHeros"/>
                <a:cs typeface="TeXGyreHeros"/>
              </a:rPr>
              <a:t>formë </a:t>
            </a:r>
            <a:r>
              <a:rPr sz="1100" spc="-5" dirty="0">
                <a:latin typeface="TeXGyreHeros"/>
                <a:cs typeface="TeXGyreHeros"/>
              </a:rPr>
              <a:t>turshie, të  mbushur me gjizë, </a:t>
            </a:r>
            <a:r>
              <a:rPr sz="1100" dirty="0">
                <a:latin typeface="TeXGyreHeros"/>
                <a:cs typeface="TeXGyreHeros"/>
              </a:rPr>
              <a:t>etj, </a:t>
            </a:r>
            <a:r>
              <a:rPr sz="1100" spc="-5" dirty="0">
                <a:latin typeface="TeXGyreHeros"/>
                <a:cs typeface="TeXGyreHeros"/>
              </a:rPr>
              <a:t>në </a:t>
            </a:r>
            <a:r>
              <a:rPr sz="1100" dirty="0">
                <a:latin typeface="TeXGyreHeros"/>
                <a:cs typeface="TeXGyreHeros"/>
              </a:rPr>
              <a:t>familje  </a:t>
            </a:r>
            <a:r>
              <a:rPr sz="1100" spc="-5" dirty="0">
                <a:latin typeface="TeXGyreHeros"/>
                <a:cs typeface="TeXGyreHeros"/>
              </a:rPr>
              <a:t>dhe </a:t>
            </a:r>
            <a:r>
              <a:rPr sz="1100" dirty="0">
                <a:latin typeface="TeXGyreHeros"/>
                <a:cs typeface="TeXGyreHeros"/>
              </a:rPr>
              <a:t>për </a:t>
            </a:r>
            <a:r>
              <a:rPr sz="1100" spc="-5" dirty="0">
                <a:latin typeface="TeXGyreHeros"/>
                <a:cs typeface="TeXGyreHeros"/>
              </a:rPr>
              <a:t>tregun</a:t>
            </a:r>
            <a:r>
              <a:rPr sz="1100" spc="-1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lokal.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950">
              <a:latin typeface="TeXGyreHeros"/>
              <a:cs typeface="TeXGyreHeros"/>
            </a:endParaRPr>
          </a:p>
          <a:p>
            <a:pPr marL="12700" marR="2960370" indent="179705" algn="just">
              <a:lnSpc>
                <a:spcPct val="106400"/>
              </a:lnSpc>
              <a:spcBef>
                <a:spcPts val="5"/>
              </a:spcBef>
            </a:pPr>
            <a:r>
              <a:rPr sz="1100" b="1" dirty="0">
                <a:latin typeface="Arial"/>
                <a:cs typeface="Arial"/>
              </a:rPr>
              <a:t>Risku: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futjen </a:t>
            </a:r>
            <a:r>
              <a:rPr sz="1100" dirty="0">
                <a:latin typeface="TeXGyreHeros"/>
                <a:cs typeface="TeXGyreHeros"/>
              </a:rPr>
              <a:t>e farërave</a:t>
            </a:r>
            <a:r>
              <a:rPr sz="1100" spc="-75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të  </a:t>
            </a:r>
            <a:r>
              <a:rPr sz="1100" dirty="0">
                <a:latin typeface="TeXGyreHeros"/>
                <a:cs typeface="TeXGyreHeros"/>
              </a:rPr>
              <a:t>importit </a:t>
            </a:r>
            <a:r>
              <a:rPr sz="1100" spc="-5" dirty="0">
                <a:latin typeface="TeXGyreHeros"/>
                <a:cs typeface="TeXGyreHeros"/>
              </a:rPr>
              <a:t>po mbillet gjithnjë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më</a:t>
            </a:r>
            <a:endParaRPr sz="1100">
              <a:latin typeface="TeXGyreHeros"/>
              <a:cs typeface="TeXGyreHeros"/>
            </a:endParaRPr>
          </a:p>
          <a:p>
            <a:pPr marL="12700" algn="just">
              <a:lnSpc>
                <a:spcPct val="100000"/>
              </a:lnSpc>
              <a:spcBef>
                <a:spcPts val="70"/>
              </a:spcBef>
            </a:pPr>
            <a:r>
              <a:rPr sz="1100" spc="-5" dirty="0">
                <a:latin typeface="TeXGyreHeros"/>
                <a:cs typeface="TeXGyreHeros"/>
              </a:rPr>
              <a:t>pak </a:t>
            </a:r>
            <a:r>
              <a:rPr sz="1100" dirty="0">
                <a:latin typeface="TeXGyreHeros"/>
                <a:cs typeface="TeXGyreHeros"/>
              </a:rPr>
              <a:t>dhe vetëm </a:t>
            </a:r>
            <a:r>
              <a:rPr sz="1100" spc="-5" dirty="0">
                <a:latin typeface="TeXGyreHeros"/>
                <a:cs typeface="TeXGyreHeros"/>
              </a:rPr>
              <a:t>në kopshtet familjare; pra </a:t>
            </a:r>
            <a:r>
              <a:rPr sz="1100" dirty="0">
                <a:latin typeface="TeXGyreHeros"/>
                <a:cs typeface="TeXGyreHeros"/>
              </a:rPr>
              <a:t>është në rrezik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zhdukjeje.</a:t>
            </a:r>
            <a:endParaRPr sz="1100">
              <a:latin typeface="TeXGyreHeros"/>
              <a:cs typeface="TeXGyreHero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910839" y="4692396"/>
            <a:ext cx="2887979" cy="33634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093211" y="8572158"/>
            <a:ext cx="321310" cy="15367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900" dirty="0">
                <a:latin typeface="TeXGyreHeros"/>
                <a:cs typeface="TeXGyreHeros"/>
              </a:rPr>
              <a:t>- </a:t>
            </a:r>
            <a:fld id="{81D60167-4931-47E6-BA6A-407CBD079E47}" type="slidenum">
              <a:rPr sz="900" dirty="0">
                <a:latin typeface="TeXGyreHeros"/>
                <a:cs typeface="TeXGyreHeros"/>
              </a:rPr>
              <a:t>18</a:t>
            </a:fld>
            <a:r>
              <a:rPr sz="900" spc="-75" dirty="0">
                <a:latin typeface="TeXGyreHeros"/>
                <a:cs typeface="TeXGyreHeros"/>
              </a:rPr>
              <a:t> </a:t>
            </a:r>
            <a:r>
              <a:rPr sz="900" dirty="0">
                <a:latin typeface="TeXGyreHeros"/>
                <a:cs typeface="TeXGyreHeros"/>
              </a:rPr>
              <a:t>-</a:t>
            </a:r>
            <a:endParaRPr sz="900">
              <a:latin typeface="TeXGyreHeros"/>
              <a:cs typeface="TeXGyreHero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43204" y="574913"/>
            <a:ext cx="5030470" cy="7141209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25"/>
              </a:spcBef>
            </a:pPr>
            <a:r>
              <a:rPr sz="1400" b="1" dirty="0">
                <a:latin typeface="Arial"/>
                <a:cs typeface="Arial"/>
              </a:rPr>
              <a:t>Speci </a:t>
            </a:r>
            <a:r>
              <a:rPr sz="1400" b="1" spc="-5" dirty="0">
                <a:latin typeface="Arial"/>
                <a:cs typeface="Arial"/>
              </a:rPr>
              <a:t>Hundashkë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459"/>
              </a:spcBef>
            </a:pPr>
            <a:r>
              <a:rPr sz="1250" b="1" spc="-5" dirty="0">
                <a:latin typeface="Arial"/>
                <a:cs typeface="Arial"/>
              </a:rPr>
              <a:t>Specia: </a:t>
            </a:r>
            <a:r>
              <a:rPr sz="1250" i="1" spc="-5" dirty="0">
                <a:latin typeface="Arimo"/>
                <a:cs typeface="Arimo"/>
              </a:rPr>
              <a:t>Capsicum annuum</a:t>
            </a:r>
            <a:r>
              <a:rPr sz="1250" i="1" spc="20" dirty="0">
                <a:latin typeface="Arimo"/>
                <a:cs typeface="Arimo"/>
              </a:rPr>
              <a:t> </a:t>
            </a:r>
            <a:r>
              <a:rPr sz="1250" spc="-5" dirty="0">
                <a:latin typeface="TeXGyreHeros"/>
                <a:cs typeface="TeXGyreHeros"/>
              </a:rPr>
              <a:t>L.</a:t>
            </a:r>
            <a:endParaRPr sz="125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000">
              <a:latin typeface="TeXGyreHeros"/>
              <a:cs typeface="TeXGyreHeros"/>
            </a:endParaRPr>
          </a:p>
          <a:p>
            <a:pPr marL="12700" marR="5080" indent="179705" algn="just">
              <a:lnSpc>
                <a:spcPct val="105900"/>
              </a:lnSpc>
              <a:spcBef>
                <a:spcPts val="5"/>
              </a:spcBef>
            </a:pPr>
            <a:r>
              <a:rPr sz="1100" b="1" spc="-5" dirty="0">
                <a:latin typeface="Arial"/>
                <a:cs typeface="Arial"/>
              </a:rPr>
              <a:t>Përhapja: </a:t>
            </a:r>
            <a:r>
              <a:rPr sz="1100" dirty="0">
                <a:latin typeface="TeXGyreHeros"/>
                <a:cs typeface="TeXGyreHeros"/>
              </a:rPr>
              <a:t>Në zonën e </a:t>
            </a:r>
            <a:r>
              <a:rPr sz="1100" spc="-5" dirty="0">
                <a:latin typeface="TeXGyreHeros"/>
                <a:cs typeface="TeXGyreHeros"/>
              </a:rPr>
              <a:t>Korçës njihet dhe kultivohet </a:t>
            </a:r>
            <a:r>
              <a:rPr sz="1100" dirty="0">
                <a:latin typeface="TeXGyreHeros"/>
                <a:cs typeface="TeXGyreHeros"/>
              </a:rPr>
              <a:t>për </a:t>
            </a:r>
            <a:r>
              <a:rPr sz="1100" spc="5" dirty="0">
                <a:latin typeface="TeXGyreHeros"/>
                <a:cs typeface="TeXGyreHeros"/>
              </a:rPr>
              <a:t>më </a:t>
            </a:r>
            <a:r>
              <a:rPr sz="1100" spc="-10" dirty="0">
                <a:latin typeface="TeXGyreHeros"/>
                <a:cs typeface="TeXGyreHeros"/>
              </a:rPr>
              <a:t>se </a:t>
            </a:r>
            <a:r>
              <a:rPr sz="1100" spc="-5" dirty="0">
                <a:latin typeface="TeXGyreHeros"/>
                <a:cs typeface="TeXGyreHeros"/>
              </a:rPr>
              <a:t>80-100 vjet.  </a:t>
            </a:r>
            <a:r>
              <a:rPr sz="1100" dirty="0">
                <a:latin typeface="TeXGyreHeros"/>
                <a:cs typeface="TeXGyreHeros"/>
              </a:rPr>
              <a:t>Fara </a:t>
            </a:r>
            <a:r>
              <a:rPr sz="1100" spc="-5" dirty="0">
                <a:latin typeface="TeXGyreHeros"/>
                <a:cs typeface="TeXGyreHeros"/>
              </a:rPr>
              <a:t>është </a:t>
            </a:r>
            <a:r>
              <a:rPr sz="1100" spc="-10" dirty="0">
                <a:latin typeface="TeXGyreHeros"/>
                <a:cs typeface="TeXGyreHeros"/>
              </a:rPr>
              <a:t>mbajtur, </a:t>
            </a:r>
            <a:r>
              <a:rPr sz="1100" spc="-5" dirty="0">
                <a:latin typeface="TeXGyreHeros"/>
                <a:cs typeface="TeXGyreHeros"/>
              </a:rPr>
              <a:t>ruajtur dhe </a:t>
            </a:r>
            <a:r>
              <a:rPr sz="1100" dirty="0">
                <a:latin typeface="TeXGyreHeros"/>
                <a:cs typeface="TeXGyreHeros"/>
              </a:rPr>
              <a:t>trashëguar </a:t>
            </a:r>
            <a:r>
              <a:rPr sz="1100" spc="-5" dirty="0">
                <a:latin typeface="TeXGyreHeros"/>
                <a:cs typeface="TeXGyreHeros"/>
              </a:rPr>
              <a:t>nga bahçevanët. Aktualisht </a:t>
            </a:r>
            <a:r>
              <a:rPr sz="1100" dirty="0">
                <a:latin typeface="TeXGyreHeros"/>
                <a:cs typeface="TeXGyreHeros"/>
              </a:rPr>
              <a:t>zë </a:t>
            </a:r>
            <a:r>
              <a:rPr sz="1100" spc="5" dirty="0">
                <a:latin typeface="TeXGyreHeros"/>
                <a:cs typeface="TeXGyreHeros"/>
              </a:rPr>
              <a:t>më </a:t>
            </a:r>
            <a:r>
              <a:rPr sz="1100" spc="-5" dirty="0">
                <a:latin typeface="TeXGyreHeros"/>
                <a:cs typeface="TeXGyreHeros"/>
              </a:rPr>
              <a:t>pak  </a:t>
            </a:r>
            <a:r>
              <a:rPr sz="1100" dirty="0">
                <a:latin typeface="TeXGyreHeros"/>
                <a:cs typeface="TeXGyreHeros"/>
              </a:rPr>
              <a:t>se 5 % të </a:t>
            </a:r>
            <a:r>
              <a:rPr sz="1100" spc="-5" dirty="0">
                <a:latin typeface="TeXGyreHeros"/>
                <a:cs typeface="TeXGyreHeros"/>
              </a:rPr>
              <a:t>sipërfaqes </a:t>
            </a:r>
            <a:r>
              <a:rPr sz="1100" dirty="0">
                <a:latin typeface="TeXGyreHeros"/>
                <a:cs typeface="TeXGyreHeros"/>
              </a:rPr>
              <a:t>së </a:t>
            </a:r>
            <a:r>
              <a:rPr sz="1100" spc="-5" dirty="0">
                <a:latin typeface="TeXGyreHeros"/>
                <a:cs typeface="TeXGyreHeros"/>
              </a:rPr>
              <a:t>specit në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zonë.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Përshkrimi:</a:t>
            </a:r>
            <a:endParaRPr sz="1100">
              <a:latin typeface="Arial"/>
              <a:cs typeface="Arial"/>
            </a:endParaRPr>
          </a:p>
          <a:p>
            <a:pPr marL="12700" marR="5080" indent="179705" algn="just">
              <a:lnSpc>
                <a:spcPct val="106100"/>
              </a:lnSpc>
              <a:spcBef>
                <a:spcPts val="5"/>
              </a:spcBef>
            </a:pPr>
            <a:r>
              <a:rPr sz="1100" spc="-5" dirty="0">
                <a:latin typeface="TeXGyreHeros"/>
                <a:cs typeface="TeXGyreHeros"/>
              </a:rPr>
              <a:t>Bimët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kanë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lartësi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55-60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cm,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kërcell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trashë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drejtë,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degëzim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mesatar</a:t>
            </a:r>
            <a:r>
              <a:rPr sz="1100" spc="21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dhe  </a:t>
            </a:r>
            <a:r>
              <a:rPr sz="1100" dirty="0">
                <a:latin typeface="TeXGyreHeros"/>
                <a:cs typeface="TeXGyreHeros"/>
              </a:rPr>
              <a:t>ndërnyje të </a:t>
            </a:r>
            <a:r>
              <a:rPr sz="1100" spc="-5" dirty="0">
                <a:latin typeface="TeXGyreHeros"/>
                <a:cs typeface="TeXGyreHeros"/>
              </a:rPr>
              <a:t>shkurtra. Gjethet janë të mëdha,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gjera, </a:t>
            </a:r>
            <a:r>
              <a:rPr sz="1100" dirty="0">
                <a:latin typeface="TeXGyreHeros"/>
                <a:cs typeface="TeXGyreHeros"/>
              </a:rPr>
              <a:t>eliptike dhe </a:t>
            </a:r>
            <a:r>
              <a:rPr sz="1100" spc="-5" dirty="0">
                <a:latin typeface="TeXGyreHeros"/>
                <a:cs typeface="TeXGyreHeros"/>
              </a:rPr>
              <a:t>me ngjyrë të  gjelbër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errët.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Prodhon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7-10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fruta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për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bimë,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cilët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vendosen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kryesisht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në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bazën  </a:t>
            </a:r>
            <a:r>
              <a:rPr sz="1100" dirty="0">
                <a:latin typeface="TeXGyreHeros"/>
                <a:cs typeface="TeXGyreHeros"/>
              </a:rPr>
              <a:t>e bimës. </a:t>
            </a:r>
            <a:r>
              <a:rPr sz="1100" spc="-5" dirty="0">
                <a:latin typeface="TeXGyreHeros"/>
                <a:cs typeface="TeXGyreHeros"/>
              </a:rPr>
              <a:t>Ata janë mesatarisht të mëdha,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formë prizmi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10" dirty="0">
                <a:latin typeface="TeXGyreHeros"/>
                <a:cs typeface="TeXGyreHeros"/>
              </a:rPr>
              <a:t>zgjatur,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dhe </a:t>
            </a:r>
            <a:r>
              <a:rPr sz="1100" spc="-10" dirty="0">
                <a:latin typeface="TeXGyreHeros"/>
                <a:cs typeface="TeXGyreHeros"/>
              </a:rPr>
              <a:t>pa  </a:t>
            </a:r>
            <a:r>
              <a:rPr sz="1100" spc="-5" dirty="0">
                <a:latin typeface="TeXGyreHeros"/>
                <a:cs typeface="TeXGyreHeros"/>
              </a:rPr>
              <a:t>majë, </a:t>
            </a:r>
            <a:r>
              <a:rPr sz="1100" dirty="0">
                <a:latin typeface="TeXGyreHeros"/>
                <a:cs typeface="TeXGyreHeros"/>
              </a:rPr>
              <a:t>me peshë </a:t>
            </a:r>
            <a:r>
              <a:rPr sz="1100" spc="-5" dirty="0">
                <a:latin typeface="TeXGyreHeros"/>
                <a:cs typeface="TeXGyreHeros"/>
              </a:rPr>
              <a:t>mesatare </a:t>
            </a:r>
            <a:r>
              <a:rPr sz="1100" dirty="0">
                <a:latin typeface="TeXGyreHeros"/>
                <a:cs typeface="TeXGyreHeros"/>
              </a:rPr>
              <a:t>70-80 </a:t>
            </a:r>
            <a:r>
              <a:rPr sz="1100" spc="-5" dirty="0">
                <a:latin typeface="TeXGyreHeros"/>
                <a:cs typeface="TeXGyreHeros"/>
              </a:rPr>
              <a:t>g;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pjekjen teknike kanë ngjyrë të gjelbër </a:t>
            </a:r>
            <a:r>
              <a:rPr sz="1100" dirty="0">
                <a:latin typeface="TeXGyreHeros"/>
                <a:cs typeface="TeXGyreHeros"/>
              </a:rPr>
              <a:t>të  </a:t>
            </a:r>
            <a:r>
              <a:rPr sz="1100" spc="-5" dirty="0">
                <a:latin typeface="TeXGyreHeros"/>
                <a:cs typeface="TeXGyreHeros"/>
              </a:rPr>
              <a:t>çelur </a:t>
            </a:r>
            <a:r>
              <a:rPr sz="1100" dirty="0">
                <a:latin typeface="TeXGyreHeros"/>
                <a:cs typeface="TeXGyreHeros"/>
              </a:rPr>
              <a:t>deri në </a:t>
            </a:r>
            <a:r>
              <a:rPr sz="1100" spc="-5" dirty="0">
                <a:latin typeface="TeXGyreHeros"/>
                <a:cs typeface="TeXGyreHeros"/>
              </a:rPr>
              <a:t>të verdhë, </a:t>
            </a:r>
            <a:r>
              <a:rPr sz="1100" dirty="0">
                <a:latin typeface="TeXGyreHeros"/>
                <a:cs typeface="TeXGyreHeros"/>
              </a:rPr>
              <a:t>kurse </a:t>
            </a:r>
            <a:r>
              <a:rPr sz="1100" spc="-5" dirty="0">
                <a:latin typeface="TeXGyreHeros"/>
                <a:cs typeface="TeXGyreHeros"/>
              </a:rPr>
              <a:t>në atë biologjike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kuqe. </a:t>
            </a:r>
            <a:r>
              <a:rPr sz="1100" spc="-15" dirty="0">
                <a:latin typeface="TeXGyreHeros"/>
                <a:cs typeface="TeXGyreHeros"/>
              </a:rPr>
              <a:t>Tuli </a:t>
            </a:r>
            <a:r>
              <a:rPr sz="1100" spc="-5" dirty="0">
                <a:latin typeface="TeXGyreHeros"/>
                <a:cs typeface="TeXGyreHeros"/>
              </a:rPr>
              <a:t>është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hollë </a:t>
            </a:r>
            <a:r>
              <a:rPr sz="1100" dirty="0">
                <a:latin typeface="TeXGyreHeros"/>
                <a:cs typeface="TeXGyreHeros"/>
              </a:rPr>
              <a:t>(2.5-3  </a:t>
            </a:r>
            <a:r>
              <a:rPr sz="1100" spc="-5" dirty="0">
                <a:latin typeface="TeXGyreHeros"/>
                <a:cs typeface="TeXGyreHeros"/>
              </a:rPr>
              <a:t>mm),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lëngshëm. </a:t>
            </a:r>
            <a:r>
              <a:rPr sz="1100" dirty="0">
                <a:latin typeface="TeXGyreHeros"/>
                <a:cs typeface="TeXGyreHeros"/>
              </a:rPr>
              <a:t>Është </a:t>
            </a:r>
            <a:r>
              <a:rPr sz="1100" spc="-5" dirty="0">
                <a:latin typeface="TeXGyreHeros"/>
                <a:cs typeface="TeXGyreHeros"/>
              </a:rPr>
              <a:t>spec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dirty="0">
                <a:latin typeface="TeXGyreHeros"/>
                <a:cs typeface="TeXGyreHeros"/>
              </a:rPr>
              <a:t>shije të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mirë.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950">
              <a:latin typeface="TeXGyreHeros"/>
              <a:cs typeface="TeXGyreHeros"/>
            </a:endParaRPr>
          </a:p>
          <a:p>
            <a:pPr marL="12700" marR="5715" indent="179705" algn="just">
              <a:lnSpc>
                <a:spcPct val="106400"/>
              </a:lnSpc>
            </a:pPr>
            <a:r>
              <a:rPr sz="1100" b="1" spc="-5" dirty="0">
                <a:latin typeface="Arial"/>
                <a:cs typeface="Arial"/>
              </a:rPr>
              <a:t>Kultivimi: </a:t>
            </a:r>
            <a:r>
              <a:rPr sz="1100" spc="-5" dirty="0">
                <a:latin typeface="TeXGyreHeros"/>
                <a:cs typeface="TeXGyreHeros"/>
              </a:rPr>
              <a:t>Farat mbillen në farishte në gjysmën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dytë të </a:t>
            </a:r>
            <a:r>
              <a:rPr sz="1100" dirty="0">
                <a:latin typeface="TeXGyreHeros"/>
                <a:cs typeface="TeXGyreHeros"/>
              </a:rPr>
              <a:t>shkurtit </a:t>
            </a:r>
            <a:r>
              <a:rPr sz="1100" spc="-5" dirty="0">
                <a:latin typeface="TeXGyreHeros"/>
                <a:cs typeface="TeXGyreHeros"/>
              </a:rPr>
              <a:t>dhe ﬁdanët  në </a:t>
            </a:r>
            <a:r>
              <a:rPr sz="1100" dirty="0">
                <a:latin typeface="TeXGyreHeros"/>
                <a:cs typeface="TeXGyreHeros"/>
              </a:rPr>
              <a:t>fushë </a:t>
            </a:r>
            <a:r>
              <a:rPr sz="1100" spc="-5" dirty="0">
                <a:latin typeface="TeXGyreHeros"/>
                <a:cs typeface="TeXGyreHeros"/>
              </a:rPr>
              <a:t>10 </a:t>
            </a:r>
            <a:r>
              <a:rPr sz="1100" dirty="0">
                <a:latin typeface="TeXGyreHeros"/>
                <a:cs typeface="TeXGyreHeros"/>
              </a:rPr>
              <a:t>- </a:t>
            </a:r>
            <a:r>
              <a:rPr sz="1100" spc="-5" dirty="0">
                <a:latin typeface="TeXGyreHeros"/>
                <a:cs typeface="TeXGyreHeros"/>
              </a:rPr>
              <a:t>15 </a:t>
            </a:r>
            <a:r>
              <a:rPr sz="1100" dirty="0">
                <a:latin typeface="TeXGyreHeros"/>
                <a:cs typeface="TeXGyreHeros"/>
              </a:rPr>
              <a:t>maj. </a:t>
            </a:r>
            <a:r>
              <a:rPr sz="1100" spc="-5" dirty="0">
                <a:latin typeface="TeXGyreHeros"/>
                <a:cs typeface="TeXGyreHeros"/>
              </a:rPr>
              <a:t>Prodhimi </a:t>
            </a:r>
            <a:r>
              <a:rPr sz="1100" dirty="0">
                <a:latin typeface="TeXGyreHeros"/>
                <a:cs typeface="TeXGyreHeros"/>
              </a:rPr>
              <a:t>ﬁllon në muajin korrik </a:t>
            </a:r>
            <a:r>
              <a:rPr sz="1100" spc="-5" dirty="0">
                <a:latin typeface="TeXGyreHeros"/>
                <a:cs typeface="TeXGyreHeros"/>
              </a:rPr>
              <a:t>dhe vazhdon </a:t>
            </a:r>
            <a:r>
              <a:rPr sz="1100" dirty="0">
                <a:latin typeface="TeXGyreHeros"/>
                <a:cs typeface="TeXGyreHeros"/>
              </a:rPr>
              <a:t>deri në</a:t>
            </a:r>
            <a:r>
              <a:rPr sz="1100" spc="-15" dirty="0">
                <a:latin typeface="TeXGyreHeros"/>
                <a:cs typeface="TeXGyreHeros"/>
              </a:rPr>
              <a:t> tetor.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Rendimenti:</a:t>
            </a:r>
            <a:endParaRPr sz="1100">
              <a:latin typeface="Arial"/>
              <a:cs typeface="Arial"/>
            </a:endParaRPr>
          </a:p>
          <a:p>
            <a:pPr marL="192405">
              <a:lnSpc>
                <a:spcPct val="100000"/>
              </a:lnSpc>
              <a:spcBef>
                <a:spcPts val="85"/>
              </a:spcBef>
            </a:pPr>
            <a:r>
              <a:rPr sz="1100" spc="-5" dirty="0">
                <a:latin typeface="TeXGyreHeros"/>
                <a:cs typeface="TeXGyreHeros"/>
              </a:rPr>
              <a:t>rreth </a:t>
            </a:r>
            <a:r>
              <a:rPr sz="1100" dirty="0">
                <a:latin typeface="TeXGyreHeros"/>
                <a:cs typeface="TeXGyreHeros"/>
              </a:rPr>
              <a:t>25-30</a:t>
            </a:r>
            <a:r>
              <a:rPr sz="1100" spc="-5" dirty="0">
                <a:latin typeface="TeXGyreHeros"/>
                <a:cs typeface="TeXGyreHeros"/>
              </a:rPr>
              <a:t> kv/dynym.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  <a:spcBef>
                <a:spcPts val="5"/>
              </a:spcBef>
            </a:pPr>
            <a:r>
              <a:rPr sz="1100" b="1" spc="-10" dirty="0">
                <a:latin typeface="Arial"/>
                <a:cs typeface="Arial"/>
              </a:rPr>
              <a:t>Veçantitë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200">
              <a:latin typeface="Arial"/>
              <a:cs typeface="Arial"/>
            </a:endParaRPr>
          </a:p>
          <a:p>
            <a:pPr marL="12700" marR="2745105" indent="179705" algn="just">
              <a:lnSpc>
                <a:spcPct val="105900"/>
              </a:lnSpc>
            </a:pPr>
            <a:r>
              <a:rPr sz="1100" b="1" spc="-5" dirty="0">
                <a:latin typeface="Arial"/>
                <a:cs typeface="Arial"/>
              </a:rPr>
              <a:t>Pozitive: </a:t>
            </a:r>
            <a:r>
              <a:rPr sz="1100" spc="5" dirty="0">
                <a:latin typeface="TeXGyreHeros"/>
                <a:cs typeface="TeXGyreHeros"/>
              </a:rPr>
              <a:t>Ka </a:t>
            </a:r>
            <a:r>
              <a:rPr sz="1100" spc="-5" dirty="0">
                <a:latin typeface="TeXGyreHeros"/>
                <a:cs typeface="TeXGyreHeros"/>
              </a:rPr>
              <a:t>qëndrueshmëri të  </a:t>
            </a:r>
            <a:r>
              <a:rPr sz="1100" dirty="0">
                <a:latin typeface="TeXGyreHeros"/>
                <a:cs typeface="TeXGyreHeros"/>
              </a:rPr>
              <a:t>mirë </a:t>
            </a:r>
            <a:r>
              <a:rPr sz="1100" spc="-5" dirty="0">
                <a:latin typeface="TeXGyreHeros"/>
                <a:cs typeface="TeXGyreHeros"/>
              </a:rPr>
              <a:t>ndaj </a:t>
            </a:r>
            <a:r>
              <a:rPr sz="1100" dirty="0">
                <a:latin typeface="TeXGyreHeros"/>
                <a:cs typeface="TeXGyreHeros"/>
              </a:rPr>
              <a:t>sëmundjeve </a:t>
            </a:r>
            <a:r>
              <a:rPr sz="1100" spc="-10" dirty="0">
                <a:latin typeface="TeXGyreHeros"/>
                <a:cs typeface="TeXGyreHeros"/>
              </a:rPr>
              <a:t>dhe </a:t>
            </a:r>
            <a:r>
              <a:rPr sz="1100" dirty="0">
                <a:latin typeface="TeXGyreHeros"/>
                <a:cs typeface="TeXGyreHeros"/>
              </a:rPr>
              <a:t>tempera-  </a:t>
            </a:r>
            <a:r>
              <a:rPr sz="1100" spc="-5" dirty="0">
                <a:latin typeface="TeXGyreHeros"/>
                <a:cs typeface="TeXGyreHeros"/>
              </a:rPr>
              <a:t>turës </a:t>
            </a:r>
            <a:r>
              <a:rPr sz="1100" dirty="0">
                <a:latin typeface="TeXGyreHeros"/>
                <a:cs typeface="TeXGyreHeros"/>
              </a:rPr>
              <a:t>së</a:t>
            </a:r>
            <a:r>
              <a:rPr sz="1100" spc="-1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ulët.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  <a:spcBef>
                <a:spcPts val="5"/>
              </a:spcBef>
            </a:pPr>
            <a:r>
              <a:rPr sz="1100" b="1" spc="-5" dirty="0">
                <a:latin typeface="Arial"/>
                <a:cs typeface="Arial"/>
              </a:rPr>
              <a:t>Negative: </a:t>
            </a:r>
            <a:r>
              <a:rPr sz="1100" dirty="0">
                <a:latin typeface="TeXGyreHeros"/>
                <a:cs typeface="TeXGyreHeros"/>
              </a:rPr>
              <a:t>Nuk </a:t>
            </a:r>
            <a:r>
              <a:rPr sz="1100" spc="-5" dirty="0">
                <a:latin typeface="TeXGyreHeros"/>
                <a:cs typeface="TeXGyreHeros"/>
              </a:rPr>
              <a:t>ka.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Përdorimi:</a:t>
            </a:r>
            <a:endParaRPr sz="1100">
              <a:latin typeface="Arial"/>
              <a:cs typeface="Arial"/>
            </a:endParaRPr>
          </a:p>
          <a:p>
            <a:pPr marL="12700" marR="2745740" indent="179705" algn="just">
              <a:lnSpc>
                <a:spcPts val="1400"/>
              </a:lnSpc>
              <a:spcBef>
                <a:spcPts val="50"/>
              </a:spcBef>
            </a:pPr>
            <a:r>
              <a:rPr sz="1100" spc="-5" dirty="0">
                <a:latin typeface="TeXGyreHeros"/>
                <a:cs typeface="TeXGyreHeros"/>
              </a:rPr>
              <a:t>Për konsum të freskët, </a:t>
            </a:r>
            <a:r>
              <a:rPr sz="1100" dirty="0">
                <a:latin typeface="TeXGyreHeros"/>
                <a:cs typeface="TeXGyreHeros"/>
              </a:rPr>
              <a:t>gatime </a:t>
            </a:r>
            <a:r>
              <a:rPr sz="1100" spc="-5" dirty="0">
                <a:latin typeface="TeXGyreHeros"/>
                <a:cs typeface="TeXGyreHeros"/>
              </a:rPr>
              <a:t>të  ndryshme dhe përpunim, në </a:t>
            </a:r>
            <a:r>
              <a:rPr sz="1100" dirty="0">
                <a:latin typeface="TeXGyreHeros"/>
                <a:cs typeface="TeXGyreHeros"/>
              </a:rPr>
              <a:t>familje  </a:t>
            </a:r>
            <a:r>
              <a:rPr sz="1100" spc="-5" dirty="0">
                <a:latin typeface="TeXGyreHeros"/>
                <a:cs typeface="TeXGyreHeros"/>
              </a:rPr>
              <a:t>dhe </a:t>
            </a:r>
            <a:r>
              <a:rPr sz="1100" dirty="0">
                <a:latin typeface="TeXGyreHeros"/>
                <a:cs typeface="TeXGyreHeros"/>
              </a:rPr>
              <a:t>për </a:t>
            </a:r>
            <a:r>
              <a:rPr sz="1100" spc="-5" dirty="0">
                <a:latin typeface="TeXGyreHeros"/>
                <a:cs typeface="TeXGyreHeros"/>
              </a:rPr>
              <a:t>tregun</a:t>
            </a:r>
            <a:r>
              <a:rPr sz="1100" spc="-1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lokal.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900">
              <a:latin typeface="TeXGyreHeros"/>
              <a:cs typeface="TeXGyreHeros"/>
            </a:endParaRPr>
          </a:p>
          <a:p>
            <a:pPr marL="12700" marR="2745105" indent="179705" algn="just">
              <a:lnSpc>
                <a:spcPct val="106100"/>
              </a:lnSpc>
            </a:pPr>
            <a:r>
              <a:rPr sz="1100" b="1" dirty="0">
                <a:latin typeface="Arial"/>
                <a:cs typeface="Arial"/>
              </a:rPr>
              <a:t>Risku: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futjen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farërave </a:t>
            </a:r>
            <a:r>
              <a:rPr sz="1100" dirty="0">
                <a:latin typeface="TeXGyreHeros"/>
                <a:cs typeface="TeXGyreHeros"/>
              </a:rPr>
              <a:t>të  importit </a:t>
            </a:r>
            <a:r>
              <a:rPr sz="1100" spc="-5" dirty="0">
                <a:latin typeface="TeXGyreHeros"/>
                <a:cs typeface="TeXGyreHeros"/>
              </a:rPr>
              <a:t>po mbillet gjithnjë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5" dirty="0">
                <a:latin typeface="TeXGyreHeros"/>
                <a:cs typeface="TeXGyreHeros"/>
              </a:rPr>
              <a:t>më </a:t>
            </a:r>
            <a:r>
              <a:rPr sz="1100" spc="-5" dirty="0">
                <a:latin typeface="TeXGyreHeros"/>
                <a:cs typeface="TeXGyreHeros"/>
              </a:rPr>
              <a:t>pak  dhe </a:t>
            </a:r>
            <a:r>
              <a:rPr sz="1100" dirty="0">
                <a:latin typeface="TeXGyreHeros"/>
                <a:cs typeface="TeXGyreHeros"/>
              </a:rPr>
              <a:t>vetëm </a:t>
            </a:r>
            <a:r>
              <a:rPr sz="1100" spc="-5" dirty="0">
                <a:latin typeface="TeXGyreHeros"/>
                <a:cs typeface="TeXGyreHeros"/>
              </a:rPr>
              <a:t>në kopshtet familjare; pra  është në </a:t>
            </a:r>
            <a:r>
              <a:rPr sz="1100" dirty="0">
                <a:latin typeface="TeXGyreHeros"/>
                <a:cs typeface="TeXGyreHeros"/>
              </a:rPr>
              <a:t>rrezik </a:t>
            </a:r>
            <a:r>
              <a:rPr sz="1100" spc="-5" dirty="0">
                <a:latin typeface="TeXGyreHeros"/>
                <a:cs typeface="TeXGyreHeros"/>
              </a:rPr>
              <a:t>zhdukjeje.</a:t>
            </a:r>
            <a:endParaRPr sz="1100">
              <a:latin typeface="TeXGyreHeros"/>
              <a:cs typeface="TeXGyreHero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089910" y="4085082"/>
            <a:ext cx="2673350" cy="1896110"/>
            <a:chOff x="3089910" y="4085082"/>
            <a:chExt cx="2673350" cy="1896110"/>
          </a:xfrm>
        </p:grpSpPr>
        <p:sp>
          <p:nvSpPr>
            <p:cNvPr id="4" name="object 4"/>
            <p:cNvSpPr/>
            <p:nvPr/>
          </p:nvSpPr>
          <p:spPr>
            <a:xfrm>
              <a:off x="3093720" y="4087368"/>
              <a:ext cx="2668524" cy="189280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093720" y="4088892"/>
              <a:ext cx="2665730" cy="1888489"/>
            </a:xfrm>
            <a:custGeom>
              <a:avLst/>
              <a:gdLst/>
              <a:ahLst/>
              <a:cxnLst/>
              <a:rect l="l" t="t" r="r" b="b"/>
              <a:pathLst>
                <a:path w="2665729" h="1888489">
                  <a:moveTo>
                    <a:pt x="0" y="0"/>
                  </a:moveTo>
                  <a:lnTo>
                    <a:pt x="0" y="1888236"/>
                  </a:lnTo>
                  <a:lnTo>
                    <a:pt x="2665476" y="1888236"/>
                  </a:lnTo>
                  <a:lnTo>
                    <a:pt x="2665476" y="0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3089910" y="6032754"/>
            <a:ext cx="2673350" cy="2449195"/>
            <a:chOff x="3089910" y="6032754"/>
            <a:chExt cx="2673350" cy="2449195"/>
          </a:xfrm>
        </p:grpSpPr>
        <p:sp>
          <p:nvSpPr>
            <p:cNvPr id="7" name="object 7"/>
            <p:cNvSpPr/>
            <p:nvPr/>
          </p:nvSpPr>
          <p:spPr>
            <a:xfrm>
              <a:off x="3093720" y="6036564"/>
              <a:ext cx="2668524" cy="24444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093720" y="6036564"/>
              <a:ext cx="2665730" cy="2441575"/>
            </a:xfrm>
            <a:custGeom>
              <a:avLst/>
              <a:gdLst/>
              <a:ahLst/>
              <a:cxnLst/>
              <a:rect l="l" t="t" r="r" b="b"/>
              <a:pathLst>
                <a:path w="2665729" h="2441575">
                  <a:moveTo>
                    <a:pt x="0" y="0"/>
                  </a:moveTo>
                  <a:lnTo>
                    <a:pt x="0" y="2441448"/>
                  </a:lnTo>
                  <a:lnTo>
                    <a:pt x="2665476" y="2441448"/>
                  </a:lnTo>
                  <a:lnTo>
                    <a:pt x="2665476" y="0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3093211" y="8572158"/>
            <a:ext cx="321310" cy="15367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900" dirty="0">
                <a:latin typeface="TeXGyreHeros"/>
                <a:cs typeface="TeXGyreHeros"/>
              </a:rPr>
              <a:t>- </a:t>
            </a:r>
            <a:fld id="{81D60167-4931-47E6-BA6A-407CBD079E47}" type="slidenum">
              <a:rPr sz="900" dirty="0">
                <a:latin typeface="TeXGyreHeros"/>
                <a:cs typeface="TeXGyreHeros"/>
              </a:rPr>
              <a:t>19</a:t>
            </a:fld>
            <a:r>
              <a:rPr sz="900" spc="-75" dirty="0">
                <a:latin typeface="TeXGyreHeros"/>
                <a:cs typeface="TeXGyreHeros"/>
              </a:rPr>
              <a:t> </a:t>
            </a:r>
            <a:r>
              <a:rPr sz="900" dirty="0">
                <a:latin typeface="TeXGyreHeros"/>
                <a:cs typeface="TeXGyreHeros"/>
              </a:rPr>
              <a:t>-</a:t>
            </a:r>
            <a:endParaRPr sz="900">
              <a:latin typeface="TeXGyreHeros"/>
              <a:cs typeface="TeXGyreHero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137916" y="8584858"/>
            <a:ext cx="202565" cy="1282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94"/>
              </a:lnSpc>
            </a:pPr>
            <a:r>
              <a:rPr sz="900" dirty="0">
                <a:latin typeface="TeXGyreHeros"/>
                <a:cs typeface="TeXGyreHeros"/>
              </a:rPr>
              <a:t>- 2</a:t>
            </a:r>
            <a:r>
              <a:rPr sz="900" spc="-114" dirty="0">
                <a:latin typeface="TeXGyreHeros"/>
                <a:cs typeface="TeXGyreHeros"/>
              </a:rPr>
              <a:t> </a:t>
            </a:r>
            <a:r>
              <a:rPr sz="900" dirty="0">
                <a:latin typeface="TeXGyreHeros"/>
                <a:cs typeface="TeXGyreHeros"/>
              </a:rPr>
              <a:t>-</a:t>
            </a:r>
            <a:endParaRPr sz="900">
              <a:latin typeface="TeXGyreHeros"/>
              <a:cs typeface="TeXGyreHero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058667" y="8549640"/>
            <a:ext cx="361315" cy="227329"/>
          </a:xfrm>
          <a:custGeom>
            <a:avLst/>
            <a:gdLst/>
            <a:ahLst/>
            <a:cxnLst/>
            <a:rect l="l" t="t" r="r" b="b"/>
            <a:pathLst>
              <a:path w="361314" h="227329">
                <a:moveTo>
                  <a:pt x="361188" y="227075"/>
                </a:moveTo>
                <a:lnTo>
                  <a:pt x="0" y="227075"/>
                </a:lnTo>
                <a:lnTo>
                  <a:pt x="0" y="0"/>
                </a:lnTo>
                <a:lnTo>
                  <a:pt x="361188" y="0"/>
                </a:lnTo>
                <a:lnTo>
                  <a:pt x="361188" y="22707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79780" y="1012964"/>
            <a:ext cx="4318635" cy="541528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709930" algn="ctr">
              <a:lnSpc>
                <a:spcPct val="100000"/>
              </a:lnSpc>
              <a:spcBef>
                <a:spcPts val="90"/>
              </a:spcBef>
            </a:pPr>
            <a:r>
              <a:rPr sz="1350" spc="10" dirty="0">
                <a:latin typeface="TeXGyreHeros"/>
                <a:cs typeface="TeXGyreHeros"/>
              </a:rPr>
              <a:t>KATALOGU </a:t>
            </a:r>
            <a:r>
              <a:rPr sz="1350" spc="-5" dirty="0">
                <a:latin typeface="TeXGyreHeros"/>
                <a:cs typeface="TeXGyreHeros"/>
              </a:rPr>
              <a:t>I </a:t>
            </a:r>
            <a:r>
              <a:rPr sz="1350" spc="30" dirty="0">
                <a:latin typeface="TeXGyreHeros"/>
                <a:cs typeface="TeXGyreHeros"/>
              </a:rPr>
              <a:t>VARIETETEVE </a:t>
            </a:r>
            <a:r>
              <a:rPr sz="1350" spc="25" dirty="0">
                <a:latin typeface="TeXGyreHeros"/>
                <a:cs typeface="TeXGyreHeros"/>
              </a:rPr>
              <a:t>TË</a:t>
            </a:r>
            <a:r>
              <a:rPr sz="1350" spc="110" dirty="0">
                <a:latin typeface="TeXGyreHeros"/>
                <a:cs typeface="TeXGyreHeros"/>
              </a:rPr>
              <a:t> </a:t>
            </a:r>
            <a:r>
              <a:rPr sz="1350" spc="35" dirty="0">
                <a:latin typeface="TeXGyreHeros"/>
                <a:cs typeface="TeXGyreHeros"/>
              </a:rPr>
              <a:t>FERMERIT</a:t>
            </a:r>
            <a:endParaRPr sz="1350">
              <a:latin typeface="TeXGyreHeros"/>
              <a:cs typeface="TeXGyreHeros"/>
            </a:endParaRPr>
          </a:p>
          <a:p>
            <a:pPr marL="709295" algn="ctr">
              <a:lnSpc>
                <a:spcPct val="100000"/>
              </a:lnSpc>
              <a:spcBef>
                <a:spcPts val="850"/>
              </a:spcBef>
            </a:pPr>
            <a:r>
              <a:rPr sz="1100" b="1" spc="-5" dirty="0">
                <a:latin typeface="Arial"/>
                <a:cs typeface="Arial"/>
              </a:rPr>
              <a:t>Botim </a:t>
            </a:r>
            <a:r>
              <a:rPr sz="1100" b="1" dirty="0">
                <a:latin typeface="Arial"/>
                <a:cs typeface="Arial"/>
              </a:rPr>
              <a:t>i </a:t>
            </a:r>
            <a:r>
              <a:rPr sz="1100" b="1" spc="-5" dirty="0">
                <a:latin typeface="Arial"/>
                <a:cs typeface="Arial"/>
              </a:rPr>
              <a:t>Institutit </a:t>
            </a:r>
            <a:r>
              <a:rPr sz="1100" b="1" dirty="0">
                <a:latin typeface="Arial"/>
                <a:cs typeface="Arial"/>
              </a:rPr>
              <a:t>të Resurseve </a:t>
            </a:r>
            <a:r>
              <a:rPr sz="1100" b="1" spc="-5" dirty="0">
                <a:latin typeface="Arial"/>
                <a:cs typeface="Arial"/>
              </a:rPr>
              <a:t>Gjenetike </a:t>
            </a:r>
            <a:r>
              <a:rPr sz="1100" b="1" dirty="0">
                <a:latin typeface="Arial"/>
                <a:cs typeface="Arial"/>
              </a:rPr>
              <a:t>të</a:t>
            </a:r>
            <a:r>
              <a:rPr sz="1100" b="1" spc="-10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Bimëve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200" i="1" spc="-5" dirty="0">
                <a:latin typeface="Arimo"/>
                <a:cs typeface="Arimo"/>
              </a:rPr>
              <a:t>Materialet </a:t>
            </a:r>
            <a:r>
              <a:rPr sz="1200" i="1" dirty="0">
                <a:latin typeface="Arimo"/>
                <a:cs typeface="Arimo"/>
              </a:rPr>
              <a:t>dhe fotot u</a:t>
            </a:r>
            <a:r>
              <a:rPr sz="1200" i="1" spc="-10" dirty="0">
                <a:latin typeface="Arimo"/>
                <a:cs typeface="Arimo"/>
              </a:rPr>
              <a:t> </a:t>
            </a:r>
            <a:r>
              <a:rPr sz="1200" i="1" dirty="0">
                <a:latin typeface="Arimo"/>
                <a:cs typeface="Arimo"/>
              </a:rPr>
              <a:t>punuan:</a:t>
            </a:r>
            <a:endParaRPr sz="1200">
              <a:latin typeface="Arimo"/>
              <a:cs typeface="Arimo"/>
            </a:endParaRPr>
          </a:p>
          <a:p>
            <a:pPr marL="12700">
              <a:lnSpc>
                <a:spcPct val="100000"/>
              </a:lnSpc>
              <a:spcBef>
                <a:spcPts val="1060"/>
              </a:spcBef>
            </a:pPr>
            <a:r>
              <a:rPr sz="1000" b="1" dirty="0">
                <a:latin typeface="Arial"/>
                <a:cs typeface="Arial"/>
              </a:rPr>
              <a:t>Prof. </a:t>
            </a:r>
            <a:r>
              <a:rPr sz="1000" b="1" spc="-25" dirty="0">
                <a:latin typeface="Arial"/>
                <a:cs typeface="Arial"/>
              </a:rPr>
              <a:t>Dr. </a:t>
            </a:r>
            <a:r>
              <a:rPr sz="1000" b="1" spc="-5" dirty="0">
                <a:latin typeface="Arial"/>
                <a:cs typeface="Arial"/>
              </a:rPr>
              <a:t>Sokrat JANI</a:t>
            </a:r>
            <a:r>
              <a:rPr sz="1000" spc="-5" dirty="0">
                <a:latin typeface="TeXGyreHeros"/>
                <a:cs typeface="TeXGyreHeros"/>
              </a:rPr>
              <a:t>: Bimët</a:t>
            </a:r>
            <a:r>
              <a:rPr sz="1000" spc="5" dirty="0">
                <a:latin typeface="TeXGyreHeros"/>
                <a:cs typeface="TeXGyreHeros"/>
              </a:rPr>
              <a:t> </a:t>
            </a:r>
            <a:r>
              <a:rPr sz="1000" spc="-5" dirty="0">
                <a:latin typeface="TeXGyreHeros"/>
                <a:cs typeface="TeXGyreHeros"/>
              </a:rPr>
              <a:t>perimore</a:t>
            </a:r>
            <a:endParaRPr sz="10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65"/>
              </a:spcBef>
            </a:pPr>
            <a:endParaRPr sz="650">
              <a:latin typeface="TeXGyreHeros"/>
              <a:cs typeface="TeXGyreHeros"/>
            </a:endParaRPr>
          </a:p>
          <a:p>
            <a:pPr marL="12700">
              <a:lnSpc>
                <a:spcPct val="100000"/>
              </a:lnSpc>
            </a:pPr>
            <a:r>
              <a:rPr sz="1000" b="1" spc="-20" dirty="0">
                <a:latin typeface="Arial"/>
                <a:cs typeface="Arial"/>
              </a:rPr>
              <a:t>Dr. </a:t>
            </a:r>
            <a:r>
              <a:rPr sz="1000" b="1" spc="-10" dirty="0">
                <a:latin typeface="Arial"/>
                <a:cs typeface="Arial"/>
              </a:rPr>
              <a:t>Valbona </a:t>
            </a:r>
            <a:r>
              <a:rPr sz="1000" b="1" spc="-5" dirty="0">
                <a:latin typeface="Arial"/>
                <a:cs typeface="Arial"/>
              </a:rPr>
              <a:t>HOBDARI dhe </a:t>
            </a:r>
            <a:r>
              <a:rPr sz="1000" b="1" dirty="0">
                <a:latin typeface="Arial"/>
                <a:cs typeface="Arial"/>
              </a:rPr>
              <a:t>Prof. </a:t>
            </a:r>
            <a:r>
              <a:rPr sz="1000" b="1" spc="-5" dirty="0">
                <a:latin typeface="Arial"/>
                <a:cs typeface="Arial"/>
              </a:rPr>
              <a:t>As. </a:t>
            </a:r>
            <a:r>
              <a:rPr sz="1000" b="1" spc="-20" dirty="0">
                <a:latin typeface="Arial"/>
                <a:cs typeface="Arial"/>
              </a:rPr>
              <a:t>Dr. </a:t>
            </a:r>
            <a:r>
              <a:rPr sz="1000" b="1" dirty="0">
                <a:latin typeface="Arial"/>
                <a:cs typeface="Arial"/>
              </a:rPr>
              <a:t>Belul </a:t>
            </a:r>
            <a:r>
              <a:rPr sz="1000" b="1" spc="-5" dirty="0">
                <a:latin typeface="Arial"/>
                <a:cs typeface="Arial"/>
              </a:rPr>
              <a:t>GIXHARI</a:t>
            </a:r>
            <a:r>
              <a:rPr sz="1000" spc="-5" dirty="0">
                <a:latin typeface="TeXGyreHeros"/>
                <a:cs typeface="TeXGyreHeros"/>
              </a:rPr>
              <a:t>:</a:t>
            </a:r>
            <a:r>
              <a:rPr sz="1000" spc="-15" dirty="0">
                <a:latin typeface="TeXGyreHeros"/>
                <a:cs typeface="TeXGyreHeros"/>
              </a:rPr>
              <a:t> </a:t>
            </a:r>
            <a:r>
              <a:rPr sz="1000" spc="-5" dirty="0">
                <a:latin typeface="TeXGyreHeros"/>
                <a:cs typeface="TeXGyreHeros"/>
              </a:rPr>
              <a:t>Bishtajoret</a:t>
            </a:r>
            <a:endParaRPr sz="10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700">
              <a:latin typeface="TeXGyreHeros"/>
              <a:cs typeface="TeXGyreHeros"/>
            </a:endParaRPr>
          </a:p>
          <a:p>
            <a:pPr marL="12700">
              <a:lnSpc>
                <a:spcPct val="100000"/>
              </a:lnSpc>
            </a:pPr>
            <a:r>
              <a:rPr sz="1000" b="1" dirty="0">
                <a:latin typeface="Arial"/>
                <a:cs typeface="Arial"/>
              </a:rPr>
              <a:t>Prof. </a:t>
            </a:r>
            <a:r>
              <a:rPr sz="1000" b="1" spc="-25" dirty="0">
                <a:latin typeface="Arial"/>
                <a:cs typeface="Arial"/>
              </a:rPr>
              <a:t>Dr. </a:t>
            </a:r>
            <a:r>
              <a:rPr sz="1000" b="1" spc="-5" dirty="0">
                <a:latin typeface="Arial"/>
                <a:cs typeface="Arial"/>
              </a:rPr>
              <a:t>Fetah ELEZI</a:t>
            </a:r>
            <a:r>
              <a:rPr sz="1000" spc="-5" dirty="0">
                <a:latin typeface="TeXGyreHeros"/>
                <a:cs typeface="TeXGyreHeros"/>
              </a:rPr>
              <a:t>:</a:t>
            </a:r>
            <a:r>
              <a:rPr sz="1000" spc="10" dirty="0">
                <a:latin typeface="TeXGyreHeros"/>
                <a:cs typeface="TeXGyreHeros"/>
              </a:rPr>
              <a:t> </a:t>
            </a:r>
            <a:r>
              <a:rPr sz="1000" spc="-5" dirty="0">
                <a:latin typeface="TeXGyreHeros"/>
                <a:cs typeface="TeXGyreHeros"/>
              </a:rPr>
              <a:t>Drithërat</a:t>
            </a:r>
            <a:endParaRPr sz="10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65"/>
              </a:spcBef>
            </a:pPr>
            <a:endParaRPr sz="650">
              <a:latin typeface="TeXGyreHeros"/>
              <a:cs typeface="TeXGyreHeros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000" b="1" dirty="0">
                <a:latin typeface="Arial"/>
                <a:cs typeface="Arial"/>
              </a:rPr>
              <a:t>Prof. </a:t>
            </a:r>
            <a:r>
              <a:rPr sz="1000" b="1" spc="-25" dirty="0">
                <a:latin typeface="Arial"/>
                <a:cs typeface="Arial"/>
              </a:rPr>
              <a:t>Dr. </a:t>
            </a:r>
            <a:r>
              <a:rPr sz="1000" b="1" spc="-5" dirty="0">
                <a:latin typeface="Arial"/>
                <a:cs typeface="Arial"/>
              </a:rPr>
              <a:t>Fetah ELEZI</a:t>
            </a:r>
            <a:r>
              <a:rPr sz="1000" spc="-5" dirty="0">
                <a:latin typeface="TeXGyreHeros"/>
                <a:cs typeface="TeXGyreHeros"/>
              </a:rPr>
              <a:t>:</a:t>
            </a:r>
            <a:r>
              <a:rPr sz="1000" spc="10" dirty="0">
                <a:latin typeface="TeXGyreHeros"/>
                <a:cs typeface="TeXGyreHeros"/>
              </a:rPr>
              <a:t> </a:t>
            </a:r>
            <a:r>
              <a:rPr sz="1000" dirty="0">
                <a:latin typeface="TeXGyreHeros"/>
                <a:cs typeface="TeXGyreHeros"/>
              </a:rPr>
              <a:t>Misri</a:t>
            </a:r>
            <a:endParaRPr sz="10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650">
              <a:latin typeface="TeXGyreHeros"/>
              <a:cs typeface="TeXGyreHeros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000" b="1" dirty="0">
                <a:latin typeface="Arial"/>
                <a:cs typeface="Arial"/>
              </a:rPr>
              <a:t>Prof. </a:t>
            </a:r>
            <a:r>
              <a:rPr sz="1000" b="1" spc="-5" dirty="0">
                <a:latin typeface="Arial"/>
                <a:cs typeface="Arial"/>
              </a:rPr>
              <a:t>As. </a:t>
            </a:r>
            <a:r>
              <a:rPr sz="1000" b="1" spc="-20" dirty="0">
                <a:latin typeface="Arial"/>
                <a:cs typeface="Arial"/>
              </a:rPr>
              <a:t>Dr. </a:t>
            </a:r>
            <a:r>
              <a:rPr sz="1000" b="1" spc="-5" dirty="0">
                <a:latin typeface="Arial"/>
                <a:cs typeface="Arial"/>
              </a:rPr>
              <a:t>Frida ÇARKA</a:t>
            </a:r>
            <a:r>
              <a:rPr sz="1000" spc="-5" dirty="0">
                <a:latin typeface="TeXGyreHeros"/>
                <a:cs typeface="TeXGyreHeros"/>
              </a:rPr>
              <a:t>:</a:t>
            </a:r>
            <a:r>
              <a:rPr sz="1000" spc="-35" dirty="0">
                <a:latin typeface="TeXGyreHeros"/>
                <a:cs typeface="TeXGyreHeros"/>
              </a:rPr>
              <a:t> </a:t>
            </a:r>
            <a:r>
              <a:rPr sz="1000" spc="-5" dirty="0">
                <a:latin typeface="TeXGyreHeros"/>
                <a:cs typeface="TeXGyreHeros"/>
              </a:rPr>
              <a:t>Hardhia</a:t>
            </a:r>
            <a:endParaRPr sz="10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</a:pPr>
            <a:endParaRPr sz="700">
              <a:latin typeface="TeXGyreHeros"/>
              <a:cs typeface="TeXGyreHeros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000" b="1" spc="-20" dirty="0">
                <a:latin typeface="Arial"/>
                <a:cs typeface="Arial"/>
              </a:rPr>
              <a:t>Dr. </a:t>
            </a:r>
            <a:r>
              <a:rPr sz="1000" b="1" dirty="0">
                <a:latin typeface="Arial"/>
                <a:cs typeface="Arial"/>
              </a:rPr>
              <a:t>Rajmonda </a:t>
            </a:r>
            <a:r>
              <a:rPr sz="1000" b="1" spc="-5" dirty="0">
                <a:latin typeface="Arial"/>
                <a:cs typeface="Arial"/>
              </a:rPr>
              <a:t>SEVO dhe Prof. </a:t>
            </a:r>
            <a:r>
              <a:rPr sz="1000" b="1" dirty="0">
                <a:latin typeface="Arial"/>
                <a:cs typeface="Arial"/>
              </a:rPr>
              <a:t>As. </a:t>
            </a:r>
            <a:r>
              <a:rPr sz="1000" b="1" spc="-20" dirty="0">
                <a:latin typeface="Arial"/>
                <a:cs typeface="Arial"/>
              </a:rPr>
              <a:t>Dr. </a:t>
            </a:r>
            <a:r>
              <a:rPr sz="1000" b="1" dirty="0">
                <a:latin typeface="Arial"/>
                <a:cs typeface="Arial"/>
              </a:rPr>
              <a:t>Frida </a:t>
            </a:r>
            <a:r>
              <a:rPr sz="1000" b="1" spc="-5" dirty="0">
                <a:latin typeface="Arial"/>
                <a:cs typeface="Arial"/>
              </a:rPr>
              <a:t>ÇARKA</a:t>
            </a:r>
            <a:r>
              <a:rPr sz="1000" spc="-5" dirty="0">
                <a:latin typeface="TeXGyreHeros"/>
                <a:cs typeface="TeXGyreHeros"/>
              </a:rPr>
              <a:t>: </a:t>
            </a:r>
            <a:r>
              <a:rPr sz="1000" dirty="0">
                <a:latin typeface="TeXGyreHeros"/>
                <a:cs typeface="TeXGyreHeros"/>
              </a:rPr>
              <a:t>Molla </a:t>
            </a:r>
            <a:r>
              <a:rPr sz="1000" spc="-10" dirty="0">
                <a:latin typeface="TeXGyreHeros"/>
                <a:cs typeface="TeXGyreHeros"/>
              </a:rPr>
              <a:t>dhe</a:t>
            </a:r>
            <a:r>
              <a:rPr sz="1000" spc="-15" dirty="0">
                <a:latin typeface="TeXGyreHeros"/>
                <a:cs typeface="TeXGyreHeros"/>
              </a:rPr>
              <a:t> </a:t>
            </a:r>
            <a:r>
              <a:rPr sz="1000" spc="-5" dirty="0">
                <a:latin typeface="TeXGyreHeros"/>
                <a:cs typeface="TeXGyreHeros"/>
              </a:rPr>
              <a:t>Kumbulla</a:t>
            </a:r>
            <a:endParaRPr sz="10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65"/>
              </a:spcBef>
            </a:pPr>
            <a:endParaRPr sz="650">
              <a:latin typeface="TeXGyreHeros"/>
              <a:cs typeface="TeXGyreHeros"/>
            </a:endParaRPr>
          </a:p>
          <a:p>
            <a:pPr marL="12700">
              <a:lnSpc>
                <a:spcPct val="100000"/>
              </a:lnSpc>
            </a:pPr>
            <a:r>
              <a:rPr sz="1000" b="1" dirty="0">
                <a:latin typeface="Arial"/>
                <a:cs typeface="Arial"/>
              </a:rPr>
              <a:t>Prof. </a:t>
            </a:r>
            <a:r>
              <a:rPr sz="1000" b="1" spc="-5" dirty="0">
                <a:latin typeface="Arial"/>
                <a:cs typeface="Arial"/>
              </a:rPr>
              <a:t>As. </a:t>
            </a:r>
            <a:r>
              <a:rPr sz="1000" b="1" spc="-20" dirty="0">
                <a:latin typeface="Arial"/>
                <a:cs typeface="Arial"/>
              </a:rPr>
              <a:t>Dr. </a:t>
            </a:r>
            <a:r>
              <a:rPr sz="1000" b="1" spc="-5" dirty="0">
                <a:latin typeface="Arial"/>
                <a:cs typeface="Arial"/>
              </a:rPr>
              <a:t>Frida ÇARKA dhe </a:t>
            </a:r>
            <a:r>
              <a:rPr sz="1000" b="1" spc="-20" dirty="0">
                <a:latin typeface="Arial"/>
                <a:cs typeface="Arial"/>
              </a:rPr>
              <a:t>Dr. </a:t>
            </a:r>
            <a:r>
              <a:rPr sz="1000" b="1" spc="-5" dirty="0">
                <a:latin typeface="Arial"/>
                <a:cs typeface="Arial"/>
              </a:rPr>
              <a:t>Ilir Çiçi</a:t>
            </a:r>
            <a:r>
              <a:rPr sz="1000" spc="-5" dirty="0">
                <a:latin typeface="TeXGyreHeros"/>
                <a:cs typeface="TeXGyreHeros"/>
              </a:rPr>
              <a:t>:</a:t>
            </a:r>
            <a:r>
              <a:rPr sz="1000" spc="-25" dirty="0">
                <a:latin typeface="TeXGyreHeros"/>
                <a:cs typeface="TeXGyreHeros"/>
              </a:rPr>
              <a:t> </a:t>
            </a:r>
            <a:r>
              <a:rPr sz="1000" spc="-5" dirty="0">
                <a:latin typeface="TeXGyreHeros"/>
                <a:cs typeface="TeXGyreHeros"/>
              </a:rPr>
              <a:t>Dardha</a:t>
            </a:r>
            <a:endParaRPr sz="10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65"/>
              </a:spcBef>
            </a:pPr>
            <a:endParaRPr sz="650">
              <a:latin typeface="TeXGyreHeros"/>
              <a:cs typeface="TeXGyreHeros"/>
            </a:endParaRPr>
          </a:p>
          <a:p>
            <a:pPr marL="12700">
              <a:lnSpc>
                <a:spcPct val="100000"/>
              </a:lnSpc>
            </a:pPr>
            <a:r>
              <a:rPr sz="1000" b="1" dirty="0">
                <a:latin typeface="Arial"/>
                <a:cs typeface="Arial"/>
              </a:rPr>
              <a:t>Prof. </a:t>
            </a:r>
            <a:r>
              <a:rPr sz="1000" b="1" spc="-5" dirty="0">
                <a:latin typeface="Arial"/>
                <a:cs typeface="Arial"/>
              </a:rPr>
              <a:t>As. </a:t>
            </a:r>
            <a:r>
              <a:rPr sz="1000" b="1" spc="-20" dirty="0">
                <a:latin typeface="Arial"/>
                <a:cs typeface="Arial"/>
              </a:rPr>
              <a:t>Dr. </a:t>
            </a:r>
            <a:r>
              <a:rPr sz="1000" b="1" spc="-15" dirty="0">
                <a:latin typeface="Arial"/>
                <a:cs typeface="Arial"/>
              </a:rPr>
              <a:t>Tatjana </a:t>
            </a:r>
            <a:r>
              <a:rPr sz="1000" b="1" spc="-5" dirty="0">
                <a:latin typeface="Arial"/>
                <a:cs typeface="Arial"/>
              </a:rPr>
              <a:t>KOKAJ</a:t>
            </a:r>
            <a:r>
              <a:rPr sz="1000" spc="-5" dirty="0">
                <a:latin typeface="TeXGyreHeros"/>
                <a:cs typeface="TeXGyreHeros"/>
              </a:rPr>
              <a:t>: Pemët</a:t>
            </a:r>
            <a:r>
              <a:rPr sz="1000" spc="-20" dirty="0">
                <a:latin typeface="TeXGyreHeros"/>
                <a:cs typeface="TeXGyreHeros"/>
              </a:rPr>
              <a:t> </a:t>
            </a:r>
            <a:r>
              <a:rPr sz="1000" spc="-5" dirty="0">
                <a:latin typeface="TeXGyreHeros"/>
                <a:cs typeface="TeXGyreHeros"/>
              </a:rPr>
              <a:t>subtropikale</a:t>
            </a:r>
            <a:endParaRPr sz="10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700">
              <a:latin typeface="TeXGyreHeros"/>
              <a:cs typeface="TeXGyreHeros"/>
            </a:endParaRPr>
          </a:p>
          <a:p>
            <a:pPr marL="12700">
              <a:lnSpc>
                <a:spcPct val="100000"/>
              </a:lnSpc>
            </a:pPr>
            <a:r>
              <a:rPr sz="1000" b="1" spc="-20" dirty="0">
                <a:latin typeface="Arial"/>
                <a:cs typeface="Arial"/>
              </a:rPr>
              <a:t>Dr. </a:t>
            </a:r>
            <a:r>
              <a:rPr sz="1000" b="1" spc="-5" dirty="0">
                <a:latin typeface="Arial"/>
                <a:cs typeface="Arial"/>
              </a:rPr>
              <a:t>Hairi </a:t>
            </a:r>
            <a:r>
              <a:rPr sz="1000" b="1" spc="25" dirty="0">
                <a:latin typeface="Arial"/>
                <a:cs typeface="Arial"/>
              </a:rPr>
              <a:t>ISMAILI </a:t>
            </a:r>
            <a:r>
              <a:rPr sz="1000" b="1" spc="-5" dirty="0">
                <a:latin typeface="Arial"/>
                <a:cs typeface="Arial"/>
              </a:rPr>
              <a:t>dhe </a:t>
            </a:r>
            <a:r>
              <a:rPr sz="1000" b="1" dirty="0">
                <a:latin typeface="Arial"/>
                <a:cs typeface="Arial"/>
              </a:rPr>
              <a:t>Prof. </a:t>
            </a:r>
            <a:r>
              <a:rPr sz="1000" b="1" spc="-5" dirty="0">
                <a:latin typeface="Arial"/>
                <a:cs typeface="Arial"/>
              </a:rPr>
              <a:t>As. </a:t>
            </a:r>
            <a:r>
              <a:rPr sz="1000" b="1" spc="-10" dirty="0">
                <a:latin typeface="Arial"/>
                <a:cs typeface="Arial"/>
              </a:rPr>
              <a:t>Dr.Adriatik </a:t>
            </a:r>
            <a:r>
              <a:rPr sz="1000" b="1" spc="20" dirty="0">
                <a:latin typeface="Arial"/>
                <a:cs typeface="Arial"/>
              </a:rPr>
              <a:t>ÇAKALLI</a:t>
            </a:r>
            <a:r>
              <a:rPr sz="1000" spc="20" dirty="0">
                <a:latin typeface="TeXGyreHeros"/>
                <a:cs typeface="TeXGyreHeros"/>
              </a:rPr>
              <a:t>:</a:t>
            </a:r>
            <a:r>
              <a:rPr sz="1000" spc="5" dirty="0">
                <a:latin typeface="TeXGyreHeros"/>
                <a:cs typeface="TeXGyreHeros"/>
              </a:rPr>
              <a:t> </a:t>
            </a:r>
            <a:r>
              <a:rPr sz="1000" spc="-5" dirty="0">
                <a:latin typeface="TeXGyreHeros"/>
                <a:cs typeface="TeXGyreHeros"/>
              </a:rPr>
              <a:t>Ulliri</a:t>
            </a:r>
            <a:endParaRPr sz="10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65"/>
              </a:spcBef>
            </a:pPr>
            <a:endParaRPr sz="650">
              <a:latin typeface="TeXGyreHeros"/>
              <a:cs typeface="TeXGyreHeros"/>
            </a:endParaRPr>
          </a:p>
          <a:p>
            <a:pPr marL="12700">
              <a:lnSpc>
                <a:spcPct val="100000"/>
              </a:lnSpc>
            </a:pPr>
            <a:r>
              <a:rPr sz="1000" b="1" spc="-20" dirty="0">
                <a:latin typeface="Arial"/>
                <a:cs typeface="Arial"/>
              </a:rPr>
              <a:t>Dr. </a:t>
            </a:r>
            <a:r>
              <a:rPr sz="1000" b="1" spc="-5" dirty="0">
                <a:latin typeface="Arial"/>
                <a:cs typeface="Arial"/>
              </a:rPr>
              <a:t>Doriana (Bode) XHULAJ</a:t>
            </a:r>
            <a:r>
              <a:rPr sz="1000" spc="-5" dirty="0">
                <a:latin typeface="TeXGyreHeros"/>
                <a:cs typeface="TeXGyreHeros"/>
              </a:rPr>
              <a:t>: Bimët Mjekësore </a:t>
            </a:r>
            <a:r>
              <a:rPr sz="1000" dirty="0">
                <a:latin typeface="TeXGyreHeros"/>
                <a:cs typeface="TeXGyreHeros"/>
              </a:rPr>
              <a:t>dhe </a:t>
            </a:r>
            <a:r>
              <a:rPr sz="1000" spc="-5" dirty="0">
                <a:latin typeface="TeXGyreHeros"/>
                <a:cs typeface="TeXGyreHeros"/>
              </a:rPr>
              <a:t>Aromatike</a:t>
            </a:r>
            <a:endParaRPr sz="10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450">
              <a:latin typeface="TeXGyreHeros"/>
              <a:cs typeface="TeXGyreHeros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000" i="1" spc="-5" dirty="0">
                <a:latin typeface="Arimo"/>
                <a:cs typeface="Arimo"/>
              </a:rPr>
              <a:t>Koordinator i përgatitjes së materialeve: </a:t>
            </a:r>
            <a:r>
              <a:rPr sz="1000" b="1" dirty="0">
                <a:latin typeface="Arial"/>
                <a:cs typeface="Arial"/>
              </a:rPr>
              <a:t>Prof. </a:t>
            </a:r>
            <a:r>
              <a:rPr sz="1000" b="1" spc="-25" dirty="0">
                <a:latin typeface="Arial"/>
                <a:cs typeface="Arial"/>
              </a:rPr>
              <a:t>Dr. </a:t>
            </a:r>
            <a:r>
              <a:rPr sz="1000" b="1" spc="-5" dirty="0">
                <a:latin typeface="Arial"/>
                <a:cs typeface="Arial"/>
              </a:rPr>
              <a:t>Sokrat</a:t>
            </a:r>
            <a:r>
              <a:rPr sz="1000" b="1" spc="8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JANI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Arial"/>
              <a:cs typeface="Arial"/>
            </a:endParaRPr>
          </a:p>
          <a:p>
            <a:pPr marL="12700" marR="2907030">
              <a:lnSpc>
                <a:spcPct val="150000"/>
              </a:lnSpc>
              <a:spcBef>
                <a:spcPts val="5"/>
              </a:spcBef>
            </a:pPr>
            <a:r>
              <a:rPr sz="1000" spc="-5" dirty="0">
                <a:latin typeface="TeXGyreHeros"/>
                <a:cs typeface="TeXGyreHeros"/>
              </a:rPr>
              <a:t>Përgatiti: “Jupiter Group”  Redaktoi: Nevila</a:t>
            </a:r>
            <a:r>
              <a:rPr sz="1000" spc="-10" dirty="0">
                <a:latin typeface="TeXGyreHeros"/>
                <a:cs typeface="TeXGyreHeros"/>
              </a:rPr>
              <a:t> </a:t>
            </a:r>
            <a:r>
              <a:rPr sz="1000" spc="-5" dirty="0">
                <a:latin typeface="TeXGyreHeros"/>
                <a:cs typeface="TeXGyreHeros"/>
              </a:rPr>
              <a:t>Zeneli</a:t>
            </a:r>
            <a:endParaRPr sz="10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</a:pP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900">
              <a:latin typeface="TeXGyreHeros"/>
              <a:cs typeface="TeXGyreHeros"/>
            </a:endParaRPr>
          </a:p>
          <a:p>
            <a:pPr marL="12700">
              <a:lnSpc>
                <a:spcPct val="100000"/>
              </a:lnSpc>
            </a:pPr>
            <a:r>
              <a:rPr sz="1050" spc="-10" dirty="0">
                <a:latin typeface="TeXGyreHeros"/>
                <a:cs typeface="TeXGyreHeros"/>
              </a:rPr>
              <a:t>Tirazhi: </a:t>
            </a:r>
            <a:r>
              <a:rPr sz="1050" dirty="0">
                <a:latin typeface="TeXGyreHeros"/>
                <a:cs typeface="TeXGyreHeros"/>
              </a:rPr>
              <a:t>300 kopje</a:t>
            </a:r>
            <a:endParaRPr sz="1050">
              <a:latin typeface="TeXGyreHeros"/>
              <a:cs typeface="TeXGyreHero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79780" y="6873644"/>
            <a:ext cx="414972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5000"/>
              </a:lnSpc>
              <a:spcBef>
                <a:spcPts val="100"/>
              </a:spcBef>
            </a:pPr>
            <a:r>
              <a:rPr sz="1000" i="1" spc="-5" dirty="0">
                <a:latin typeface="Arimo"/>
                <a:cs typeface="Arimo"/>
              </a:rPr>
              <a:t>U mundësua me mbështetje </a:t>
            </a:r>
            <a:r>
              <a:rPr sz="1000" i="1" dirty="0">
                <a:latin typeface="Arimo"/>
                <a:cs typeface="Arimo"/>
              </a:rPr>
              <a:t>të </a:t>
            </a:r>
            <a:r>
              <a:rPr sz="1000" i="1" spc="-5" dirty="0">
                <a:latin typeface="Arimo"/>
                <a:cs typeface="Arimo"/>
              </a:rPr>
              <a:t>Projektit “Conservation of Agrobiodiversity  </a:t>
            </a:r>
            <a:r>
              <a:rPr sz="1000" i="1" dirty="0">
                <a:latin typeface="Arimo"/>
                <a:cs typeface="Arimo"/>
              </a:rPr>
              <a:t>in </a:t>
            </a:r>
            <a:r>
              <a:rPr sz="1000" i="1" spc="-5" dirty="0">
                <a:latin typeface="Arimo"/>
                <a:cs typeface="Arimo"/>
              </a:rPr>
              <a:t>Rural </a:t>
            </a:r>
            <a:r>
              <a:rPr sz="1000" i="1" dirty="0">
                <a:latin typeface="Arimo"/>
                <a:cs typeface="Arimo"/>
              </a:rPr>
              <a:t>Albania </a:t>
            </a:r>
            <a:r>
              <a:rPr sz="1000" i="1" spc="-5" dirty="0">
                <a:latin typeface="Arimo"/>
                <a:cs typeface="Arimo"/>
              </a:rPr>
              <a:t>– CABRA”, të GIZ -</a:t>
            </a:r>
            <a:r>
              <a:rPr sz="1000" i="1" spc="-65" dirty="0">
                <a:latin typeface="Arimo"/>
                <a:cs typeface="Arimo"/>
              </a:rPr>
              <a:t> </a:t>
            </a:r>
            <a:r>
              <a:rPr sz="1000" i="1" spc="-5" dirty="0">
                <a:latin typeface="Arimo"/>
                <a:cs typeface="Arimo"/>
              </a:rPr>
              <a:t>Albania</a:t>
            </a:r>
            <a:endParaRPr sz="1000">
              <a:latin typeface="Arimo"/>
              <a:cs typeface="Arimo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9780" y="574913"/>
            <a:ext cx="5029835" cy="7674609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25"/>
              </a:spcBef>
            </a:pPr>
            <a:r>
              <a:rPr sz="1400" b="1" spc="-5" dirty="0">
                <a:latin typeface="Arial"/>
                <a:cs typeface="Arial"/>
              </a:rPr>
              <a:t>Patëllxhani </a:t>
            </a:r>
            <a:r>
              <a:rPr sz="1400" b="1" dirty="0">
                <a:latin typeface="Arial"/>
                <a:cs typeface="Arial"/>
              </a:rPr>
              <a:t>i Zall</a:t>
            </a:r>
            <a:r>
              <a:rPr sz="1400" b="1" spc="-2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Herrit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459"/>
              </a:spcBef>
            </a:pPr>
            <a:r>
              <a:rPr sz="1250" b="1" spc="-5" dirty="0">
                <a:latin typeface="Arial"/>
                <a:cs typeface="Arial"/>
              </a:rPr>
              <a:t>Specia: </a:t>
            </a:r>
            <a:r>
              <a:rPr sz="1250" i="1" spc="-5" dirty="0">
                <a:latin typeface="Arimo"/>
                <a:cs typeface="Arimo"/>
              </a:rPr>
              <a:t>Solanum </a:t>
            </a:r>
            <a:r>
              <a:rPr sz="1250" i="1" dirty="0">
                <a:latin typeface="Arimo"/>
                <a:cs typeface="Arimo"/>
              </a:rPr>
              <a:t>melongena </a:t>
            </a:r>
            <a:r>
              <a:rPr sz="1250" spc="-5" dirty="0">
                <a:latin typeface="TeXGyreHeros"/>
                <a:cs typeface="TeXGyreHeros"/>
              </a:rPr>
              <a:t>L.</a:t>
            </a:r>
            <a:endParaRPr sz="125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000">
              <a:latin typeface="TeXGyreHeros"/>
              <a:cs typeface="TeXGyreHeros"/>
            </a:endParaRPr>
          </a:p>
          <a:p>
            <a:pPr marL="12700" marR="5715" indent="179705" algn="just">
              <a:lnSpc>
                <a:spcPct val="105900"/>
              </a:lnSpc>
              <a:spcBef>
                <a:spcPts val="5"/>
              </a:spcBef>
            </a:pPr>
            <a:r>
              <a:rPr sz="1100" b="1" spc="-5" dirty="0">
                <a:latin typeface="Arial"/>
                <a:cs typeface="Arial"/>
              </a:rPr>
              <a:t>Përhapja: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Shqipërinë </a:t>
            </a:r>
            <a:r>
              <a:rPr sz="1100" dirty="0">
                <a:latin typeface="TeXGyreHeros"/>
                <a:cs typeface="TeXGyreHeros"/>
              </a:rPr>
              <a:t>e mesme </a:t>
            </a:r>
            <a:r>
              <a:rPr sz="1100" spc="-5" dirty="0">
                <a:latin typeface="TeXGyreHeros"/>
                <a:cs typeface="TeXGyreHeros"/>
              </a:rPr>
              <a:t>njihet </a:t>
            </a:r>
            <a:r>
              <a:rPr sz="1100" dirty="0">
                <a:latin typeface="TeXGyreHeros"/>
                <a:cs typeface="TeXGyreHeros"/>
              </a:rPr>
              <a:t>e kultivohet për më se </a:t>
            </a:r>
            <a:r>
              <a:rPr sz="1100" spc="-5" dirty="0">
                <a:latin typeface="TeXGyreHeros"/>
                <a:cs typeface="TeXGyreHeros"/>
              </a:rPr>
              <a:t>70-80 vjet.  </a:t>
            </a:r>
            <a:r>
              <a:rPr sz="1100" dirty="0">
                <a:latin typeface="TeXGyreHeros"/>
                <a:cs typeface="TeXGyreHeros"/>
              </a:rPr>
              <a:t>Fara e </a:t>
            </a:r>
            <a:r>
              <a:rPr sz="1100" spc="-5" dirty="0">
                <a:latin typeface="TeXGyreHeros"/>
                <a:cs typeface="TeXGyreHeros"/>
              </a:rPr>
              <a:t>tij </a:t>
            </a:r>
            <a:r>
              <a:rPr sz="1100" dirty="0">
                <a:latin typeface="TeXGyreHeros"/>
                <a:cs typeface="TeXGyreHeros"/>
              </a:rPr>
              <a:t>është mbajtur dhe </a:t>
            </a:r>
            <a:r>
              <a:rPr sz="1100" spc="-5" dirty="0">
                <a:latin typeface="TeXGyreHeros"/>
                <a:cs typeface="TeXGyreHeros"/>
              </a:rPr>
              <a:t>ruajtur nga </a:t>
            </a:r>
            <a:r>
              <a:rPr sz="1100" dirty="0">
                <a:latin typeface="TeXGyreHeros"/>
                <a:cs typeface="TeXGyreHeros"/>
              </a:rPr>
              <a:t>vetë </a:t>
            </a:r>
            <a:r>
              <a:rPr sz="1100" spc="-5" dirty="0">
                <a:latin typeface="TeXGyreHeros"/>
                <a:cs typeface="TeXGyreHeros"/>
              </a:rPr>
              <a:t>bahçevanët. Aktualisht </a:t>
            </a:r>
            <a:r>
              <a:rPr sz="1100" dirty="0">
                <a:latin typeface="TeXGyreHeros"/>
                <a:cs typeface="TeXGyreHeros"/>
              </a:rPr>
              <a:t>zë më pak</a:t>
            </a:r>
            <a:r>
              <a:rPr sz="1100" spc="-145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se  </a:t>
            </a:r>
            <a:r>
              <a:rPr sz="1100" spc="-5" dirty="0">
                <a:latin typeface="TeXGyreHeros"/>
                <a:cs typeface="TeXGyreHeros"/>
              </a:rPr>
              <a:t>5-10 </a:t>
            </a:r>
            <a:r>
              <a:rPr sz="1100" dirty="0">
                <a:latin typeface="TeXGyreHeros"/>
                <a:cs typeface="TeXGyreHeros"/>
              </a:rPr>
              <a:t>% </a:t>
            </a:r>
            <a:r>
              <a:rPr sz="1100" spc="-5" dirty="0">
                <a:latin typeface="TeXGyreHeros"/>
                <a:cs typeface="TeXGyreHeros"/>
              </a:rPr>
              <a:t>të sipërfaqes </a:t>
            </a:r>
            <a:r>
              <a:rPr sz="1100" dirty="0">
                <a:latin typeface="TeXGyreHeros"/>
                <a:cs typeface="TeXGyreHeros"/>
              </a:rPr>
              <a:t>që </a:t>
            </a:r>
            <a:r>
              <a:rPr sz="1100" spc="-5" dirty="0">
                <a:latin typeface="TeXGyreHeros"/>
                <a:cs typeface="TeXGyreHeros"/>
              </a:rPr>
              <a:t>mbillet në </a:t>
            </a:r>
            <a:r>
              <a:rPr sz="1100" dirty="0">
                <a:latin typeface="TeXGyreHeros"/>
                <a:cs typeface="TeXGyreHeros"/>
              </a:rPr>
              <a:t>zonë me këtë </a:t>
            </a:r>
            <a:r>
              <a:rPr sz="1100" spc="-5" dirty="0">
                <a:latin typeface="TeXGyreHeros"/>
                <a:cs typeface="TeXGyreHeros"/>
              </a:rPr>
              <a:t>bimë.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Përshkrimi:</a:t>
            </a:r>
            <a:endParaRPr sz="1100">
              <a:latin typeface="Arial"/>
              <a:cs typeface="Arial"/>
            </a:endParaRPr>
          </a:p>
          <a:p>
            <a:pPr marL="12700" marR="5080" indent="179705" algn="just">
              <a:lnSpc>
                <a:spcPct val="106000"/>
              </a:lnSpc>
              <a:spcBef>
                <a:spcPts val="5"/>
              </a:spcBef>
            </a:pPr>
            <a:r>
              <a:rPr sz="1100" dirty="0">
                <a:latin typeface="TeXGyreHeros"/>
                <a:cs typeface="TeXGyreHeros"/>
              </a:rPr>
              <a:t>Bimë </a:t>
            </a:r>
            <a:r>
              <a:rPr sz="1100" spc="-5" dirty="0">
                <a:latin typeface="TeXGyreHeros"/>
                <a:cs typeface="TeXGyreHeros"/>
              </a:rPr>
              <a:t>vitale,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kërcej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drejtë </a:t>
            </a:r>
            <a:r>
              <a:rPr sz="1100" dirty="0">
                <a:latin typeface="TeXGyreHeros"/>
                <a:cs typeface="TeXGyreHeros"/>
              </a:rPr>
              <a:t>e të </a:t>
            </a:r>
            <a:r>
              <a:rPr sz="1100" spc="-5" dirty="0">
                <a:latin typeface="TeXGyreHeros"/>
                <a:cs typeface="TeXGyreHeros"/>
              </a:rPr>
              <a:t>lartë </a:t>
            </a:r>
            <a:r>
              <a:rPr sz="1100" dirty="0">
                <a:latin typeface="TeXGyreHeros"/>
                <a:cs typeface="TeXGyreHeros"/>
              </a:rPr>
              <a:t>(mbi 100 cm), </a:t>
            </a:r>
            <a:r>
              <a:rPr sz="1100" spc="-5" dirty="0">
                <a:latin typeface="TeXGyreHeros"/>
                <a:cs typeface="TeXGyreHeros"/>
              </a:rPr>
              <a:t>pak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10" dirty="0">
                <a:latin typeface="TeXGyreHeros"/>
                <a:cs typeface="TeXGyreHeros"/>
              </a:rPr>
              <a:t>degëzuar, </a:t>
            </a:r>
            <a:r>
              <a:rPr sz="1100" dirty="0">
                <a:latin typeface="TeXGyreHeros"/>
                <a:cs typeface="TeXGyreHeros"/>
              </a:rPr>
              <a:t>me  ndërnyje </a:t>
            </a:r>
            <a:r>
              <a:rPr sz="1100" spc="-5" dirty="0">
                <a:latin typeface="TeXGyreHeros"/>
                <a:cs typeface="TeXGyreHeros"/>
              </a:rPr>
              <a:t>të shkurtra </a:t>
            </a:r>
            <a:r>
              <a:rPr sz="1100" dirty="0">
                <a:latin typeface="TeXGyreHeros"/>
                <a:cs typeface="TeXGyreHeros"/>
              </a:rPr>
              <a:t>dhe </a:t>
            </a:r>
            <a:r>
              <a:rPr sz="1100" spc="-5" dirty="0">
                <a:latin typeface="TeXGyreHeros"/>
                <a:cs typeface="TeXGyreHeros"/>
              </a:rPr>
              <a:t>gjethe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mëdha. Kërcejtë dhe </a:t>
            </a:r>
            <a:r>
              <a:rPr sz="1100" dirty="0">
                <a:latin typeface="TeXGyreHeros"/>
                <a:cs typeface="TeXGyreHeros"/>
              </a:rPr>
              <a:t>gjethet janë me </a:t>
            </a:r>
            <a:r>
              <a:rPr sz="1100" spc="-5" dirty="0">
                <a:latin typeface="TeXGyreHeros"/>
                <a:cs typeface="TeXGyreHeros"/>
              </a:rPr>
              <a:t>ngjyrë  jeshile në vjollcë, kurse lulet </a:t>
            </a:r>
            <a:r>
              <a:rPr sz="1100" dirty="0">
                <a:latin typeface="TeXGyreHeros"/>
                <a:cs typeface="TeXGyreHeros"/>
              </a:rPr>
              <a:t>ngjyrë </a:t>
            </a:r>
            <a:r>
              <a:rPr sz="1100" spc="-5" dirty="0">
                <a:latin typeface="TeXGyreHeros"/>
                <a:cs typeface="TeXGyreHeros"/>
              </a:rPr>
              <a:t>vjollcë. Prodhon </a:t>
            </a:r>
            <a:r>
              <a:rPr sz="1100" dirty="0">
                <a:latin typeface="TeXGyreHeros"/>
                <a:cs typeface="TeXGyreHeros"/>
              </a:rPr>
              <a:t>7-8 </a:t>
            </a:r>
            <a:r>
              <a:rPr sz="1100" spc="-5" dirty="0">
                <a:latin typeface="TeXGyreHeros"/>
                <a:cs typeface="TeXGyreHeros"/>
              </a:rPr>
              <a:t>fruta për bimë. Ata janë  të gjatë, cilindrik dhe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maj </a:t>
            </a:r>
            <a:r>
              <a:rPr sz="1100" dirty="0">
                <a:latin typeface="TeXGyreHeros"/>
                <a:cs typeface="TeXGyreHeros"/>
              </a:rPr>
              <a:t>më </a:t>
            </a:r>
            <a:r>
              <a:rPr sz="1100" spc="-5" dirty="0">
                <a:latin typeface="TeXGyreHeros"/>
                <a:cs typeface="TeXGyreHeros"/>
              </a:rPr>
              <a:t>të </a:t>
            </a:r>
            <a:r>
              <a:rPr sz="1100" spc="-10" dirty="0">
                <a:latin typeface="TeXGyreHeros"/>
                <a:cs typeface="TeXGyreHeros"/>
              </a:rPr>
              <a:t>theksuar, </a:t>
            </a:r>
            <a:r>
              <a:rPr sz="1100" spc="-5" dirty="0">
                <a:latin typeface="TeXGyreHeros"/>
                <a:cs typeface="TeXGyreHeros"/>
              </a:rPr>
              <a:t>me peshë mesatare 150 </a:t>
            </a:r>
            <a:r>
              <a:rPr sz="1100" dirty="0">
                <a:latin typeface="TeXGyreHeros"/>
                <a:cs typeface="TeXGyreHeros"/>
              </a:rPr>
              <a:t>- 180 </a:t>
            </a:r>
            <a:r>
              <a:rPr sz="1100" spc="-5" dirty="0">
                <a:latin typeface="TeXGyreHeros"/>
                <a:cs typeface="TeXGyreHeros"/>
              </a:rPr>
              <a:t>g. 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pjekjen </a:t>
            </a:r>
            <a:r>
              <a:rPr sz="1100" dirty="0">
                <a:latin typeface="TeXGyreHeros"/>
                <a:cs typeface="TeXGyreHeros"/>
              </a:rPr>
              <a:t>teknike </a:t>
            </a:r>
            <a:r>
              <a:rPr sz="1100" spc="-5" dirty="0">
                <a:latin typeface="TeXGyreHeros"/>
                <a:cs typeface="TeXGyreHeros"/>
              </a:rPr>
              <a:t>kanë ngjyrë violet, madje kur rriten </a:t>
            </a:r>
            <a:r>
              <a:rPr sz="1100" dirty="0">
                <a:latin typeface="TeXGyreHeros"/>
                <a:cs typeface="TeXGyreHeros"/>
              </a:rPr>
              <a:t>në fruta formohen shirita</a:t>
            </a:r>
            <a:r>
              <a:rPr sz="1100" spc="-1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  </a:t>
            </a:r>
            <a:r>
              <a:rPr sz="1100" spc="-10" dirty="0">
                <a:latin typeface="TeXGyreHeros"/>
                <a:cs typeface="TeXGyreHeros"/>
              </a:rPr>
              <a:t>zbardhur, </a:t>
            </a:r>
            <a:r>
              <a:rPr sz="1100" dirty="0">
                <a:latin typeface="TeXGyreHeros"/>
                <a:cs typeface="TeXGyreHeros"/>
              </a:rPr>
              <a:t>kurse në </a:t>
            </a:r>
            <a:r>
              <a:rPr sz="1100" spc="-5" dirty="0">
                <a:latin typeface="TeXGyreHeros"/>
                <a:cs typeface="TeXGyreHeros"/>
              </a:rPr>
              <a:t>pjekjen biologjike </a:t>
            </a:r>
            <a:r>
              <a:rPr sz="1100" dirty="0">
                <a:latin typeface="TeXGyreHeros"/>
                <a:cs typeface="TeXGyreHeros"/>
              </a:rPr>
              <a:t>marrin </a:t>
            </a:r>
            <a:r>
              <a:rPr sz="1100" spc="-5" dirty="0">
                <a:latin typeface="TeXGyreHeros"/>
                <a:cs typeface="TeXGyreHeros"/>
              </a:rPr>
              <a:t>ngjyrë </a:t>
            </a:r>
            <a:r>
              <a:rPr sz="1100" dirty="0">
                <a:latin typeface="TeXGyreHeros"/>
                <a:cs typeface="TeXGyreHeros"/>
              </a:rPr>
              <a:t>banane; tuli ngjyrë e</a:t>
            </a:r>
            <a:r>
              <a:rPr sz="1100" spc="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bardhë.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950">
              <a:latin typeface="TeXGyreHeros"/>
              <a:cs typeface="TeXGyreHeros"/>
            </a:endParaRPr>
          </a:p>
          <a:p>
            <a:pPr marL="12700" marR="5080" indent="179705" algn="just">
              <a:lnSpc>
                <a:spcPct val="105900"/>
              </a:lnSpc>
            </a:pPr>
            <a:r>
              <a:rPr sz="1100" b="1" spc="-5" dirty="0">
                <a:latin typeface="Arial"/>
                <a:cs typeface="Arial"/>
              </a:rPr>
              <a:t>Kultivimi: </a:t>
            </a:r>
            <a:r>
              <a:rPr sz="1100" spc="-5" dirty="0">
                <a:latin typeface="TeXGyreHeros"/>
                <a:cs typeface="TeXGyreHeros"/>
              </a:rPr>
              <a:t>Farat mbillen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farishte në gjysmën </a:t>
            </a:r>
            <a:r>
              <a:rPr sz="1100" dirty="0">
                <a:latin typeface="TeXGyreHeros"/>
                <a:cs typeface="TeXGyreHeros"/>
              </a:rPr>
              <a:t>e parë të muajit mars </a:t>
            </a:r>
            <a:r>
              <a:rPr sz="1100" spc="-5" dirty="0">
                <a:latin typeface="TeXGyreHeros"/>
                <a:cs typeface="TeXGyreHeros"/>
              </a:rPr>
              <a:t>dhe  </a:t>
            </a:r>
            <a:r>
              <a:rPr sz="1100" dirty="0">
                <a:latin typeface="TeXGyreHeros"/>
                <a:cs typeface="TeXGyreHeros"/>
              </a:rPr>
              <a:t>ﬁdanët </a:t>
            </a:r>
            <a:r>
              <a:rPr sz="1100" spc="-5" dirty="0">
                <a:latin typeface="TeXGyreHeros"/>
                <a:cs typeface="TeXGyreHeros"/>
              </a:rPr>
              <a:t>në fushë në fund prillit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ﬁllim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majit. </a:t>
            </a:r>
            <a:r>
              <a:rPr sz="1100" dirty="0">
                <a:latin typeface="TeXGyreHeros"/>
                <a:cs typeface="TeXGyreHeros"/>
              </a:rPr>
              <a:t>Vjelja e </a:t>
            </a:r>
            <a:r>
              <a:rPr sz="1100" spc="-5" dirty="0">
                <a:latin typeface="TeXGyreHeros"/>
                <a:cs typeface="TeXGyreHeros"/>
              </a:rPr>
              <a:t>prodhimit </a:t>
            </a:r>
            <a:r>
              <a:rPr sz="1100" dirty="0">
                <a:latin typeface="TeXGyreHeros"/>
                <a:cs typeface="TeXGyreHeros"/>
              </a:rPr>
              <a:t>ﬁllon në fund të  </a:t>
            </a:r>
            <a:r>
              <a:rPr sz="1100" spc="-5" dirty="0">
                <a:latin typeface="TeXGyreHeros"/>
                <a:cs typeface="TeXGyreHeros"/>
              </a:rPr>
              <a:t>qershorit </a:t>
            </a:r>
            <a:r>
              <a:rPr sz="1100" dirty="0">
                <a:latin typeface="TeXGyreHeros"/>
                <a:cs typeface="TeXGyreHeros"/>
              </a:rPr>
              <a:t>- </a:t>
            </a:r>
            <a:r>
              <a:rPr sz="1100" spc="-5" dirty="0">
                <a:latin typeface="TeXGyreHeros"/>
                <a:cs typeface="TeXGyreHeros"/>
              </a:rPr>
              <a:t>ﬁllim të korrikut dhe vazhdon </a:t>
            </a:r>
            <a:r>
              <a:rPr sz="1100" dirty="0">
                <a:latin typeface="TeXGyreHeros"/>
                <a:cs typeface="TeXGyreHeros"/>
              </a:rPr>
              <a:t>deri </a:t>
            </a:r>
            <a:r>
              <a:rPr sz="1100" spc="-5" dirty="0">
                <a:latin typeface="TeXGyreHeros"/>
                <a:cs typeface="TeXGyreHeros"/>
              </a:rPr>
              <a:t>në ngricat </a:t>
            </a:r>
            <a:r>
              <a:rPr sz="1100" dirty="0">
                <a:latin typeface="TeXGyreHeros"/>
                <a:cs typeface="TeXGyreHeros"/>
              </a:rPr>
              <a:t>e para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vjeshtës.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Rendimenti:</a:t>
            </a:r>
            <a:endParaRPr sz="1100">
              <a:latin typeface="Arial"/>
              <a:cs typeface="Arial"/>
            </a:endParaRPr>
          </a:p>
          <a:p>
            <a:pPr marL="192405">
              <a:lnSpc>
                <a:spcPct val="100000"/>
              </a:lnSpc>
              <a:spcBef>
                <a:spcPts val="85"/>
              </a:spcBef>
            </a:pPr>
            <a:r>
              <a:rPr sz="1100" spc="-5" dirty="0">
                <a:latin typeface="TeXGyreHeros"/>
                <a:cs typeface="TeXGyreHeros"/>
              </a:rPr>
              <a:t>rreth </a:t>
            </a:r>
            <a:r>
              <a:rPr sz="1100" dirty="0">
                <a:latin typeface="TeXGyreHeros"/>
                <a:cs typeface="TeXGyreHeros"/>
              </a:rPr>
              <a:t>25-35</a:t>
            </a:r>
            <a:r>
              <a:rPr sz="1100" spc="-5" dirty="0">
                <a:latin typeface="TeXGyreHeros"/>
                <a:cs typeface="TeXGyreHeros"/>
              </a:rPr>
              <a:t> kv/dynym.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</a:pPr>
            <a:endParaRPr sz="12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8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10" dirty="0">
                <a:latin typeface="Arial"/>
                <a:cs typeface="Arial"/>
              </a:rPr>
              <a:t>Veçantitë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200">
              <a:latin typeface="Arial"/>
              <a:cs typeface="Arial"/>
            </a:endParaRPr>
          </a:p>
          <a:p>
            <a:pPr marL="12700" marR="2706370" indent="179705" algn="just">
              <a:lnSpc>
                <a:spcPct val="106400"/>
              </a:lnSpc>
            </a:pPr>
            <a:r>
              <a:rPr sz="1100" b="1" spc="-5" dirty="0">
                <a:latin typeface="Arial"/>
                <a:cs typeface="Arial"/>
              </a:rPr>
              <a:t>Pozitive: </a:t>
            </a:r>
            <a:r>
              <a:rPr sz="1100" dirty="0">
                <a:latin typeface="TeXGyreHeros"/>
                <a:cs typeface="TeXGyreHeros"/>
              </a:rPr>
              <a:t>Ka </a:t>
            </a:r>
            <a:r>
              <a:rPr sz="1100" spc="-5" dirty="0">
                <a:latin typeface="TeXGyreHeros"/>
                <a:cs typeface="TeXGyreHeros"/>
              </a:rPr>
              <a:t>qëndrueshmëri të  </a:t>
            </a:r>
            <a:r>
              <a:rPr sz="1100" dirty="0">
                <a:latin typeface="TeXGyreHeros"/>
                <a:cs typeface="TeXGyreHeros"/>
              </a:rPr>
              <a:t>mirë </a:t>
            </a:r>
            <a:r>
              <a:rPr sz="1100" spc="-5" dirty="0">
                <a:latin typeface="TeXGyreHeros"/>
                <a:cs typeface="TeXGyreHeros"/>
              </a:rPr>
              <a:t>ndaj sëmundjeve, temperatu-  rave të ulëta </a:t>
            </a:r>
            <a:r>
              <a:rPr sz="1100" dirty="0">
                <a:latin typeface="TeXGyreHeros"/>
                <a:cs typeface="TeXGyreHeros"/>
              </a:rPr>
              <a:t>dhe të </a:t>
            </a:r>
            <a:r>
              <a:rPr sz="1100" spc="-5" dirty="0">
                <a:latin typeface="TeXGyreHeros"/>
                <a:cs typeface="TeXGyreHeros"/>
              </a:rPr>
              <a:t>larta.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950">
              <a:latin typeface="TeXGyreHeros"/>
              <a:cs typeface="TeXGyreHeros"/>
            </a:endParaRPr>
          </a:p>
          <a:p>
            <a:pPr marL="12700" marR="2705735" indent="179705" algn="just">
              <a:lnSpc>
                <a:spcPct val="105900"/>
              </a:lnSpc>
            </a:pPr>
            <a:r>
              <a:rPr sz="1100" b="1" spc="-5" dirty="0">
                <a:latin typeface="Arial"/>
                <a:cs typeface="Arial"/>
              </a:rPr>
              <a:t>Negative: </a:t>
            </a:r>
            <a:r>
              <a:rPr sz="1100" dirty="0">
                <a:latin typeface="TeXGyreHeros"/>
                <a:cs typeface="TeXGyreHeros"/>
              </a:rPr>
              <a:t>Jep </a:t>
            </a:r>
            <a:r>
              <a:rPr sz="1100" spc="-5" dirty="0">
                <a:latin typeface="TeXGyreHeros"/>
                <a:cs typeface="TeXGyreHeros"/>
              </a:rPr>
              <a:t>prodhim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ulët</a:t>
            </a:r>
            <a:r>
              <a:rPr sz="1100" spc="-8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dhe  </a:t>
            </a:r>
            <a:r>
              <a:rPr sz="1100" spc="-5" dirty="0">
                <a:latin typeface="TeXGyreHeros"/>
                <a:cs typeface="TeXGyreHeros"/>
              </a:rPr>
              <a:t>në </a:t>
            </a:r>
            <a:r>
              <a:rPr sz="1100" dirty="0">
                <a:latin typeface="TeXGyreHeros"/>
                <a:cs typeface="TeXGyreHeros"/>
              </a:rPr>
              <a:t>fruta </a:t>
            </a:r>
            <a:r>
              <a:rPr sz="1100" spc="-5" dirty="0">
                <a:latin typeface="TeXGyreHeros"/>
                <a:cs typeface="TeXGyreHeros"/>
              </a:rPr>
              <a:t>formohen </a:t>
            </a:r>
            <a:r>
              <a:rPr sz="1100" dirty="0">
                <a:latin typeface="TeXGyreHeros"/>
                <a:cs typeface="TeXGyreHeros"/>
              </a:rPr>
              <a:t>shirita me </a:t>
            </a:r>
            <a:r>
              <a:rPr sz="1100" spc="-5" dirty="0">
                <a:latin typeface="TeXGyreHeros"/>
                <a:cs typeface="TeXGyreHeros"/>
              </a:rPr>
              <a:t>ngjyrë</a:t>
            </a:r>
            <a:r>
              <a:rPr sz="1100" spc="-19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  zbardhët.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Përdorimi:</a:t>
            </a:r>
            <a:endParaRPr sz="1100">
              <a:latin typeface="Arial"/>
              <a:cs typeface="Arial"/>
            </a:endParaRPr>
          </a:p>
          <a:p>
            <a:pPr marL="12700" marR="2706370" indent="179705" algn="just">
              <a:lnSpc>
                <a:spcPts val="1400"/>
              </a:lnSpc>
              <a:spcBef>
                <a:spcPts val="55"/>
              </a:spcBef>
            </a:pPr>
            <a:r>
              <a:rPr sz="1100" spc="-5" dirty="0">
                <a:latin typeface="TeXGyreHeros"/>
                <a:cs typeface="TeXGyreHeros"/>
              </a:rPr>
              <a:t>Për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freskët, gatime </a:t>
            </a:r>
            <a:r>
              <a:rPr sz="1100" dirty="0">
                <a:latin typeface="TeXGyreHeros"/>
                <a:cs typeface="TeXGyreHeros"/>
              </a:rPr>
              <a:t>dhe </a:t>
            </a:r>
            <a:r>
              <a:rPr sz="1100" spc="-5" dirty="0">
                <a:latin typeface="TeXGyreHeros"/>
                <a:cs typeface="TeXGyreHeros"/>
              </a:rPr>
              <a:t>përpun-  </a:t>
            </a:r>
            <a:r>
              <a:rPr sz="1100" dirty="0">
                <a:latin typeface="TeXGyreHeros"/>
                <a:cs typeface="TeXGyreHeros"/>
              </a:rPr>
              <a:t>im në </a:t>
            </a:r>
            <a:r>
              <a:rPr sz="1100" spc="-5" dirty="0">
                <a:latin typeface="TeXGyreHeros"/>
                <a:cs typeface="TeXGyreHeros"/>
              </a:rPr>
              <a:t>formë turshie, për </a:t>
            </a:r>
            <a:r>
              <a:rPr sz="1100" dirty="0">
                <a:latin typeface="TeXGyreHeros"/>
                <a:cs typeface="TeXGyreHeros"/>
              </a:rPr>
              <a:t>konsum në  </a:t>
            </a:r>
            <a:r>
              <a:rPr sz="1100" spc="-5" dirty="0">
                <a:latin typeface="TeXGyreHeros"/>
                <a:cs typeface="TeXGyreHeros"/>
              </a:rPr>
              <a:t>familje </a:t>
            </a:r>
            <a:r>
              <a:rPr sz="1100" dirty="0">
                <a:latin typeface="TeXGyreHeros"/>
                <a:cs typeface="TeXGyreHeros"/>
              </a:rPr>
              <a:t>dhe </a:t>
            </a:r>
            <a:r>
              <a:rPr sz="1100" spc="-5" dirty="0">
                <a:latin typeface="TeXGyreHeros"/>
                <a:cs typeface="TeXGyreHeros"/>
              </a:rPr>
              <a:t>për tregun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lokal.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900">
              <a:latin typeface="TeXGyreHeros"/>
              <a:cs typeface="TeXGyreHeros"/>
            </a:endParaRPr>
          </a:p>
          <a:p>
            <a:pPr marL="12700" marR="2705100" indent="179705" algn="just">
              <a:lnSpc>
                <a:spcPct val="106100"/>
              </a:lnSpc>
            </a:pPr>
            <a:r>
              <a:rPr sz="1100" b="1" dirty="0">
                <a:latin typeface="Arial"/>
                <a:cs typeface="Arial"/>
              </a:rPr>
              <a:t>Risku: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futjen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farërave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dirty="0">
                <a:latin typeface="TeXGyreHeros"/>
                <a:cs typeface="TeXGyreHeros"/>
              </a:rPr>
              <a:t>im-  </a:t>
            </a:r>
            <a:r>
              <a:rPr sz="1100" spc="-5" dirty="0">
                <a:latin typeface="TeXGyreHeros"/>
                <a:cs typeface="TeXGyreHeros"/>
              </a:rPr>
              <a:t>portit </a:t>
            </a:r>
            <a:r>
              <a:rPr sz="1100" dirty="0">
                <a:latin typeface="TeXGyreHeros"/>
                <a:cs typeface="TeXGyreHeros"/>
              </a:rPr>
              <a:t>po </a:t>
            </a:r>
            <a:r>
              <a:rPr sz="1100" spc="-5" dirty="0">
                <a:latin typeface="TeXGyreHeros"/>
                <a:cs typeface="TeXGyreHeros"/>
              </a:rPr>
              <a:t>mbillet pak dhe </a:t>
            </a:r>
            <a:r>
              <a:rPr sz="1100" dirty="0">
                <a:latin typeface="TeXGyreHeros"/>
                <a:cs typeface="TeXGyreHeros"/>
              </a:rPr>
              <a:t>vetëm në  </a:t>
            </a:r>
            <a:r>
              <a:rPr sz="1100" spc="-5" dirty="0">
                <a:latin typeface="TeXGyreHeros"/>
                <a:cs typeface="TeXGyreHeros"/>
              </a:rPr>
              <a:t>kopshtet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familjare;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pra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është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në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rrezik  </a:t>
            </a:r>
            <a:r>
              <a:rPr sz="1100" spc="-5" dirty="0">
                <a:latin typeface="TeXGyreHeros"/>
                <a:cs typeface="TeXGyreHeros"/>
              </a:rPr>
              <a:t>zhdukjeje</a:t>
            </a:r>
            <a:endParaRPr sz="1100">
              <a:latin typeface="TeXGyreHeros"/>
              <a:cs typeface="TeXGyreHero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166110" y="4080510"/>
            <a:ext cx="2633980" cy="4311650"/>
            <a:chOff x="3166110" y="4080510"/>
            <a:chExt cx="2633980" cy="4311650"/>
          </a:xfrm>
        </p:grpSpPr>
        <p:sp>
          <p:nvSpPr>
            <p:cNvPr id="4" name="object 4"/>
            <p:cNvSpPr/>
            <p:nvPr/>
          </p:nvSpPr>
          <p:spPr>
            <a:xfrm>
              <a:off x="3169920" y="4084320"/>
              <a:ext cx="2627376" cy="43052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169920" y="4084320"/>
              <a:ext cx="2626360" cy="4304030"/>
            </a:xfrm>
            <a:custGeom>
              <a:avLst/>
              <a:gdLst/>
              <a:ahLst/>
              <a:cxnLst/>
              <a:rect l="l" t="t" r="r" b="b"/>
              <a:pathLst>
                <a:path w="2626360" h="4304030">
                  <a:moveTo>
                    <a:pt x="0" y="0"/>
                  </a:moveTo>
                  <a:lnTo>
                    <a:pt x="0" y="4303776"/>
                  </a:lnTo>
                  <a:lnTo>
                    <a:pt x="2625852" y="4303776"/>
                  </a:lnTo>
                  <a:lnTo>
                    <a:pt x="2625852" y="0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3093211" y="8572158"/>
            <a:ext cx="321310" cy="15367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900" dirty="0">
                <a:latin typeface="TeXGyreHeros"/>
                <a:cs typeface="TeXGyreHeros"/>
              </a:rPr>
              <a:t>- </a:t>
            </a:r>
            <a:fld id="{81D60167-4931-47E6-BA6A-407CBD079E47}" type="slidenum">
              <a:rPr sz="900" dirty="0">
                <a:latin typeface="TeXGyreHeros"/>
                <a:cs typeface="TeXGyreHeros"/>
              </a:rPr>
              <a:t>20</a:t>
            </a:fld>
            <a:r>
              <a:rPr sz="900" spc="-75" dirty="0">
                <a:latin typeface="TeXGyreHeros"/>
                <a:cs typeface="TeXGyreHeros"/>
              </a:rPr>
              <a:t> </a:t>
            </a:r>
            <a:r>
              <a:rPr sz="900" dirty="0">
                <a:latin typeface="TeXGyreHeros"/>
                <a:cs typeface="TeXGyreHeros"/>
              </a:rPr>
              <a:t>-</a:t>
            </a:r>
            <a:endParaRPr sz="900">
              <a:latin typeface="TeXGyreHeros"/>
              <a:cs typeface="TeXGyreHero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43204" y="574913"/>
            <a:ext cx="5031105" cy="7496175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25"/>
              </a:spcBef>
            </a:pPr>
            <a:r>
              <a:rPr sz="1400" b="1" spc="-5" dirty="0">
                <a:latin typeface="Arial"/>
                <a:cs typeface="Arial"/>
              </a:rPr>
              <a:t>Patëllxhani </a:t>
            </a:r>
            <a:r>
              <a:rPr sz="1400" b="1" dirty="0">
                <a:latin typeface="Arial"/>
                <a:cs typeface="Arial"/>
              </a:rPr>
              <a:t>i</a:t>
            </a:r>
            <a:r>
              <a:rPr sz="1400" b="1" spc="-1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Oblikës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459"/>
              </a:spcBef>
            </a:pPr>
            <a:r>
              <a:rPr sz="1250" b="1" spc="-5" dirty="0">
                <a:latin typeface="Arial"/>
                <a:cs typeface="Arial"/>
              </a:rPr>
              <a:t>Specia: </a:t>
            </a:r>
            <a:r>
              <a:rPr sz="1250" i="1" spc="-5" dirty="0">
                <a:latin typeface="Arimo"/>
                <a:cs typeface="Arimo"/>
              </a:rPr>
              <a:t>Solanum </a:t>
            </a:r>
            <a:r>
              <a:rPr sz="1250" i="1" dirty="0">
                <a:latin typeface="Arimo"/>
                <a:cs typeface="Arimo"/>
              </a:rPr>
              <a:t>melongena</a:t>
            </a:r>
            <a:r>
              <a:rPr sz="1250" i="1" spc="5" dirty="0">
                <a:latin typeface="Arimo"/>
                <a:cs typeface="Arimo"/>
              </a:rPr>
              <a:t> </a:t>
            </a:r>
            <a:r>
              <a:rPr sz="1250" spc="-5" dirty="0">
                <a:latin typeface="TeXGyreHeros"/>
                <a:cs typeface="TeXGyreHeros"/>
              </a:rPr>
              <a:t>L.</a:t>
            </a:r>
            <a:endParaRPr sz="125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000">
              <a:latin typeface="TeXGyreHeros"/>
              <a:cs typeface="TeXGyreHeros"/>
            </a:endParaRPr>
          </a:p>
          <a:p>
            <a:pPr marL="12700" marR="6350" indent="179705" algn="just">
              <a:lnSpc>
                <a:spcPct val="105900"/>
              </a:lnSpc>
              <a:spcBef>
                <a:spcPts val="5"/>
              </a:spcBef>
            </a:pPr>
            <a:r>
              <a:rPr sz="1100" b="1" spc="-5" dirty="0">
                <a:latin typeface="Arial"/>
                <a:cs typeface="Arial"/>
              </a:rPr>
              <a:t>Përhapja:</a:t>
            </a:r>
            <a:r>
              <a:rPr sz="1100" b="1" spc="-40" dirty="0">
                <a:latin typeface="Arial"/>
                <a:cs typeface="Arial"/>
              </a:rPr>
              <a:t> </a:t>
            </a:r>
            <a:r>
              <a:rPr sz="1100" dirty="0">
                <a:latin typeface="TeXGyreHeros"/>
                <a:cs typeface="TeXGyreHeros"/>
              </a:rPr>
              <a:t>Në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zonën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veriore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kultivohet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për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më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se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70-80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vjet,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në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Oblikë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Shko-  </a:t>
            </a:r>
            <a:r>
              <a:rPr sz="1100" spc="-5" dirty="0">
                <a:latin typeface="TeXGyreHeros"/>
                <a:cs typeface="TeXGyreHeros"/>
              </a:rPr>
              <a:t>drës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edhe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më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shumë.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Fara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është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mbajtur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dhe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ruajtur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ndër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breza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nga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bahçevanët.  Aktualisht </a:t>
            </a:r>
            <a:r>
              <a:rPr sz="1100" dirty="0">
                <a:latin typeface="TeXGyreHeros"/>
                <a:cs typeface="TeXGyreHeros"/>
              </a:rPr>
              <a:t>zë rreth 10-15 % </a:t>
            </a:r>
            <a:r>
              <a:rPr sz="1100" spc="-5" dirty="0">
                <a:latin typeface="TeXGyreHeros"/>
                <a:cs typeface="TeXGyreHeros"/>
              </a:rPr>
              <a:t>të sipërfaqes që mbillet në zonë me këtë</a:t>
            </a:r>
            <a:r>
              <a:rPr sz="1100" spc="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bimë.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Përshkrimi:</a:t>
            </a:r>
            <a:endParaRPr sz="1100">
              <a:latin typeface="Arial"/>
              <a:cs typeface="Arial"/>
            </a:endParaRPr>
          </a:p>
          <a:p>
            <a:pPr marL="12700" marR="5715" indent="179705" algn="just">
              <a:lnSpc>
                <a:spcPct val="106000"/>
              </a:lnSpc>
              <a:spcBef>
                <a:spcPts val="5"/>
              </a:spcBef>
            </a:pPr>
            <a:r>
              <a:rPr sz="1100" dirty="0">
                <a:latin typeface="TeXGyreHeros"/>
                <a:cs typeface="TeXGyreHeros"/>
              </a:rPr>
              <a:t>Bimë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vitale,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tip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kaçube,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me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kërcell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të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drejtë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lartë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(100-120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cm),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mesatarisht  të </a:t>
            </a:r>
            <a:r>
              <a:rPr sz="1100" spc="-10" dirty="0">
                <a:latin typeface="TeXGyreHeros"/>
                <a:cs typeface="TeXGyreHeros"/>
              </a:rPr>
              <a:t>degëzuar, </a:t>
            </a:r>
            <a:r>
              <a:rPr sz="1100" dirty="0">
                <a:latin typeface="TeXGyreHeros"/>
                <a:cs typeface="TeXGyreHeros"/>
              </a:rPr>
              <a:t>me ndërnyje </a:t>
            </a:r>
            <a:r>
              <a:rPr sz="1100" spc="-5" dirty="0">
                <a:latin typeface="TeXGyreHeros"/>
                <a:cs typeface="TeXGyreHeros"/>
              </a:rPr>
              <a:t>të </a:t>
            </a:r>
            <a:r>
              <a:rPr sz="1100" dirty="0">
                <a:latin typeface="TeXGyreHeros"/>
                <a:cs typeface="TeXGyreHeros"/>
              </a:rPr>
              <a:t>shkurtra, </a:t>
            </a:r>
            <a:r>
              <a:rPr sz="1100" spc="-5" dirty="0">
                <a:latin typeface="TeXGyreHeros"/>
                <a:cs typeface="TeXGyreHeros"/>
              </a:rPr>
              <a:t>gjethe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gjelbra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nuanca </a:t>
            </a:r>
            <a:r>
              <a:rPr sz="1100" dirty="0">
                <a:latin typeface="TeXGyreHeros"/>
                <a:cs typeface="TeXGyreHeros"/>
              </a:rPr>
              <a:t>lela, lulet </a:t>
            </a:r>
            <a:r>
              <a:rPr sz="1100" spc="-5" dirty="0">
                <a:latin typeface="TeXGyreHeros"/>
                <a:cs typeface="TeXGyreHeros"/>
              </a:rPr>
              <a:t>ngjyrë  vjollcë. Prodhon </a:t>
            </a:r>
            <a:r>
              <a:rPr sz="1100" dirty="0">
                <a:latin typeface="TeXGyreHeros"/>
                <a:cs typeface="TeXGyreHeros"/>
              </a:rPr>
              <a:t>5-7 </a:t>
            </a:r>
            <a:r>
              <a:rPr sz="1100" spc="-5" dirty="0">
                <a:latin typeface="TeXGyreHeros"/>
                <a:cs typeface="TeXGyreHeros"/>
              </a:rPr>
              <a:t>fruta për </a:t>
            </a:r>
            <a:r>
              <a:rPr sz="1100" dirty="0">
                <a:latin typeface="TeXGyreHeros"/>
                <a:cs typeface="TeXGyreHeros"/>
              </a:rPr>
              <a:t>bimë; me </a:t>
            </a:r>
            <a:r>
              <a:rPr sz="1100" spc="-5" dirty="0">
                <a:latin typeface="TeXGyreHeros"/>
                <a:cs typeface="TeXGyreHeros"/>
              </a:rPr>
              <a:t>formë të </a:t>
            </a:r>
            <a:r>
              <a:rPr sz="1100" spc="-10" dirty="0">
                <a:latin typeface="TeXGyreHeros"/>
                <a:cs typeface="TeXGyreHeros"/>
              </a:rPr>
              <a:t>harkuar,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rrumbullakët dhe </a:t>
            </a:r>
            <a:r>
              <a:rPr sz="1100" dirty="0">
                <a:latin typeface="TeXGyreHeros"/>
                <a:cs typeface="TeXGyreHeros"/>
              </a:rPr>
              <a:t>me  </a:t>
            </a:r>
            <a:r>
              <a:rPr sz="1100" spc="-5" dirty="0">
                <a:latin typeface="TeXGyreHeros"/>
                <a:cs typeface="TeXGyreHeros"/>
              </a:rPr>
              <a:t>maj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fryrë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rrumbullakosur,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me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peshë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mesatare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150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-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180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g.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Në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pjekjen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tekni-  ke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ata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kanë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ngjyrë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violet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të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errët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deri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në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të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zezë,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kurse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në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pjekjen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biologjike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marrin  </a:t>
            </a:r>
            <a:r>
              <a:rPr sz="1100" dirty="0">
                <a:latin typeface="TeXGyreHeros"/>
                <a:cs typeface="TeXGyreHeros"/>
              </a:rPr>
              <a:t>ngjyrë </a:t>
            </a:r>
            <a:r>
              <a:rPr sz="1100" spc="-5" dirty="0">
                <a:latin typeface="TeXGyreHeros"/>
                <a:cs typeface="TeXGyreHeros"/>
              </a:rPr>
              <a:t>banane; </a:t>
            </a:r>
            <a:r>
              <a:rPr sz="1100" dirty="0">
                <a:latin typeface="TeXGyreHeros"/>
                <a:cs typeface="TeXGyreHeros"/>
              </a:rPr>
              <a:t>tuli </a:t>
            </a:r>
            <a:r>
              <a:rPr sz="1100" spc="-5" dirty="0">
                <a:latin typeface="TeXGyreHeros"/>
                <a:cs typeface="TeXGyreHeros"/>
              </a:rPr>
              <a:t>ngjyrë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5" dirty="0">
                <a:latin typeface="TeXGyreHeros"/>
                <a:cs typeface="TeXGyreHeros"/>
              </a:rPr>
              <a:t> bardhë.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950">
              <a:latin typeface="TeXGyreHeros"/>
              <a:cs typeface="TeXGyreHeros"/>
            </a:endParaRPr>
          </a:p>
          <a:p>
            <a:pPr marL="12700" marR="5080" indent="179705" algn="just">
              <a:lnSpc>
                <a:spcPct val="106100"/>
              </a:lnSpc>
            </a:pPr>
            <a:r>
              <a:rPr sz="1100" b="1" spc="-5" dirty="0">
                <a:latin typeface="Arial"/>
                <a:cs typeface="Arial"/>
              </a:rPr>
              <a:t>Kultivimi:</a:t>
            </a:r>
            <a:r>
              <a:rPr sz="1100" b="1" spc="-25" dirty="0">
                <a:latin typeface="Arial"/>
                <a:cs typeface="Arial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Farat</a:t>
            </a:r>
            <a:r>
              <a:rPr sz="1100" spc="-1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patëllxhanit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Oblikës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mbillen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në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farishte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në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gjysmën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dytë  </a:t>
            </a:r>
            <a:r>
              <a:rPr sz="1100" spc="-5" dirty="0">
                <a:latin typeface="TeXGyreHeros"/>
                <a:cs typeface="TeXGyreHeros"/>
              </a:rPr>
              <a:t>të </a:t>
            </a:r>
            <a:r>
              <a:rPr sz="1100" dirty="0">
                <a:latin typeface="TeXGyreHeros"/>
                <a:cs typeface="TeXGyreHeros"/>
              </a:rPr>
              <a:t>shkurtit </a:t>
            </a:r>
            <a:r>
              <a:rPr sz="1100" spc="-5" dirty="0">
                <a:latin typeface="TeXGyreHeros"/>
                <a:cs typeface="TeXGyreHeros"/>
              </a:rPr>
              <a:t>dhe ﬁdanët në fushë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fund prillit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ﬁllim të majit. Vjelja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prodhimit  </a:t>
            </a:r>
            <a:r>
              <a:rPr sz="1100" dirty="0">
                <a:latin typeface="TeXGyreHeros"/>
                <a:cs typeface="TeXGyreHeros"/>
              </a:rPr>
              <a:t>ﬁllon </a:t>
            </a:r>
            <a:r>
              <a:rPr sz="1100" spc="-5" dirty="0">
                <a:latin typeface="TeXGyreHeros"/>
                <a:cs typeface="TeXGyreHeros"/>
              </a:rPr>
              <a:t>në fund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qershorit </a:t>
            </a:r>
            <a:r>
              <a:rPr sz="1100" dirty="0">
                <a:latin typeface="TeXGyreHeros"/>
                <a:cs typeface="TeXGyreHeros"/>
              </a:rPr>
              <a:t>- </a:t>
            </a:r>
            <a:r>
              <a:rPr sz="1100" spc="-5" dirty="0">
                <a:latin typeface="TeXGyreHeros"/>
                <a:cs typeface="TeXGyreHeros"/>
              </a:rPr>
              <a:t>ﬁllim të korrikut dhe vazhdon </a:t>
            </a:r>
            <a:r>
              <a:rPr sz="1100" dirty="0">
                <a:latin typeface="TeXGyreHeros"/>
                <a:cs typeface="TeXGyreHeros"/>
              </a:rPr>
              <a:t>deri në </a:t>
            </a:r>
            <a:r>
              <a:rPr sz="1100" spc="-5" dirty="0">
                <a:latin typeface="TeXGyreHeros"/>
                <a:cs typeface="TeXGyreHeros"/>
              </a:rPr>
              <a:t>ngricat </a:t>
            </a:r>
            <a:r>
              <a:rPr sz="1100" dirty="0">
                <a:latin typeface="TeXGyreHeros"/>
                <a:cs typeface="TeXGyreHeros"/>
              </a:rPr>
              <a:t>e para </a:t>
            </a:r>
            <a:r>
              <a:rPr sz="1100" spc="-5" dirty="0">
                <a:latin typeface="TeXGyreHeros"/>
                <a:cs typeface="TeXGyreHeros"/>
              </a:rPr>
              <a:t>të  vjeshtës.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  <a:spcBef>
                <a:spcPts val="5"/>
              </a:spcBef>
            </a:pPr>
            <a:r>
              <a:rPr sz="1100" b="1" spc="-5" dirty="0">
                <a:latin typeface="Arial"/>
                <a:cs typeface="Arial"/>
              </a:rPr>
              <a:t>Rendimenti:</a:t>
            </a:r>
            <a:endParaRPr sz="1100">
              <a:latin typeface="Arial"/>
              <a:cs typeface="Arial"/>
            </a:endParaRPr>
          </a:p>
          <a:p>
            <a:pPr marL="192405">
              <a:lnSpc>
                <a:spcPct val="100000"/>
              </a:lnSpc>
              <a:spcBef>
                <a:spcPts val="80"/>
              </a:spcBef>
            </a:pPr>
            <a:r>
              <a:rPr sz="1100" spc="-5" dirty="0">
                <a:latin typeface="TeXGyreHeros"/>
                <a:cs typeface="TeXGyreHeros"/>
              </a:rPr>
              <a:t>rreth 25-35</a:t>
            </a:r>
            <a:r>
              <a:rPr sz="1100" spc="-11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kv/dynym.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</a:pPr>
            <a:endParaRPr sz="12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8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  <a:spcBef>
                <a:spcPts val="5"/>
              </a:spcBef>
            </a:pPr>
            <a:r>
              <a:rPr sz="1100" b="1" spc="-10" dirty="0">
                <a:latin typeface="Arial"/>
                <a:cs typeface="Arial"/>
              </a:rPr>
              <a:t>Veçantitë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200">
              <a:latin typeface="Arial"/>
              <a:cs typeface="Arial"/>
            </a:endParaRPr>
          </a:p>
          <a:p>
            <a:pPr marL="12700" marR="3491865" indent="179705" algn="just">
              <a:lnSpc>
                <a:spcPct val="106100"/>
              </a:lnSpc>
              <a:spcBef>
                <a:spcPts val="5"/>
              </a:spcBef>
            </a:pPr>
            <a:r>
              <a:rPr sz="1100" b="1" spc="-5" dirty="0">
                <a:latin typeface="Arial"/>
                <a:cs typeface="Arial"/>
              </a:rPr>
              <a:t>Pozitive: </a:t>
            </a:r>
            <a:r>
              <a:rPr sz="1100" spc="-5" dirty="0">
                <a:latin typeface="TeXGyreHeros"/>
                <a:cs typeface="TeXGyreHeros"/>
              </a:rPr>
              <a:t>Ka qën-  drueshmëri të mirë ndaj  sëmundjeve, temperatu-  rave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të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ulëta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dhe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larta.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Negative:</a:t>
            </a:r>
            <a:endParaRPr sz="1100">
              <a:latin typeface="Arial"/>
              <a:cs typeface="Arial"/>
            </a:endParaRPr>
          </a:p>
          <a:p>
            <a:pPr marL="12700" marR="3492500" indent="179705" algn="just">
              <a:lnSpc>
                <a:spcPct val="106400"/>
              </a:lnSpc>
            </a:pPr>
            <a:r>
              <a:rPr sz="1100" spc="-5" dirty="0">
                <a:latin typeface="TeXGyreHeros"/>
                <a:cs typeface="TeXGyreHeros"/>
              </a:rPr>
              <a:t>Jep prodhim të ulët </a:t>
            </a:r>
            <a:r>
              <a:rPr sz="1100" dirty="0">
                <a:latin typeface="TeXGyreHeros"/>
                <a:cs typeface="TeXGyreHeros"/>
              </a:rPr>
              <a:t>e  </a:t>
            </a:r>
            <a:r>
              <a:rPr sz="1100" spc="-5" dirty="0">
                <a:latin typeface="TeXGyreHeros"/>
                <a:cs typeface="TeXGyreHeros"/>
              </a:rPr>
              <a:t>fruta të </a:t>
            </a:r>
            <a:r>
              <a:rPr sz="1100" spc="-10" dirty="0">
                <a:latin typeface="TeXGyreHeros"/>
                <a:cs typeface="TeXGyreHeros"/>
              </a:rPr>
              <a:t>harkuar.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Përdorimi:</a:t>
            </a:r>
            <a:endParaRPr sz="1100">
              <a:latin typeface="Arial"/>
              <a:cs typeface="Arial"/>
            </a:endParaRPr>
          </a:p>
          <a:p>
            <a:pPr marL="12700" marR="6350" indent="179705" algn="just">
              <a:lnSpc>
                <a:spcPct val="105500"/>
              </a:lnSpc>
              <a:spcBef>
                <a:spcPts val="10"/>
              </a:spcBef>
            </a:pPr>
            <a:r>
              <a:rPr sz="1100" spc="-5" dirty="0">
                <a:latin typeface="TeXGyreHeros"/>
                <a:cs typeface="TeXGyreHeros"/>
              </a:rPr>
              <a:t>Preferohet për konsum të freskët, gatime dhe përpunim </a:t>
            </a:r>
            <a:r>
              <a:rPr sz="1100" dirty="0">
                <a:latin typeface="TeXGyreHeros"/>
                <a:cs typeface="TeXGyreHeros"/>
              </a:rPr>
              <a:t>në formë </a:t>
            </a:r>
            <a:r>
              <a:rPr sz="1100" spc="-5" dirty="0">
                <a:latin typeface="TeXGyreHeros"/>
                <a:cs typeface="TeXGyreHeros"/>
              </a:rPr>
              <a:t>turshie për  </a:t>
            </a:r>
            <a:r>
              <a:rPr sz="1100" dirty="0">
                <a:latin typeface="TeXGyreHeros"/>
                <a:cs typeface="TeXGyreHeros"/>
              </a:rPr>
              <a:t>konsum </a:t>
            </a:r>
            <a:r>
              <a:rPr sz="1100" spc="-5" dirty="0">
                <a:latin typeface="TeXGyreHeros"/>
                <a:cs typeface="TeXGyreHeros"/>
              </a:rPr>
              <a:t>në familje dhe </a:t>
            </a:r>
            <a:r>
              <a:rPr sz="1100" dirty="0">
                <a:latin typeface="TeXGyreHeros"/>
                <a:cs typeface="TeXGyreHeros"/>
              </a:rPr>
              <a:t>për </a:t>
            </a:r>
            <a:r>
              <a:rPr sz="1100" spc="-5" dirty="0">
                <a:latin typeface="TeXGyreHeros"/>
                <a:cs typeface="TeXGyreHeros"/>
              </a:rPr>
              <a:t>tregun lokal.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950">
              <a:latin typeface="TeXGyreHeros"/>
              <a:cs typeface="TeXGyreHeros"/>
            </a:endParaRPr>
          </a:p>
          <a:p>
            <a:pPr marL="12700" marR="6350" indent="179705" algn="just">
              <a:lnSpc>
                <a:spcPct val="105500"/>
              </a:lnSpc>
            </a:pPr>
            <a:r>
              <a:rPr sz="1100" b="1" dirty="0">
                <a:latin typeface="Arial"/>
                <a:cs typeface="Arial"/>
              </a:rPr>
              <a:t>Risku: </a:t>
            </a:r>
            <a:r>
              <a:rPr sz="1100" dirty="0">
                <a:latin typeface="TeXGyreHeros"/>
                <a:cs typeface="TeXGyreHeros"/>
              </a:rPr>
              <a:t>Me futjen e </a:t>
            </a:r>
            <a:r>
              <a:rPr sz="1100" spc="-5" dirty="0">
                <a:latin typeface="TeXGyreHeros"/>
                <a:cs typeface="TeXGyreHeros"/>
              </a:rPr>
              <a:t>farërave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importit po </a:t>
            </a:r>
            <a:r>
              <a:rPr sz="1100" dirty="0">
                <a:latin typeface="TeXGyreHeros"/>
                <a:cs typeface="TeXGyreHeros"/>
              </a:rPr>
              <a:t>mbillet </a:t>
            </a:r>
            <a:r>
              <a:rPr sz="1100" spc="-5" dirty="0">
                <a:latin typeface="TeXGyreHeros"/>
                <a:cs typeface="TeXGyreHeros"/>
              </a:rPr>
              <a:t>pak dhe </a:t>
            </a:r>
            <a:r>
              <a:rPr sz="1100" dirty="0">
                <a:latin typeface="TeXGyreHeros"/>
                <a:cs typeface="TeXGyreHeros"/>
              </a:rPr>
              <a:t>vetëm në </a:t>
            </a:r>
            <a:r>
              <a:rPr sz="1100" spc="-5" dirty="0">
                <a:latin typeface="TeXGyreHeros"/>
                <a:cs typeface="TeXGyreHeros"/>
              </a:rPr>
              <a:t>kopshtet  familjare; </a:t>
            </a:r>
            <a:r>
              <a:rPr sz="1100" dirty="0">
                <a:latin typeface="TeXGyreHeros"/>
                <a:cs typeface="TeXGyreHeros"/>
              </a:rPr>
              <a:t>pra është </a:t>
            </a:r>
            <a:r>
              <a:rPr sz="1100" spc="-5" dirty="0">
                <a:latin typeface="TeXGyreHeros"/>
                <a:cs typeface="TeXGyreHeros"/>
              </a:rPr>
              <a:t>në </a:t>
            </a:r>
            <a:r>
              <a:rPr sz="1100" dirty="0">
                <a:latin typeface="TeXGyreHeros"/>
                <a:cs typeface="TeXGyreHeros"/>
              </a:rPr>
              <a:t>rrezik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zhdukjeje</a:t>
            </a:r>
            <a:endParaRPr sz="1100">
              <a:latin typeface="TeXGyreHeros"/>
              <a:cs typeface="TeXGyreHero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344673" y="4153662"/>
            <a:ext cx="3418840" cy="2703830"/>
            <a:chOff x="2344673" y="4153662"/>
            <a:chExt cx="3418840" cy="2703830"/>
          </a:xfrm>
        </p:grpSpPr>
        <p:sp>
          <p:nvSpPr>
            <p:cNvPr id="4" name="object 4"/>
            <p:cNvSpPr/>
            <p:nvPr/>
          </p:nvSpPr>
          <p:spPr>
            <a:xfrm>
              <a:off x="2348483" y="4157472"/>
              <a:ext cx="3413760" cy="269595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348483" y="4157472"/>
              <a:ext cx="3411220" cy="2696210"/>
            </a:xfrm>
            <a:custGeom>
              <a:avLst/>
              <a:gdLst/>
              <a:ahLst/>
              <a:cxnLst/>
              <a:rect l="l" t="t" r="r" b="b"/>
              <a:pathLst>
                <a:path w="3411220" h="2696209">
                  <a:moveTo>
                    <a:pt x="0" y="0"/>
                  </a:moveTo>
                  <a:lnTo>
                    <a:pt x="0" y="2695955"/>
                  </a:lnTo>
                  <a:lnTo>
                    <a:pt x="3410712" y="2695955"/>
                  </a:lnTo>
                  <a:lnTo>
                    <a:pt x="3410712" y="0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3093211" y="8572158"/>
            <a:ext cx="321310" cy="15367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900" dirty="0">
                <a:latin typeface="TeXGyreHeros"/>
                <a:cs typeface="TeXGyreHeros"/>
              </a:rPr>
              <a:t>- </a:t>
            </a:r>
            <a:fld id="{81D60167-4931-47E6-BA6A-407CBD079E47}" type="slidenum">
              <a:rPr sz="900" dirty="0">
                <a:latin typeface="TeXGyreHeros"/>
                <a:cs typeface="TeXGyreHeros"/>
              </a:rPr>
              <a:t>21</a:t>
            </a:fld>
            <a:r>
              <a:rPr sz="900" spc="-75" dirty="0">
                <a:latin typeface="TeXGyreHeros"/>
                <a:cs typeface="TeXGyreHeros"/>
              </a:rPr>
              <a:t> </a:t>
            </a:r>
            <a:r>
              <a:rPr sz="900" dirty="0">
                <a:latin typeface="TeXGyreHeros"/>
                <a:cs typeface="TeXGyreHeros"/>
              </a:rPr>
              <a:t>-</a:t>
            </a:r>
            <a:endParaRPr sz="900">
              <a:latin typeface="TeXGyreHeros"/>
              <a:cs typeface="TeXGyreHero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9780" y="574913"/>
            <a:ext cx="5030470" cy="7852409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25"/>
              </a:spcBef>
            </a:pPr>
            <a:r>
              <a:rPr sz="1400" b="1" spc="-5" dirty="0">
                <a:latin typeface="Arial"/>
                <a:cs typeface="Arial"/>
              </a:rPr>
              <a:t>Patëllxhani </a:t>
            </a:r>
            <a:r>
              <a:rPr sz="1400" b="1" dirty="0">
                <a:latin typeface="Arial"/>
                <a:cs typeface="Arial"/>
              </a:rPr>
              <a:t>i</a:t>
            </a:r>
            <a:r>
              <a:rPr sz="1400" b="1" spc="-1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Lunxhërisë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459"/>
              </a:spcBef>
            </a:pPr>
            <a:r>
              <a:rPr sz="1250" b="1" spc="-5" dirty="0">
                <a:latin typeface="Arial"/>
                <a:cs typeface="Arial"/>
              </a:rPr>
              <a:t>Specia: </a:t>
            </a:r>
            <a:r>
              <a:rPr sz="1250" i="1" spc="-5" dirty="0">
                <a:latin typeface="Arimo"/>
                <a:cs typeface="Arimo"/>
              </a:rPr>
              <a:t>Solanum </a:t>
            </a:r>
            <a:r>
              <a:rPr sz="1250" i="1" dirty="0">
                <a:latin typeface="Arimo"/>
                <a:cs typeface="Arimo"/>
              </a:rPr>
              <a:t>melongena </a:t>
            </a:r>
            <a:r>
              <a:rPr sz="1250" spc="-5" dirty="0">
                <a:latin typeface="TeXGyreHeros"/>
                <a:cs typeface="TeXGyreHeros"/>
              </a:rPr>
              <a:t>L.</a:t>
            </a:r>
            <a:endParaRPr sz="125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000">
              <a:latin typeface="TeXGyreHeros"/>
              <a:cs typeface="TeXGyreHeros"/>
            </a:endParaRPr>
          </a:p>
          <a:p>
            <a:pPr marL="12700" marR="5080" indent="179705" algn="just">
              <a:lnSpc>
                <a:spcPct val="106100"/>
              </a:lnSpc>
            </a:pPr>
            <a:r>
              <a:rPr sz="1100" b="1" spc="-5" dirty="0">
                <a:latin typeface="Arial"/>
                <a:cs typeface="Arial"/>
              </a:rPr>
              <a:t>Përhapja: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Shqipërinë </a:t>
            </a:r>
            <a:r>
              <a:rPr sz="1100" dirty="0">
                <a:latin typeface="TeXGyreHeros"/>
                <a:cs typeface="TeXGyreHeros"/>
              </a:rPr>
              <a:t>e jugut, </a:t>
            </a:r>
            <a:r>
              <a:rPr sz="1100" spc="-5" dirty="0">
                <a:latin typeface="TeXGyreHeros"/>
                <a:cs typeface="TeXGyreHeros"/>
              </a:rPr>
              <a:t>kryesisht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fshatrat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Gjirokastrës </a:t>
            </a:r>
            <a:r>
              <a:rPr sz="1100" dirty="0">
                <a:latin typeface="TeXGyreHeros"/>
                <a:cs typeface="TeXGyreHeros"/>
              </a:rPr>
              <a:t>dhe  </a:t>
            </a:r>
            <a:r>
              <a:rPr sz="1100" spc="-5" dirty="0">
                <a:latin typeface="TeXGyreHeros"/>
                <a:cs typeface="TeXGyreHeros"/>
              </a:rPr>
              <a:t>Përmetit,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njihet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kultivohet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për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më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se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70-80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vjet.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Fara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tij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është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mbajtur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dhe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ruaj-  </a:t>
            </a:r>
            <a:r>
              <a:rPr sz="1100" spc="-5" dirty="0">
                <a:latin typeface="TeXGyreHeros"/>
                <a:cs typeface="TeXGyreHeros"/>
              </a:rPr>
              <a:t>tur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brez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pas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brezi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nga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bahçevanët.</a:t>
            </a:r>
            <a:r>
              <a:rPr sz="1100" spc="-9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Aktualisht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zë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më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pak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se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10-15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%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sipërfaqes  të mbjell në </a:t>
            </a:r>
            <a:r>
              <a:rPr sz="1100" dirty="0">
                <a:latin typeface="TeXGyreHeros"/>
                <a:cs typeface="TeXGyreHeros"/>
              </a:rPr>
              <a:t>zonë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dirty="0">
                <a:latin typeface="TeXGyreHeros"/>
                <a:cs typeface="TeXGyreHeros"/>
              </a:rPr>
              <a:t>këtë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bimë.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Përshkrimi:</a:t>
            </a:r>
            <a:endParaRPr sz="1100">
              <a:latin typeface="Arial"/>
              <a:cs typeface="Arial"/>
            </a:endParaRPr>
          </a:p>
          <a:p>
            <a:pPr marL="12700" marR="5080" indent="179705" algn="just">
              <a:lnSpc>
                <a:spcPct val="106000"/>
              </a:lnSpc>
              <a:spcBef>
                <a:spcPts val="5"/>
              </a:spcBef>
            </a:pPr>
            <a:r>
              <a:rPr sz="1100" dirty="0">
                <a:latin typeface="TeXGyreHeros"/>
                <a:cs typeface="TeXGyreHeros"/>
              </a:rPr>
              <a:t>Bimë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kërcej të </a:t>
            </a:r>
            <a:r>
              <a:rPr sz="1100" dirty="0">
                <a:latin typeface="TeXGyreHeros"/>
                <a:cs typeface="TeXGyreHeros"/>
              </a:rPr>
              <a:t>drejtë, </a:t>
            </a:r>
            <a:r>
              <a:rPr sz="1100" spc="-5" dirty="0">
                <a:latin typeface="TeXGyreHeros"/>
                <a:cs typeface="TeXGyreHeros"/>
              </a:rPr>
              <a:t>mesatarisht të </a:t>
            </a:r>
            <a:r>
              <a:rPr sz="1100" spc="-10" dirty="0">
                <a:latin typeface="TeXGyreHeros"/>
                <a:cs typeface="TeXGyreHeros"/>
              </a:rPr>
              <a:t>degëzuar,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ndërnyje të shkurtra,  </a:t>
            </a:r>
            <a:r>
              <a:rPr sz="1100" dirty="0">
                <a:latin typeface="TeXGyreHeros"/>
                <a:cs typeface="TeXGyreHeros"/>
              </a:rPr>
              <a:t>lastar dhe </a:t>
            </a:r>
            <a:r>
              <a:rPr sz="1100" spc="-5" dirty="0">
                <a:latin typeface="TeXGyreHeros"/>
                <a:cs typeface="TeXGyreHeros"/>
              </a:rPr>
              <a:t>gjethe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gjelbra, </a:t>
            </a:r>
            <a:r>
              <a:rPr sz="1100" dirty="0">
                <a:latin typeface="TeXGyreHeros"/>
                <a:cs typeface="TeXGyreHeros"/>
              </a:rPr>
              <a:t>lulet ngjyrë </a:t>
            </a:r>
            <a:r>
              <a:rPr sz="1100" spc="-5" dirty="0">
                <a:latin typeface="TeXGyreHeros"/>
                <a:cs typeface="TeXGyreHeros"/>
              </a:rPr>
              <a:t>vjollcë. </a:t>
            </a:r>
            <a:r>
              <a:rPr sz="1100" dirty="0">
                <a:latin typeface="TeXGyreHeros"/>
                <a:cs typeface="TeXGyreHeros"/>
              </a:rPr>
              <a:t>Prodhon 7-8 </a:t>
            </a:r>
            <a:r>
              <a:rPr sz="1100" spc="-5" dirty="0">
                <a:latin typeface="TeXGyreHeros"/>
                <a:cs typeface="TeXGyreHeros"/>
              </a:rPr>
              <a:t>fruta për bimë. Ata  janë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gjatë (18-20 cm),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hollë (diametri 3-3.5 </a:t>
            </a:r>
            <a:r>
              <a:rPr sz="1100" dirty="0">
                <a:latin typeface="TeXGyreHeros"/>
                <a:cs typeface="TeXGyreHeros"/>
              </a:rPr>
              <a:t>cm), </a:t>
            </a:r>
            <a:r>
              <a:rPr sz="1100" spc="-5" dirty="0">
                <a:latin typeface="TeXGyreHeros"/>
                <a:cs typeface="TeXGyreHeros"/>
              </a:rPr>
              <a:t>cilindrik dhe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dirty="0">
                <a:latin typeface="TeXGyreHeros"/>
                <a:cs typeface="TeXGyreHeros"/>
              </a:rPr>
              <a:t>maj </a:t>
            </a:r>
            <a:r>
              <a:rPr sz="1100" spc="-5" dirty="0">
                <a:latin typeface="TeXGyreHeros"/>
                <a:cs typeface="TeXGyreHeros"/>
              </a:rPr>
              <a:t>pak të  </a:t>
            </a:r>
            <a:r>
              <a:rPr sz="1100" spc="-10" dirty="0">
                <a:latin typeface="TeXGyreHeros"/>
                <a:cs typeface="TeXGyreHeros"/>
              </a:rPr>
              <a:t>harkuar,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me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peshë</a:t>
            </a:r>
            <a:r>
              <a:rPr sz="1100" spc="-1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mesatare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90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-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100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g.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Në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pjekjen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teknike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frutat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kanë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ngjyrë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vio-  let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errët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deri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në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zezë,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kurse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në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atë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biologjike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marrin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ngjyrë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banane;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tuli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ngjyrë 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bardhë. Ata janë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shijshëm.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</a:pPr>
            <a:endParaRPr sz="12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750">
              <a:latin typeface="TeXGyreHeros"/>
              <a:cs typeface="TeXGyreHeros"/>
            </a:endParaRPr>
          </a:p>
          <a:p>
            <a:pPr marL="12700" marR="2564765" indent="179705" algn="just">
              <a:lnSpc>
                <a:spcPct val="106100"/>
              </a:lnSpc>
            </a:pPr>
            <a:r>
              <a:rPr sz="1100" b="1" spc="-5" dirty="0">
                <a:latin typeface="Arial"/>
                <a:cs typeface="Arial"/>
              </a:rPr>
              <a:t>Kultivimi: </a:t>
            </a:r>
            <a:r>
              <a:rPr sz="1100" spc="-5" dirty="0">
                <a:latin typeface="TeXGyreHeros"/>
                <a:cs typeface="TeXGyreHeros"/>
              </a:rPr>
              <a:t>Farat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patëllxhanit </a:t>
            </a:r>
            <a:r>
              <a:rPr sz="1100" dirty="0">
                <a:latin typeface="TeXGyreHeros"/>
                <a:cs typeface="TeXGyreHeros"/>
              </a:rPr>
              <a:t>të  </a:t>
            </a:r>
            <a:r>
              <a:rPr sz="1100" spc="-5" dirty="0">
                <a:latin typeface="TeXGyreHeros"/>
                <a:cs typeface="TeXGyreHeros"/>
              </a:rPr>
              <a:t>Lunxhërisë mbillen në </a:t>
            </a:r>
            <a:r>
              <a:rPr sz="1100" dirty="0">
                <a:latin typeface="TeXGyreHeros"/>
                <a:cs typeface="TeXGyreHeros"/>
              </a:rPr>
              <a:t>farishte </a:t>
            </a:r>
            <a:r>
              <a:rPr sz="1100" spc="-5" dirty="0">
                <a:latin typeface="TeXGyreHeros"/>
                <a:cs typeface="TeXGyreHeros"/>
              </a:rPr>
              <a:t>në  gjysmën </a:t>
            </a:r>
            <a:r>
              <a:rPr sz="1100" dirty="0">
                <a:latin typeface="TeXGyreHeros"/>
                <a:cs typeface="TeXGyreHeros"/>
              </a:rPr>
              <a:t>e parë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muajit </a:t>
            </a:r>
            <a:r>
              <a:rPr sz="1100" dirty="0">
                <a:latin typeface="TeXGyreHeros"/>
                <a:cs typeface="TeXGyreHeros"/>
              </a:rPr>
              <a:t>mars </a:t>
            </a:r>
            <a:r>
              <a:rPr sz="1100" spc="-5" dirty="0">
                <a:latin typeface="TeXGyreHeros"/>
                <a:cs typeface="TeXGyreHeros"/>
              </a:rPr>
              <a:t>dhe </a:t>
            </a:r>
            <a:r>
              <a:rPr sz="1100" dirty="0">
                <a:latin typeface="TeXGyreHeros"/>
                <a:cs typeface="TeXGyreHeros"/>
              </a:rPr>
              <a:t>ﬁ-  danët </a:t>
            </a:r>
            <a:r>
              <a:rPr sz="1100" spc="-5" dirty="0">
                <a:latin typeface="TeXGyreHeros"/>
                <a:cs typeface="TeXGyreHeros"/>
              </a:rPr>
              <a:t>në </a:t>
            </a:r>
            <a:r>
              <a:rPr sz="1100" dirty="0">
                <a:latin typeface="TeXGyreHeros"/>
                <a:cs typeface="TeXGyreHeros"/>
              </a:rPr>
              <a:t>fushë </a:t>
            </a:r>
            <a:r>
              <a:rPr sz="1100" spc="-10" dirty="0">
                <a:latin typeface="TeXGyreHeros"/>
                <a:cs typeface="TeXGyreHeros"/>
              </a:rPr>
              <a:t>në </a:t>
            </a:r>
            <a:r>
              <a:rPr sz="1100" dirty="0">
                <a:latin typeface="TeXGyreHeros"/>
                <a:cs typeface="TeXGyreHeros"/>
              </a:rPr>
              <a:t>fund </a:t>
            </a:r>
            <a:r>
              <a:rPr sz="1100" spc="-5" dirty="0">
                <a:latin typeface="TeXGyreHeros"/>
                <a:cs typeface="TeXGyreHeros"/>
              </a:rPr>
              <a:t>prillit </a:t>
            </a:r>
            <a:r>
              <a:rPr sz="1100" dirty="0">
                <a:latin typeface="TeXGyreHeros"/>
                <a:cs typeface="TeXGyreHeros"/>
              </a:rPr>
              <a:t>e ﬁllim </a:t>
            </a:r>
            <a:r>
              <a:rPr sz="1100" spc="-5" dirty="0">
                <a:latin typeface="TeXGyreHeros"/>
                <a:cs typeface="TeXGyreHeros"/>
              </a:rPr>
              <a:t>të  majit. Vjelja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prodhimit </a:t>
            </a:r>
            <a:r>
              <a:rPr sz="1100" dirty="0">
                <a:latin typeface="TeXGyreHeros"/>
                <a:cs typeface="TeXGyreHeros"/>
              </a:rPr>
              <a:t>ﬁllon në </a:t>
            </a:r>
            <a:r>
              <a:rPr sz="1100" spc="-5" dirty="0">
                <a:latin typeface="TeXGyreHeros"/>
                <a:cs typeface="TeXGyreHeros"/>
              </a:rPr>
              <a:t>fund të  qershorit </a:t>
            </a:r>
            <a:r>
              <a:rPr sz="1100" dirty="0">
                <a:latin typeface="TeXGyreHeros"/>
                <a:cs typeface="TeXGyreHeros"/>
              </a:rPr>
              <a:t>- </a:t>
            </a:r>
            <a:r>
              <a:rPr sz="1100" spc="-5" dirty="0">
                <a:latin typeface="TeXGyreHeros"/>
                <a:cs typeface="TeXGyreHeros"/>
              </a:rPr>
              <a:t>ﬁllim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korrikut dhe vazhdon  deri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ngricat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para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vjeshtës.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Rendimenti:</a:t>
            </a:r>
            <a:endParaRPr sz="1100">
              <a:latin typeface="Arial"/>
              <a:cs typeface="Arial"/>
            </a:endParaRPr>
          </a:p>
          <a:p>
            <a:pPr marL="192405">
              <a:lnSpc>
                <a:spcPct val="100000"/>
              </a:lnSpc>
              <a:spcBef>
                <a:spcPts val="85"/>
              </a:spcBef>
            </a:pPr>
            <a:r>
              <a:rPr sz="1100" spc="-5" dirty="0">
                <a:latin typeface="TeXGyreHeros"/>
                <a:cs typeface="TeXGyreHeros"/>
              </a:rPr>
              <a:t>rreth </a:t>
            </a:r>
            <a:r>
              <a:rPr sz="1100" dirty="0">
                <a:latin typeface="TeXGyreHeros"/>
                <a:cs typeface="TeXGyreHeros"/>
              </a:rPr>
              <a:t>25-35</a:t>
            </a:r>
            <a:r>
              <a:rPr sz="1100" spc="-5" dirty="0">
                <a:latin typeface="TeXGyreHeros"/>
                <a:cs typeface="TeXGyreHeros"/>
              </a:rPr>
              <a:t> kv/dynym.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  <a:spcBef>
                <a:spcPts val="5"/>
              </a:spcBef>
            </a:pPr>
            <a:r>
              <a:rPr sz="1100" b="1" spc="-10" dirty="0">
                <a:latin typeface="Arial"/>
                <a:cs typeface="Arial"/>
              </a:rPr>
              <a:t>Veçantitë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200">
              <a:latin typeface="Arial"/>
              <a:cs typeface="Arial"/>
            </a:endParaRPr>
          </a:p>
          <a:p>
            <a:pPr marL="12700" marR="2564765" indent="179705" algn="just">
              <a:lnSpc>
                <a:spcPct val="105900"/>
              </a:lnSpc>
              <a:spcBef>
                <a:spcPts val="5"/>
              </a:spcBef>
            </a:pPr>
            <a:r>
              <a:rPr sz="1100" b="1" spc="-5" dirty="0">
                <a:latin typeface="Arial"/>
                <a:cs typeface="Arial"/>
              </a:rPr>
              <a:t>Pozitive: </a:t>
            </a:r>
            <a:r>
              <a:rPr sz="1100" spc="-5" dirty="0">
                <a:latin typeface="TeXGyreHeros"/>
                <a:cs typeface="TeXGyreHeros"/>
              </a:rPr>
              <a:t>Ka qëndrueshmëri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mirë  ndaj sëmundjeve, temperaturave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13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ulë-  </a:t>
            </a:r>
            <a:r>
              <a:rPr sz="1100" spc="-5" dirty="0">
                <a:latin typeface="TeXGyreHeros"/>
                <a:cs typeface="TeXGyreHeros"/>
              </a:rPr>
              <a:t>ta </a:t>
            </a:r>
            <a:r>
              <a:rPr sz="1100" dirty="0">
                <a:latin typeface="TeXGyreHeros"/>
                <a:cs typeface="TeXGyreHeros"/>
              </a:rPr>
              <a:t>dhe të</a:t>
            </a:r>
            <a:r>
              <a:rPr sz="1100" spc="-1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larta.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950">
              <a:latin typeface="TeXGyreHeros"/>
              <a:cs typeface="TeXGyreHeros"/>
            </a:endParaRPr>
          </a:p>
          <a:p>
            <a:pPr marL="12700" marR="2564130" indent="179705" algn="just">
              <a:lnSpc>
                <a:spcPct val="106400"/>
              </a:lnSpc>
            </a:pPr>
            <a:r>
              <a:rPr sz="1100" b="1" spc="-5" dirty="0">
                <a:latin typeface="Arial"/>
                <a:cs typeface="Arial"/>
              </a:rPr>
              <a:t>Negative: </a:t>
            </a:r>
            <a:r>
              <a:rPr sz="1100" spc="-5" dirty="0">
                <a:latin typeface="TeXGyreHeros"/>
                <a:cs typeface="TeXGyreHeros"/>
              </a:rPr>
              <a:t>Jep prodhim relativisht </a:t>
            </a:r>
            <a:r>
              <a:rPr sz="1100" spc="5" dirty="0">
                <a:latin typeface="TeXGyreHeros"/>
                <a:cs typeface="TeXGyreHeros"/>
              </a:rPr>
              <a:t>të  </a:t>
            </a:r>
            <a:r>
              <a:rPr sz="1100" spc="-5" dirty="0">
                <a:latin typeface="TeXGyreHeros"/>
                <a:cs typeface="TeXGyreHeros"/>
              </a:rPr>
              <a:t>ulët.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  <a:spcBef>
                <a:spcPts val="5"/>
              </a:spcBef>
            </a:pPr>
            <a:r>
              <a:rPr sz="1100" b="1" spc="-5" dirty="0">
                <a:latin typeface="Arial"/>
                <a:cs typeface="Arial"/>
              </a:rPr>
              <a:t>Përdorimi:</a:t>
            </a:r>
            <a:endParaRPr sz="1100">
              <a:latin typeface="Arial"/>
              <a:cs typeface="Arial"/>
            </a:endParaRPr>
          </a:p>
          <a:p>
            <a:pPr marL="12700" marR="5080" indent="179705" algn="just">
              <a:lnSpc>
                <a:spcPct val="106400"/>
              </a:lnSpc>
            </a:pPr>
            <a:r>
              <a:rPr sz="1100" spc="-5" dirty="0">
                <a:latin typeface="TeXGyreHeros"/>
                <a:cs typeface="TeXGyreHeros"/>
              </a:rPr>
              <a:t>Preferohet për konsum të freskët, gatime dhe përpunim </a:t>
            </a:r>
            <a:r>
              <a:rPr sz="1100" dirty="0">
                <a:latin typeface="TeXGyreHeros"/>
                <a:cs typeface="TeXGyreHeros"/>
              </a:rPr>
              <a:t>në formë </a:t>
            </a:r>
            <a:r>
              <a:rPr sz="1100" spc="-5" dirty="0">
                <a:latin typeface="TeXGyreHeros"/>
                <a:cs typeface="TeXGyreHeros"/>
              </a:rPr>
              <a:t>turshie për  </a:t>
            </a:r>
            <a:r>
              <a:rPr sz="1100" dirty="0">
                <a:latin typeface="TeXGyreHeros"/>
                <a:cs typeface="TeXGyreHeros"/>
              </a:rPr>
              <a:t>konsum </a:t>
            </a:r>
            <a:r>
              <a:rPr sz="1100" spc="-5" dirty="0">
                <a:latin typeface="TeXGyreHeros"/>
                <a:cs typeface="TeXGyreHeros"/>
              </a:rPr>
              <a:t>në familje dhe </a:t>
            </a:r>
            <a:r>
              <a:rPr sz="1100" dirty="0">
                <a:latin typeface="TeXGyreHeros"/>
                <a:cs typeface="TeXGyreHeros"/>
              </a:rPr>
              <a:t>për </a:t>
            </a:r>
            <a:r>
              <a:rPr sz="1100" spc="-5" dirty="0">
                <a:latin typeface="TeXGyreHeros"/>
                <a:cs typeface="TeXGyreHeros"/>
              </a:rPr>
              <a:t>tregun lokal.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950">
              <a:latin typeface="TeXGyreHeros"/>
              <a:cs typeface="TeXGyreHeros"/>
            </a:endParaRPr>
          </a:p>
          <a:p>
            <a:pPr marL="12700" marR="5080" indent="179705" algn="just">
              <a:lnSpc>
                <a:spcPct val="106400"/>
              </a:lnSpc>
            </a:pPr>
            <a:r>
              <a:rPr sz="1100" b="1" dirty="0">
                <a:latin typeface="Arial"/>
                <a:cs typeface="Arial"/>
              </a:rPr>
              <a:t>Risku: </a:t>
            </a:r>
            <a:r>
              <a:rPr sz="1100" dirty="0">
                <a:latin typeface="TeXGyreHeros"/>
                <a:cs typeface="TeXGyreHeros"/>
              </a:rPr>
              <a:t>Me futjen e </a:t>
            </a:r>
            <a:r>
              <a:rPr sz="1100" spc="-5" dirty="0">
                <a:latin typeface="TeXGyreHeros"/>
                <a:cs typeface="TeXGyreHeros"/>
              </a:rPr>
              <a:t>farërave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importit po </a:t>
            </a:r>
            <a:r>
              <a:rPr sz="1100" dirty="0">
                <a:latin typeface="TeXGyreHeros"/>
                <a:cs typeface="TeXGyreHeros"/>
              </a:rPr>
              <a:t>mbillet </a:t>
            </a:r>
            <a:r>
              <a:rPr sz="1100" spc="-5" dirty="0">
                <a:latin typeface="TeXGyreHeros"/>
                <a:cs typeface="TeXGyreHeros"/>
              </a:rPr>
              <a:t>pak dhe </a:t>
            </a:r>
            <a:r>
              <a:rPr sz="1100" dirty="0">
                <a:latin typeface="TeXGyreHeros"/>
                <a:cs typeface="TeXGyreHeros"/>
              </a:rPr>
              <a:t>vetëm në </a:t>
            </a:r>
            <a:r>
              <a:rPr sz="1100" spc="-5" dirty="0">
                <a:latin typeface="TeXGyreHeros"/>
                <a:cs typeface="TeXGyreHeros"/>
              </a:rPr>
              <a:t>kopshtet  familjare; </a:t>
            </a:r>
            <a:r>
              <a:rPr sz="1100" dirty="0">
                <a:latin typeface="TeXGyreHeros"/>
                <a:cs typeface="TeXGyreHeros"/>
              </a:rPr>
              <a:t>pra është </a:t>
            </a:r>
            <a:r>
              <a:rPr sz="1100" spc="-5" dirty="0">
                <a:latin typeface="TeXGyreHeros"/>
                <a:cs typeface="TeXGyreHeros"/>
              </a:rPr>
              <a:t>në </a:t>
            </a:r>
            <a:r>
              <a:rPr sz="1100" dirty="0">
                <a:latin typeface="TeXGyreHeros"/>
                <a:cs typeface="TeXGyreHeros"/>
              </a:rPr>
              <a:t>rrezik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zhdukjeje.</a:t>
            </a:r>
            <a:endParaRPr sz="1100">
              <a:latin typeface="TeXGyreHeros"/>
              <a:cs typeface="TeXGyreHero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307841" y="3380994"/>
            <a:ext cx="2491740" cy="3789045"/>
            <a:chOff x="3307841" y="3380994"/>
            <a:chExt cx="2491740" cy="3789045"/>
          </a:xfrm>
        </p:grpSpPr>
        <p:sp>
          <p:nvSpPr>
            <p:cNvPr id="4" name="object 4"/>
            <p:cNvSpPr/>
            <p:nvPr/>
          </p:nvSpPr>
          <p:spPr>
            <a:xfrm>
              <a:off x="3311651" y="3383280"/>
              <a:ext cx="2487167" cy="37840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311651" y="3384804"/>
              <a:ext cx="2484120" cy="3781425"/>
            </a:xfrm>
            <a:custGeom>
              <a:avLst/>
              <a:gdLst/>
              <a:ahLst/>
              <a:cxnLst/>
              <a:rect l="l" t="t" r="r" b="b"/>
              <a:pathLst>
                <a:path w="2484120" h="3781425">
                  <a:moveTo>
                    <a:pt x="0" y="0"/>
                  </a:moveTo>
                  <a:lnTo>
                    <a:pt x="0" y="3781044"/>
                  </a:lnTo>
                  <a:lnTo>
                    <a:pt x="2484120" y="3781044"/>
                  </a:lnTo>
                  <a:lnTo>
                    <a:pt x="2484120" y="0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3093211" y="8572158"/>
            <a:ext cx="321310" cy="15367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900" dirty="0">
                <a:latin typeface="TeXGyreHeros"/>
                <a:cs typeface="TeXGyreHeros"/>
              </a:rPr>
              <a:t>- </a:t>
            </a:r>
            <a:fld id="{81D60167-4931-47E6-BA6A-407CBD079E47}" type="slidenum">
              <a:rPr sz="900" dirty="0">
                <a:latin typeface="TeXGyreHeros"/>
                <a:cs typeface="TeXGyreHeros"/>
              </a:rPr>
              <a:t>22</a:t>
            </a:fld>
            <a:r>
              <a:rPr sz="900" spc="-75" dirty="0">
                <a:latin typeface="TeXGyreHeros"/>
                <a:cs typeface="TeXGyreHeros"/>
              </a:rPr>
              <a:t> </a:t>
            </a:r>
            <a:r>
              <a:rPr sz="900" dirty="0">
                <a:latin typeface="TeXGyreHeros"/>
                <a:cs typeface="TeXGyreHeros"/>
              </a:rPr>
              <a:t>-</a:t>
            </a:r>
            <a:endParaRPr sz="900">
              <a:latin typeface="TeXGyreHeros"/>
              <a:cs typeface="TeXGyreHero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43204" y="574913"/>
            <a:ext cx="5031740" cy="3509010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104775" algn="ctr">
              <a:lnSpc>
                <a:spcPct val="100000"/>
              </a:lnSpc>
              <a:spcBef>
                <a:spcPts val="625"/>
              </a:spcBef>
            </a:pPr>
            <a:r>
              <a:rPr sz="1400" b="1" dirty="0">
                <a:latin typeface="Arial"/>
                <a:cs typeface="Arial"/>
              </a:rPr>
              <a:t>Qepa e</a:t>
            </a:r>
            <a:r>
              <a:rPr sz="1400" b="1" spc="-2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Drishtit</a:t>
            </a:r>
            <a:endParaRPr sz="1400">
              <a:latin typeface="Arial"/>
              <a:cs typeface="Arial"/>
            </a:endParaRPr>
          </a:p>
          <a:p>
            <a:pPr marL="104775" algn="ctr">
              <a:lnSpc>
                <a:spcPct val="100000"/>
              </a:lnSpc>
              <a:spcBef>
                <a:spcPts val="459"/>
              </a:spcBef>
            </a:pPr>
            <a:r>
              <a:rPr sz="1250" b="1" spc="-5" dirty="0">
                <a:latin typeface="Arial"/>
                <a:cs typeface="Arial"/>
              </a:rPr>
              <a:t>Specia: </a:t>
            </a:r>
            <a:r>
              <a:rPr sz="1250" i="1" spc="-5" dirty="0">
                <a:latin typeface="Arimo"/>
                <a:cs typeface="Arimo"/>
              </a:rPr>
              <a:t>Allium cepa</a:t>
            </a:r>
            <a:r>
              <a:rPr sz="1250" i="1" spc="20" dirty="0">
                <a:latin typeface="Arimo"/>
                <a:cs typeface="Arimo"/>
              </a:rPr>
              <a:t> </a:t>
            </a:r>
            <a:r>
              <a:rPr sz="1250" spc="-5" dirty="0">
                <a:latin typeface="TeXGyreHeros"/>
                <a:cs typeface="TeXGyreHeros"/>
              </a:rPr>
              <a:t>L.</a:t>
            </a:r>
            <a:endParaRPr sz="125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000">
              <a:latin typeface="TeXGyreHeros"/>
              <a:cs typeface="TeXGyreHeros"/>
            </a:endParaRPr>
          </a:p>
          <a:p>
            <a:pPr marL="12700" marR="6985" indent="179705" algn="just">
              <a:lnSpc>
                <a:spcPct val="105900"/>
              </a:lnSpc>
              <a:spcBef>
                <a:spcPts val="5"/>
              </a:spcBef>
            </a:pPr>
            <a:r>
              <a:rPr sz="1100" b="1" spc="-15" dirty="0">
                <a:latin typeface="Arial"/>
                <a:cs typeface="Arial"/>
              </a:rPr>
              <a:t>Përhapja: </a:t>
            </a:r>
            <a:r>
              <a:rPr sz="1100" spc="-5" dirty="0">
                <a:latin typeface="TeXGyreHeros"/>
                <a:cs typeface="TeXGyreHeros"/>
              </a:rPr>
              <a:t>Në </a:t>
            </a:r>
            <a:r>
              <a:rPr sz="1100" spc="-15" dirty="0">
                <a:latin typeface="TeXGyreHeros"/>
                <a:cs typeface="TeXGyreHeros"/>
              </a:rPr>
              <a:t>zonën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15" dirty="0">
                <a:latin typeface="TeXGyreHeros"/>
                <a:cs typeface="TeXGyreHeros"/>
              </a:rPr>
              <a:t>Drishtit </a:t>
            </a:r>
            <a:r>
              <a:rPr sz="1100" spc="-10" dirty="0">
                <a:latin typeface="TeXGyreHeros"/>
                <a:cs typeface="TeXGyreHeros"/>
              </a:rPr>
              <a:t>të </a:t>
            </a:r>
            <a:r>
              <a:rPr sz="1100" spc="-15" dirty="0">
                <a:latin typeface="TeXGyreHeros"/>
                <a:cs typeface="TeXGyreHeros"/>
              </a:rPr>
              <a:t>Shkodrës </a:t>
            </a:r>
            <a:r>
              <a:rPr sz="1100" spc="-10" dirty="0">
                <a:latin typeface="TeXGyreHeros"/>
                <a:cs typeface="TeXGyreHeros"/>
              </a:rPr>
              <a:t>njihet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15" dirty="0">
                <a:latin typeface="TeXGyreHeros"/>
                <a:cs typeface="TeXGyreHeros"/>
              </a:rPr>
              <a:t>kultivohet për </a:t>
            </a:r>
            <a:r>
              <a:rPr sz="1100" spc="-5" dirty="0">
                <a:latin typeface="TeXGyreHeros"/>
                <a:cs typeface="TeXGyreHeros"/>
              </a:rPr>
              <a:t>mbi 200 </a:t>
            </a:r>
            <a:r>
              <a:rPr sz="1100" spc="-15" dirty="0">
                <a:latin typeface="TeXGyreHeros"/>
                <a:cs typeface="TeXGyreHeros"/>
              </a:rPr>
              <a:t>vjet. </a:t>
            </a:r>
            <a:r>
              <a:rPr sz="1100" spc="27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Kjo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qepë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kultivohet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thuajse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në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gjithë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qarkun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Shkodrës.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Fara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është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25" dirty="0">
                <a:latin typeface="TeXGyreHeros"/>
                <a:cs typeface="TeXGyreHeros"/>
              </a:rPr>
              <a:t>mbajtur,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ruajtur 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15" dirty="0">
                <a:latin typeface="TeXGyreHeros"/>
                <a:cs typeface="TeXGyreHeros"/>
              </a:rPr>
              <a:t>trashëguar </a:t>
            </a:r>
            <a:r>
              <a:rPr sz="1100" spc="-10" dirty="0">
                <a:latin typeface="TeXGyreHeros"/>
                <a:cs typeface="TeXGyreHeros"/>
              </a:rPr>
              <a:t>nga </a:t>
            </a:r>
            <a:r>
              <a:rPr sz="1100" spc="-15" dirty="0">
                <a:latin typeface="TeXGyreHeros"/>
                <a:cs typeface="TeXGyreHeros"/>
              </a:rPr>
              <a:t>kopshtarët. </a:t>
            </a:r>
            <a:r>
              <a:rPr sz="1100" spc="-10" dirty="0">
                <a:latin typeface="TeXGyreHeros"/>
                <a:cs typeface="TeXGyreHeros"/>
              </a:rPr>
              <a:t>Zë </a:t>
            </a:r>
            <a:r>
              <a:rPr sz="1100" spc="-15" dirty="0">
                <a:latin typeface="TeXGyreHeros"/>
                <a:cs typeface="TeXGyreHeros"/>
              </a:rPr>
              <a:t>rreth </a:t>
            </a:r>
            <a:r>
              <a:rPr sz="1100" spc="-10" dirty="0">
                <a:latin typeface="TeXGyreHeros"/>
                <a:cs typeface="TeXGyreHeros"/>
              </a:rPr>
              <a:t>30-35 </a:t>
            </a:r>
            <a:r>
              <a:rPr sz="1100" dirty="0">
                <a:latin typeface="TeXGyreHeros"/>
                <a:cs typeface="TeXGyreHeros"/>
              </a:rPr>
              <a:t>% </a:t>
            </a:r>
            <a:r>
              <a:rPr sz="1100" spc="-5" dirty="0">
                <a:latin typeface="TeXGyreHeros"/>
                <a:cs typeface="TeXGyreHeros"/>
              </a:rPr>
              <a:t>të </a:t>
            </a:r>
            <a:r>
              <a:rPr sz="1100" spc="-15" dirty="0">
                <a:latin typeface="TeXGyreHeros"/>
                <a:cs typeface="TeXGyreHeros"/>
              </a:rPr>
              <a:t>sipërfaqes </a:t>
            </a:r>
            <a:r>
              <a:rPr sz="1100" spc="-10" dirty="0">
                <a:latin typeface="TeXGyreHeros"/>
                <a:cs typeface="TeXGyreHeros"/>
              </a:rPr>
              <a:t>së qepës në</a:t>
            </a:r>
            <a:r>
              <a:rPr sz="1100" spc="-190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zonë.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Përshkrimi:</a:t>
            </a:r>
            <a:endParaRPr sz="1100">
              <a:latin typeface="Arial"/>
              <a:cs typeface="Arial"/>
            </a:endParaRPr>
          </a:p>
          <a:p>
            <a:pPr marL="12700" marR="6350" indent="179705" algn="just">
              <a:lnSpc>
                <a:spcPct val="106100"/>
              </a:lnSpc>
              <a:spcBef>
                <a:spcPts val="5"/>
              </a:spcBef>
            </a:pPr>
            <a:r>
              <a:rPr sz="1100" spc="-10" dirty="0">
                <a:latin typeface="TeXGyreHeros"/>
                <a:cs typeface="TeXGyreHeros"/>
              </a:rPr>
              <a:t>Është </a:t>
            </a:r>
            <a:r>
              <a:rPr sz="1100" spc="-15" dirty="0">
                <a:latin typeface="TeXGyreHeros"/>
                <a:cs typeface="TeXGyreHeros"/>
              </a:rPr>
              <a:t>mesatarisht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10" dirty="0">
                <a:latin typeface="TeXGyreHeros"/>
                <a:cs typeface="TeXGyreHeros"/>
              </a:rPr>
              <a:t>hershme. </a:t>
            </a:r>
            <a:r>
              <a:rPr sz="1100" spc="-15" dirty="0">
                <a:latin typeface="TeXGyreHeros"/>
                <a:cs typeface="TeXGyreHeros"/>
              </a:rPr>
              <a:t>Karakterizohet </a:t>
            </a:r>
            <a:r>
              <a:rPr sz="1100" spc="-10" dirty="0">
                <a:latin typeface="TeXGyreHeros"/>
                <a:cs typeface="TeXGyreHeros"/>
              </a:rPr>
              <a:t>nga </a:t>
            </a:r>
            <a:r>
              <a:rPr sz="1100" spc="-15" dirty="0">
                <a:latin typeface="TeXGyreHeros"/>
                <a:cs typeface="TeXGyreHeros"/>
              </a:rPr>
              <a:t>bimë </a:t>
            </a:r>
            <a:r>
              <a:rPr sz="1100" spc="-5" dirty="0">
                <a:latin typeface="TeXGyreHeros"/>
                <a:cs typeface="TeXGyreHeros"/>
              </a:rPr>
              <a:t>me </a:t>
            </a:r>
            <a:r>
              <a:rPr sz="1100" spc="-10" dirty="0">
                <a:latin typeface="TeXGyreHeros"/>
                <a:cs typeface="TeXGyreHeros"/>
              </a:rPr>
              <a:t>shumë gjethe. Janë  </a:t>
            </a:r>
            <a:r>
              <a:rPr sz="1100" spc="-5" dirty="0">
                <a:latin typeface="TeXGyreHeros"/>
                <a:cs typeface="TeXGyreHeros"/>
              </a:rPr>
              <a:t>të </a:t>
            </a:r>
            <a:r>
              <a:rPr sz="1100" spc="-15" dirty="0">
                <a:latin typeface="TeXGyreHeros"/>
                <a:cs typeface="TeXGyreHeros"/>
              </a:rPr>
              <a:t>gjata,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15" dirty="0">
                <a:latin typeface="TeXGyreHeros"/>
                <a:cs typeface="TeXGyreHeros"/>
              </a:rPr>
              <a:t>ngjyrë </a:t>
            </a:r>
            <a:r>
              <a:rPr sz="1100" spc="-10" dirty="0">
                <a:latin typeface="TeXGyreHeros"/>
                <a:cs typeface="TeXGyreHeros"/>
              </a:rPr>
              <a:t>të </a:t>
            </a:r>
            <a:r>
              <a:rPr sz="1100" spc="-15" dirty="0">
                <a:latin typeface="TeXGyreHeros"/>
                <a:cs typeface="TeXGyreHeros"/>
              </a:rPr>
              <a:t>gjelbër </a:t>
            </a:r>
            <a:r>
              <a:rPr sz="1100" spc="-10" dirty="0">
                <a:latin typeface="TeXGyreHeros"/>
                <a:cs typeface="TeXGyreHeros"/>
              </a:rPr>
              <a:t>të çelur </a:t>
            </a:r>
            <a:r>
              <a:rPr sz="1100" spc="-5" dirty="0">
                <a:latin typeface="TeXGyreHeros"/>
                <a:cs typeface="TeXGyreHeros"/>
              </a:rPr>
              <a:t>dhe që </a:t>
            </a:r>
            <a:r>
              <a:rPr sz="1100" spc="-15" dirty="0">
                <a:latin typeface="TeXGyreHeros"/>
                <a:cs typeface="TeXGyreHeros"/>
              </a:rPr>
              <a:t>mbulohen </a:t>
            </a:r>
            <a:r>
              <a:rPr sz="1100" spc="-10" dirty="0">
                <a:latin typeface="TeXGyreHeros"/>
                <a:cs typeface="TeXGyreHeros"/>
              </a:rPr>
              <a:t>nga një shtresë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15" dirty="0">
                <a:latin typeface="TeXGyreHeros"/>
                <a:cs typeface="TeXGyreHeros"/>
              </a:rPr>
              <a:t>hollë </a:t>
            </a:r>
            <a:r>
              <a:rPr sz="1100" spc="-10" dirty="0">
                <a:latin typeface="TeXGyreHeros"/>
                <a:cs typeface="TeXGyreHeros"/>
              </a:rPr>
              <a:t>dyl-  </a:t>
            </a:r>
            <a:r>
              <a:rPr sz="1100" spc="-15" dirty="0">
                <a:latin typeface="TeXGyreHeros"/>
                <a:cs typeface="TeXGyreHeros"/>
              </a:rPr>
              <a:t>lore.</a:t>
            </a:r>
            <a:r>
              <a:rPr sz="1100" spc="-85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Bulbet</a:t>
            </a:r>
            <a:r>
              <a:rPr sz="1100" spc="-95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kanë</a:t>
            </a:r>
            <a:r>
              <a:rPr sz="1100" spc="-80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madhësi</a:t>
            </a:r>
            <a:r>
              <a:rPr sz="1100" spc="-90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mesatare.</a:t>
            </a:r>
            <a:r>
              <a:rPr sz="1100" spc="-75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Luspat</a:t>
            </a:r>
            <a:r>
              <a:rPr sz="1100" spc="-8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85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jashtme,</a:t>
            </a:r>
            <a:r>
              <a:rPr sz="1100" spc="-85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mbështjellëse</a:t>
            </a:r>
            <a:r>
              <a:rPr sz="1100" spc="-9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85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bulbit,</a:t>
            </a:r>
            <a:r>
              <a:rPr sz="1100" spc="-90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kanë  ngjyrë</a:t>
            </a:r>
            <a:r>
              <a:rPr sz="1100" spc="-70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tjegulle,</a:t>
            </a:r>
            <a:r>
              <a:rPr sz="1100" spc="-7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me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nuanca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më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errëta</a:t>
            </a:r>
            <a:r>
              <a:rPr sz="1100" spc="-70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ose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më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çelura.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Luspat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brendshme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kanë  ngjyrë të </a:t>
            </a:r>
            <a:r>
              <a:rPr sz="1100" spc="-15" dirty="0">
                <a:latin typeface="TeXGyreHeros"/>
                <a:cs typeface="TeXGyreHeros"/>
              </a:rPr>
              <a:t>bardhë qumështi. </a:t>
            </a:r>
            <a:r>
              <a:rPr sz="1100" spc="-5" dirty="0">
                <a:latin typeface="TeXGyreHeros"/>
                <a:cs typeface="TeXGyreHeros"/>
              </a:rPr>
              <a:t>Ato </a:t>
            </a:r>
            <a:r>
              <a:rPr sz="1100" spc="-15" dirty="0">
                <a:latin typeface="TeXGyreHeros"/>
                <a:cs typeface="TeXGyreHeros"/>
              </a:rPr>
              <a:t>përmbajnë </a:t>
            </a:r>
            <a:r>
              <a:rPr sz="1100" spc="-10" dirty="0">
                <a:latin typeface="TeXGyreHeros"/>
                <a:cs typeface="TeXGyreHeros"/>
              </a:rPr>
              <a:t>12-16% </a:t>
            </a:r>
            <a:r>
              <a:rPr sz="1100" spc="-15" dirty="0">
                <a:latin typeface="TeXGyreHeros"/>
                <a:cs typeface="TeXGyreHeros"/>
              </a:rPr>
              <a:t>lëndë </a:t>
            </a:r>
            <a:r>
              <a:rPr sz="1100" spc="-5" dirty="0">
                <a:latin typeface="TeXGyreHeros"/>
                <a:cs typeface="TeXGyreHeros"/>
              </a:rPr>
              <a:t>të </a:t>
            </a:r>
            <a:r>
              <a:rPr sz="1100" spc="-10" dirty="0">
                <a:latin typeface="TeXGyreHeros"/>
                <a:cs typeface="TeXGyreHeros"/>
              </a:rPr>
              <a:t>thatë. </a:t>
            </a:r>
            <a:r>
              <a:rPr sz="1100" spc="-15" dirty="0">
                <a:latin typeface="TeXGyreHeros"/>
                <a:cs typeface="TeXGyreHeros"/>
              </a:rPr>
              <a:t>Janë</a:t>
            </a:r>
            <a:r>
              <a:rPr sz="1100" spc="-220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djegëse.</a:t>
            </a:r>
            <a:endParaRPr sz="11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  <a:spcBef>
                <a:spcPts val="875"/>
              </a:spcBef>
            </a:pPr>
            <a:r>
              <a:rPr sz="1100" spc="-5" dirty="0">
                <a:latin typeface="TeXGyreHeros"/>
                <a:cs typeface="TeXGyreHeros"/>
              </a:rPr>
              <a:t>Qepa </a:t>
            </a:r>
            <a:r>
              <a:rPr sz="1100" dirty="0">
                <a:latin typeface="TeXGyreHeros"/>
                <a:cs typeface="TeXGyreHeros"/>
              </a:rPr>
              <a:t>e Drishtit gjendet </a:t>
            </a:r>
            <a:r>
              <a:rPr sz="1100" spc="-5" dirty="0">
                <a:latin typeface="TeXGyreHeros"/>
                <a:cs typeface="TeXGyreHeros"/>
              </a:rPr>
              <a:t>në </a:t>
            </a:r>
            <a:r>
              <a:rPr sz="1100" dirty="0">
                <a:latin typeface="TeXGyreHeros"/>
                <a:cs typeface="TeXGyreHeros"/>
              </a:rPr>
              <a:t>dy forma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kryesore:</a:t>
            </a:r>
            <a:endParaRPr sz="1100">
              <a:latin typeface="TeXGyreHeros"/>
              <a:cs typeface="TeXGyreHeros"/>
            </a:endParaRPr>
          </a:p>
          <a:p>
            <a:pPr marL="12700" marR="5080" indent="179705">
              <a:lnSpc>
                <a:spcPct val="105500"/>
              </a:lnSpc>
              <a:spcBef>
                <a:spcPts val="15"/>
              </a:spcBef>
              <a:buFont typeface="Arial"/>
              <a:buAutoNum type="alphaLcParenR"/>
              <a:tabLst>
                <a:tab pos="351155" algn="l"/>
              </a:tabLst>
            </a:pPr>
            <a:r>
              <a:rPr sz="1100" spc="-5" dirty="0">
                <a:latin typeface="TeXGyreHeros"/>
                <a:cs typeface="TeXGyreHeros"/>
              </a:rPr>
              <a:t>Forma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me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bulb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konike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zgjatur,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me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luspa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jashtme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trasha.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Është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forma  </a:t>
            </a:r>
            <a:r>
              <a:rPr sz="1100" spc="-5" dirty="0">
                <a:latin typeface="TeXGyreHeros"/>
                <a:cs typeface="TeXGyreHeros"/>
              </a:rPr>
              <a:t>që </a:t>
            </a:r>
            <a:r>
              <a:rPr sz="1100" dirty="0">
                <a:latin typeface="TeXGyreHeros"/>
                <a:cs typeface="TeXGyreHeros"/>
              </a:rPr>
              <a:t>ruhet </a:t>
            </a:r>
            <a:r>
              <a:rPr sz="1100" spc="-5" dirty="0">
                <a:latin typeface="TeXGyreHeros"/>
                <a:cs typeface="TeXGyreHeros"/>
              </a:rPr>
              <a:t>më </a:t>
            </a:r>
            <a:r>
              <a:rPr sz="1100" dirty="0">
                <a:latin typeface="TeXGyreHeros"/>
                <a:cs typeface="TeXGyreHeros"/>
              </a:rPr>
              <a:t>mirë e më </a:t>
            </a:r>
            <a:r>
              <a:rPr sz="1100" spc="-5" dirty="0">
                <a:latin typeface="TeXGyreHeros"/>
                <a:cs typeface="TeXGyreHeros"/>
              </a:rPr>
              <a:t>gjatë </a:t>
            </a:r>
            <a:r>
              <a:rPr sz="1100" dirty="0">
                <a:latin typeface="TeXGyreHeros"/>
                <a:cs typeface="TeXGyreHeros"/>
              </a:rPr>
              <a:t>pas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vjeljes.</a:t>
            </a:r>
            <a:endParaRPr sz="1100">
              <a:latin typeface="TeXGyreHeros"/>
              <a:cs typeface="TeXGyreHeros"/>
            </a:endParaRPr>
          </a:p>
          <a:p>
            <a:pPr marL="12700" marR="6350" indent="179705">
              <a:lnSpc>
                <a:spcPct val="106400"/>
              </a:lnSpc>
              <a:buFont typeface="Arial"/>
              <a:buAutoNum type="alphaLcParenR"/>
              <a:tabLst>
                <a:tab pos="364490" algn="l"/>
              </a:tabLst>
            </a:pPr>
            <a:r>
              <a:rPr sz="1100" dirty="0">
                <a:latin typeface="TeXGyreHeros"/>
                <a:cs typeface="TeXGyreHeros"/>
              </a:rPr>
              <a:t>Forma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dirty="0">
                <a:latin typeface="TeXGyreHeros"/>
                <a:cs typeface="TeXGyreHeros"/>
              </a:rPr>
              <a:t>bulb </a:t>
            </a:r>
            <a:r>
              <a:rPr sz="1100" spc="-5" dirty="0">
                <a:latin typeface="TeXGyreHeros"/>
                <a:cs typeface="TeXGyreHeros"/>
              </a:rPr>
              <a:t>të rrumbullakët,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luspa të jashtme të </a:t>
            </a:r>
            <a:r>
              <a:rPr sz="1100" dirty="0">
                <a:latin typeface="TeXGyreHeros"/>
                <a:cs typeface="TeXGyreHeros"/>
              </a:rPr>
              <a:t>holla. </a:t>
            </a:r>
            <a:r>
              <a:rPr sz="1100" spc="-5" dirty="0">
                <a:latin typeface="TeXGyreHeros"/>
                <a:cs typeface="TeXGyreHeros"/>
              </a:rPr>
              <a:t>Ruhet për një  periudhë relativisht më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10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shkurtër.</a:t>
            </a:r>
            <a:endParaRPr sz="1100">
              <a:latin typeface="TeXGyreHeros"/>
              <a:cs typeface="TeXGyreHero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877061" y="4202430"/>
            <a:ext cx="1492250" cy="1361440"/>
            <a:chOff x="877061" y="4202430"/>
            <a:chExt cx="1492250" cy="1361440"/>
          </a:xfrm>
        </p:grpSpPr>
        <p:sp>
          <p:nvSpPr>
            <p:cNvPr id="4" name="object 4"/>
            <p:cNvSpPr/>
            <p:nvPr/>
          </p:nvSpPr>
          <p:spPr>
            <a:xfrm>
              <a:off x="879347" y="4206240"/>
              <a:ext cx="1487423" cy="135635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80871" y="4206240"/>
              <a:ext cx="1484630" cy="1353820"/>
            </a:xfrm>
            <a:custGeom>
              <a:avLst/>
              <a:gdLst/>
              <a:ahLst/>
              <a:cxnLst/>
              <a:rect l="l" t="t" r="r" b="b"/>
              <a:pathLst>
                <a:path w="1484630" h="1353820">
                  <a:moveTo>
                    <a:pt x="0" y="0"/>
                  </a:moveTo>
                  <a:lnTo>
                    <a:pt x="1484376" y="0"/>
                  </a:lnTo>
                  <a:lnTo>
                    <a:pt x="1484376" y="1353311"/>
                  </a:lnTo>
                  <a:lnTo>
                    <a:pt x="0" y="1353311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3432809" y="4190238"/>
            <a:ext cx="1521460" cy="1391920"/>
            <a:chOff x="3432809" y="4190238"/>
            <a:chExt cx="1521460" cy="1391920"/>
          </a:xfrm>
        </p:grpSpPr>
        <p:sp>
          <p:nvSpPr>
            <p:cNvPr id="7" name="object 7"/>
            <p:cNvSpPr/>
            <p:nvPr/>
          </p:nvSpPr>
          <p:spPr>
            <a:xfrm>
              <a:off x="3436619" y="4194048"/>
              <a:ext cx="1514855" cy="138379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436619" y="4194048"/>
              <a:ext cx="1513840" cy="1384300"/>
            </a:xfrm>
            <a:custGeom>
              <a:avLst/>
              <a:gdLst/>
              <a:ahLst/>
              <a:cxnLst/>
              <a:rect l="l" t="t" r="r" b="b"/>
              <a:pathLst>
                <a:path w="1513839" h="1384300">
                  <a:moveTo>
                    <a:pt x="0" y="0"/>
                  </a:moveTo>
                  <a:lnTo>
                    <a:pt x="1513331" y="0"/>
                  </a:lnTo>
                  <a:lnTo>
                    <a:pt x="1513331" y="1383792"/>
                  </a:lnTo>
                  <a:lnTo>
                    <a:pt x="0" y="1383792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2488183" y="4134711"/>
            <a:ext cx="600075" cy="7359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6100"/>
              </a:lnSpc>
              <a:spcBef>
                <a:spcPts val="90"/>
              </a:spcBef>
            </a:pPr>
            <a:r>
              <a:rPr sz="1100" b="1" spc="-5" dirty="0">
                <a:latin typeface="Arial"/>
                <a:cs typeface="Arial"/>
              </a:rPr>
              <a:t>a)  </a:t>
            </a:r>
            <a:r>
              <a:rPr sz="1100" spc="-5" dirty="0">
                <a:latin typeface="TeXGyreHeros"/>
                <a:cs typeface="TeXGyreHeros"/>
              </a:rPr>
              <a:t>“Drishti”  </a:t>
            </a:r>
            <a:r>
              <a:rPr sz="1100" dirty="0">
                <a:latin typeface="TeXGyreHeros"/>
                <a:cs typeface="TeXGyreHeros"/>
              </a:rPr>
              <a:t>me</a:t>
            </a:r>
            <a:r>
              <a:rPr sz="1100" spc="-8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bulbe  konik</a:t>
            </a:r>
            <a:endParaRPr sz="1100">
              <a:latin typeface="TeXGyreHeros"/>
              <a:cs typeface="TeXGyreHeros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4135373" y="5650230"/>
            <a:ext cx="1628139" cy="2052955"/>
            <a:chOff x="4135373" y="5650230"/>
            <a:chExt cx="1628139" cy="2052955"/>
          </a:xfrm>
        </p:grpSpPr>
        <p:sp>
          <p:nvSpPr>
            <p:cNvPr id="11" name="object 11"/>
            <p:cNvSpPr/>
            <p:nvPr/>
          </p:nvSpPr>
          <p:spPr>
            <a:xfrm>
              <a:off x="4139183" y="5652516"/>
              <a:ext cx="1623060" cy="204825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139183" y="5654040"/>
              <a:ext cx="1620520" cy="2045335"/>
            </a:xfrm>
            <a:custGeom>
              <a:avLst/>
              <a:gdLst/>
              <a:ahLst/>
              <a:cxnLst/>
              <a:rect l="l" t="t" r="r" b="b"/>
              <a:pathLst>
                <a:path w="1620520" h="2045334">
                  <a:moveTo>
                    <a:pt x="0" y="0"/>
                  </a:moveTo>
                  <a:lnTo>
                    <a:pt x="0" y="2045207"/>
                  </a:lnTo>
                  <a:lnTo>
                    <a:pt x="1620012" y="2045207"/>
                  </a:lnTo>
                  <a:lnTo>
                    <a:pt x="1620012" y="0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743204" y="5653542"/>
            <a:ext cx="5029835" cy="28187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2405" algn="just">
              <a:lnSpc>
                <a:spcPct val="100000"/>
              </a:lnSpc>
              <a:spcBef>
                <a:spcPts val="100"/>
              </a:spcBef>
            </a:pPr>
            <a:r>
              <a:rPr sz="1100" b="1" spc="-5" dirty="0">
                <a:latin typeface="Arial"/>
                <a:cs typeface="Arial"/>
              </a:rPr>
              <a:t>Kultivimi: </a:t>
            </a:r>
            <a:r>
              <a:rPr sz="1100" spc="-5" dirty="0">
                <a:latin typeface="TeXGyreHeros"/>
                <a:cs typeface="TeXGyreHeros"/>
              </a:rPr>
              <a:t>Tradicionalisht kultivohet me </a:t>
            </a:r>
            <a:r>
              <a:rPr sz="1100" dirty="0">
                <a:latin typeface="TeXGyreHeros"/>
                <a:cs typeface="TeXGyreHeros"/>
              </a:rPr>
              <a:t>qepujkë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100">
              <a:latin typeface="TeXGyreHeros"/>
              <a:cs typeface="TeXGyreHeros"/>
            </a:endParaRPr>
          </a:p>
          <a:p>
            <a:pPr marL="12700" marR="1699260" indent="179705" algn="just">
              <a:lnSpc>
                <a:spcPts val="1200"/>
              </a:lnSpc>
              <a:spcBef>
                <a:spcPts val="5"/>
              </a:spcBef>
            </a:pPr>
            <a:r>
              <a:rPr sz="1100" b="1" spc="-10" dirty="0">
                <a:latin typeface="Arial"/>
                <a:cs typeface="Arial"/>
              </a:rPr>
              <a:t>Teknologjia: </a:t>
            </a:r>
            <a:r>
              <a:rPr sz="1000" spc="-5" dirty="0">
                <a:latin typeface="TeXGyreHeros"/>
                <a:cs typeface="TeXGyreHeros"/>
              </a:rPr>
              <a:t>Për prodhimin e qepujkës fara mbillet  </a:t>
            </a:r>
            <a:r>
              <a:rPr sz="1000" spc="-10" dirty="0">
                <a:latin typeface="TeXGyreHeros"/>
                <a:cs typeface="TeXGyreHeros"/>
              </a:rPr>
              <a:t>në </a:t>
            </a:r>
            <a:r>
              <a:rPr sz="1000" dirty="0">
                <a:latin typeface="TeXGyreHeros"/>
                <a:cs typeface="TeXGyreHeros"/>
              </a:rPr>
              <a:t>vllaja </a:t>
            </a:r>
            <a:r>
              <a:rPr sz="1000" spc="-10" dirty="0">
                <a:latin typeface="TeXGyreHeros"/>
                <a:cs typeface="TeXGyreHeros"/>
              </a:rPr>
              <a:t>në </a:t>
            </a:r>
            <a:r>
              <a:rPr sz="1000" spc="-5" dirty="0">
                <a:latin typeface="TeXGyreHeros"/>
                <a:cs typeface="TeXGyreHeros"/>
              </a:rPr>
              <a:t>periudhën 1–15 mars </a:t>
            </a:r>
            <a:r>
              <a:rPr sz="1000" spc="-10" dirty="0">
                <a:latin typeface="TeXGyreHeros"/>
                <a:cs typeface="TeXGyreHeros"/>
              </a:rPr>
              <a:t>dhe </a:t>
            </a:r>
            <a:r>
              <a:rPr sz="1000" spc="-5" dirty="0">
                <a:latin typeface="TeXGyreHeros"/>
                <a:cs typeface="TeXGyreHeros"/>
              </a:rPr>
              <a:t>qepujkat janë </a:t>
            </a:r>
            <a:r>
              <a:rPr sz="1000" spc="-10" dirty="0">
                <a:latin typeface="TeXGyreHeros"/>
                <a:cs typeface="TeXGyreHeros"/>
              </a:rPr>
              <a:t>të  </a:t>
            </a:r>
            <a:r>
              <a:rPr sz="1000" spc="-5" dirty="0">
                <a:latin typeface="TeXGyreHeros"/>
                <a:cs typeface="TeXGyreHeros"/>
              </a:rPr>
              <a:t>gatshme </a:t>
            </a:r>
            <a:r>
              <a:rPr sz="1000" dirty="0">
                <a:latin typeface="TeXGyreHeros"/>
                <a:cs typeface="TeXGyreHeros"/>
              </a:rPr>
              <a:t>për </a:t>
            </a:r>
            <a:r>
              <a:rPr sz="1000" spc="-5" dirty="0">
                <a:latin typeface="TeXGyreHeros"/>
                <a:cs typeface="TeXGyreHeros"/>
              </a:rPr>
              <a:t>vjelje </a:t>
            </a:r>
            <a:r>
              <a:rPr sz="1000" spc="-10" dirty="0">
                <a:latin typeface="TeXGyreHeros"/>
                <a:cs typeface="TeXGyreHeros"/>
              </a:rPr>
              <a:t>në </a:t>
            </a:r>
            <a:r>
              <a:rPr sz="1000" spc="-5" dirty="0">
                <a:latin typeface="TeXGyreHeros"/>
                <a:cs typeface="TeXGyreHeros"/>
              </a:rPr>
              <a:t>ﬁllim të gushtit. Pas </a:t>
            </a:r>
            <a:r>
              <a:rPr sz="1000" dirty="0">
                <a:latin typeface="TeXGyreHeros"/>
                <a:cs typeface="TeXGyreHeros"/>
              </a:rPr>
              <a:t>vjeljes, </a:t>
            </a:r>
            <a:r>
              <a:rPr sz="1000" spc="-5" dirty="0">
                <a:latin typeface="TeXGyreHeros"/>
                <a:cs typeface="TeXGyreHeros"/>
              </a:rPr>
              <a:t>thahen  dhe ruhen </a:t>
            </a:r>
            <a:r>
              <a:rPr sz="1000" spc="-10" dirty="0">
                <a:latin typeface="TeXGyreHeros"/>
                <a:cs typeface="TeXGyreHeros"/>
              </a:rPr>
              <a:t>në </a:t>
            </a:r>
            <a:r>
              <a:rPr sz="1000" spc="-5" dirty="0">
                <a:latin typeface="TeXGyreHeros"/>
                <a:cs typeface="TeXGyreHeros"/>
              </a:rPr>
              <a:t>hangarë. Në vitin pasardhës, për prodhimin  e qepës së thatë, qepujkat mbillen herët në pranverë, </a:t>
            </a:r>
            <a:r>
              <a:rPr sz="1000" dirty="0">
                <a:latin typeface="TeXGyreHeros"/>
                <a:cs typeface="TeXGyreHeros"/>
              </a:rPr>
              <a:t>në </a:t>
            </a:r>
            <a:r>
              <a:rPr sz="1000" spc="275" dirty="0">
                <a:latin typeface="TeXGyreHeros"/>
                <a:cs typeface="TeXGyreHeros"/>
              </a:rPr>
              <a:t> </a:t>
            </a:r>
            <a:r>
              <a:rPr sz="1000" spc="-5" dirty="0">
                <a:latin typeface="TeXGyreHeros"/>
                <a:cs typeface="TeXGyreHeros"/>
              </a:rPr>
              <a:t>largësitë</a:t>
            </a:r>
            <a:r>
              <a:rPr sz="1000" spc="-45" dirty="0">
                <a:latin typeface="TeXGyreHeros"/>
                <a:cs typeface="TeXGyreHeros"/>
              </a:rPr>
              <a:t> </a:t>
            </a:r>
            <a:r>
              <a:rPr sz="1000" spc="-5" dirty="0">
                <a:latin typeface="TeXGyreHeros"/>
                <a:cs typeface="TeXGyreHeros"/>
              </a:rPr>
              <a:t>20x10-20</a:t>
            </a:r>
            <a:r>
              <a:rPr sz="1000" spc="-45" dirty="0">
                <a:latin typeface="TeXGyreHeros"/>
                <a:cs typeface="TeXGyreHeros"/>
              </a:rPr>
              <a:t> </a:t>
            </a:r>
            <a:r>
              <a:rPr sz="1000" dirty="0">
                <a:latin typeface="TeXGyreHeros"/>
                <a:cs typeface="TeXGyreHeros"/>
              </a:rPr>
              <a:t>cm.</a:t>
            </a:r>
            <a:r>
              <a:rPr sz="1000" spc="-45" dirty="0">
                <a:latin typeface="TeXGyreHeros"/>
                <a:cs typeface="TeXGyreHeros"/>
              </a:rPr>
              <a:t> </a:t>
            </a:r>
            <a:r>
              <a:rPr sz="1000" spc="-5" dirty="0">
                <a:latin typeface="TeXGyreHeros"/>
                <a:cs typeface="TeXGyreHeros"/>
              </a:rPr>
              <a:t>Kryhen</a:t>
            </a:r>
            <a:r>
              <a:rPr sz="1000" spc="-40" dirty="0">
                <a:latin typeface="TeXGyreHeros"/>
                <a:cs typeface="TeXGyreHeros"/>
              </a:rPr>
              <a:t> </a:t>
            </a:r>
            <a:r>
              <a:rPr sz="1000" spc="-5" dirty="0">
                <a:latin typeface="TeXGyreHeros"/>
                <a:cs typeface="TeXGyreHeros"/>
              </a:rPr>
              <a:t>ujitje,</a:t>
            </a:r>
            <a:r>
              <a:rPr sz="1000" spc="-45" dirty="0">
                <a:latin typeface="TeXGyreHeros"/>
                <a:cs typeface="TeXGyreHeros"/>
              </a:rPr>
              <a:t> </a:t>
            </a:r>
            <a:r>
              <a:rPr sz="1000" spc="-5" dirty="0">
                <a:latin typeface="TeXGyreHeros"/>
                <a:cs typeface="TeXGyreHeros"/>
              </a:rPr>
              <a:t>plehërime</a:t>
            </a:r>
            <a:r>
              <a:rPr sz="1000" spc="-55" dirty="0">
                <a:latin typeface="TeXGyreHeros"/>
                <a:cs typeface="TeXGyreHeros"/>
              </a:rPr>
              <a:t> </a:t>
            </a:r>
            <a:r>
              <a:rPr sz="1000" spc="-5" dirty="0">
                <a:latin typeface="TeXGyreHeros"/>
                <a:cs typeface="TeXGyreHeros"/>
              </a:rPr>
              <a:t>dhe</a:t>
            </a:r>
            <a:r>
              <a:rPr sz="1000" spc="-40" dirty="0">
                <a:latin typeface="TeXGyreHeros"/>
                <a:cs typeface="TeXGyreHeros"/>
              </a:rPr>
              <a:t> </a:t>
            </a:r>
            <a:r>
              <a:rPr sz="1000" spc="-5" dirty="0">
                <a:latin typeface="TeXGyreHeros"/>
                <a:cs typeface="TeXGyreHeros"/>
              </a:rPr>
              <a:t>prashit-  </a:t>
            </a:r>
            <a:r>
              <a:rPr sz="1000" dirty="0">
                <a:latin typeface="TeXGyreHeros"/>
                <a:cs typeface="TeXGyreHeros"/>
              </a:rPr>
              <a:t>je </a:t>
            </a:r>
            <a:r>
              <a:rPr sz="1000" spc="-5" dirty="0">
                <a:latin typeface="TeXGyreHeros"/>
                <a:cs typeface="TeXGyreHeros"/>
              </a:rPr>
              <a:t>e </a:t>
            </a:r>
            <a:r>
              <a:rPr sz="1000" dirty="0">
                <a:latin typeface="TeXGyreHeros"/>
                <a:cs typeface="TeXGyreHeros"/>
              </a:rPr>
              <a:t>bimëve. </a:t>
            </a:r>
            <a:r>
              <a:rPr sz="1000" spc="-5" dirty="0">
                <a:latin typeface="TeXGyreHeros"/>
                <a:cs typeface="TeXGyreHeros"/>
              </a:rPr>
              <a:t>Prodhimi vjen </a:t>
            </a:r>
            <a:r>
              <a:rPr sz="1000" spc="-10" dirty="0">
                <a:latin typeface="TeXGyreHeros"/>
                <a:cs typeface="TeXGyreHeros"/>
              </a:rPr>
              <a:t>për </a:t>
            </a:r>
            <a:r>
              <a:rPr sz="1000" dirty="0">
                <a:latin typeface="TeXGyreHeros"/>
                <a:cs typeface="TeXGyreHeros"/>
              </a:rPr>
              <a:t>tu </a:t>
            </a:r>
            <a:r>
              <a:rPr sz="1000" spc="-5" dirty="0">
                <a:latin typeface="TeXGyreHeros"/>
                <a:cs typeface="TeXGyreHeros"/>
              </a:rPr>
              <a:t>vjelë </a:t>
            </a:r>
            <a:r>
              <a:rPr sz="1000" spc="-10" dirty="0">
                <a:latin typeface="TeXGyreHeros"/>
                <a:cs typeface="TeXGyreHeros"/>
              </a:rPr>
              <a:t>në gusht-shtator.  </a:t>
            </a:r>
            <a:r>
              <a:rPr sz="1000" spc="-5" dirty="0">
                <a:latin typeface="TeXGyreHeros"/>
                <a:cs typeface="TeXGyreHeros"/>
              </a:rPr>
              <a:t>Pas vjeljes, qepët thahen dhe ruhen </a:t>
            </a:r>
            <a:r>
              <a:rPr sz="1000" spc="-10" dirty="0">
                <a:latin typeface="TeXGyreHeros"/>
                <a:cs typeface="TeXGyreHeros"/>
              </a:rPr>
              <a:t>në</a:t>
            </a:r>
            <a:r>
              <a:rPr sz="1000" spc="60" dirty="0">
                <a:latin typeface="TeXGyreHeros"/>
                <a:cs typeface="TeXGyreHeros"/>
              </a:rPr>
              <a:t> </a:t>
            </a:r>
            <a:r>
              <a:rPr sz="1000" spc="-5" dirty="0">
                <a:latin typeface="TeXGyreHeros"/>
                <a:cs typeface="TeXGyreHeros"/>
              </a:rPr>
              <a:t>hangarë.</a:t>
            </a:r>
            <a:endParaRPr sz="1000">
              <a:latin typeface="TeXGyreHeros"/>
              <a:cs typeface="TeXGyreHeros"/>
            </a:endParaRPr>
          </a:p>
          <a:p>
            <a:pPr marL="192405" algn="just">
              <a:lnSpc>
                <a:spcPct val="100000"/>
              </a:lnSpc>
              <a:spcBef>
                <a:spcPts val="259"/>
              </a:spcBef>
            </a:pPr>
            <a:r>
              <a:rPr sz="1000" b="1" spc="-5" dirty="0">
                <a:latin typeface="Arial"/>
                <a:cs typeface="Arial"/>
              </a:rPr>
              <a:t>Rendimenti: </a:t>
            </a:r>
            <a:r>
              <a:rPr sz="1000" spc="-5" dirty="0">
                <a:latin typeface="TeXGyreHeros"/>
                <a:cs typeface="TeXGyreHeros"/>
              </a:rPr>
              <a:t>rreth 25-30</a:t>
            </a:r>
            <a:r>
              <a:rPr sz="1000" spc="10" dirty="0">
                <a:latin typeface="TeXGyreHeros"/>
                <a:cs typeface="TeXGyreHeros"/>
              </a:rPr>
              <a:t> </a:t>
            </a:r>
            <a:r>
              <a:rPr sz="1000" spc="-5" dirty="0">
                <a:latin typeface="TeXGyreHeros"/>
                <a:cs typeface="TeXGyreHeros"/>
              </a:rPr>
              <a:t>kv/dynym.</a:t>
            </a: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  <a:spcBef>
                <a:spcPts val="790"/>
              </a:spcBef>
            </a:pPr>
            <a:r>
              <a:rPr sz="1000" b="1" spc="-10" dirty="0">
                <a:latin typeface="Arial"/>
                <a:cs typeface="Arial"/>
              </a:rPr>
              <a:t>Veçantitë</a:t>
            </a:r>
            <a:endParaRPr sz="1000">
              <a:latin typeface="Arial"/>
              <a:cs typeface="Arial"/>
            </a:endParaRPr>
          </a:p>
          <a:p>
            <a:pPr marL="12700" marR="1266825" indent="179705">
              <a:lnSpc>
                <a:spcPct val="100000"/>
              </a:lnSpc>
            </a:pPr>
            <a:r>
              <a:rPr sz="1000" b="1" spc="-5" dirty="0">
                <a:latin typeface="Arial"/>
                <a:cs typeface="Arial"/>
              </a:rPr>
              <a:t>Pozitive: </a:t>
            </a:r>
            <a:r>
              <a:rPr sz="1000" spc="-5" dirty="0">
                <a:latin typeface="TeXGyreHeros"/>
                <a:cs typeface="TeXGyreHeros"/>
              </a:rPr>
              <a:t>Është mesatarisht e qëndrueshme </a:t>
            </a:r>
            <a:r>
              <a:rPr sz="1000" dirty="0">
                <a:latin typeface="TeXGyreHeros"/>
                <a:cs typeface="TeXGyreHeros"/>
              </a:rPr>
              <a:t>ndaj </a:t>
            </a:r>
            <a:r>
              <a:rPr sz="1000" spc="-5" dirty="0">
                <a:latin typeface="TeXGyreHeros"/>
                <a:cs typeface="TeXGyreHeros"/>
              </a:rPr>
              <a:t>së-  mundjeve dhe dëmtuesve. Jep prodhim të </a:t>
            </a:r>
            <a:r>
              <a:rPr sz="1000" dirty="0">
                <a:latin typeface="TeXGyreHeros"/>
                <a:cs typeface="TeXGyreHeros"/>
              </a:rPr>
              <a:t>mirë </a:t>
            </a:r>
            <a:r>
              <a:rPr sz="1000" spc="-5" dirty="0">
                <a:latin typeface="TeXGyreHeros"/>
                <a:cs typeface="TeXGyreHeros"/>
              </a:rPr>
              <a:t>e të</a:t>
            </a:r>
            <a:r>
              <a:rPr sz="1000" spc="70" dirty="0">
                <a:latin typeface="TeXGyreHeros"/>
                <a:cs typeface="TeXGyreHeros"/>
              </a:rPr>
              <a:t> </a:t>
            </a:r>
            <a:r>
              <a:rPr sz="1000" spc="-5" dirty="0">
                <a:latin typeface="TeXGyreHeros"/>
                <a:cs typeface="TeXGyreHeros"/>
              </a:rPr>
              <a:t>qëndrueshëm;</a:t>
            </a: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000" b="1" spc="-5" dirty="0">
                <a:latin typeface="Arial"/>
                <a:cs typeface="Arial"/>
              </a:rPr>
              <a:t>Përdorimi: </a:t>
            </a:r>
            <a:r>
              <a:rPr sz="1000" spc="-5" dirty="0">
                <a:latin typeface="TeXGyreHeros"/>
                <a:cs typeface="TeXGyreHeros"/>
              </a:rPr>
              <a:t>Preferohet për konsum të freskët </a:t>
            </a:r>
            <a:r>
              <a:rPr sz="1000" dirty="0">
                <a:latin typeface="TeXGyreHeros"/>
                <a:cs typeface="TeXGyreHeros"/>
              </a:rPr>
              <a:t>dhe </a:t>
            </a:r>
            <a:r>
              <a:rPr sz="1000" spc="-5" dirty="0">
                <a:latin typeface="TeXGyreHeros"/>
                <a:cs typeface="TeXGyreHeros"/>
              </a:rPr>
              <a:t>gatim në</a:t>
            </a:r>
            <a:r>
              <a:rPr sz="1000" spc="50" dirty="0">
                <a:latin typeface="TeXGyreHeros"/>
                <a:cs typeface="TeXGyreHeros"/>
              </a:rPr>
              <a:t> </a:t>
            </a:r>
            <a:r>
              <a:rPr sz="1000" spc="-5" dirty="0">
                <a:latin typeface="TeXGyreHeros"/>
                <a:cs typeface="TeXGyreHeros"/>
              </a:rPr>
              <a:t>familje.</a:t>
            </a:r>
            <a:endParaRPr sz="1000">
              <a:latin typeface="TeXGyreHeros"/>
              <a:cs typeface="TeXGyreHeros"/>
            </a:endParaRPr>
          </a:p>
          <a:p>
            <a:pPr marL="12700" marR="5080" indent="179705">
              <a:lnSpc>
                <a:spcPct val="100000"/>
              </a:lnSpc>
            </a:pPr>
            <a:r>
              <a:rPr sz="1000" b="1" spc="-5" dirty="0">
                <a:latin typeface="Arial"/>
                <a:cs typeface="Arial"/>
              </a:rPr>
              <a:t>Risku: </a:t>
            </a:r>
            <a:r>
              <a:rPr sz="1000" spc="-5" dirty="0">
                <a:latin typeface="TeXGyreHeros"/>
                <a:cs typeface="TeXGyreHeros"/>
              </a:rPr>
              <a:t>Është </a:t>
            </a:r>
            <a:r>
              <a:rPr sz="1000" spc="-10" dirty="0">
                <a:latin typeface="TeXGyreHeros"/>
                <a:cs typeface="TeXGyreHeros"/>
              </a:rPr>
              <a:t>në </a:t>
            </a:r>
            <a:r>
              <a:rPr sz="1000" spc="-5" dirty="0">
                <a:latin typeface="TeXGyreHeros"/>
                <a:cs typeface="TeXGyreHeros"/>
              </a:rPr>
              <a:t>rrezik zhdukjeje; s’ është punuar për seleksionimin e prodhimin e  farës.</a:t>
            </a:r>
            <a:endParaRPr sz="1000">
              <a:latin typeface="TeXGyreHeros"/>
              <a:cs typeface="TeXGyreHeros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41275">
              <a:lnSpc>
                <a:spcPct val="100000"/>
              </a:lnSpc>
              <a:spcBef>
                <a:spcPts val="15"/>
              </a:spcBef>
            </a:pPr>
            <a:r>
              <a:rPr dirty="0"/>
              <a:t>- </a:t>
            </a:r>
            <a:fld id="{81D60167-4931-47E6-BA6A-407CBD079E47}" type="slidenum">
              <a:rPr dirty="0"/>
              <a:t>23</a:t>
            </a:fld>
            <a:r>
              <a:rPr spc="-100" dirty="0"/>
              <a:t> </a:t>
            </a:r>
            <a:r>
              <a:rPr dirty="0"/>
              <a:t>-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5080508" y="4134711"/>
            <a:ext cx="600075" cy="91249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5900"/>
              </a:lnSpc>
              <a:spcBef>
                <a:spcPts val="90"/>
              </a:spcBef>
            </a:pPr>
            <a:r>
              <a:rPr sz="1100" b="1" dirty="0">
                <a:latin typeface="Arial"/>
                <a:cs typeface="Arial"/>
              </a:rPr>
              <a:t>b)  </a:t>
            </a:r>
            <a:r>
              <a:rPr sz="1100" spc="-5" dirty="0">
                <a:latin typeface="TeXGyreHeros"/>
                <a:cs typeface="TeXGyreHeros"/>
              </a:rPr>
              <a:t>“Drishti”  </a:t>
            </a:r>
            <a:r>
              <a:rPr sz="1100" dirty="0">
                <a:latin typeface="TeXGyreHeros"/>
                <a:cs typeface="TeXGyreHeros"/>
              </a:rPr>
              <a:t>me</a:t>
            </a:r>
            <a:r>
              <a:rPr sz="1100" spc="-8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bulbe  të </a:t>
            </a:r>
            <a:r>
              <a:rPr sz="1100" dirty="0">
                <a:latin typeface="TeXGyreHeros"/>
                <a:cs typeface="TeXGyreHeros"/>
              </a:rPr>
              <a:t>rrum-  </a:t>
            </a:r>
            <a:r>
              <a:rPr sz="1100" spc="-5" dirty="0">
                <a:latin typeface="TeXGyreHeros"/>
                <a:cs typeface="TeXGyreHeros"/>
              </a:rPr>
              <a:t>bullakët</a:t>
            </a:r>
            <a:endParaRPr sz="1100">
              <a:latin typeface="TeXGyreHeros"/>
              <a:cs typeface="TeXGyreHero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9780" y="574913"/>
            <a:ext cx="5029835" cy="7674609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25"/>
              </a:spcBef>
            </a:pPr>
            <a:r>
              <a:rPr sz="1400" b="1" dirty="0">
                <a:latin typeface="Arial"/>
                <a:cs typeface="Arial"/>
              </a:rPr>
              <a:t>Qepa e</a:t>
            </a:r>
            <a:r>
              <a:rPr sz="1400" b="1" spc="-2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Mirasit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459"/>
              </a:spcBef>
            </a:pPr>
            <a:r>
              <a:rPr sz="1250" b="1" spc="-5" dirty="0">
                <a:latin typeface="Arial"/>
                <a:cs typeface="Arial"/>
              </a:rPr>
              <a:t>Specia: </a:t>
            </a:r>
            <a:r>
              <a:rPr sz="1250" i="1" spc="-5" dirty="0">
                <a:latin typeface="Arimo"/>
                <a:cs typeface="Arimo"/>
              </a:rPr>
              <a:t>Allium cepa</a:t>
            </a:r>
            <a:r>
              <a:rPr sz="1250" i="1" spc="20" dirty="0">
                <a:latin typeface="Arimo"/>
                <a:cs typeface="Arimo"/>
              </a:rPr>
              <a:t> </a:t>
            </a:r>
            <a:r>
              <a:rPr sz="1250" spc="-5" dirty="0">
                <a:latin typeface="TeXGyreHeros"/>
                <a:cs typeface="TeXGyreHeros"/>
              </a:rPr>
              <a:t>L.</a:t>
            </a:r>
            <a:endParaRPr sz="125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000">
              <a:latin typeface="TeXGyreHeros"/>
              <a:cs typeface="TeXGyreHeros"/>
            </a:endParaRPr>
          </a:p>
          <a:p>
            <a:pPr marL="12700" marR="5080" indent="179705" algn="just">
              <a:lnSpc>
                <a:spcPct val="106100"/>
              </a:lnSpc>
            </a:pPr>
            <a:r>
              <a:rPr sz="1100" b="1" spc="-5" dirty="0">
                <a:latin typeface="Arial"/>
                <a:cs typeface="Arial"/>
              </a:rPr>
              <a:t>Përhapja: </a:t>
            </a:r>
            <a:r>
              <a:rPr sz="1100" dirty="0">
                <a:latin typeface="TeXGyreHeros"/>
                <a:cs typeface="TeXGyreHeros"/>
              </a:rPr>
              <a:t>Në zonën e </a:t>
            </a:r>
            <a:r>
              <a:rPr sz="1100" spc="-5" dirty="0">
                <a:latin typeface="TeXGyreHeros"/>
                <a:cs typeface="TeXGyreHeros"/>
              </a:rPr>
              <a:t>Korçës </a:t>
            </a:r>
            <a:r>
              <a:rPr sz="1100" dirty="0">
                <a:latin typeface="TeXGyreHeros"/>
                <a:cs typeface="TeXGyreHeros"/>
              </a:rPr>
              <a:t>dhe Devollit njihet dhe kultivohet për </a:t>
            </a:r>
            <a:r>
              <a:rPr sz="1100" spc="5" dirty="0">
                <a:latin typeface="TeXGyreHeros"/>
                <a:cs typeface="TeXGyreHeros"/>
              </a:rPr>
              <a:t>më </a:t>
            </a:r>
            <a:r>
              <a:rPr sz="1100" dirty="0">
                <a:latin typeface="TeXGyreHeros"/>
                <a:cs typeface="TeXGyreHeros"/>
              </a:rPr>
              <a:t>se</a:t>
            </a:r>
            <a:r>
              <a:rPr sz="1100" spc="-19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100  vjet. </a:t>
            </a:r>
            <a:r>
              <a:rPr sz="1100" dirty="0">
                <a:latin typeface="TeXGyreHeros"/>
                <a:cs typeface="TeXGyreHeros"/>
              </a:rPr>
              <a:t>Fara është </a:t>
            </a:r>
            <a:r>
              <a:rPr sz="1100" spc="-10" dirty="0">
                <a:latin typeface="TeXGyreHeros"/>
                <a:cs typeface="TeXGyreHeros"/>
              </a:rPr>
              <a:t>mbajtur, </a:t>
            </a:r>
            <a:r>
              <a:rPr sz="1100" spc="-5" dirty="0">
                <a:latin typeface="TeXGyreHeros"/>
                <a:cs typeface="TeXGyreHeros"/>
              </a:rPr>
              <a:t>ruajtur dhe </a:t>
            </a:r>
            <a:r>
              <a:rPr sz="1100" dirty="0">
                <a:latin typeface="TeXGyreHeros"/>
                <a:cs typeface="TeXGyreHeros"/>
              </a:rPr>
              <a:t>trashëguar </a:t>
            </a:r>
            <a:r>
              <a:rPr sz="1100" spc="-5" dirty="0">
                <a:latin typeface="TeXGyreHeros"/>
                <a:cs typeface="TeXGyreHeros"/>
              </a:rPr>
              <a:t>ndër breza </a:t>
            </a:r>
            <a:r>
              <a:rPr sz="1100" dirty="0">
                <a:latin typeface="TeXGyreHeros"/>
                <a:cs typeface="TeXGyreHeros"/>
              </a:rPr>
              <a:t>nga </a:t>
            </a:r>
            <a:r>
              <a:rPr sz="1100" spc="-5" dirty="0">
                <a:latin typeface="TeXGyreHeros"/>
                <a:cs typeface="TeXGyreHeros"/>
              </a:rPr>
              <a:t>vetë banorët, </a:t>
            </a:r>
            <a:r>
              <a:rPr sz="1100" dirty="0">
                <a:latin typeface="TeXGyreHeros"/>
                <a:cs typeface="TeXGyreHeros"/>
              </a:rPr>
              <a:t>me  </a:t>
            </a:r>
            <a:r>
              <a:rPr sz="1100" spc="-5" dirty="0">
                <a:latin typeface="TeXGyreHeros"/>
                <a:cs typeface="TeXGyreHeros"/>
              </a:rPr>
              <a:t>mbjellje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bulbeve më </a:t>
            </a:r>
            <a:r>
              <a:rPr sz="1100" dirty="0">
                <a:latin typeface="TeXGyreHeros"/>
                <a:cs typeface="TeXGyreHeros"/>
              </a:rPr>
              <a:t>tipik e më të shëndetshëm. </a:t>
            </a:r>
            <a:r>
              <a:rPr sz="1100" spc="-5" dirty="0">
                <a:latin typeface="TeXGyreHeros"/>
                <a:cs typeface="TeXGyreHeros"/>
              </a:rPr>
              <a:t>Aktualisht </a:t>
            </a:r>
            <a:r>
              <a:rPr sz="1100" dirty="0">
                <a:latin typeface="TeXGyreHeros"/>
                <a:cs typeface="TeXGyreHeros"/>
              </a:rPr>
              <a:t>zë </a:t>
            </a:r>
            <a:r>
              <a:rPr sz="1100" spc="-5" dirty="0">
                <a:latin typeface="TeXGyreHeros"/>
                <a:cs typeface="TeXGyreHeros"/>
              </a:rPr>
              <a:t>rreth 30-35 </a:t>
            </a:r>
            <a:r>
              <a:rPr sz="1100" dirty="0">
                <a:latin typeface="TeXGyreHeros"/>
                <a:cs typeface="TeXGyreHeros"/>
              </a:rPr>
              <a:t>% </a:t>
            </a:r>
            <a:r>
              <a:rPr sz="1100" spc="-5" dirty="0">
                <a:latin typeface="TeXGyreHeros"/>
                <a:cs typeface="TeXGyreHeros"/>
              </a:rPr>
              <a:t>të  sipërfaqes </a:t>
            </a:r>
            <a:r>
              <a:rPr sz="1100" dirty="0">
                <a:latin typeface="TeXGyreHeros"/>
                <a:cs typeface="TeXGyreHeros"/>
              </a:rPr>
              <a:t>së qepës në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zonë.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Përshkrimi:</a:t>
            </a:r>
            <a:endParaRPr sz="1100">
              <a:latin typeface="Arial"/>
              <a:cs typeface="Arial"/>
            </a:endParaRPr>
          </a:p>
          <a:p>
            <a:pPr marL="12700" marR="5080" indent="179705" algn="just">
              <a:lnSpc>
                <a:spcPct val="106000"/>
              </a:lnSpc>
              <a:spcBef>
                <a:spcPts val="5"/>
              </a:spcBef>
            </a:pPr>
            <a:r>
              <a:rPr sz="1100" spc="-5" dirty="0">
                <a:latin typeface="TeXGyreHeros"/>
                <a:cs typeface="TeXGyreHeros"/>
              </a:rPr>
              <a:t>Bulbi </a:t>
            </a:r>
            <a:r>
              <a:rPr sz="1100" dirty="0">
                <a:latin typeface="TeXGyreHeros"/>
                <a:cs typeface="TeXGyreHeros"/>
              </a:rPr>
              <a:t>ka formë </a:t>
            </a:r>
            <a:r>
              <a:rPr sz="1100" spc="-5" dirty="0">
                <a:latin typeface="TeXGyreHeros"/>
                <a:cs typeface="TeXGyreHeros"/>
              </a:rPr>
              <a:t>konike. </a:t>
            </a:r>
            <a:r>
              <a:rPr sz="1100" dirty="0">
                <a:latin typeface="TeXGyreHeros"/>
                <a:cs typeface="TeXGyreHeros"/>
              </a:rPr>
              <a:t>Pesha mesatare e tij </a:t>
            </a:r>
            <a:r>
              <a:rPr sz="1100" spc="-5" dirty="0">
                <a:latin typeface="TeXGyreHeros"/>
                <a:cs typeface="TeXGyreHeros"/>
              </a:rPr>
              <a:t>rreth </a:t>
            </a:r>
            <a:r>
              <a:rPr sz="1100" dirty="0">
                <a:latin typeface="TeXGyreHeros"/>
                <a:cs typeface="TeXGyreHeros"/>
              </a:rPr>
              <a:t>250-300 g. </a:t>
            </a:r>
            <a:r>
              <a:rPr sz="1100" spc="-5" dirty="0">
                <a:latin typeface="TeXGyreHeros"/>
                <a:cs typeface="TeXGyreHeros"/>
              </a:rPr>
              <a:t>Luspat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jashtme 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ruajnë kompaktësinë për një </a:t>
            </a:r>
            <a:r>
              <a:rPr sz="1100" dirty="0">
                <a:latin typeface="TeXGyreHeros"/>
                <a:cs typeface="TeXGyreHeros"/>
              </a:rPr>
              <a:t>periudhë të </a:t>
            </a:r>
            <a:r>
              <a:rPr sz="1100" spc="-5" dirty="0">
                <a:latin typeface="TeXGyreHeros"/>
                <a:cs typeface="TeXGyreHeros"/>
              </a:rPr>
              <a:t>gjatë. </a:t>
            </a:r>
            <a:r>
              <a:rPr sz="1100" dirty="0">
                <a:latin typeface="TeXGyreHeros"/>
                <a:cs typeface="TeXGyreHeros"/>
              </a:rPr>
              <a:t>Ato kanë ngjyrë </a:t>
            </a:r>
            <a:r>
              <a:rPr sz="1100" spc="-5" dirty="0">
                <a:latin typeface="TeXGyreHeros"/>
                <a:cs typeface="TeXGyreHeros"/>
              </a:rPr>
              <a:t>bezhë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20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zbehtë  </a:t>
            </a:r>
            <a:r>
              <a:rPr sz="1100" dirty="0">
                <a:latin typeface="TeXGyreHeros"/>
                <a:cs typeface="TeXGyreHeros"/>
              </a:rPr>
              <a:t>e deri në të </a:t>
            </a:r>
            <a:r>
              <a:rPr sz="1100" spc="-5" dirty="0">
                <a:latin typeface="TeXGyreHeros"/>
                <a:cs typeface="TeXGyreHeros"/>
              </a:rPr>
              <a:t>verdhë. </a:t>
            </a:r>
            <a:r>
              <a:rPr sz="1100" dirty="0">
                <a:latin typeface="TeXGyreHeros"/>
                <a:cs typeface="TeXGyreHeros"/>
              </a:rPr>
              <a:t>Luspat e </a:t>
            </a:r>
            <a:r>
              <a:rPr sz="1100" spc="-5" dirty="0">
                <a:latin typeface="TeXGyreHeros"/>
                <a:cs typeface="TeXGyreHeros"/>
              </a:rPr>
              <a:t>brendshme </a:t>
            </a:r>
            <a:r>
              <a:rPr sz="1100" dirty="0">
                <a:latin typeface="TeXGyreHeros"/>
                <a:cs typeface="TeXGyreHeros"/>
              </a:rPr>
              <a:t>mishtore me </a:t>
            </a:r>
            <a:r>
              <a:rPr sz="1100" spc="-5" dirty="0">
                <a:latin typeface="TeXGyreHeros"/>
                <a:cs typeface="TeXGyreHeros"/>
              </a:rPr>
              <a:t>trashësi 4-5 mm, janë të  lëngshme </a:t>
            </a:r>
            <a:r>
              <a:rPr sz="1100" dirty="0">
                <a:latin typeface="TeXGyreHeros"/>
                <a:cs typeface="TeXGyreHeros"/>
              </a:rPr>
              <a:t>dhe </a:t>
            </a:r>
            <a:r>
              <a:rPr sz="1100" spc="-5" dirty="0">
                <a:latin typeface="TeXGyreHeros"/>
                <a:cs typeface="TeXGyreHeros"/>
              </a:rPr>
              <a:t>me </a:t>
            </a:r>
            <a:r>
              <a:rPr sz="1100" dirty="0">
                <a:latin typeface="TeXGyreHeros"/>
                <a:cs typeface="TeXGyreHeros"/>
              </a:rPr>
              <a:t>ngjyrë të </a:t>
            </a:r>
            <a:r>
              <a:rPr sz="1100" spc="-5" dirty="0">
                <a:latin typeface="TeXGyreHeros"/>
                <a:cs typeface="TeXGyreHeros"/>
              </a:rPr>
              <a:t>bardhë </a:t>
            </a:r>
            <a:r>
              <a:rPr sz="1100" dirty="0">
                <a:latin typeface="TeXGyreHeros"/>
                <a:cs typeface="TeXGyreHeros"/>
              </a:rPr>
              <a:t>e deri në të </a:t>
            </a:r>
            <a:r>
              <a:rPr sz="1100" spc="-5" dirty="0">
                <a:latin typeface="TeXGyreHeros"/>
                <a:cs typeface="TeXGyreHeros"/>
              </a:rPr>
              <a:t>verdhë. Numri </a:t>
            </a:r>
            <a:r>
              <a:rPr sz="1100" dirty="0">
                <a:latin typeface="TeXGyreHeros"/>
                <a:cs typeface="TeXGyreHeros"/>
              </a:rPr>
              <a:t>tyre </a:t>
            </a:r>
            <a:r>
              <a:rPr sz="1100" spc="-5" dirty="0">
                <a:latin typeface="TeXGyreHeros"/>
                <a:cs typeface="TeXGyreHeros"/>
              </a:rPr>
              <a:t>ndryshon </a:t>
            </a:r>
            <a:r>
              <a:rPr sz="1100" spc="-10" dirty="0">
                <a:latin typeface="TeXGyreHeros"/>
                <a:cs typeface="TeXGyreHeros"/>
              </a:rPr>
              <a:t>në  </a:t>
            </a:r>
            <a:r>
              <a:rPr sz="1100" spc="-5" dirty="0">
                <a:latin typeface="TeXGyreHeros"/>
                <a:cs typeface="TeXGyreHeros"/>
              </a:rPr>
              <a:t>varësi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dirty="0">
                <a:latin typeface="TeXGyreHeros"/>
                <a:cs typeface="TeXGyreHeros"/>
              </a:rPr>
              <a:t>madhësisë </a:t>
            </a:r>
            <a:r>
              <a:rPr sz="1100" spc="5" dirty="0">
                <a:latin typeface="TeXGyreHeros"/>
                <a:cs typeface="TeXGyreHeros"/>
              </a:rPr>
              <a:t>së </a:t>
            </a:r>
            <a:r>
              <a:rPr sz="1100" spc="-5" dirty="0">
                <a:latin typeface="TeXGyreHeros"/>
                <a:cs typeface="TeXGyreHeros"/>
              </a:rPr>
              <a:t>bulbit. Ka shije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dirty="0">
                <a:latin typeface="TeXGyreHeros"/>
                <a:cs typeface="TeXGyreHeros"/>
              </a:rPr>
              <a:t>mirë, të </a:t>
            </a:r>
            <a:r>
              <a:rPr sz="1100" spc="-5" dirty="0">
                <a:latin typeface="TeXGyreHeros"/>
                <a:cs typeface="TeXGyreHeros"/>
              </a:rPr>
              <a:t>ëmbël </a:t>
            </a:r>
            <a:r>
              <a:rPr sz="1100" dirty="0">
                <a:latin typeface="TeXGyreHeros"/>
                <a:cs typeface="TeXGyreHeros"/>
              </a:rPr>
              <a:t>qepe, </a:t>
            </a:r>
            <a:r>
              <a:rPr sz="1100" spc="-5" dirty="0">
                <a:latin typeface="TeXGyreHeros"/>
                <a:cs typeface="TeXGyreHeros"/>
              </a:rPr>
              <a:t>për rrjedhojë </a:t>
            </a:r>
            <a:r>
              <a:rPr sz="1100" dirty="0">
                <a:latin typeface="TeXGyreHeros"/>
                <a:cs typeface="TeXGyreHeros"/>
              </a:rPr>
              <a:t>kon-  </a:t>
            </a:r>
            <a:r>
              <a:rPr sz="1100" spc="-5" dirty="0">
                <a:latin typeface="TeXGyreHeros"/>
                <a:cs typeface="TeXGyreHeros"/>
              </a:rPr>
              <a:t>sumohet gjerësisht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freskët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sallata.</a:t>
            </a:r>
            <a:endParaRPr sz="1100">
              <a:latin typeface="TeXGyreHeros"/>
              <a:cs typeface="TeXGyreHeros"/>
            </a:endParaRPr>
          </a:p>
          <a:p>
            <a:pPr marL="12700" marR="5080" indent="179705" algn="just">
              <a:lnSpc>
                <a:spcPct val="106000"/>
              </a:lnSpc>
              <a:spcBef>
                <a:spcPts val="5"/>
              </a:spcBef>
            </a:pPr>
            <a:r>
              <a:rPr sz="1100" b="1" spc="-5" dirty="0">
                <a:latin typeface="Arial"/>
                <a:cs typeface="Arial"/>
              </a:rPr>
              <a:t>Kultivimi: </a:t>
            </a:r>
            <a:r>
              <a:rPr sz="1100" spc="-5" dirty="0">
                <a:latin typeface="TeXGyreHeros"/>
                <a:cs typeface="TeXGyreHeros"/>
              </a:rPr>
              <a:t>Tradicionalisht kultivohet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dirty="0">
                <a:latin typeface="TeXGyreHeros"/>
                <a:cs typeface="TeXGyreHeros"/>
              </a:rPr>
              <a:t>ﬁdanë . Fara për </a:t>
            </a:r>
            <a:r>
              <a:rPr sz="1100" spc="-5" dirty="0">
                <a:latin typeface="TeXGyreHeros"/>
                <a:cs typeface="TeXGyreHeros"/>
              </a:rPr>
              <a:t>prodhimin </a:t>
            </a:r>
            <a:r>
              <a:rPr sz="1100" dirty="0">
                <a:latin typeface="TeXGyreHeros"/>
                <a:cs typeface="TeXGyreHeros"/>
              </a:rPr>
              <a:t>e ﬁdanëve  </a:t>
            </a:r>
            <a:r>
              <a:rPr sz="1100" spc="-5" dirty="0">
                <a:latin typeface="TeXGyreHeros"/>
                <a:cs typeface="TeXGyreHeros"/>
              </a:rPr>
              <a:t>mbillet </a:t>
            </a:r>
            <a:r>
              <a:rPr sz="1100" dirty="0">
                <a:latin typeface="TeXGyreHeros"/>
                <a:cs typeface="TeXGyreHeros"/>
              </a:rPr>
              <a:t>gjatë </a:t>
            </a:r>
            <a:r>
              <a:rPr sz="1100" spc="-5" dirty="0">
                <a:latin typeface="TeXGyreHeros"/>
                <a:cs typeface="TeXGyreHeros"/>
              </a:rPr>
              <a:t>shkurtit dhe ﬁllimit të marsit. Fidani bëhet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gatshëm për tu mbjellë  në </a:t>
            </a:r>
            <a:r>
              <a:rPr sz="1100" dirty="0">
                <a:latin typeface="TeXGyreHeros"/>
                <a:cs typeface="TeXGyreHeros"/>
              </a:rPr>
              <a:t>fushë </a:t>
            </a:r>
            <a:r>
              <a:rPr sz="1100" spc="-5" dirty="0">
                <a:latin typeface="TeXGyreHeros"/>
                <a:cs typeface="TeXGyreHeros"/>
              </a:rPr>
              <a:t>në dhjetëditëshin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tretë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majit </a:t>
            </a:r>
            <a:r>
              <a:rPr sz="1100" dirty="0">
                <a:latin typeface="TeXGyreHeros"/>
                <a:cs typeface="TeXGyreHeros"/>
              </a:rPr>
              <a:t>e deri </a:t>
            </a:r>
            <a:r>
              <a:rPr sz="1100" spc="-5" dirty="0">
                <a:latin typeface="TeXGyreHeros"/>
                <a:cs typeface="TeXGyreHeros"/>
              </a:rPr>
              <a:t>në dhjetëditëshin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parë të </a:t>
            </a:r>
            <a:r>
              <a:rPr sz="1100" dirty="0">
                <a:latin typeface="TeXGyreHeros"/>
                <a:cs typeface="TeXGyreHeros"/>
              </a:rPr>
              <a:t>qer-  </a:t>
            </a:r>
            <a:r>
              <a:rPr sz="1100" spc="-5" dirty="0">
                <a:latin typeface="TeXGyreHeros"/>
                <a:cs typeface="TeXGyreHeros"/>
              </a:rPr>
              <a:t>shorit. Ato mbillen në </a:t>
            </a:r>
            <a:r>
              <a:rPr sz="1100" dirty="0">
                <a:latin typeface="TeXGyreHeros"/>
                <a:cs typeface="TeXGyreHeros"/>
              </a:rPr>
              <a:t>fushë në </a:t>
            </a:r>
            <a:r>
              <a:rPr sz="1100" spc="-5" dirty="0">
                <a:latin typeface="TeXGyreHeros"/>
                <a:cs typeface="TeXGyreHeros"/>
              </a:rPr>
              <a:t>largësitë </a:t>
            </a:r>
            <a:r>
              <a:rPr sz="1100" dirty="0">
                <a:latin typeface="TeXGyreHeros"/>
                <a:cs typeface="TeXGyreHeros"/>
              </a:rPr>
              <a:t>20 x </a:t>
            </a:r>
            <a:r>
              <a:rPr sz="1100" spc="-5" dirty="0">
                <a:latin typeface="TeXGyreHeros"/>
                <a:cs typeface="TeXGyreHeros"/>
              </a:rPr>
              <a:t>10 </a:t>
            </a:r>
            <a:r>
              <a:rPr sz="1100" dirty="0">
                <a:latin typeface="TeXGyreHeros"/>
                <a:cs typeface="TeXGyreHeros"/>
              </a:rPr>
              <a:t>- 20 cm dhe </a:t>
            </a:r>
            <a:r>
              <a:rPr sz="1100" spc="-5" dirty="0">
                <a:latin typeface="TeXGyreHeros"/>
                <a:cs typeface="TeXGyreHeros"/>
              </a:rPr>
              <a:t>prodhimi </a:t>
            </a:r>
            <a:r>
              <a:rPr sz="1100" dirty="0">
                <a:latin typeface="TeXGyreHeros"/>
                <a:cs typeface="TeXGyreHeros"/>
              </a:rPr>
              <a:t>i qepës </a:t>
            </a:r>
            <a:r>
              <a:rPr sz="1100" spc="-10" dirty="0">
                <a:latin typeface="TeXGyreHeros"/>
                <a:cs typeface="TeXGyreHeros"/>
              </a:rPr>
              <a:t>së  </a:t>
            </a:r>
            <a:r>
              <a:rPr sz="1100" spc="-5" dirty="0">
                <a:latin typeface="TeXGyreHeros"/>
                <a:cs typeface="TeXGyreHeros"/>
              </a:rPr>
              <a:t>thatë merret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periudhën shtator-tetor. Pas vjeljes, </a:t>
            </a:r>
            <a:r>
              <a:rPr sz="1100" dirty="0">
                <a:latin typeface="TeXGyreHeros"/>
                <a:cs typeface="TeXGyreHeros"/>
              </a:rPr>
              <a:t>qepët thahen </a:t>
            </a:r>
            <a:r>
              <a:rPr sz="1100" spc="-5" dirty="0">
                <a:latin typeface="TeXGyreHeros"/>
                <a:cs typeface="TeXGyreHeros"/>
              </a:rPr>
              <a:t>dhe ruhen në  hangarë.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950">
              <a:latin typeface="TeXGyreHeros"/>
              <a:cs typeface="TeXGyreHeros"/>
            </a:endParaRPr>
          </a:p>
          <a:p>
            <a:pPr marL="205740" marR="3695700" indent="-13970">
              <a:lnSpc>
                <a:spcPct val="106400"/>
              </a:lnSpc>
            </a:pPr>
            <a:r>
              <a:rPr sz="1100" b="1" spc="-5" dirty="0">
                <a:latin typeface="Arial"/>
                <a:cs typeface="Arial"/>
              </a:rPr>
              <a:t>Rendimenti:</a:t>
            </a:r>
            <a:r>
              <a:rPr sz="1100" b="1" spc="-35" dirty="0">
                <a:latin typeface="Arial"/>
                <a:cs typeface="Arial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rreth  25 </a:t>
            </a:r>
            <a:r>
              <a:rPr sz="1100" dirty="0">
                <a:latin typeface="TeXGyreHeros"/>
                <a:cs typeface="TeXGyreHeros"/>
              </a:rPr>
              <a:t>- 30</a:t>
            </a:r>
            <a:r>
              <a:rPr sz="1100" spc="-7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kv/dynym.</a:t>
            </a:r>
            <a:endParaRPr sz="1100">
              <a:latin typeface="TeXGyreHeros"/>
              <a:cs typeface="TeXGyreHeros"/>
            </a:endParaRPr>
          </a:p>
          <a:p>
            <a:pPr marL="192405" marR="4214495">
              <a:lnSpc>
                <a:spcPts val="2810"/>
              </a:lnSpc>
              <a:spcBef>
                <a:spcPts val="330"/>
              </a:spcBef>
            </a:pPr>
            <a:r>
              <a:rPr sz="1100" b="1" spc="-65" dirty="0">
                <a:latin typeface="Arial"/>
                <a:cs typeface="Arial"/>
              </a:rPr>
              <a:t>V</a:t>
            </a:r>
            <a:r>
              <a:rPr sz="1100" b="1" spc="-10" dirty="0">
                <a:latin typeface="Arial"/>
                <a:cs typeface="Arial"/>
              </a:rPr>
              <a:t>e</a:t>
            </a:r>
            <a:r>
              <a:rPr sz="1100" b="1" dirty="0">
                <a:latin typeface="Arial"/>
                <a:cs typeface="Arial"/>
              </a:rPr>
              <a:t>çant</a:t>
            </a:r>
            <a:r>
              <a:rPr sz="1100" b="1" spc="-10" dirty="0">
                <a:latin typeface="Arial"/>
                <a:cs typeface="Arial"/>
              </a:rPr>
              <a:t>i</a:t>
            </a:r>
            <a:r>
              <a:rPr sz="1100" b="1" spc="5" dirty="0">
                <a:latin typeface="Arial"/>
                <a:cs typeface="Arial"/>
              </a:rPr>
              <a:t>t</a:t>
            </a:r>
            <a:r>
              <a:rPr sz="1100" b="1" dirty="0">
                <a:latin typeface="Arial"/>
                <a:cs typeface="Arial"/>
              </a:rPr>
              <a:t>ë  </a:t>
            </a:r>
            <a:r>
              <a:rPr sz="1100" b="1" spc="-5" dirty="0">
                <a:latin typeface="Arial"/>
                <a:cs typeface="Arial"/>
              </a:rPr>
              <a:t>Pozitive:</a:t>
            </a:r>
            <a:endParaRPr sz="1100">
              <a:latin typeface="Arial"/>
              <a:cs typeface="Arial"/>
            </a:endParaRPr>
          </a:p>
          <a:p>
            <a:pPr marL="192405">
              <a:lnSpc>
                <a:spcPts val="1050"/>
              </a:lnSpc>
            </a:pPr>
            <a:r>
              <a:rPr sz="1100" spc="-5" dirty="0">
                <a:latin typeface="TeXGyreHeros"/>
                <a:cs typeface="TeXGyreHeros"/>
              </a:rPr>
              <a:t>Është mesatarisht</a:t>
            </a:r>
            <a:r>
              <a:rPr sz="1100" dirty="0">
                <a:latin typeface="TeXGyreHeros"/>
                <a:cs typeface="TeXGyreHeros"/>
              </a:rPr>
              <a:t> e</a:t>
            </a:r>
            <a:endParaRPr sz="1100">
              <a:latin typeface="TeXGyreHeros"/>
              <a:cs typeface="TeXGyreHeros"/>
            </a:endParaRPr>
          </a:p>
          <a:p>
            <a:pPr marL="12700" marR="3370579">
              <a:lnSpc>
                <a:spcPct val="106100"/>
              </a:lnSpc>
            </a:pPr>
            <a:r>
              <a:rPr sz="1100" dirty="0">
                <a:latin typeface="TeXGyreHeros"/>
                <a:cs typeface="TeXGyreHeros"/>
              </a:rPr>
              <a:t>qëndrueshme </a:t>
            </a:r>
            <a:r>
              <a:rPr sz="1100" spc="-5" dirty="0">
                <a:latin typeface="TeXGyreHeros"/>
                <a:cs typeface="TeXGyreHeros"/>
              </a:rPr>
              <a:t>ndaj </a:t>
            </a:r>
            <a:r>
              <a:rPr sz="1100" dirty="0">
                <a:latin typeface="TeXGyreHeros"/>
                <a:cs typeface="TeXGyreHeros"/>
              </a:rPr>
              <a:t>së-  </a:t>
            </a:r>
            <a:r>
              <a:rPr sz="1100" spc="-5" dirty="0">
                <a:latin typeface="TeXGyreHeros"/>
                <a:cs typeface="TeXGyreHeros"/>
              </a:rPr>
              <a:t>mundjeve </a:t>
            </a:r>
            <a:r>
              <a:rPr sz="1100" dirty="0">
                <a:latin typeface="TeXGyreHeros"/>
                <a:cs typeface="TeXGyreHeros"/>
              </a:rPr>
              <a:t>dhe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dëmtuesve.  Jep </a:t>
            </a:r>
            <a:r>
              <a:rPr sz="1100" dirty="0">
                <a:latin typeface="TeXGyreHeros"/>
                <a:cs typeface="TeXGyreHeros"/>
              </a:rPr>
              <a:t>prodhim të </a:t>
            </a:r>
            <a:r>
              <a:rPr sz="1100" spc="-5" dirty="0">
                <a:latin typeface="TeXGyreHeros"/>
                <a:cs typeface="TeXGyreHeros"/>
              </a:rPr>
              <a:t>mirë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të  qëndrueshëm;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950">
              <a:latin typeface="TeXGyreHeros"/>
              <a:cs typeface="TeXGyreHeros"/>
            </a:endParaRPr>
          </a:p>
          <a:p>
            <a:pPr marL="12700" marR="3501390" indent="179705">
              <a:lnSpc>
                <a:spcPct val="106400"/>
              </a:lnSpc>
            </a:pPr>
            <a:r>
              <a:rPr sz="1100" b="1" spc="-5" dirty="0">
                <a:latin typeface="Arial"/>
                <a:cs typeface="Arial"/>
              </a:rPr>
              <a:t>Negative: </a:t>
            </a:r>
            <a:r>
              <a:rPr sz="1100" spc="-5" dirty="0">
                <a:latin typeface="TeXGyreHeros"/>
                <a:cs typeface="TeXGyreHeros"/>
              </a:rPr>
              <a:t>Bulbet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nuk  </a:t>
            </a:r>
            <a:r>
              <a:rPr sz="1100" spc="-5" dirty="0">
                <a:latin typeface="TeXGyreHeros"/>
                <a:cs typeface="TeXGyreHeros"/>
              </a:rPr>
              <a:t>ruhen </a:t>
            </a:r>
            <a:r>
              <a:rPr sz="1100" dirty="0">
                <a:latin typeface="TeXGyreHeros"/>
                <a:cs typeface="TeXGyreHeros"/>
              </a:rPr>
              <a:t>për </a:t>
            </a:r>
            <a:r>
              <a:rPr sz="1100" spc="-5" dirty="0">
                <a:latin typeface="TeXGyreHeros"/>
                <a:cs typeface="TeXGyreHeros"/>
              </a:rPr>
              <a:t>periudhe </a:t>
            </a:r>
            <a:r>
              <a:rPr sz="1100" spc="5" dirty="0">
                <a:latin typeface="TeXGyreHeros"/>
                <a:cs typeface="TeXGyreHeros"/>
              </a:rPr>
              <a:t>të  </a:t>
            </a:r>
            <a:r>
              <a:rPr sz="1100" spc="-5" dirty="0">
                <a:latin typeface="TeXGyreHeros"/>
                <a:cs typeface="TeXGyreHeros"/>
              </a:rPr>
              <a:t>gjatë.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Përdorimi: </a:t>
            </a:r>
            <a:r>
              <a:rPr sz="1100" spc="-5" dirty="0">
                <a:latin typeface="TeXGyreHeros"/>
                <a:cs typeface="TeXGyreHeros"/>
              </a:rPr>
              <a:t>Për </a:t>
            </a:r>
            <a:r>
              <a:rPr sz="1100" dirty="0">
                <a:latin typeface="TeXGyreHeros"/>
                <a:cs typeface="TeXGyreHeros"/>
              </a:rPr>
              <a:t>konsum </a:t>
            </a:r>
            <a:r>
              <a:rPr sz="1100" spc="-5" dirty="0">
                <a:latin typeface="TeXGyreHeros"/>
                <a:cs typeface="TeXGyreHeros"/>
              </a:rPr>
              <a:t>të </a:t>
            </a:r>
            <a:r>
              <a:rPr sz="1100" dirty="0">
                <a:latin typeface="TeXGyreHeros"/>
                <a:cs typeface="TeXGyreHeros"/>
              </a:rPr>
              <a:t>freskët </a:t>
            </a:r>
            <a:r>
              <a:rPr sz="1100" spc="-5" dirty="0">
                <a:latin typeface="TeXGyreHeros"/>
                <a:cs typeface="TeXGyreHeros"/>
              </a:rPr>
              <a:t>dhe </a:t>
            </a:r>
            <a:r>
              <a:rPr sz="1100" dirty="0">
                <a:latin typeface="TeXGyreHeros"/>
                <a:cs typeface="TeXGyreHeros"/>
              </a:rPr>
              <a:t>gatim </a:t>
            </a:r>
            <a:r>
              <a:rPr sz="1100" spc="-5" dirty="0">
                <a:latin typeface="TeXGyreHeros"/>
                <a:cs typeface="TeXGyreHeros"/>
              </a:rPr>
              <a:t>në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familje.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950">
              <a:latin typeface="TeXGyreHeros"/>
              <a:cs typeface="TeXGyreHeros"/>
            </a:endParaRPr>
          </a:p>
          <a:p>
            <a:pPr marL="12700" marR="5715" indent="179705">
              <a:lnSpc>
                <a:spcPct val="106400"/>
              </a:lnSpc>
              <a:spcBef>
                <a:spcPts val="5"/>
              </a:spcBef>
            </a:pPr>
            <a:r>
              <a:rPr sz="1100" b="1" dirty="0">
                <a:latin typeface="Arial"/>
                <a:cs typeface="Arial"/>
              </a:rPr>
              <a:t>Risku: </a:t>
            </a:r>
            <a:r>
              <a:rPr sz="1100" spc="-5" dirty="0">
                <a:latin typeface="TeXGyreHeros"/>
                <a:cs typeface="TeXGyreHeros"/>
              </a:rPr>
              <a:t>Është në rrezik zhdukjeje; </a:t>
            </a:r>
            <a:r>
              <a:rPr sz="1100" dirty="0">
                <a:latin typeface="TeXGyreHeros"/>
                <a:cs typeface="TeXGyreHeros"/>
              </a:rPr>
              <a:t>në vite </a:t>
            </a:r>
            <a:r>
              <a:rPr sz="1100" spc="-5" dirty="0">
                <a:latin typeface="TeXGyreHeros"/>
                <a:cs typeface="TeXGyreHeros"/>
              </a:rPr>
              <a:t>nuk është punuar për seleksionimin  dhe prodhimin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5" dirty="0">
                <a:latin typeface="TeXGyreHeros"/>
                <a:cs typeface="TeXGyreHeros"/>
              </a:rPr>
              <a:t> farës.</a:t>
            </a:r>
            <a:endParaRPr sz="1100">
              <a:latin typeface="TeXGyreHeros"/>
              <a:cs typeface="TeXGyreHero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559557" y="4549902"/>
            <a:ext cx="3260090" cy="2636520"/>
            <a:chOff x="2559557" y="4549902"/>
            <a:chExt cx="3260090" cy="2636520"/>
          </a:xfrm>
        </p:grpSpPr>
        <p:sp>
          <p:nvSpPr>
            <p:cNvPr id="4" name="object 4"/>
            <p:cNvSpPr/>
            <p:nvPr/>
          </p:nvSpPr>
          <p:spPr>
            <a:xfrm>
              <a:off x="2561843" y="4553712"/>
              <a:ext cx="3255264" cy="26289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563367" y="4553712"/>
              <a:ext cx="3252470" cy="2628900"/>
            </a:xfrm>
            <a:custGeom>
              <a:avLst/>
              <a:gdLst/>
              <a:ahLst/>
              <a:cxnLst/>
              <a:rect l="l" t="t" r="r" b="b"/>
              <a:pathLst>
                <a:path w="3252470" h="2628900">
                  <a:moveTo>
                    <a:pt x="0" y="0"/>
                  </a:moveTo>
                  <a:lnTo>
                    <a:pt x="0" y="2628900"/>
                  </a:lnTo>
                  <a:lnTo>
                    <a:pt x="3252215" y="2628900"/>
                  </a:lnTo>
                  <a:lnTo>
                    <a:pt x="3252215" y="0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41275">
              <a:lnSpc>
                <a:spcPct val="100000"/>
              </a:lnSpc>
              <a:spcBef>
                <a:spcPts val="15"/>
              </a:spcBef>
            </a:pPr>
            <a:r>
              <a:rPr dirty="0"/>
              <a:t>- </a:t>
            </a:r>
            <a:fld id="{81D60167-4931-47E6-BA6A-407CBD079E47}" type="slidenum">
              <a:rPr dirty="0"/>
              <a:t>24</a:t>
            </a:fld>
            <a:r>
              <a:rPr spc="-100" dirty="0"/>
              <a:t> </a:t>
            </a:r>
            <a:r>
              <a:rPr dirty="0"/>
              <a:t>-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43204" y="574913"/>
            <a:ext cx="5030470" cy="7674609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25"/>
              </a:spcBef>
            </a:pPr>
            <a:r>
              <a:rPr sz="1400" b="1" dirty="0">
                <a:latin typeface="Arial"/>
                <a:cs typeface="Arial"/>
              </a:rPr>
              <a:t>Qepa e bardhë e</a:t>
            </a:r>
            <a:r>
              <a:rPr sz="1400" b="1" spc="-5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Sukthit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459"/>
              </a:spcBef>
            </a:pPr>
            <a:r>
              <a:rPr sz="1250" b="1" spc="-5" dirty="0">
                <a:latin typeface="Arial"/>
                <a:cs typeface="Arial"/>
              </a:rPr>
              <a:t>Specia: </a:t>
            </a:r>
            <a:r>
              <a:rPr sz="1250" i="1" spc="-5" dirty="0">
                <a:latin typeface="Arimo"/>
                <a:cs typeface="Arimo"/>
              </a:rPr>
              <a:t>Allium cepa</a:t>
            </a:r>
            <a:r>
              <a:rPr sz="1250" i="1" spc="15" dirty="0">
                <a:latin typeface="Arimo"/>
                <a:cs typeface="Arimo"/>
              </a:rPr>
              <a:t> </a:t>
            </a:r>
            <a:r>
              <a:rPr sz="1250" spc="-5" dirty="0">
                <a:latin typeface="TeXGyreHeros"/>
                <a:cs typeface="TeXGyreHeros"/>
              </a:rPr>
              <a:t>L.</a:t>
            </a:r>
            <a:endParaRPr sz="125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000">
              <a:latin typeface="TeXGyreHeros"/>
              <a:cs typeface="TeXGyreHeros"/>
            </a:endParaRPr>
          </a:p>
          <a:p>
            <a:pPr marL="12700" marR="5080" indent="179705" algn="just">
              <a:lnSpc>
                <a:spcPct val="105900"/>
              </a:lnSpc>
              <a:spcBef>
                <a:spcPts val="5"/>
              </a:spcBef>
            </a:pPr>
            <a:r>
              <a:rPr sz="1100" b="1" spc="-5" dirty="0">
                <a:latin typeface="Arial"/>
                <a:cs typeface="Arial"/>
              </a:rPr>
              <a:t>Përhapja: </a:t>
            </a:r>
            <a:r>
              <a:rPr sz="1100" dirty="0">
                <a:latin typeface="TeXGyreHeros"/>
                <a:cs typeface="TeXGyreHeros"/>
              </a:rPr>
              <a:t>Në zonën e </a:t>
            </a:r>
            <a:r>
              <a:rPr sz="1100" spc="-5" dirty="0">
                <a:latin typeface="TeXGyreHeros"/>
                <a:cs typeface="TeXGyreHeros"/>
              </a:rPr>
              <a:t>ulët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bregdetare kultivohet </a:t>
            </a:r>
            <a:r>
              <a:rPr sz="1100" dirty="0">
                <a:latin typeface="TeXGyreHeros"/>
                <a:cs typeface="TeXGyreHeros"/>
              </a:rPr>
              <a:t>për </a:t>
            </a:r>
            <a:r>
              <a:rPr sz="1100" spc="-5" dirty="0">
                <a:latin typeface="TeXGyreHeros"/>
                <a:cs typeface="TeXGyreHeros"/>
              </a:rPr>
              <a:t>më </a:t>
            </a:r>
            <a:r>
              <a:rPr sz="1100" dirty="0">
                <a:latin typeface="TeXGyreHeros"/>
                <a:cs typeface="TeXGyreHeros"/>
              </a:rPr>
              <a:t>se </a:t>
            </a:r>
            <a:r>
              <a:rPr sz="1100" spc="-5" dirty="0">
                <a:latin typeface="TeXGyreHeros"/>
                <a:cs typeface="TeXGyreHeros"/>
              </a:rPr>
              <a:t>80 </a:t>
            </a:r>
            <a:r>
              <a:rPr sz="1100" dirty="0">
                <a:latin typeface="TeXGyreHeros"/>
                <a:cs typeface="TeXGyreHeros"/>
              </a:rPr>
              <a:t>- </a:t>
            </a:r>
            <a:r>
              <a:rPr sz="1100" spc="-5" dirty="0">
                <a:latin typeface="TeXGyreHeros"/>
                <a:cs typeface="TeXGyreHeros"/>
              </a:rPr>
              <a:t>100 vjet.  Mendohet </a:t>
            </a:r>
            <a:r>
              <a:rPr sz="1100" dirty="0">
                <a:latin typeface="TeXGyreHeros"/>
                <a:cs typeface="TeXGyreHeros"/>
              </a:rPr>
              <a:t>se </a:t>
            </a:r>
            <a:r>
              <a:rPr sz="1100" spc="-5" dirty="0">
                <a:latin typeface="TeXGyreHeros"/>
                <a:cs typeface="TeXGyreHeros"/>
              </a:rPr>
              <a:t>është me orgjinë nga Italia, </a:t>
            </a:r>
            <a:r>
              <a:rPr sz="1100" dirty="0">
                <a:latin typeface="TeXGyreHeros"/>
                <a:cs typeface="TeXGyreHeros"/>
              </a:rPr>
              <a:t>e mbjellë që </a:t>
            </a:r>
            <a:r>
              <a:rPr sz="1100" spc="-5" dirty="0">
                <a:latin typeface="TeXGyreHeros"/>
                <a:cs typeface="TeXGyreHeros"/>
              </a:rPr>
              <a:t>në ﬁllim të shekullit të 20-  të në </a:t>
            </a:r>
            <a:r>
              <a:rPr sz="1100" dirty="0">
                <a:latin typeface="TeXGyreHeros"/>
                <a:cs typeface="TeXGyreHeros"/>
              </a:rPr>
              <a:t>fermën e </a:t>
            </a:r>
            <a:r>
              <a:rPr sz="1100" spc="-5" dirty="0">
                <a:latin typeface="TeXGyreHeros"/>
                <a:cs typeface="TeXGyreHeros"/>
              </a:rPr>
              <a:t>Sukthit (Durrës). Fara është </a:t>
            </a:r>
            <a:r>
              <a:rPr sz="1100" spc="-10" dirty="0">
                <a:latin typeface="TeXGyreHeros"/>
                <a:cs typeface="TeXGyreHeros"/>
              </a:rPr>
              <a:t>mbajtur, </a:t>
            </a:r>
            <a:r>
              <a:rPr sz="1100" dirty="0">
                <a:latin typeface="TeXGyreHeros"/>
                <a:cs typeface="TeXGyreHeros"/>
              </a:rPr>
              <a:t>ruajtur </a:t>
            </a:r>
            <a:r>
              <a:rPr sz="1100" spc="-5" dirty="0">
                <a:latin typeface="TeXGyreHeros"/>
                <a:cs typeface="TeXGyreHeros"/>
              </a:rPr>
              <a:t>dhe </a:t>
            </a:r>
            <a:r>
              <a:rPr sz="1100" dirty="0">
                <a:latin typeface="TeXGyreHeros"/>
                <a:cs typeface="TeXGyreHeros"/>
              </a:rPr>
              <a:t>trashëguar </a:t>
            </a:r>
            <a:r>
              <a:rPr sz="1100" spc="-5" dirty="0">
                <a:latin typeface="TeXGyreHeros"/>
                <a:cs typeface="TeXGyreHeros"/>
              </a:rPr>
              <a:t>nga  bahçevanët. Aktualisht </a:t>
            </a:r>
            <a:r>
              <a:rPr sz="1100" dirty="0">
                <a:latin typeface="TeXGyreHeros"/>
                <a:cs typeface="TeXGyreHeros"/>
              </a:rPr>
              <a:t>zë </a:t>
            </a:r>
            <a:r>
              <a:rPr sz="1100" spc="-5" dirty="0">
                <a:latin typeface="TeXGyreHeros"/>
                <a:cs typeface="TeXGyreHeros"/>
              </a:rPr>
              <a:t>rreth </a:t>
            </a:r>
            <a:r>
              <a:rPr sz="1100" dirty="0">
                <a:latin typeface="TeXGyreHeros"/>
                <a:cs typeface="TeXGyreHeros"/>
              </a:rPr>
              <a:t>10-15 % të </a:t>
            </a:r>
            <a:r>
              <a:rPr sz="1100" spc="-5" dirty="0">
                <a:latin typeface="TeXGyreHeros"/>
                <a:cs typeface="TeXGyreHeros"/>
              </a:rPr>
              <a:t>sipërfaqes </a:t>
            </a:r>
            <a:r>
              <a:rPr sz="1100" dirty="0">
                <a:latin typeface="TeXGyreHeros"/>
                <a:cs typeface="TeXGyreHeros"/>
              </a:rPr>
              <a:t>së qepës </a:t>
            </a:r>
            <a:r>
              <a:rPr sz="1100" spc="-5" dirty="0">
                <a:latin typeface="TeXGyreHeros"/>
                <a:cs typeface="TeXGyreHeros"/>
              </a:rPr>
              <a:t>në </a:t>
            </a:r>
            <a:r>
              <a:rPr sz="1100" dirty="0">
                <a:latin typeface="TeXGyreHeros"/>
                <a:cs typeface="TeXGyreHeros"/>
              </a:rPr>
              <a:t>zonë, </a:t>
            </a:r>
            <a:r>
              <a:rPr sz="1100" spc="-5" dirty="0">
                <a:latin typeface="TeXGyreHeros"/>
                <a:cs typeface="TeXGyreHeros"/>
              </a:rPr>
              <a:t>duke  qenë </a:t>
            </a:r>
            <a:r>
              <a:rPr sz="1100" dirty="0">
                <a:latin typeface="TeXGyreHeros"/>
                <a:cs typeface="TeXGyreHeros"/>
              </a:rPr>
              <a:t>kështu kultivari </a:t>
            </a:r>
            <a:r>
              <a:rPr sz="1100" spc="-5" dirty="0">
                <a:latin typeface="TeXGyreHeros"/>
                <a:cs typeface="TeXGyreHeros"/>
              </a:rPr>
              <a:t>autokton </a:t>
            </a:r>
            <a:r>
              <a:rPr sz="1100" dirty="0">
                <a:latin typeface="TeXGyreHeros"/>
                <a:cs typeface="TeXGyreHeros"/>
              </a:rPr>
              <a:t>i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rrallë.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Përshkrimi:</a:t>
            </a:r>
            <a:endParaRPr sz="1100">
              <a:latin typeface="Arial"/>
              <a:cs typeface="Arial"/>
            </a:endParaRPr>
          </a:p>
          <a:p>
            <a:pPr marL="12700" marR="5080" indent="179705">
              <a:lnSpc>
                <a:spcPts val="1400"/>
              </a:lnSpc>
              <a:spcBef>
                <a:spcPts val="50"/>
              </a:spcBef>
            </a:pPr>
            <a:r>
              <a:rPr sz="1100" spc="-5" dirty="0">
                <a:latin typeface="TeXGyreHeros"/>
                <a:cs typeface="TeXGyreHeros"/>
              </a:rPr>
              <a:t>Bulbi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ka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formë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rrumbullakët,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plloçak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ana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rrënjëve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dhe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eliptik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nga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ana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kër-  </a:t>
            </a:r>
            <a:r>
              <a:rPr sz="1100" spc="-5" dirty="0">
                <a:latin typeface="TeXGyreHeros"/>
                <a:cs typeface="TeXGyreHeros"/>
              </a:rPr>
              <a:t>cellit.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Diametri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i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bulbit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rreth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8-10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cm.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Pesha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mesatare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tij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rreth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200-300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g,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por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nuk</a:t>
            </a:r>
            <a:endParaRPr sz="1100">
              <a:latin typeface="TeXGyreHeros"/>
              <a:cs typeface="TeXGyreHeros"/>
            </a:endParaRPr>
          </a:p>
          <a:p>
            <a:pPr marL="12700" marR="5080">
              <a:lnSpc>
                <a:spcPts val="1390"/>
              </a:lnSpc>
              <a:spcBef>
                <a:spcPts val="15"/>
              </a:spcBef>
            </a:pPr>
            <a:r>
              <a:rPr sz="1100" spc="-5" dirty="0">
                <a:latin typeface="TeXGyreHeros"/>
                <a:cs typeface="TeXGyreHeros"/>
              </a:rPr>
              <a:t>përjashtohen rastet </a:t>
            </a:r>
            <a:r>
              <a:rPr sz="1100" spc="-10" dirty="0">
                <a:latin typeface="TeXGyreHeros"/>
                <a:cs typeface="TeXGyreHeros"/>
              </a:rPr>
              <a:t>kur </a:t>
            </a:r>
            <a:r>
              <a:rPr sz="1100" spc="-5" dirty="0">
                <a:latin typeface="TeXGyreHeros"/>
                <a:cs typeface="TeXGyreHeros"/>
              </a:rPr>
              <a:t>arrijnë deri 400 </a:t>
            </a:r>
            <a:r>
              <a:rPr sz="1100" dirty="0">
                <a:latin typeface="TeXGyreHeros"/>
                <a:cs typeface="TeXGyreHeros"/>
              </a:rPr>
              <a:t>g. </a:t>
            </a:r>
            <a:r>
              <a:rPr sz="1100" spc="-5" dirty="0">
                <a:latin typeface="TeXGyreHeros"/>
                <a:cs typeface="TeXGyreHeros"/>
              </a:rPr>
              <a:t>Luspat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jashtme janë </a:t>
            </a:r>
            <a:r>
              <a:rPr sz="1100" dirty="0">
                <a:latin typeface="TeXGyreHeros"/>
                <a:cs typeface="TeXGyreHeros"/>
              </a:rPr>
              <a:t>2-3,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ngjyrë  të bardhë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krem. </a:t>
            </a:r>
            <a:r>
              <a:rPr sz="1100" dirty="0">
                <a:latin typeface="TeXGyreHeros"/>
                <a:cs typeface="TeXGyreHeros"/>
              </a:rPr>
              <a:t>Luspat e </a:t>
            </a:r>
            <a:r>
              <a:rPr sz="1100" spc="-5" dirty="0">
                <a:latin typeface="TeXGyreHeros"/>
                <a:cs typeface="TeXGyreHeros"/>
              </a:rPr>
              <a:t>brendshme </a:t>
            </a:r>
            <a:r>
              <a:rPr sz="1100" dirty="0">
                <a:latin typeface="TeXGyreHeros"/>
                <a:cs typeface="TeXGyreHeros"/>
              </a:rPr>
              <a:t>kanë </a:t>
            </a:r>
            <a:r>
              <a:rPr sz="1100" spc="-5" dirty="0">
                <a:latin typeface="TeXGyreHeros"/>
                <a:cs typeface="TeXGyreHeros"/>
              </a:rPr>
              <a:t>trashësi </a:t>
            </a:r>
            <a:r>
              <a:rPr sz="1100" dirty="0">
                <a:latin typeface="TeXGyreHeros"/>
                <a:cs typeface="TeXGyreHeros"/>
              </a:rPr>
              <a:t>4-5 </a:t>
            </a:r>
            <a:r>
              <a:rPr sz="1100" spc="-5" dirty="0">
                <a:latin typeface="TeXGyreHeros"/>
                <a:cs typeface="TeXGyreHeros"/>
              </a:rPr>
              <a:t>mm, janë </a:t>
            </a:r>
            <a:r>
              <a:rPr sz="1100" spc="5" dirty="0">
                <a:latin typeface="TeXGyreHeros"/>
                <a:cs typeface="TeXGyreHeros"/>
              </a:rPr>
              <a:t>të</a:t>
            </a:r>
            <a:r>
              <a:rPr sz="1100" spc="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lëngshme</a:t>
            </a:r>
            <a:endParaRPr sz="1100">
              <a:latin typeface="TeXGyreHeros"/>
              <a:cs typeface="TeXGyreHeros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1100" spc="-5" dirty="0">
                <a:latin typeface="TeXGyreHeros"/>
                <a:cs typeface="TeXGyreHeros"/>
              </a:rPr>
              <a:t>dhe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ngjyrë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bardhë qumështi. Bulbet përmbajnë rreth 90-92 </a:t>
            </a:r>
            <a:r>
              <a:rPr sz="1100" dirty="0">
                <a:latin typeface="TeXGyreHeros"/>
                <a:cs typeface="TeXGyreHeros"/>
              </a:rPr>
              <a:t>% ujë. </a:t>
            </a:r>
            <a:r>
              <a:rPr sz="1100" spc="-5" dirty="0">
                <a:latin typeface="TeXGyreHeros"/>
                <a:cs typeface="TeXGyreHeros"/>
              </a:rPr>
              <a:t>Ka</a:t>
            </a:r>
            <a:r>
              <a:rPr sz="1100" spc="27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shije</a:t>
            </a:r>
            <a:endParaRPr sz="1100">
              <a:latin typeface="TeXGyreHeros"/>
              <a:cs typeface="TeXGyreHeros"/>
            </a:endParaRPr>
          </a:p>
          <a:p>
            <a:pPr marL="12700" marR="5715">
              <a:lnSpc>
                <a:spcPct val="105500"/>
              </a:lnSpc>
              <a:spcBef>
                <a:spcPts val="10"/>
              </a:spcBef>
            </a:pPr>
            <a:r>
              <a:rPr sz="1100" spc="-5" dirty="0">
                <a:latin typeface="TeXGyreHeros"/>
                <a:cs typeface="TeXGyreHeros"/>
              </a:rPr>
              <a:t>të mirë,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ëmbël </a:t>
            </a:r>
            <a:r>
              <a:rPr sz="1100" dirty="0">
                <a:latin typeface="TeXGyreHeros"/>
                <a:cs typeface="TeXGyreHeros"/>
              </a:rPr>
              <a:t>qepe, </a:t>
            </a:r>
            <a:r>
              <a:rPr sz="1100" spc="-5" dirty="0">
                <a:latin typeface="TeXGyreHeros"/>
                <a:cs typeface="TeXGyreHeros"/>
              </a:rPr>
              <a:t>për </a:t>
            </a:r>
            <a:r>
              <a:rPr sz="1100" dirty="0">
                <a:latin typeface="TeXGyreHeros"/>
                <a:cs typeface="TeXGyreHeros"/>
              </a:rPr>
              <a:t>rrjedhojë </a:t>
            </a:r>
            <a:r>
              <a:rPr sz="1100" spc="-5" dirty="0">
                <a:latin typeface="TeXGyreHeros"/>
                <a:cs typeface="TeXGyreHeros"/>
              </a:rPr>
              <a:t>konsumohet gjerësisht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freskët në sallata.  </a:t>
            </a:r>
            <a:r>
              <a:rPr sz="1100" dirty="0">
                <a:latin typeface="TeXGyreHeros"/>
                <a:cs typeface="TeXGyreHeros"/>
              </a:rPr>
              <a:t>Ato </a:t>
            </a:r>
            <a:r>
              <a:rPr sz="1100" spc="-5" dirty="0">
                <a:latin typeface="TeXGyreHeros"/>
                <a:cs typeface="TeXGyreHeros"/>
              </a:rPr>
              <a:t>nuk ruhen për </a:t>
            </a:r>
            <a:r>
              <a:rPr sz="1100" dirty="0">
                <a:latin typeface="TeXGyreHeros"/>
                <a:cs typeface="TeXGyreHeros"/>
              </a:rPr>
              <a:t>kohë të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gjatë.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950">
              <a:latin typeface="TeXGyreHeros"/>
              <a:cs typeface="TeXGyreHeros"/>
            </a:endParaRPr>
          </a:p>
          <a:p>
            <a:pPr marL="12700" marR="5080" indent="179705" algn="just">
              <a:lnSpc>
                <a:spcPct val="105900"/>
              </a:lnSpc>
            </a:pPr>
            <a:r>
              <a:rPr sz="1100" b="1" spc="-5" dirty="0">
                <a:latin typeface="Arial"/>
                <a:cs typeface="Arial"/>
              </a:rPr>
              <a:t>Kultivimi: </a:t>
            </a:r>
            <a:r>
              <a:rPr sz="1100" spc="-5" dirty="0">
                <a:latin typeface="TeXGyreHeros"/>
                <a:cs typeface="TeXGyreHeros"/>
              </a:rPr>
              <a:t>Tradicionalisht kultivohet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ﬁdanë. </a:t>
            </a:r>
            <a:r>
              <a:rPr sz="1100" dirty="0">
                <a:latin typeface="TeXGyreHeros"/>
                <a:cs typeface="TeXGyreHeros"/>
              </a:rPr>
              <a:t>Fara </a:t>
            </a:r>
            <a:r>
              <a:rPr sz="1100" spc="-5" dirty="0">
                <a:latin typeface="TeXGyreHeros"/>
                <a:cs typeface="TeXGyreHeros"/>
              </a:rPr>
              <a:t>për prodhimin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ﬁdanëve  mbillet gjatë korrikut </a:t>
            </a:r>
            <a:r>
              <a:rPr sz="1100" dirty="0">
                <a:latin typeface="TeXGyreHeros"/>
                <a:cs typeface="TeXGyreHeros"/>
              </a:rPr>
              <a:t>e deri </a:t>
            </a:r>
            <a:r>
              <a:rPr sz="1100" spc="-5" dirty="0">
                <a:latin typeface="TeXGyreHeros"/>
                <a:cs typeface="TeXGyreHeros"/>
              </a:rPr>
              <a:t>në ﬁllim të gushtit. Fidanët mbillen në fushë gjatë shta-  tor </a:t>
            </a:r>
            <a:r>
              <a:rPr sz="1100" dirty="0">
                <a:latin typeface="TeXGyreHeros"/>
                <a:cs typeface="TeXGyreHeros"/>
              </a:rPr>
              <a:t>– tetorit, </a:t>
            </a:r>
            <a:r>
              <a:rPr sz="1100" spc="-5" dirty="0">
                <a:latin typeface="TeXGyreHeros"/>
                <a:cs typeface="TeXGyreHeros"/>
              </a:rPr>
              <a:t>në largësitë 20 </a:t>
            </a:r>
            <a:r>
              <a:rPr sz="1100" dirty="0">
                <a:latin typeface="TeXGyreHeros"/>
                <a:cs typeface="TeXGyreHeros"/>
              </a:rPr>
              <a:t>x </a:t>
            </a:r>
            <a:r>
              <a:rPr sz="1100" spc="-5" dirty="0">
                <a:latin typeface="TeXGyreHeros"/>
                <a:cs typeface="TeXGyreHeros"/>
              </a:rPr>
              <a:t>15 </a:t>
            </a:r>
            <a:r>
              <a:rPr sz="1100" dirty="0">
                <a:latin typeface="TeXGyreHeros"/>
                <a:cs typeface="TeXGyreHeros"/>
              </a:rPr>
              <a:t>- 20 cm. Prodhimi i </a:t>
            </a:r>
            <a:r>
              <a:rPr sz="1100" spc="-5" dirty="0">
                <a:latin typeface="TeXGyreHeros"/>
                <a:cs typeface="TeXGyreHeros"/>
              </a:rPr>
              <a:t>qepës </a:t>
            </a:r>
            <a:r>
              <a:rPr sz="1100" spc="-10" dirty="0">
                <a:latin typeface="TeXGyreHeros"/>
                <a:cs typeface="TeXGyreHeros"/>
              </a:rPr>
              <a:t>së </a:t>
            </a:r>
            <a:r>
              <a:rPr sz="1100" dirty="0">
                <a:latin typeface="TeXGyreHeros"/>
                <a:cs typeface="TeXGyreHeros"/>
              </a:rPr>
              <a:t>njomë merret </a:t>
            </a:r>
            <a:r>
              <a:rPr sz="1100" spc="-10" dirty="0">
                <a:latin typeface="TeXGyreHeros"/>
                <a:cs typeface="TeXGyreHeros"/>
              </a:rPr>
              <a:t>në  </a:t>
            </a:r>
            <a:r>
              <a:rPr sz="1100" spc="-5" dirty="0">
                <a:latin typeface="TeXGyreHeros"/>
                <a:cs typeface="TeXGyreHeros"/>
              </a:rPr>
              <a:t>periudhën </a:t>
            </a:r>
            <a:r>
              <a:rPr sz="1100" dirty="0">
                <a:latin typeface="TeXGyreHeros"/>
                <a:cs typeface="TeXGyreHeros"/>
              </a:rPr>
              <a:t>shkurt-maj, </a:t>
            </a:r>
            <a:r>
              <a:rPr sz="1100" spc="-5" dirty="0">
                <a:latin typeface="TeXGyreHeros"/>
                <a:cs typeface="TeXGyreHeros"/>
              </a:rPr>
              <a:t>kurse për </a:t>
            </a:r>
            <a:r>
              <a:rPr sz="1100" dirty="0">
                <a:latin typeface="TeXGyreHeros"/>
                <a:cs typeface="TeXGyreHeros"/>
              </a:rPr>
              <a:t>gjysmë </a:t>
            </a:r>
            <a:r>
              <a:rPr sz="1100" spc="-5" dirty="0">
                <a:latin typeface="TeXGyreHeros"/>
                <a:cs typeface="TeXGyreHeros"/>
              </a:rPr>
              <a:t>të thatë në qershor-korrik të vitit pasard-  hës.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Rendimenti:</a:t>
            </a:r>
            <a:endParaRPr sz="1100">
              <a:latin typeface="Arial"/>
              <a:cs typeface="Arial"/>
            </a:endParaRPr>
          </a:p>
          <a:p>
            <a:pPr marL="192405">
              <a:lnSpc>
                <a:spcPct val="100000"/>
              </a:lnSpc>
              <a:spcBef>
                <a:spcPts val="75"/>
              </a:spcBef>
            </a:pPr>
            <a:r>
              <a:rPr sz="1100" spc="-5" dirty="0">
                <a:latin typeface="TeXGyreHeros"/>
                <a:cs typeface="TeXGyreHeros"/>
              </a:rPr>
              <a:t>rreth </a:t>
            </a:r>
            <a:r>
              <a:rPr sz="1100" dirty="0">
                <a:latin typeface="TeXGyreHeros"/>
                <a:cs typeface="TeXGyreHeros"/>
              </a:rPr>
              <a:t>25 - 30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kv/dynym.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10" dirty="0">
                <a:latin typeface="Arial"/>
                <a:cs typeface="Arial"/>
              </a:rPr>
              <a:t>Veçantitë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200">
              <a:latin typeface="Arial"/>
              <a:cs typeface="Arial"/>
            </a:endParaRPr>
          </a:p>
          <a:p>
            <a:pPr marL="12700" marR="3311525" indent="179705" algn="just">
              <a:lnSpc>
                <a:spcPct val="106100"/>
              </a:lnSpc>
            </a:pPr>
            <a:r>
              <a:rPr sz="1100" b="1" spc="-5" dirty="0">
                <a:latin typeface="Arial"/>
                <a:cs typeface="Arial"/>
              </a:rPr>
              <a:t>Pozitive: </a:t>
            </a:r>
            <a:r>
              <a:rPr sz="1100" spc="-5" dirty="0">
                <a:latin typeface="TeXGyreHeros"/>
                <a:cs typeface="TeXGyreHeros"/>
              </a:rPr>
              <a:t>Është mesa-  tarisht </a:t>
            </a:r>
            <a:r>
              <a:rPr sz="1100" dirty="0">
                <a:latin typeface="TeXGyreHeros"/>
                <a:cs typeface="TeXGyreHeros"/>
              </a:rPr>
              <a:t>e qëndrueshme </a:t>
            </a:r>
            <a:r>
              <a:rPr sz="1100" spc="-5" dirty="0">
                <a:latin typeface="TeXGyreHeros"/>
                <a:cs typeface="TeXGyreHeros"/>
              </a:rPr>
              <a:t>ndaj  sëmundjeve. Jep </a:t>
            </a:r>
            <a:r>
              <a:rPr sz="1100" dirty="0">
                <a:latin typeface="TeXGyreHeros"/>
                <a:cs typeface="TeXGyreHeros"/>
              </a:rPr>
              <a:t>prodhim  </a:t>
            </a:r>
            <a:r>
              <a:rPr sz="1100" spc="-5" dirty="0">
                <a:latin typeface="TeXGyreHeros"/>
                <a:cs typeface="TeXGyreHeros"/>
              </a:rPr>
              <a:t>të mirë </a:t>
            </a:r>
            <a:r>
              <a:rPr sz="1100" dirty="0">
                <a:latin typeface="TeXGyreHeros"/>
                <a:cs typeface="TeXGyreHeros"/>
              </a:rPr>
              <a:t>e të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qëndrueshëm.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950">
              <a:latin typeface="TeXGyreHeros"/>
              <a:cs typeface="TeXGyreHeros"/>
            </a:endParaRPr>
          </a:p>
          <a:p>
            <a:pPr marL="12700" marR="3312160" indent="179705" algn="just">
              <a:lnSpc>
                <a:spcPct val="106400"/>
              </a:lnSpc>
            </a:pPr>
            <a:r>
              <a:rPr sz="1100" b="1" spc="-5" dirty="0">
                <a:latin typeface="Arial"/>
                <a:cs typeface="Arial"/>
              </a:rPr>
              <a:t>Negative: </a:t>
            </a:r>
            <a:r>
              <a:rPr sz="1100" spc="-5" dirty="0">
                <a:latin typeface="TeXGyreHeros"/>
                <a:cs typeface="TeXGyreHeros"/>
              </a:rPr>
              <a:t>Nuk </a:t>
            </a:r>
            <a:r>
              <a:rPr sz="1100" dirty="0">
                <a:latin typeface="TeXGyreHeros"/>
                <a:cs typeface="TeXGyreHeros"/>
              </a:rPr>
              <a:t>ruhet </a:t>
            </a:r>
            <a:r>
              <a:rPr sz="1100" spc="-5" dirty="0">
                <a:latin typeface="TeXGyreHeros"/>
                <a:cs typeface="TeXGyreHeros"/>
              </a:rPr>
              <a:t>për  kohë </a:t>
            </a:r>
            <a:r>
              <a:rPr sz="1100" spc="5" dirty="0">
                <a:latin typeface="TeXGyreHeros"/>
                <a:cs typeface="TeXGyreHeros"/>
              </a:rPr>
              <a:t>të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gjatë.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950">
              <a:latin typeface="TeXGyreHeros"/>
              <a:cs typeface="TeXGyreHeros"/>
            </a:endParaRPr>
          </a:p>
          <a:p>
            <a:pPr marL="12700" marR="3312160" indent="179705" algn="just">
              <a:lnSpc>
                <a:spcPct val="106400"/>
              </a:lnSpc>
              <a:spcBef>
                <a:spcPts val="5"/>
              </a:spcBef>
            </a:pPr>
            <a:r>
              <a:rPr sz="1100" b="1" spc="-5" dirty="0">
                <a:latin typeface="Arial"/>
                <a:cs typeface="Arial"/>
              </a:rPr>
              <a:t>Përdorimi: </a:t>
            </a:r>
            <a:r>
              <a:rPr sz="1100" spc="-5" dirty="0">
                <a:latin typeface="TeXGyreHeros"/>
                <a:cs typeface="TeXGyreHeros"/>
              </a:rPr>
              <a:t>Për </a:t>
            </a:r>
            <a:r>
              <a:rPr sz="1100" dirty="0">
                <a:latin typeface="TeXGyreHeros"/>
                <a:cs typeface="TeXGyreHeros"/>
              </a:rPr>
              <a:t>konsum  </a:t>
            </a:r>
            <a:r>
              <a:rPr sz="1100" spc="-5" dirty="0">
                <a:latin typeface="TeXGyreHeros"/>
                <a:cs typeface="TeXGyreHeros"/>
              </a:rPr>
              <a:t>të freskët dhe gatime.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950">
              <a:latin typeface="TeXGyreHeros"/>
              <a:cs typeface="TeXGyreHeros"/>
            </a:endParaRPr>
          </a:p>
          <a:p>
            <a:pPr marL="12700" marR="6350" indent="179705" algn="just">
              <a:lnSpc>
                <a:spcPct val="106400"/>
              </a:lnSpc>
            </a:pPr>
            <a:r>
              <a:rPr sz="1100" b="1" dirty="0">
                <a:latin typeface="Arial"/>
                <a:cs typeface="Arial"/>
              </a:rPr>
              <a:t>Risku: </a:t>
            </a:r>
            <a:r>
              <a:rPr sz="1100" spc="-5" dirty="0">
                <a:latin typeface="TeXGyreHeros"/>
                <a:cs typeface="TeXGyreHeros"/>
              </a:rPr>
              <a:t>Është në rrezik zhdukjeje; </a:t>
            </a:r>
            <a:r>
              <a:rPr sz="1100" dirty="0">
                <a:latin typeface="TeXGyreHeros"/>
                <a:cs typeface="TeXGyreHeros"/>
              </a:rPr>
              <a:t>në vite </a:t>
            </a:r>
            <a:r>
              <a:rPr sz="1100" spc="-5" dirty="0">
                <a:latin typeface="TeXGyreHeros"/>
                <a:cs typeface="TeXGyreHeros"/>
              </a:rPr>
              <a:t>nuk është punuar për seleksionimin  dhe prodhimin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5" dirty="0">
                <a:latin typeface="TeXGyreHeros"/>
                <a:cs typeface="TeXGyreHeros"/>
              </a:rPr>
              <a:t> farës.</a:t>
            </a:r>
            <a:endParaRPr sz="1100">
              <a:latin typeface="TeXGyreHeros"/>
              <a:cs typeface="TeXGyreHero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524505" y="4909566"/>
            <a:ext cx="3238500" cy="2738755"/>
            <a:chOff x="2524505" y="4909566"/>
            <a:chExt cx="3238500" cy="2738755"/>
          </a:xfrm>
        </p:grpSpPr>
        <p:sp>
          <p:nvSpPr>
            <p:cNvPr id="4" name="object 4"/>
            <p:cNvSpPr/>
            <p:nvPr/>
          </p:nvSpPr>
          <p:spPr>
            <a:xfrm>
              <a:off x="2526791" y="4913376"/>
              <a:ext cx="3235452" cy="273253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528315" y="4913376"/>
              <a:ext cx="3230880" cy="2731135"/>
            </a:xfrm>
            <a:custGeom>
              <a:avLst/>
              <a:gdLst/>
              <a:ahLst/>
              <a:cxnLst/>
              <a:rect l="l" t="t" r="r" b="b"/>
              <a:pathLst>
                <a:path w="3230879" h="2731134">
                  <a:moveTo>
                    <a:pt x="0" y="0"/>
                  </a:moveTo>
                  <a:lnTo>
                    <a:pt x="0" y="2731007"/>
                  </a:lnTo>
                  <a:lnTo>
                    <a:pt x="3230880" y="2731007"/>
                  </a:lnTo>
                  <a:lnTo>
                    <a:pt x="3230880" y="0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41275">
              <a:lnSpc>
                <a:spcPct val="100000"/>
              </a:lnSpc>
              <a:spcBef>
                <a:spcPts val="15"/>
              </a:spcBef>
            </a:pPr>
            <a:r>
              <a:rPr dirty="0"/>
              <a:t>- </a:t>
            </a:r>
            <a:fld id="{81D60167-4931-47E6-BA6A-407CBD079E47}" type="slidenum">
              <a:rPr dirty="0"/>
              <a:t>25</a:t>
            </a:fld>
            <a:r>
              <a:rPr spc="-100" dirty="0"/>
              <a:t> </a:t>
            </a:r>
            <a:r>
              <a:rPr dirty="0"/>
              <a:t>-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9780" y="574913"/>
            <a:ext cx="5029835" cy="7724775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25"/>
              </a:spcBef>
            </a:pPr>
            <a:r>
              <a:rPr sz="1400" b="1" dirty="0">
                <a:latin typeface="Arial"/>
                <a:cs typeface="Arial"/>
              </a:rPr>
              <a:t>Qepa e kuqe e</a:t>
            </a:r>
            <a:r>
              <a:rPr sz="1400" b="1" spc="-3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Dishnicës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459"/>
              </a:spcBef>
            </a:pPr>
            <a:r>
              <a:rPr sz="1250" b="1" spc="-5" dirty="0">
                <a:latin typeface="Arial"/>
                <a:cs typeface="Arial"/>
              </a:rPr>
              <a:t>Specia: </a:t>
            </a:r>
            <a:r>
              <a:rPr sz="1250" i="1" spc="-5" dirty="0">
                <a:latin typeface="Arimo"/>
                <a:cs typeface="Arimo"/>
              </a:rPr>
              <a:t>Allium cepa</a:t>
            </a:r>
            <a:r>
              <a:rPr sz="1250" i="1" spc="20" dirty="0">
                <a:latin typeface="Arimo"/>
                <a:cs typeface="Arimo"/>
              </a:rPr>
              <a:t> </a:t>
            </a:r>
            <a:r>
              <a:rPr sz="1250" spc="-5" dirty="0">
                <a:latin typeface="TeXGyreHeros"/>
                <a:cs typeface="TeXGyreHeros"/>
              </a:rPr>
              <a:t>L.</a:t>
            </a:r>
            <a:endParaRPr sz="125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000">
              <a:latin typeface="TeXGyreHeros"/>
              <a:cs typeface="TeXGyreHeros"/>
            </a:endParaRPr>
          </a:p>
          <a:p>
            <a:pPr marL="12700" marR="5080" indent="179705" algn="just">
              <a:lnSpc>
                <a:spcPct val="106100"/>
              </a:lnSpc>
            </a:pPr>
            <a:r>
              <a:rPr sz="1100" b="1" spc="-5" dirty="0">
                <a:latin typeface="Arial"/>
                <a:cs typeface="Arial"/>
              </a:rPr>
              <a:t>Përhapja: </a:t>
            </a:r>
            <a:r>
              <a:rPr sz="1100" spc="-5" dirty="0">
                <a:latin typeface="TeXGyreHeros"/>
                <a:cs typeface="TeXGyreHeros"/>
              </a:rPr>
              <a:t>Sipas dokumenteve, bujqit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Dishnicës dhe fshatrat periferike të  Korçës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kanë kultivuar për </a:t>
            </a:r>
            <a:r>
              <a:rPr sz="1100" dirty="0">
                <a:latin typeface="TeXGyreHeros"/>
                <a:cs typeface="TeXGyreHeros"/>
              </a:rPr>
              <a:t>më se </a:t>
            </a:r>
            <a:r>
              <a:rPr sz="1100" spc="-10" dirty="0">
                <a:latin typeface="TeXGyreHeros"/>
                <a:cs typeface="TeXGyreHeros"/>
              </a:rPr>
              <a:t>dy </a:t>
            </a:r>
            <a:r>
              <a:rPr sz="1100" spc="-5" dirty="0">
                <a:latin typeface="TeXGyreHeros"/>
                <a:cs typeface="TeXGyreHeros"/>
              </a:rPr>
              <a:t>shekuj. Fara </a:t>
            </a:r>
            <a:r>
              <a:rPr sz="1100" dirty="0">
                <a:latin typeface="TeXGyreHeros"/>
                <a:cs typeface="TeXGyreHeros"/>
              </a:rPr>
              <a:t>është </a:t>
            </a:r>
            <a:r>
              <a:rPr sz="1100" spc="-10" dirty="0">
                <a:latin typeface="TeXGyreHeros"/>
                <a:cs typeface="TeXGyreHeros"/>
              </a:rPr>
              <a:t>mbajtur, </a:t>
            </a:r>
            <a:r>
              <a:rPr sz="1100" dirty="0">
                <a:latin typeface="TeXGyreHeros"/>
                <a:cs typeface="TeXGyreHeros"/>
              </a:rPr>
              <a:t>ruajtur </a:t>
            </a:r>
            <a:r>
              <a:rPr sz="1100" spc="-5" dirty="0">
                <a:latin typeface="TeXGyreHeros"/>
                <a:cs typeface="TeXGyreHeros"/>
              </a:rPr>
              <a:t>dhe  trashëguar nga bahçevanët,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mbjellje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bulbeve </a:t>
            </a:r>
            <a:r>
              <a:rPr sz="1100" dirty="0">
                <a:latin typeface="TeXGyreHeros"/>
                <a:cs typeface="TeXGyreHeros"/>
              </a:rPr>
              <a:t>më </a:t>
            </a:r>
            <a:r>
              <a:rPr sz="1100" spc="-5" dirty="0">
                <a:latin typeface="TeXGyreHeros"/>
                <a:cs typeface="TeXGyreHeros"/>
              </a:rPr>
              <a:t>tipik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më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shëndet-  </a:t>
            </a:r>
            <a:r>
              <a:rPr sz="1100" dirty="0">
                <a:latin typeface="TeXGyreHeros"/>
                <a:cs typeface="TeXGyreHeros"/>
              </a:rPr>
              <a:t>shëm. </a:t>
            </a:r>
            <a:r>
              <a:rPr sz="1100" spc="-5" dirty="0">
                <a:latin typeface="TeXGyreHeros"/>
                <a:cs typeface="TeXGyreHeros"/>
              </a:rPr>
              <a:t>Aktualisht </a:t>
            </a:r>
            <a:r>
              <a:rPr sz="1100" dirty="0">
                <a:latin typeface="TeXGyreHeros"/>
                <a:cs typeface="TeXGyreHeros"/>
              </a:rPr>
              <a:t>zë rreth 20-25 %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sipërfaqes </a:t>
            </a:r>
            <a:r>
              <a:rPr sz="1100" dirty="0">
                <a:latin typeface="TeXGyreHeros"/>
                <a:cs typeface="TeXGyreHeros"/>
              </a:rPr>
              <a:t>së qepës </a:t>
            </a:r>
            <a:r>
              <a:rPr sz="1100" spc="-5" dirty="0">
                <a:latin typeface="TeXGyreHeros"/>
                <a:cs typeface="TeXGyreHeros"/>
              </a:rPr>
              <a:t>në</a:t>
            </a:r>
            <a:r>
              <a:rPr sz="1100" spc="-1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zonë.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Përshkrimi:</a:t>
            </a:r>
            <a:endParaRPr sz="1100">
              <a:latin typeface="Arial"/>
              <a:cs typeface="Arial"/>
            </a:endParaRPr>
          </a:p>
          <a:p>
            <a:pPr marL="12700" marR="5080" indent="179705" algn="just">
              <a:lnSpc>
                <a:spcPct val="106000"/>
              </a:lnSpc>
              <a:spcBef>
                <a:spcPts val="5"/>
              </a:spcBef>
            </a:pPr>
            <a:r>
              <a:rPr sz="1100" dirty="0">
                <a:latin typeface="TeXGyreHeros"/>
                <a:cs typeface="TeXGyreHeros"/>
              </a:rPr>
              <a:t>Bima </a:t>
            </a:r>
            <a:r>
              <a:rPr sz="1100" spc="-5" dirty="0">
                <a:latin typeface="TeXGyreHeros"/>
                <a:cs typeface="TeXGyreHeros"/>
              </a:rPr>
              <a:t>formon masë </a:t>
            </a:r>
            <a:r>
              <a:rPr sz="1100" dirty="0">
                <a:latin typeface="TeXGyreHeros"/>
                <a:cs typeface="TeXGyreHeros"/>
              </a:rPr>
              <a:t>të madhe </a:t>
            </a:r>
            <a:r>
              <a:rPr sz="1100" spc="-5" dirty="0">
                <a:latin typeface="TeXGyreHeros"/>
                <a:cs typeface="TeXGyreHeros"/>
              </a:rPr>
              <a:t>gjethore. Bulbet janë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rrumbullakët, plloçak në  pjesën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rrënjëve </a:t>
            </a:r>
            <a:r>
              <a:rPr sz="1100" dirty="0">
                <a:latin typeface="TeXGyreHeros"/>
                <a:cs typeface="TeXGyreHeros"/>
              </a:rPr>
              <a:t>dhe </a:t>
            </a:r>
            <a:r>
              <a:rPr sz="1100" spc="-5" dirty="0">
                <a:latin typeface="TeXGyreHeros"/>
                <a:cs typeface="TeXGyreHeros"/>
              </a:rPr>
              <a:t>pak </a:t>
            </a:r>
            <a:r>
              <a:rPr sz="1100" dirty="0">
                <a:latin typeface="TeXGyreHeros"/>
                <a:cs typeface="TeXGyreHeros"/>
              </a:rPr>
              <a:t>të zgjatur e </a:t>
            </a:r>
            <a:r>
              <a:rPr sz="1100" spc="-5" dirty="0">
                <a:latin typeface="TeXGyreHeros"/>
                <a:cs typeface="TeXGyreHeros"/>
              </a:rPr>
              <a:t>konik nga </a:t>
            </a:r>
            <a:r>
              <a:rPr sz="1100" dirty="0">
                <a:latin typeface="TeXGyreHeros"/>
                <a:cs typeface="TeXGyreHeros"/>
              </a:rPr>
              <a:t>ana e </a:t>
            </a:r>
            <a:r>
              <a:rPr sz="1100" spc="-5" dirty="0">
                <a:latin typeface="TeXGyreHeros"/>
                <a:cs typeface="TeXGyreHeros"/>
              </a:rPr>
              <a:t>kërcellit (Indeksi H/D=0.6-  0.7). Ato kanë peshë mesatare 150-200 </a:t>
            </a:r>
            <a:r>
              <a:rPr sz="1100" dirty="0">
                <a:latin typeface="TeXGyreHeros"/>
                <a:cs typeface="TeXGyreHeros"/>
              </a:rPr>
              <a:t>g. </a:t>
            </a:r>
            <a:r>
              <a:rPr sz="1100" spc="-5" dirty="0">
                <a:latin typeface="TeXGyreHeros"/>
                <a:cs typeface="TeXGyreHeros"/>
              </a:rPr>
              <a:t>Luspat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jashtëm kanë ngjyrë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kuqe  në tjegull. </a:t>
            </a:r>
            <a:r>
              <a:rPr sz="1100" dirty="0">
                <a:latin typeface="TeXGyreHeros"/>
                <a:cs typeface="TeXGyreHeros"/>
              </a:rPr>
              <a:t>Megjithatë, </a:t>
            </a:r>
            <a:r>
              <a:rPr sz="1100" spc="-5" dirty="0">
                <a:latin typeface="TeXGyreHeros"/>
                <a:cs typeface="TeXGyreHeros"/>
              </a:rPr>
              <a:t>nuancat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ngjyrës ndryshojnë në varësi të kushteve klima-  </a:t>
            </a:r>
            <a:r>
              <a:rPr sz="1100" dirty="0">
                <a:latin typeface="TeXGyreHeros"/>
                <a:cs typeface="TeXGyreHeros"/>
              </a:rPr>
              <a:t>tike dhe </a:t>
            </a:r>
            <a:r>
              <a:rPr sz="1100" spc="-5" dirty="0">
                <a:latin typeface="TeXGyreHeros"/>
                <a:cs typeface="TeXGyreHeros"/>
              </a:rPr>
              <a:t>të </a:t>
            </a:r>
            <a:r>
              <a:rPr sz="1100" dirty="0">
                <a:latin typeface="TeXGyreHeros"/>
                <a:cs typeface="TeXGyreHeros"/>
              </a:rPr>
              <a:t>mjedisit të </a:t>
            </a:r>
            <a:r>
              <a:rPr sz="1100" spc="-5" dirty="0">
                <a:latin typeface="TeXGyreHeros"/>
                <a:cs typeface="TeXGyreHeros"/>
              </a:rPr>
              <a:t>kultivimit. Luspat </a:t>
            </a:r>
            <a:r>
              <a:rPr sz="1100" dirty="0">
                <a:latin typeface="TeXGyreHeros"/>
                <a:cs typeface="TeXGyreHeros"/>
              </a:rPr>
              <a:t>e brendshme </a:t>
            </a:r>
            <a:r>
              <a:rPr sz="1100" spc="-5" dirty="0">
                <a:latin typeface="TeXGyreHeros"/>
                <a:cs typeface="TeXGyreHeros"/>
              </a:rPr>
              <a:t>janë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ngjyrë të bardhë  qumështi </a:t>
            </a:r>
            <a:r>
              <a:rPr sz="1100" dirty="0">
                <a:latin typeface="TeXGyreHeros"/>
                <a:cs typeface="TeXGyreHeros"/>
              </a:rPr>
              <a:t>dhe </a:t>
            </a:r>
            <a:r>
              <a:rPr sz="1100" spc="-5" dirty="0">
                <a:latin typeface="TeXGyreHeros"/>
                <a:cs typeface="TeXGyreHeros"/>
              </a:rPr>
              <a:t>djegëse. Përmbajtja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lëndës </a:t>
            </a:r>
            <a:r>
              <a:rPr sz="1100" spc="-10" dirty="0">
                <a:latin typeface="TeXGyreHeros"/>
                <a:cs typeface="TeXGyreHeros"/>
              </a:rPr>
              <a:t>së </a:t>
            </a:r>
            <a:r>
              <a:rPr sz="1100" spc="-5" dirty="0">
                <a:latin typeface="TeXGyreHeros"/>
                <a:cs typeface="TeXGyreHeros"/>
              </a:rPr>
              <a:t>thatë në </a:t>
            </a:r>
            <a:r>
              <a:rPr sz="1100" dirty="0">
                <a:latin typeface="TeXGyreHeros"/>
                <a:cs typeface="TeXGyreHeros"/>
              </a:rPr>
              <a:t>bulbe shkon </a:t>
            </a:r>
            <a:r>
              <a:rPr sz="1100" spc="-5" dirty="0">
                <a:latin typeface="TeXGyreHeros"/>
                <a:cs typeface="TeXGyreHeros"/>
              </a:rPr>
              <a:t>nga </a:t>
            </a:r>
            <a:r>
              <a:rPr sz="1100" dirty="0">
                <a:latin typeface="TeXGyreHeros"/>
                <a:cs typeface="TeXGyreHeros"/>
              </a:rPr>
              <a:t>8 </a:t>
            </a:r>
            <a:r>
              <a:rPr sz="1100" spc="-5" dirty="0">
                <a:latin typeface="TeXGyreHeros"/>
                <a:cs typeface="TeXGyreHeros"/>
              </a:rPr>
              <a:t>deri  14%. Kjo qepë dallohet për cilësi </a:t>
            </a:r>
            <a:r>
              <a:rPr sz="1100" dirty="0">
                <a:latin typeface="TeXGyreHeros"/>
                <a:cs typeface="TeXGyreHeros"/>
              </a:rPr>
              <a:t>të mira </a:t>
            </a:r>
            <a:r>
              <a:rPr sz="1100" spc="-5" dirty="0">
                <a:latin typeface="TeXGyreHeros"/>
                <a:cs typeface="TeXGyreHeros"/>
              </a:rPr>
              <a:t>konservuese, mund të ruhet normalisht  për 5-6</a:t>
            </a:r>
            <a:r>
              <a:rPr sz="1100" spc="-1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muaj.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950">
              <a:latin typeface="TeXGyreHeros"/>
              <a:cs typeface="TeXGyreHeros"/>
            </a:endParaRPr>
          </a:p>
          <a:p>
            <a:pPr marL="12700" marR="5080" indent="179705" algn="just">
              <a:lnSpc>
                <a:spcPct val="106000"/>
              </a:lnSpc>
            </a:pPr>
            <a:r>
              <a:rPr sz="1100" b="1" spc="-5" dirty="0">
                <a:latin typeface="Arial"/>
                <a:cs typeface="Arial"/>
              </a:rPr>
              <a:t>Kultivimi: </a:t>
            </a:r>
            <a:r>
              <a:rPr sz="1100" spc="-5" dirty="0">
                <a:latin typeface="TeXGyreHeros"/>
                <a:cs typeface="TeXGyreHeros"/>
              </a:rPr>
              <a:t>Tradicionalisht kultivohet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ﬁdanë. </a:t>
            </a:r>
            <a:r>
              <a:rPr sz="1100" dirty="0">
                <a:latin typeface="TeXGyreHeros"/>
                <a:cs typeface="TeXGyreHeros"/>
              </a:rPr>
              <a:t>Fara </a:t>
            </a:r>
            <a:r>
              <a:rPr sz="1100" spc="-5" dirty="0">
                <a:latin typeface="TeXGyreHeros"/>
                <a:cs typeface="TeXGyreHeros"/>
              </a:rPr>
              <a:t>mbillet </a:t>
            </a:r>
            <a:r>
              <a:rPr sz="1100" dirty="0">
                <a:latin typeface="TeXGyreHeros"/>
                <a:cs typeface="TeXGyreHeros"/>
              </a:rPr>
              <a:t>në vllaja </a:t>
            </a:r>
            <a:r>
              <a:rPr sz="1100" spc="-5" dirty="0">
                <a:latin typeface="TeXGyreHeros"/>
                <a:cs typeface="TeXGyreHeros"/>
              </a:rPr>
              <a:t>në  gjysmën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dytë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shkurtit. Fidanët bëhen të gatshëm </a:t>
            </a:r>
            <a:r>
              <a:rPr sz="1100" dirty="0">
                <a:latin typeface="TeXGyreHeros"/>
                <a:cs typeface="TeXGyreHeros"/>
              </a:rPr>
              <a:t>për </a:t>
            </a:r>
            <a:r>
              <a:rPr sz="1100" spc="-5" dirty="0">
                <a:latin typeface="TeXGyreHeros"/>
                <a:cs typeface="TeXGyreHeros"/>
              </a:rPr>
              <a:t>tu mbjellë në </a:t>
            </a:r>
            <a:r>
              <a:rPr sz="1100" dirty="0">
                <a:latin typeface="TeXGyreHeros"/>
                <a:cs typeface="TeXGyreHeros"/>
              </a:rPr>
              <a:t>fushë </a:t>
            </a:r>
            <a:r>
              <a:rPr sz="1100" spc="-10" dirty="0">
                <a:latin typeface="TeXGyreHeros"/>
                <a:cs typeface="TeXGyreHeros"/>
              </a:rPr>
              <a:t>në  </a:t>
            </a:r>
            <a:r>
              <a:rPr sz="1100" spc="-5" dirty="0">
                <a:latin typeface="TeXGyreHeros"/>
                <a:cs typeface="TeXGyreHeros"/>
              </a:rPr>
              <a:t>dhjetëditëshin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parë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qershorit. </a:t>
            </a:r>
            <a:r>
              <a:rPr sz="1100" dirty="0">
                <a:latin typeface="TeXGyreHeros"/>
                <a:cs typeface="TeXGyreHeros"/>
              </a:rPr>
              <a:t>Mbjellja bëhet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rreshta në largësitë 20 </a:t>
            </a:r>
            <a:r>
              <a:rPr sz="1100" dirty="0">
                <a:latin typeface="TeXGyreHeros"/>
                <a:cs typeface="TeXGyreHeros"/>
              </a:rPr>
              <a:t>x 10 -  </a:t>
            </a:r>
            <a:r>
              <a:rPr sz="1100" spc="-5" dirty="0">
                <a:latin typeface="TeXGyreHeros"/>
                <a:cs typeface="TeXGyreHeros"/>
              </a:rPr>
              <a:t>20 </a:t>
            </a:r>
            <a:r>
              <a:rPr sz="1100" dirty="0">
                <a:latin typeface="TeXGyreHeros"/>
                <a:cs typeface="TeXGyreHeros"/>
              </a:rPr>
              <a:t>cm. Kryhen </a:t>
            </a:r>
            <a:r>
              <a:rPr sz="1100" spc="-5" dirty="0">
                <a:latin typeface="TeXGyreHeros"/>
                <a:cs typeface="TeXGyreHeros"/>
              </a:rPr>
              <a:t>ujitje, plehërime dhe prashitje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bimëve. Prodhimi vjen për </a:t>
            </a:r>
            <a:r>
              <a:rPr sz="1100" dirty="0">
                <a:latin typeface="TeXGyreHeros"/>
                <a:cs typeface="TeXGyreHeros"/>
              </a:rPr>
              <a:t>tu </a:t>
            </a:r>
            <a:r>
              <a:rPr sz="1100" spc="-5" dirty="0">
                <a:latin typeface="TeXGyreHeros"/>
                <a:cs typeface="TeXGyreHeros"/>
              </a:rPr>
              <a:t>vjelë  në shtator </a:t>
            </a:r>
            <a:r>
              <a:rPr sz="1100" dirty="0">
                <a:latin typeface="TeXGyreHeros"/>
                <a:cs typeface="TeXGyreHeros"/>
              </a:rPr>
              <a:t>- </a:t>
            </a:r>
            <a:r>
              <a:rPr sz="1100" spc="-15" dirty="0">
                <a:latin typeface="TeXGyreHeros"/>
                <a:cs typeface="TeXGyreHeros"/>
              </a:rPr>
              <a:t>tetor. </a:t>
            </a:r>
            <a:r>
              <a:rPr sz="1100" dirty="0">
                <a:latin typeface="TeXGyreHeros"/>
                <a:cs typeface="TeXGyreHeros"/>
              </a:rPr>
              <a:t>Në zonën e ftohtë </a:t>
            </a:r>
            <a:r>
              <a:rPr sz="1100" spc="-5" dirty="0">
                <a:latin typeface="TeXGyreHeros"/>
                <a:cs typeface="TeXGyreHeros"/>
              </a:rPr>
              <a:t>(Korçë </a:t>
            </a:r>
            <a:r>
              <a:rPr sz="1100" dirty="0">
                <a:latin typeface="TeXGyreHeros"/>
                <a:cs typeface="TeXGyreHeros"/>
              </a:rPr>
              <a:t>e Dibër), </a:t>
            </a:r>
            <a:r>
              <a:rPr sz="1100" spc="-5" dirty="0">
                <a:latin typeface="TeXGyreHeros"/>
                <a:cs typeface="TeXGyreHeros"/>
              </a:rPr>
              <a:t>gjatë </a:t>
            </a:r>
            <a:r>
              <a:rPr sz="1100" dirty="0">
                <a:latin typeface="TeXGyreHeros"/>
                <a:cs typeface="TeXGyreHeros"/>
              </a:rPr>
              <a:t>kultivimit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dirty="0">
                <a:latin typeface="TeXGyreHeros"/>
                <a:cs typeface="TeXGyreHeros"/>
              </a:rPr>
              <a:t>ﬁdanë,  </a:t>
            </a:r>
            <a:r>
              <a:rPr sz="1100" spc="-5" dirty="0">
                <a:latin typeface="TeXGyreHeros"/>
                <a:cs typeface="TeXGyreHeros"/>
              </a:rPr>
              <a:t>prodhimi është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gatshëm </a:t>
            </a:r>
            <a:r>
              <a:rPr sz="1100" dirty="0">
                <a:latin typeface="TeXGyreHeros"/>
                <a:cs typeface="TeXGyreHeros"/>
              </a:rPr>
              <a:t>për tu </a:t>
            </a:r>
            <a:r>
              <a:rPr sz="1100" spc="-5" dirty="0">
                <a:latin typeface="TeXGyreHeros"/>
                <a:cs typeface="TeXGyreHeros"/>
              </a:rPr>
              <a:t>vjelë </a:t>
            </a:r>
            <a:r>
              <a:rPr sz="1100" dirty="0">
                <a:latin typeface="TeXGyreHeros"/>
                <a:cs typeface="TeXGyreHeros"/>
              </a:rPr>
              <a:t>pas 200-210 ditë </a:t>
            </a:r>
            <a:r>
              <a:rPr sz="1100" spc="-5" dirty="0">
                <a:latin typeface="TeXGyreHeros"/>
                <a:cs typeface="TeXGyreHeros"/>
              </a:rPr>
              <a:t>nga </a:t>
            </a:r>
            <a:r>
              <a:rPr sz="1100" dirty="0">
                <a:latin typeface="TeXGyreHeros"/>
                <a:cs typeface="TeXGyreHeros"/>
              </a:rPr>
              <a:t>mbirja e </a:t>
            </a:r>
            <a:r>
              <a:rPr sz="1100" spc="-5" dirty="0">
                <a:latin typeface="TeXGyreHeros"/>
                <a:cs typeface="TeXGyreHeros"/>
              </a:rPr>
              <a:t>farës. </a:t>
            </a:r>
            <a:r>
              <a:rPr sz="1100" dirty="0">
                <a:latin typeface="TeXGyreHeros"/>
                <a:cs typeface="TeXGyreHeros"/>
              </a:rPr>
              <a:t>Në  zonën e ngrohtë, kjo </a:t>
            </a:r>
            <a:r>
              <a:rPr sz="1100" spc="-5" dirty="0">
                <a:latin typeface="TeXGyreHeros"/>
                <a:cs typeface="TeXGyreHeros"/>
              </a:rPr>
              <a:t>qepë </a:t>
            </a:r>
            <a:r>
              <a:rPr sz="1100" dirty="0">
                <a:latin typeface="TeXGyreHeros"/>
                <a:cs typeface="TeXGyreHeros"/>
              </a:rPr>
              <a:t>mund të kultivohet </a:t>
            </a:r>
            <a:r>
              <a:rPr sz="1100" spc="-5" dirty="0">
                <a:latin typeface="TeXGyreHeros"/>
                <a:cs typeface="TeXGyreHeros"/>
              </a:rPr>
              <a:t>me qepujkë, periudha </a:t>
            </a:r>
            <a:r>
              <a:rPr sz="1100" dirty="0">
                <a:latin typeface="TeXGyreHeros"/>
                <a:cs typeface="TeXGyreHeros"/>
              </a:rPr>
              <a:t>bimore </a:t>
            </a:r>
            <a:r>
              <a:rPr sz="1100" spc="-5" dirty="0">
                <a:latin typeface="TeXGyreHeros"/>
                <a:cs typeface="TeXGyreHeros"/>
              </a:rPr>
              <a:t>zgjat  90-120 ditë. Pas vjeljes, qepët thahen </a:t>
            </a:r>
            <a:r>
              <a:rPr sz="1100" dirty="0">
                <a:latin typeface="TeXGyreHeros"/>
                <a:cs typeface="TeXGyreHeros"/>
              </a:rPr>
              <a:t>dhe </a:t>
            </a:r>
            <a:r>
              <a:rPr sz="1100" spc="-5" dirty="0">
                <a:latin typeface="TeXGyreHeros"/>
                <a:cs typeface="TeXGyreHeros"/>
              </a:rPr>
              <a:t>ruhen </a:t>
            </a:r>
            <a:r>
              <a:rPr sz="1100" dirty="0">
                <a:latin typeface="TeXGyreHeros"/>
                <a:cs typeface="TeXGyreHeros"/>
              </a:rPr>
              <a:t>në</a:t>
            </a:r>
            <a:r>
              <a:rPr sz="1100" spc="3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hangarë.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75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  <a:spcBef>
                <a:spcPts val="5"/>
              </a:spcBef>
            </a:pPr>
            <a:r>
              <a:rPr sz="1100" b="1" spc="-5" dirty="0">
                <a:latin typeface="Arial"/>
                <a:cs typeface="Arial"/>
              </a:rPr>
              <a:t>Rendimenti:</a:t>
            </a:r>
            <a:endParaRPr sz="1100">
              <a:latin typeface="Arial"/>
              <a:cs typeface="Arial"/>
            </a:endParaRPr>
          </a:p>
          <a:p>
            <a:pPr marL="192405">
              <a:lnSpc>
                <a:spcPct val="100000"/>
              </a:lnSpc>
              <a:spcBef>
                <a:spcPts val="80"/>
              </a:spcBef>
            </a:pPr>
            <a:r>
              <a:rPr sz="1100" spc="-5" dirty="0">
                <a:latin typeface="TeXGyreHeros"/>
                <a:cs typeface="TeXGyreHeros"/>
              </a:rPr>
              <a:t>rreth </a:t>
            </a:r>
            <a:r>
              <a:rPr sz="1100" dirty="0">
                <a:latin typeface="TeXGyreHeros"/>
                <a:cs typeface="TeXGyreHeros"/>
              </a:rPr>
              <a:t>25 - 30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kv/dynym.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75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  <a:spcBef>
                <a:spcPts val="5"/>
              </a:spcBef>
            </a:pPr>
            <a:r>
              <a:rPr sz="1100" b="1" spc="-10" dirty="0">
                <a:latin typeface="Arial"/>
                <a:cs typeface="Arial"/>
              </a:rPr>
              <a:t>Veçantitë</a:t>
            </a:r>
            <a:endParaRPr sz="1100">
              <a:latin typeface="Arial"/>
              <a:cs typeface="Arial"/>
            </a:endParaRPr>
          </a:p>
          <a:p>
            <a:pPr marL="12700" marR="2689225" indent="179705" algn="just">
              <a:lnSpc>
                <a:spcPct val="106100"/>
              </a:lnSpc>
              <a:spcBef>
                <a:spcPts val="1000"/>
              </a:spcBef>
            </a:pPr>
            <a:r>
              <a:rPr sz="1100" b="1" spc="-5" dirty="0">
                <a:latin typeface="Arial"/>
                <a:cs typeface="Arial"/>
              </a:rPr>
              <a:t>Pozitive: </a:t>
            </a:r>
            <a:r>
              <a:rPr sz="1100" spc="-5" dirty="0">
                <a:latin typeface="TeXGyreHeros"/>
                <a:cs typeface="TeXGyreHeros"/>
              </a:rPr>
              <a:t>Është mesatarisht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19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qën-  drueshme </a:t>
            </a:r>
            <a:r>
              <a:rPr sz="1100" dirty="0">
                <a:latin typeface="TeXGyreHeros"/>
                <a:cs typeface="TeXGyreHeros"/>
              </a:rPr>
              <a:t>nga </a:t>
            </a:r>
            <a:r>
              <a:rPr sz="1100" spc="-5" dirty="0">
                <a:latin typeface="TeXGyreHeros"/>
                <a:cs typeface="TeXGyreHeros"/>
              </a:rPr>
              <a:t>vrugu (</a:t>
            </a:r>
            <a:r>
              <a:rPr sz="1100" i="1" spc="-5" dirty="0">
                <a:latin typeface="Arimo"/>
                <a:cs typeface="Arimo"/>
              </a:rPr>
              <a:t>Peronospora  schleideni Ung</a:t>
            </a:r>
            <a:r>
              <a:rPr sz="1100" spc="-5" dirty="0">
                <a:latin typeface="TeXGyreHeros"/>
                <a:cs typeface="TeXGyreHeros"/>
              </a:rPr>
              <a:t>.). Jep </a:t>
            </a:r>
            <a:r>
              <a:rPr sz="1100" dirty="0">
                <a:latin typeface="TeXGyreHeros"/>
                <a:cs typeface="TeXGyreHeros"/>
              </a:rPr>
              <a:t>prodhim të mirë  e të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qëndrueshëm.</a:t>
            </a:r>
            <a:endParaRPr sz="11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  <a:spcBef>
                <a:spcPts val="1080"/>
              </a:spcBef>
            </a:pPr>
            <a:r>
              <a:rPr sz="1100" b="1" spc="-5" dirty="0">
                <a:latin typeface="Arial"/>
                <a:cs typeface="Arial"/>
              </a:rPr>
              <a:t>Negative: </a:t>
            </a:r>
            <a:r>
              <a:rPr sz="1100" spc="-5" dirty="0">
                <a:latin typeface="TeXGyreHeros"/>
                <a:cs typeface="TeXGyreHeros"/>
              </a:rPr>
              <a:t>Nuk</a:t>
            </a:r>
            <a:r>
              <a:rPr sz="1100" spc="-1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ka.</a:t>
            </a:r>
            <a:endParaRPr sz="1100">
              <a:latin typeface="TeXGyreHeros"/>
              <a:cs typeface="TeXGyreHeros"/>
            </a:endParaRPr>
          </a:p>
          <a:p>
            <a:pPr marL="12700" marR="2690495" indent="179705" algn="just">
              <a:lnSpc>
                <a:spcPct val="106400"/>
              </a:lnSpc>
              <a:spcBef>
                <a:spcPts val="995"/>
              </a:spcBef>
            </a:pPr>
            <a:r>
              <a:rPr sz="1100" b="1" spc="-5" dirty="0">
                <a:latin typeface="Arial"/>
                <a:cs typeface="Arial"/>
              </a:rPr>
              <a:t>Përdorimi: </a:t>
            </a:r>
            <a:r>
              <a:rPr sz="1100" spc="-5" dirty="0">
                <a:latin typeface="TeXGyreHeros"/>
                <a:cs typeface="TeXGyreHeros"/>
              </a:rPr>
              <a:t>Për konsum </a:t>
            </a:r>
            <a:r>
              <a:rPr sz="1100" dirty="0">
                <a:latin typeface="TeXGyreHeros"/>
                <a:cs typeface="TeXGyreHeros"/>
              </a:rPr>
              <a:t>të freskët  </a:t>
            </a:r>
            <a:r>
              <a:rPr sz="1100" spc="-5" dirty="0">
                <a:latin typeface="TeXGyreHeros"/>
                <a:cs typeface="TeXGyreHeros"/>
              </a:rPr>
              <a:t>dhe </a:t>
            </a:r>
            <a:r>
              <a:rPr sz="1100" dirty="0">
                <a:latin typeface="TeXGyreHeros"/>
                <a:cs typeface="TeXGyreHeros"/>
              </a:rPr>
              <a:t>gatim </a:t>
            </a:r>
            <a:r>
              <a:rPr sz="1100" spc="-5" dirty="0">
                <a:latin typeface="TeXGyreHeros"/>
                <a:cs typeface="TeXGyreHeros"/>
              </a:rPr>
              <a:t>në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familje.</a:t>
            </a:r>
            <a:endParaRPr sz="1100">
              <a:latin typeface="TeXGyreHeros"/>
              <a:cs typeface="TeXGyreHeros"/>
            </a:endParaRPr>
          </a:p>
          <a:p>
            <a:pPr marL="12700" marR="5715" indent="179705" algn="just">
              <a:lnSpc>
                <a:spcPct val="105500"/>
              </a:lnSpc>
              <a:spcBef>
                <a:spcPts val="1005"/>
              </a:spcBef>
            </a:pPr>
            <a:r>
              <a:rPr sz="1100" b="1" dirty="0">
                <a:latin typeface="Arial"/>
                <a:cs typeface="Arial"/>
              </a:rPr>
              <a:t>Risku: </a:t>
            </a:r>
            <a:r>
              <a:rPr sz="1100" spc="-5" dirty="0">
                <a:latin typeface="TeXGyreHeros"/>
                <a:cs typeface="TeXGyreHeros"/>
              </a:rPr>
              <a:t>Është në rrezik zhdukjeje; </a:t>
            </a:r>
            <a:r>
              <a:rPr sz="1100" dirty="0">
                <a:latin typeface="TeXGyreHeros"/>
                <a:cs typeface="TeXGyreHeros"/>
              </a:rPr>
              <a:t>në vite </a:t>
            </a:r>
            <a:r>
              <a:rPr sz="1100" spc="-5" dirty="0">
                <a:latin typeface="TeXGyreHeros"/>
                <a:cs typeface="TeXGyreHeros"/>
              </a:rPr>
              <a:t>nuk është punuar për seleksionimin  dhe prodhimin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5" dirty="0">
                <a:latin typeface="TeXGyreHeros"/>
                <a:cs typeface="TeXGyreHeros"/>
              </a:rPr>
              <a:t> farës.</a:t>
            </a:r>
            <a:endParaRPr sz="1100">
              <a:latin typeface="TeXGyreHeros"/>
              <a:cs typeface="TeXGyreHero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181350" y="5593842"/>
            <a:ext cx="2618740" cy="2185670"/>
            <a:chOff x="3181350" y="5593842"/>
            <a:chExt cx="2618740" cy="2185670"/>
          </a:xfrm>
        </p:grpSpPr>
        <p:sp>
          <p:nvSpPr>
            <p:cNvPr id="4" name="object 4"/>
            <p:cNvSpPr/>
            <p:nvPr/>
          </p:nvSpPr>
          <p:spPr>
            <a:xfrm>
              <a:off x="3185160" y="5597652"/>
              <a:ext cx="2613660" cy="218084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185160" y="5597652"/>
              <a:ext cx="2611120" cy="2178050"/>
            </a:xfrm>
            <a:custGeom>
              <a:avLst/>
              <a:gdLst/>
              <a:ahLst/>
              <a:cxnLst/>
              <a:rect l="l" t="t" r="r" b="b"/>
              <a:pathLst>
                <a:path w="2611120" h="2178050">
                  <a:moveTo>
                    <a:pt x="0" y="0"/>
                  </a:moveTo>
                  <a:lnTo>
                    <a:pt x="0" y="2177796"/>
                  </a:lnTo>
                  <a:lnTo>
                    <a:pt x="2610612" y="2177796"/>
                  </a:lnTo>
                  <a:lnTo>
                    <a:pt x="2610612" y="0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41275">
              <a:lnSpc>
                <a:spcPct val="100000"/>
              </a:lnSpc>
              <a:spcBef>
                <a:spcPts val="15"/>
              </a:spcBef>
            </a:pPr>
            <a:r>
              <a:rPr dirty="0"/>
              <a:t>- </a:t>
            </a:r>
            <a:fld id="{81D60167-4931-47E6-BA6A-407CBD079E47}" type="slidenum">
              <a:rPr dirty="0"/>
              <a:t>26</a:t>
            </a:fld>
            <a:r>
              <a:rPr spc="-100" dirty="0"/>
              <a:t> </a:t>
            </a:r>
            <a:r>
              <a:rPr dirty="0"/>
              <a:t>-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43204" y="574913"/>
            <a:ext cx="5030470" cy="7890509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25"/>
              </a:spcBef>
            </a:pPr>
            <a:r>
              <a:rPr sz="1400" b="1" dirty="0">
                <a:latin typeface="Arial"/>
                <a:cs typeface="Arial"/>
              </a:rPr>
              <a:t>Qepa e</a:t>
            </a:r>
            <a:r>
              <a:rPr sz="1400" b="1" spc="-2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Bënjes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459"/>
              </a:spcBef>
            </a:pPr>
            <a:r>
              <a:rPr sz="1250" b="1" spc="-5" dirty="0">
                <a:latin typeface="Arial"/>
                <a:cs typeface="Arial"/>
              </a:rPr>
              <a:t>Specia: </a:t>
            </a:r>
            <a:r>
              <a:rPr sz="1250" i="1" spc="-5" dirty="0">
                <a:latin typeface="Arimo"/>
                <a:cs typeface="Arimo"/>
              </a:rPr>
              <a:t>Allium cepa</a:t>
            </a:r>
            <a:r>
              <a:rPr sz="1250" i="1" spc="15" dirty="0">
                <a:latin typeface="Arimo"/>
                <a:cs typeface="Arimo"/>
              </a:rPr>
              <a:t> </a:t>
            </a:r>
            <a:r>
              <a:rPr sz="1250" spc="-5" dirty="0">
                <a:latin typeface="TeXGyreHeros"/>
                <a:cs typeface="TeXGyreHeros"/>
              </a:rPr>
              <a:t>L.</a:t>
            </a:r>
            <a:endParaRPr sz="125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000">
              <a:latin typeface="TeXGyreHeros"/>
              <a:cs typeface="TeXGyreHeros"/>
            </a:endParaRPr>
          </a:p>
          <a:p>
            <a:pPr marL="12700" marR="5080" indent="179705" algn="just">
              <a:lnSpc>
                <a:spcPct val="105900"/>
              </a:lnSpc>
              <a:spcBef>
                <a:spcPts val="5"/>
              </a:spcBef>
            </a:pPr>
            <a:r>
              <a:rPr sz="1100" b="1" spc="-5" dirty="0">
                <a:latin typeface="Arial"/>
                <a:cs typeface="Arial"/>
              </a:rPr>
              <a:t>Përhapja: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zonën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Përmetit </a:t>
            </a:r>
            <a:r>
              <a:rPr sz="1100" dirty="0">
                <a:latin typeface="TeXGyreHeros"/>
                <a:cs typeface="TeXGyreHeros"/>
              </a:rPr>
              <a:t>njihet e </a:t>
            </a:r>
            <a:r>
              <a:rPr sz="1100" spc="-5" dirty="0">
                <a:latin typeface="TeXGyreHeros"/>
                <a:cs typeface="TeXGyreHeros"/>
              </a:rPr>
              <a:t>kultivohet </a:t>
            </a:r>
            <a:r>
              <a:rPr sz="1100" spc="-10" dirty="0">
                <a:latin typeface="TeXGyreHeros"/>
                <a:cs typeface="TeXGyreHeros"/>
              </a:rPr>
              <a:t>për </a:t>
            </a:r>
            <a:r>
              <a:rPr sz="1100" dirty="0">
                <a:latin typeface="TeXGyreHeros"/>
                <a:cs typeface="TeXGyreHeros"/>
              </a:rPr>
              <a:t>më </a:t>
            </a:r>
            <a:r>
              <a:rPr sz="1100" spc="-15" dirty="0">
                <a:latin typeface="TeXGyreHeros"/>
                <a:cs typeface="TeXGyreHeros"/>
              </a:rPr>
              <a:t>se </a:t>
            </a:r>
            <a:r>
              <a:rPr sz="1100" spc="-5" dirty="0">
                <a:latin typeface="TeXGyreHeros"/>
                <a:cs typeface="TeXGyreHeros"/>
              </a:rPr>
              <a:t>200 vjet. Bujqit  përmetar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konsiderojnë këto qepë </a:t>
            </a:r>
            <a:r>
              <a:rPr sz="1100" dirty="0">
                <a:latin typeface="TeXGyreHeros"/>
                <a:cs typeface="TeXGyreHeros"/>
              </a:rPr>
              <a:t>vendase, </a:t>
            </a:r>
            <a:r>
              <a:rPr sz="1100" spc="-5" dirty="0">
                <a:latin typeface="TeXGyreHeros"/>
                <a:cs typeface="TeXGyreHeros"/>
              </a:rPr>
              <a:t>madje tregojnë </a:t>
            </a:r>
            <a:r>
              <a:rPr sz="1100" spc="-10" dirty="0">
                <a:latin typeface="TeXGyreHeros"/>
                <a:cs typeface="TeXGyreHeros"/>
              </a:rPr>
              <a:t>se </a:t>
            </a:r>
            <a:r>
              <a:rPr sz="1100" dirty="0">
                <a:latin typeface="TeXGyreHeros"/>
                <a:cs typeface="TeXGyreHeros"/>
              </a:rPr>
              <a:t>ishte </a:t>
            </a:r>
            <a:r>
              <a:rPr sz="1100" spc="-5" dirty="0">
                <a:latin typeface="TeXGyreHeros"/>
                <a:cs typeface="TeXGyreHeros"/>
              </a:rPr>
              <a:t>pikërisht një  fshatar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tyre, </a:t>
            </a:r>
            <a:r>
              <a:rPr sz="1100" dirty="0">
                <a:latin typeface="TeXGyreHeros"/>
                <a:cs typeface="TeXGyreHeros"/>
              </a:rPr>
              <a:t>i cili </a:t>
            </a:r>
            <a:r>
              <a:rPr sz="1100" spc="-5" dirty="0">
                <a:latin typeface="TeXGyreHeros"/>
                <a:cs typeface="TeXGyreHeros"/>
              </a:rPr>
              <a:t>duke mërguar </a:t>
            </a:r>
            <a:r>
              <a:rPr sz="1100" dirty="0">
                <a:latin typeface="TeXGyreHeros"/>
                <a:cs typeface="TeXGyreHeros"/>
              </a:rPr>
              <a:t>aty </a:t>
            </a:r>
            <a:r>
              <a:rPr sz="1100" spc="-5" dirty="0">
                <a:latin typeface="TeXGyreHeros"/>
                <a:cs typeface="TeXGyreHeros"/>
              </a:rPr>
              <a:t>nga ﬁllimi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shekullit të 19-të,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përhapi</a:t>
            </a:r>
            <a:r>
              <a:rPr sz="1100" spc="-17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qepën 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Bënjës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në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disa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vende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Evropës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dhe</a:t>
            </a:r>
            <a:r>
              <a:rPr sz="1100" spc="-70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Turqi.</a:t>
            </a:r>
            <a:r>
              <a:rPr sz="1100" spc="-11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Aktualisht,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zë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rreth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30-35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%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sipër-  </a:t>
            </a:r>
            <a:r>
              <a:rPr sz="1100" spc="-5" dirty="0">
                <a:latin typeface="TeXGyreHeros"/>
                <a:cs typeface="TeXGyreHeros"/>
              </a:rPr>
              <a:t>faqes </a:t>
            </a:r>
            <a:r>
              <a:rPr sz="1100" dirty="0">
                <a:latin typeface="TeXGyreHeros"/>
                <a:cs typeface="TeXGyreHeros"/>
              </a:rPr>
              <a:t>së qepës në</a:t>
            </a:r>
            <a:r>
              <a:rPr sz="1100" spc="-1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zonë.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Përshkrimi:</a:t>
            </a:r>
            <a:endParaRPr sz="1100">
              <a:latin typeface="Arial"/>
              <a:cs typeface="Arial"/>
            </a:endParaRPr>
          </a:p>
          <a:p>
            <a:pPr marL="12700" marR="5715" indent="179705" algn="just">
              <a:lnSpc>
                <a:spcPts val="1400"/>
              </a:lnSpc>
              <a:spcBef>
                <a:spcPts val="50"/>
              </a:spcBef>
            </a:pPr>
            <a:r>
              <a:rPr sz="1100" spc="-5" dirty="0">
                <a:latin typeface="TeXGyreHeros"/>
                <a:cs typeface="TeXGyreHeros"/>
              </a:rPr>
              <a:t>Bimët formojnë masë të </a:t>
            </a:r>
            <a:r>
              <a:rPr sz="1100" dirty="0">
                <a:latin typeface="TeXGyreHeros"/>
                <a:cs typeface="TeXGyreHeros"/>
              </a:rPr>
              <a:t>madhe </a:t>
            </a:r>
            <a:r>
              <a:rPr sz="1100" spc="-5" dirty="0">
                <a:latin typeface="TeXGyreHeros"/>
                <a:cs typeface="TeXGyreHeros"/>
              </a:rPr>
              <a:t>gjethore, 10-12 gjethe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ngjyrë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gjelbër të  errët. Bulbi </a:t>
            </a:r>
            <a:r>
              <a:rPr sz="1100" dirty="0">
                <a:latin typeface="TeXGyreHeros"/>
                <a:cs typeface="TeXGyreHeros"/>
              </a:rPr>
              <a:t>ka </a:t>
            </a:r>
            <a:r>
              <a:rPr sz="1100" spc="-5" dirty="0">
                <a:latin typeface="TeXGyreHeros"/>
                <a:cs typeface="TeXGyreHeros"/>
              </a:rPr>
              <a:t>formë të rrumbullakët-plloçake, me diametër 6.5-7.0 </a:t>
            </a:r>
            <a:r>
              <a:rPr sz="1100" dirty="0">
                <a:latin typeface="TeXGyreHeros"/>
                <a:cs typeface="TeXGyreHeros"/>
              </a:rPr>
              <a:t>cm dhe</a:t>
            </a:r>
            <a:r>
              <a:rPr sz="1100" spc="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lartësi</a:t>
            </a:r>
            <a:endParaRPr sz="1100">
              <a:latin typeface="TeXGyreHeros"/>
              <a:cs typeface="TeXGyreHeros"/>
            </a:endParaRPr>
          </a:p>
          <a:p>
            <a:pPr marL="12700" marR="5715" algn="just">
              <a:lnSpc>
                <a:spcPts val="1390"/>
              </a:lnSpc>
              <a:spcBef>
                <a:spcPts val="15"/>
              </a:spcBef>
            </a:pPr>
            <a:r>
              <a:rPr sz="1100" spc="-5" dirty="0">
                <a:latin typeface="TeXGyreHeros"/>
                <a:cs typeface="TeXGyreHeros"/>
              </a:rPr>
              <a:t>3.5-4.0 </a:t>
            </a:r>
            <a:r>
              <a:rPr sz="1100" dirty="0">
                <a:latin typeface="TeXGyreHeros"/>
                <a:cs typeface="TeXGyreHeros"/>
              </a:rPr>
              <a:t>cm. Luspat e </a:t>
            </a:r>
            <a:r>
              <a:rPr sz="1100" spc="-5" dirty="0">
                <a:latin typeface="TeXGyreHeros"/>
                <a:cs typeface="TeXGyreHeros"/>
              </a:rPr>
              <a:t>jashtme kanë </a:t>
            </a:r>
            <a:r>
              <a:rPr sz="1100" dirty="0">
                <a:latin typeface="TeXGyreHeros"/>
                <a:cs typeface="TeXGyreHeros"/>
              </a:rPr>
              <a:t>ngjyrë </a:t>
            </a:r>
            <a:r>
              <a:rPr sz="1100" spc="-5" dirty="0">
                <a:latin typeface="TeXGyreHeros"/>
                <a:cs typeface="TeXGyreHeros"/>
              </a:rPr>
              <a:t>kafe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çelët dhe me </a:t>
            </a:r>
            <a:r>
              <a:rPr sz="1100" dirty="0">
                <a:latin typeface="TeXGyreHeros"/>
                <a:cs typeface="TeXGyreHeros"/>
              </a:rPr>
              <a:t>nuanca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verdha.  </a:t>
            </a:r>
            <a:r>
              <a:rPr sz="1100" dirty="0">
                <a:latin typeface="TeXGyreHeros"/>
                <a:cs typeface="TeXGyreHeros"/>
              </a:rPr>
              <a:t>Ato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janë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shumë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forta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dhe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mbështjellin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plotësisht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bulbin.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Tuli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ka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ngjyrë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bard-</a:t>
            </a:r>
            <a:endParaRPr sz="1100">
              <a:latin typeface="TeXGyreHeros"/>
              <a:cs typeface="TeXGyreHeros"/>
            </a:endParaRPr>
          </a:p>
          <a:p>
            <a:pPr marL="12700" algn="just">
              <a:lnSpc>
                <a:spcPct val="100000"/>
              </a:lnSpc>
              <a:spcBef>
                <a:spcPts val="30"/>
              </a:spcBef>
            </a:pPr>
            <a:r>
              <a:rPr sz="1100" spc="-5" dirty="0">
                <a:latin typeface="TeXGyreHeros"/>
                <a:cs typeface="TeXGyreHeros"/>
              </a:rPr>
              <a:t>hë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qumësht dhe është pak djegës. </a:t>
            </a:r>
            <a:r>
              <a:rPr sz="1100" dirty="0">
                <a:latin typeface="TeXGyreHeros"/>
                <a:cs typeface="TeXGyreHeros"/>
              </a:rPr>
              <a:t>Numri i </a:t>
            </a:r>
            <a:r>
              <a:rPr sz="1100" spc="-5" dirty="0">
                <a:latin typeface="TeXGyreHeros"/>
                <a:cs typeface="TeXGyreHeros"/>
              </a:rPr>
              <a:t>luspave të brendshme, </a:t>
            </a:r>
            <a:r>
              <a:rPr sz="1100" spc="-10" dirty="0">
                <a:latin typeface="TeXGyreHeros"/>
                <a:cs typeface="TeXGyreHeros"/>
              </a:rPr>
              <a:t>në </a:t>
            </a:r>
            <a:r>
              <a:rPr sz="1100" dirty="0">
                <a:latin typeface="TeXGyreHeros"/>
                <a:cs typeface="TeXGyreHeros"/>
              </a:rPr>
              <a:t>varësi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endParaRPr sz="1100">
              <a:latin typeface="TeXGyreHeros"/>
              <a:cs typeface="TeXGyreHeros"/>
            </a:endParaRPr>
          </a:p>
          <a:p>
            <a:pPr marL="12700" marR="5715" algn="just">
              <a:lnSpc>
                <a:spcPct val="105900"/>
              </a:lnSpc>
              <a:spcBef>
                <a:spcPts val="5"/>
              </a:spcBef>
            </a:pPr>
            <a:r>
              <a:rPr sz="1100" spc="-5" dirty="0">
                <a:latin typeface="TeXGyreHeros"/>
                <a:cs typeface="TeXGyreHeros"/>
              </a:rPr>
              <a:t>madhësisë </a:t>
            </a:r>
            <a:r>
              <a:rPr sz="1100" dirty="0">
                <a:latin typeface="TeXGyreHeros"/>
                <a:cs typeface="TeXGyreHeros"/>
              </a:rPr>
              <a:t>së </a:t>
            </a:r>
            <a:r>
              <a:rPr sz="1100" spc="-5" dirty="0">
                <a:latin typeface="TeXGyreHeros"/>
                <a:cs typeface="TeXGyreHeros"/>
              </a:rPr>
              <a:t>bulbit shkon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5-6. </a:t>
            </a:r>
            <a:r>
              <a:rPr sz="1100" spc="-10" dirty="0">
                <a:latin typeface="TeXGyreHeros"/>
                <a:cs typeface="TeXGyreHeros"/>
              </a:rPr>
              <a:t>Trashësia </a:t>
            </a:r>
            <a:r>
              <a:rPr sz="1100" dirty="0">
                <a:latin typeface="TeXGyreHeros"/>
                <a:cs typeface="TeXGyreHeros"/>
              </a:rPr>
              <a:t>e tyre </a:t>
            </a:r>
            <a:r>
              <a:rPr sz="1100" spc="-5" dirty="0">
                <a:latin typeface="TeXGyreHeros"/>
                <a:cs typeface="TeXGyreHeros"/>
              </a:rPr>
              <a:t>rritet </a:t>
            </a:r>
            <a:r>
              <a:rPr sz="1100" dirty="0">
                <a:latin typeface="TeXGyreHeros"/>
                <a:cs typeface="TeXGyreHeros"/>
              </a:rPr>
              <a:t>duke </a:t>
            </a:r>
            <a:r>
              <a:rPr sz="1100" spc="-5" dirty="0">
                <a:latin typeface="TeXGyreHeros"/>
                <a:cs typeface="TeXGyreHeros"/>
              </a:rPr>
              <a:t>ﬁlluar nga qendra  në periferi, </a:t>
            </a:r>
            <a:r>
              <a:rPr sz="1100" dirty="0">
                <a:latin typeface="TeXGyreHeros"/>
                <a:cs typeface="TeXGyreHeros"/>
              </a:rPr>
              <a:t>por </a:t>
            </a:r>
            <a:r>
              <a:rPr sz="1100" spc="-5" dirty="0">
                <a:latin typeface="TeXGyreHeros"/>
                <a:cs typeface="TeXGyreHeros"/>
              </a:rPr>
              <a:t>mesatarisht </a:t>
            </a:r>
            <a:r>
              <a:rPr sz="1100" dirty="0">
                <a:latin typeface="TeXGyreHeros"/>
                <a:cs typeface="TeXGyreHeros"/>
              </a:rPr>
              <a:t>ky tregues është 4-6 </a:t>
            </a:r>
            <a:r>
              <a:rPr sz="1100" spc="-5" dirty="0">
                <a:latin typeface="TeXGyreHeros"/>
                <a:cs typeface="TeXGyreHeros"/>
              </a:rPr>
              <a:t>mm. Bulbi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qepës </a:t>
            </a:r>
            <a:r>
              <a:rPr sz="1100" dirty="0">
                <a:latin typeface="TeXGyreHeros"/>
                <a:cs typeface="TeXGyreHeros"/>
              </a:rPr>
              <a:t>së </a:t>
            </a:r>
            <a:r>
              <a:rPr sz="1100" spc="-5" dirty="0">
                <a:latin typeface="TeXGyreHeros"/>
                <a:cs typeface="TeXGyreHeros"/>
              </a:rPr>
              <a:t>Bënjës </a:t>
            </a:r>
            <a:r>
              <a:rPr sz="1100" spc="-10" dirty="0">
                <a:latin typeface="TeXGyreHeros"/>
                <a:cs typeface="TeXGyreHeros"/>
              </a:rPr>
              <a:t>ka  </a:t>
            </a:r>
            <a:r>
              <a:rPr sz="1100" dirty="0">
                <a:latin typeface="TeXGyreHeros"/>
                <a:cs typeface="TeXGyreHeros"/>
              </a:rPr>
              <a:t>peshë </a:t>
            </a:r>
            <a:r>
              <a:rPr sz="1100" spc="-5" dirty="0">
                <a:latin typeface="TeXGyreHeros"/>
                <a:cs typeface="TeXGyreHeros"/>
              </a:rPr>
              <a:t>mesatare 100-250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g.</a:t>
            </a:r>
            <a:endParaRPr sz="1100">
              <a:latin typeface="TeXGyreHeros"/>
              <a:cs typeface="TeXGyreHeros"/>
            </a:endParaRPr>
          </a:p>
          <a:p>
            <a:pPr marL="12700" marR="6350" indent="179705" algn="just">
              <a:lnSpc>
                <a:spcPct val="105500"/>
              </a:lnSpc>
              <a:spcBef>
                <a:spcPts val="10"/>
              </a:spcBef>
            </a:pPr>
            <a:r>
              <a:rPr sz="1100" spc="-5" dirty="0">
                <a:latin typeface="TeXGyreHeros"/>
                <a:cs typeface="TeXGyreHeros"/>
              </a:rPr>
              <a:t>Qepa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Bënjës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dallohet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për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aftësi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mira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konservuese.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Prodhimi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mund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të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ruhet  për </a:t>
            </a:r>
            <a:r>
              <a:rPr sz="1100" dirty="0">
                <a:latin typeface="TeXGyreHeros"/>
                <a:cs typeface="TeXGyreHeros"/>
              </a:rPr>
              <a:t>më se 6-7 muaj, </a:t>
            </a:r>
            <a:r>
              <a:rPr sz="1100" spc="-5" dirty="0">
                <a:latin typeface="TeXGyreHeros"/>
                <a:cs typeface="TeXGyreHeros"/>
              </a:rPr>
              <a:t>ose </a:t>
            </a:r>
            <a:r>
              <a:rPr sz="1100" dirty="0">
                <a:latin typeface="TeXGyreHeros"/>
                <a:cs typeface="TeXGyreHeros"/>
              </a:rPr>
              <a:t>sikurse thuhet </a:t>
            </a:r>
            <a:r>
              <a:rPr sz="1100" spc="-5" dirty="0">
                <a:latin typeface="TeXGyreHeros"/>
                <a:cs typeface="TeXGyreHeros"/>
              </a:rPr>
              <a:t>në </a:t>
            </a:r>
            <a:r>
              <a:rPr sz="1100" dirty="0">
                <a:latin typeface="TeXGyreHeros"/>
                <a:cs typeface="TeXGyreHeros"/>
              </a:rPr>
              <a:t>atë </a:t>
            </a:r>
            <a:r>
              <a:rPr sz="1100" spc="-5" dirty="0">
                <a:latin typeface="TeXGyreHeros"/>
                <a:cs typeface="TeXGyreHeros"/>
              </a:rPr>
              <a:t>zonë “qepa </a:t>
            </a:r>
            <a:r>
              <a:rPr sz="1100" dirty="0">
                <a:latin typeface="TeXGyreHeros"/>
                <a:cs typeface="TeXGyreHeros"/>
              </a:rPr>
              <a:t>zë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qepën”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950">
              <a:latin typeface="TeXGyreHeros"/>
              <a:cs typeface="TeXGyreHeros"/>
            </a:endParaRPr>
          </a:p>
          <a:p>
            <a:pPr marL="12700" marR="5080" indent="179705" algn="just">
              <a:lnSpc>
                <a:spcPct val="106000"/>
              </a:lnSpc>
            </a:pPr>
            <a:r>
              <a:rPr sz="1100" b="1" spc="-5" dirty="0">
                <a:latin typeface="Arial"/>
                <a:cs typeface="Arial"/>
              </a:rPr>
              <a:t>Kultivimi:</a:t>
            </a:r>
            <a:r>
              <a:rPr sz="1100" b="1" spc="-55" dirty="0">
                <a:latin typeface="Arial"/>
                <a:cs typeface="Arial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Tradicionalisht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kultivohet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me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qepujkë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.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Fara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mbillet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në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vllaja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në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peri-  udhën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1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–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15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mars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dhe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qepujkat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janë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të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gatshme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për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vjelje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në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ﬁllim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gushtit.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Pas  vjeljes, </a:t>
            </a:r>
            <a:r>
              <a:rPr sz="1100" dirty="0">
                <a:latin typeface="TeXGyreHeros"/>
                <a:cs typeface="TeXGyreHeros"/>
              </a:rPr>
              <a:t>thahen dhe ruhen në </a:t>
            </a:r>
            <a:r>
              <a:rPr sz="1100" spc="-5" dirty="0">
                <a:latin typeface="TeXGyreHeros"/>
                <a:cs typeface="TeXGyreHeros"/>
              </a:rPr>
              <a:t>hangarë. </a:t>
            </a:r>
            <a:r>
              <a:rPr sz="1100" dirty="0">
                <a:latin typeface="TeXGyreHeros"/>
                <a:cs typeface="TeXGyreHeros"/>
              </a:rPr>
              <a:t>Në vitin </a:t>
            </a:r>
            <a:r>
              <a:rPr sz="1100" spc="-5" dirty="0">
                <a:latin typeface="TeXGyreHeros"/>
                <a:cs typeface="TeXGyreHeros"/>
              </a:rPr>
              <a:t>pasardhës, për prodhimin </a:t>
            </a:r>
            <a:r>
              <a:rPr sz="1100" dirty="0">
                <a:latin typeface="TeXGyreHeros"/>
                <a:cs typeface="TeXGyreHeros"/>
              </a:rPr>
              <a:t>e qepës  së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thatë,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qepujkat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mbillen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herët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në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pranverë,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në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largësitë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20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x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10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-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20</a:t>
            </a:r>
            <a:r>
              <a:rPr sz="1100" spc="-1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cm.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Kryhen  ujitje,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plehërime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dhe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prashitje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bimëve.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Prodhimi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vjen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për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tu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vjelë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në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gusht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-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shta-  </a:t>
            </a:r>
            <a:r>
              <a:rPr sz="1100" spc="-20" dirty="0">
                <a:latin typeface="TeXGyreHeros"/>
                <a:cs typeface="TeXGyreHeros"/>
              </a:rPr>
              <a:t>tor. </a:t>
            </a:r>
            <a:r>
              <a:rPr sz="1100" spc="-5" dirty="0">
                <a:latin typeface="TeXGyreHeros"/>
                <a:cs typeface="TeXGyreHeros"/>
              </a:rPr>
              <a:t>Pas vjeljes, qepët thahen </a:t>
            </a:r>
            <a:r>
              <a:rPr sz="1100" dirty="0">
                <a:latin typeface="TeXGyreHeros"/>
                <a:cs typeface="TeXGyreHeros"/>
              </a:rPr>
              <a:t>dhe ruhen </a:t>
            </a:r>
            <a:r>
              <a:rPr sz="1100" spc="-5" dirty="0">
                <a:latin typeface="TeXGyreHeros"/>
                <a:cs typeface="TeXGyreHeros"/>
              </a:rPr>
              <a:t>në</a:t>
            </a:r>
            <a:r>
              <a:rPr sz="1100" spc="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hangarë.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Rendimenti:</a:t>
            </a:r>
            <a:endParaRPr sz="1100">
              <a:latin typeface="Arial"/>
              <a:cs typeface="Arial"/>
            </a:endParaRPr>
          </a:p>
          <a:p>
            <a:pPr marL="192405">
              <a:lnSpc>
                <a:spcPct val="100000"/>
              </a:lnSpc>
              <a:spcBef>
                <a:spcPts val="85"/>
              </a:spcBef>
            </a:pPr>
            <a:r>
              <a:rPr sz="1100" spc="-5" dirty="0">
                <a:latin typeface="TeXGyreHeros"/>
                <a:cs typeface="TeXGyreHeros"/>
              </a:rPr>
              <a:t>rreth </a:t>
            </a:r>
            <a:r>
              <a:rPr sz="1100" dirty="0">
                <a:latin typeface="TeXGyreHeros"/>
                <a:cs typeface="TeXGyreHeros"/>
              </a:rPr>
              <a:t>20-25</a:t>
            </a:r>
            <a:r>
              <a:rPr sz="1100" spc="-5" dirty="0">
                <a:latin typeface="TeXGyreHeros"/>
                <a:cs typeface="TeXGyreHeros"/>
              </a:rPr>
              <a:t> kv/dynym.</a:t>
            </a:r>
            <a:endParaRPr sz="11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  <a:spcBef>
                <a:spcPts val="875"/>
              </a:spcBef>
            </a:pPr>
            <a:r>
              <a:rPr sz="1100" b="1" spc="-10" dirty="0">
                <a:latin typeface="Arial"/>
                <a:cs typeface="Arial"/>
              </a:rPr>
              <a:t>Veçantitë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200">
              <a:latin typeface="Arial"/>
              <a:cs typeface="Arial"/>
            </a:endParaRPr>
          </a:p>
          <a:p>
            <a:pPr marL="12700" marR="2849245" indent="179705">
              <a:lnSpc>
                <a:spcPct val="105500"/>
              </a:lnSpc>
            </a:pPr>
            <a:r>
              <a:rPr sz="1100" b="1" spc="-5" dirty="0">
                <a:latin typeface="Arial"/>
                <a:cs typeface="Arial"/>
              </a:rPr>
              <a:t>Pozitive: </a:t>
            </a:r>
            <a:r>
              <a:rPr sz="1100" dirty="0">
                <a:latin typeface="TeXGyreHeros"/>
                <a:cs typeface="TeXGyreHeros"/>
              </a:rPr>
              <a:t>Është e </a:t>
            </a:r>
            <a:r>
              <a:rPr sz="1100" spc="-5" dirty="0">
                <a:latin typeface="TeXGyreHeros"/>
                <a:cs typeface="TeXGyreHeros"/>
              </a:rPr>
              <a:t>qëndrueshme  ndaj sëmundjeve.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750">
              <a:latin typeface="TeXGyreHeros"/>
              <a:cs typeface="TeXGyreHeros"/>
            </a:endParaRPr>
          </a:p>
          <a:p>
            <a:pPr marL="12700" marR="2744470" indent="179705">
              <a:lnSpc>
                <a:spcPct val="105500"/>
              </a:lnSpc>
            </a:pPr>
            <a:r>
              <a:rPr sz="1100" b="1" spc="-5" dirty="0">
                <a:latin typeface="Arial"/>
                <a:cs typeface="Arial"/>
              </a:rPr>
              <a:t>Negative: </a:t>
            </a:r>
            <a:r>
              <a:rPr sz="1100" spc="-10" dirty="0">
                <a:latin typeface="TeXGyreHeros"/>
                <a:cs typeface="TeXGyreHeros"/>
              </a:rPr>
              <a:t>Jep </a:t>
            </a:r>
            <a:r>
              <a:rPr sz="1100" dirty="0">
                <a:latin typeface="TeXGyreHeros"/>
                <a:cs typeface="TeXGyreHeros"/>
              </a:rPr>
              <a:t>prodhim </a:t>
            </a:r>
            <a:r>
              <a:rPr sz="1100" spc="-5" dirty="0">
                <a:latin typeface="TeXGyreHeros"/>
                <a:cs typeface="TeXGyreHeros"/>
              </a:rPr>
              <a:t>relativisht  të </a:t>
            </a:r>
            <a:r>
              <a:rPr sz="1100" dirty="0">
                <a:latin typeface="TeXGyreHeros"/>
                <a:cs typeface="TeXGyreHeros"/>
              </a:rPr>
              <a:t>ulët.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65"/>
              </a:spcBef>
            </a:pPr>
            <a:endParaRPr sz="85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  <a:spcBef>
                <a:spcPts val="5"/>
              </a:spcBef>
            </a:pPr>
            <a:r>
              <a:rPr sz="1100" b="1" spc="-5" dirty="0">
                <a:latin typeface="Arial"/>
                <a:cs typeface="Arial"/>
              </a:rPr>
              <a:t>Përdorimi:</a:t>
            </a:r>
            <a:endParaRPr sz="1100">
              <a:latin typeface="Arial"/>
              <a:cs typeface="Arial"/>
            </a:endParaRPr>
          </a:p>
          <a:p>
            <a:pPr marL="192405">
              <a:lnSpc>
                <a:spcPct val="100000"/>
              </a:lnSpc>
              <a:spcBef>
                <a:spcPts val="80"/>
              </a:spcBef>
            </a:pPr>
            <a:r>
              <a:rPr sz="1100" spc="-5" dirty="0">
                <a:latin typeface="TeXGyreHeros"/>
                <a:cs typeface="TeXGyreHeros"/>
              </a:rPr>
              <a:t>Për </a:t>
            </a:r>
            <a:r>
              <a:rPr sz="1100" dirty="0">
                <a:latin typeface="TeXGyreHeros"/>
                <a:cs typeface="TeXGyreHeros"/>
              </a:rPr>
              <a:t>konsum </a:t>
            </a:r>
            <a:r>
              <a:rPr sz="1100" spc="-5" dirty="0">
                <a:latin typeface="TeXGyreHeros"/>
                <a:cs typeface="TeXGyreHeros"/>
              </a:rPr>
              <a:t>të </a:t>
            </a:r>
            <a:r>
              <a:rPr sz="1100" dirty="0">
                <a:latin typeface="TeXGyreHeros"/>
                <a:cs typeface="TeXGyreHeros"/>
              </a:rPr>
              <a:t>freskët e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gatime.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dirty="0">
                <a:latin typeface="Arial"/>
                <a:cs typeface="Arial"/>
              </a:rPr>
              <a:t>Risku: </a:t>
            </a:r>
            <a:r>
              <a:rPr sz="1100" spc="-5" dirty="0">
                <a:latin typeface="TeXGyreHeros"/>
                <a:cs typeface="TeXGyreHeros"/>
              </a:rPr>
              <a:t>Është në </a:t>
            </a:r>
            <a:r>
              <a:rPr sz="1100" dirty="0">
                <a:latin typeface="TeXGyreHeros"/>
                <a:cs typeface="TeXGyreHeros"/>
              </a:rPr>
              <a:t>rrezik</a:t>
            </a:r>
            <a:r>
              <a:rPr sz="1100" spc="1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zhdukjeje;</a:t>
            </a:r>
            <a:endParaRPr sz="1100">
              <a:latin typeface="TeXGyreHeros"/>
              <a:cs typeface="TeXGyreHeros"/>
            </a:endParaRPr>
          </a:p>
          <a:p>
            <a:pPr marL="12700" algn="just">
              <a:lnSpc>
                <a:spcPct val="100000"/>
              </a:lnSpc>
              <a:spcBef>
                <a:spcPts val="85"/>
              </a:spcBef>
            </a:pPr>
            <a:r>
              <a:rPr sz="1100" spc="-5" dirty="0">
                <a:latin typeface="TeXGyreHeros"/>
                <a:cs typeface="TeXGyreHeros"/>
              </a:rPr>
              <a:t>në </a:t>
            </a:r>
            <a:r>
              <a:rPr sz="1100" dirty="0">
                <a:latin typeface="TeXGyreHeros"/>
                <a:cs typeface="TeXGyreHeros"/>
              </a:rPr>
              <a:t>vite </a:t>
            </a:r>
            <a:r>
              <a:rPr sz="1100" spc="-5" dirty="0">
                <a:latin typeface="TeXGyreHeros"/>
                <a:cs typeface="TeXGyreHeros"/>
              </a:rPr>
              <a:t>nuk është punuar </a:t>
            </a:r>
            <a:r>
              <a:rPr sz="1100" dirty="0">
                <a:latin typeface="TeXGyreHeros"/>
                <a:cs typeface="TeXGyreHeros"/>
              </a:rPr>
              <a:t>për </a:t>
            </a:r>
            <a:r>
              <a:rPr sz="1100" spc="-5" dirty="0">
                <a:latin typeface="TeXGyreHeros"/>
                <a:cs typeface="TeXGyreHeros"/>
              </a:rPr>
              <a:t>seleksionimin </a:t>
            </a:r>
            <a:r>
              <a:rPr sz="1100" dirty="0">
                <a:latin typeface="TeXGyreHeros"/>
                <a:cs typeface="TeXGyreHeros"/>
              </a:rPr>
              <a:t>dhe </a:t>
            </a:r>
            <a:r>
              <a:rPr sz="1100" spc="-5" dirty="0">
                <a:latin typeface="TeXGyreHeros"/>
                <a:cs typeface="TeXGyreHeros"/>
              </a:rPr>
              <a:t>prodhimin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1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farës.</a:t>
            </a:r>
            <a:endParaRPr sz="1100">
              <a:latin typeface="TeXGyreHeros"/>
              <a:cs typeface="TeXGyreHero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091433" y="5688330"/>
            <a:ext cx="2672080" cy="2357755"/>
            <a:chOff x="3091433" y="5688330"/>
            <a:chExt cx="2672080" cy="2357755"/>
          </a:xfrm>
        </p:grpSpPr>
        <p:sp>
          <p:nvSpPr>
            <p:cNvPr id="4" name="object 4"/>
            <p:cNvSpPr/>
            <p:nvPr/>
          </p:nvSpPr>
          <p:spPr>
            <a:xfrm>
              <a:off x="3095243" y="5692140"/>
              <a:ext cx="2667000" cy="235153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095243" y="5692140"/>
              <a:ext cx="2664460" cy="2350135"/>
            </a:xfrm>
            <a:custGeom>
              <a:avLst/>
              <a:gdLst/>
              <a:ahLst/>
              <a:cxnLst/>
              <a:rect l="l" t="t" r="r" b="b"/>
              <a:pathLst>
                <a:path w="2664460" h="2350134">
                  <a:moveTo>
                    <a:pt x="0" y="0"/>
                  </a:moveTo>
                  <a:lnTo>
                    <a:pt x="0" y="2350007"/>
                  </a:lnTo>
                  <a:lnTo>
                    <a:pt x="2663952" y="2350007"/>
                  </a:lnTo>
                  <a:lnTo>
                    <a:pt x="2663952" y="0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41275">
              <a:lnSpc>
                <a:spcPct val="100000"/>
              </a:lnSpc>
              <a:spcBef>
                <a:spcPts val="15"/>
              </a:spcBef>
            </a:pPr>
            <a:r>
              <a:rPr dirty="0"/>
              <a:t>- </a:t>
            </a:r>
            <a:fld id="{81D60167-4931-47E6-BA6A-407CBD079E47}" type="slidenum">
              <a:rPr dirty="0"/>
              <a:t>27</a:t>
            </a:fld>
            <a:r>
              <a:rPr spc="-100" dirty="0"/>
              <a:t> </a:t>
            </a:r>
            <a:r>
              <a:rPr dirty="0"/>
              <a:t>-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9780" y="574913"/>
            <a:ext cx="5030470" cy="7852409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25"/>
              </a:spcBef>
            </a:pPr>
            <a:r>
              <a:rPr sz="1400" b="1" dirty="0">
                <a:latin typeface="Arial"/>
                <a:cs typeface="Arial"/>
              </a:rPr>
              <a:t>Qepa e</a:t>
            </a:r>
            <a:r>
              <a:rPr sz="1400" b="1" spc="-2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Linit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459"/>
              </a:spcBef>
            </a:pPr>
            <a:r>
              <a:rPr sz="1250" b="1" spc="-5" dirty="0">
                <a:latin typeface="Arial"/>
                <a:cs typeface="Arial"/>
              </a:rPr>
              <a:t>Specia: </a:t>
            </a:r>
            <a:r>
              <a:rPr sz="1250" i="1" spc="-5" dirty="0">
                <a:latin typeface="Arimo"/>
                <a:cs typeface="Arimo"/>
              </a:rPr>
              <a:t>Allium cepa</a:t>
            </a:r>
            <a:r>
              <a:rPr sz="1250" i="1" spc="20" dirty="0">
                <a:latin typeface="Arimo"/>
                <a:cs typeface="Arimo"/>
              </a:rPr>
              <a:t> </a:t>
            </a:r>
            <a:r>
              <a:rPr sz="1250" spc="-5" dirty="0">
                <a:latin typeface="TeXGyreHeros"/>
                <a:cs typeface="TeXGyreHeros"/>
              </a:rPr>
              <a:t>L.</a:t>
            </a:r>
            <a:endParaRPr sz="125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000">
              <a:latin typeface="TeXGyreHeros"/>
              <a:cs typeface="TeXGyreHeros"/>
            </a:endParaRPr>
          </a:p>
          <a:p>
            <a:pPr marL="12700" marR="5080" indent="179705" algn="just">
              <a:lnSpc>
                <a:spcPct val="105900"/>
              </a:lnSpc>
              <a:spcBef>
                <a:spcPts val="5"/>
              </a:spcBef>
            </a:pPr>
            <a:r>
              <a:rPr sz="1100" b="1" spc="-5" dirty="0">
                <a:latin typeface="Arial"/>
                <a:cs typeface="Arial"/>
              </a:rPr>
              <a:t>Përhapja: </a:t>
            </a:r>
            <a:r>
              <a:rPr sz="1100" spc="-5" dirty="0">
                <a:latin typeface="TeXGyreHeros"/>
                <a:cs typeface="TeXGyreHeros"/>
              </a:rPr>
              <a:t>Sipas dokumenteve </a:t>
            </a:r>
            <a:r>
              <a:rPr sz="1100" dirty="0">
                <a:latin typeface="TeXGyreHeros"/>
                <a:cs typeface="TeXGyreHeros"/>
              </a:rPr>
              <a:t>dhe </a:t>
            </a:r>
            <a:r>
              <a:rPr sz="1100" spc="-5" dirty="0">
                <a:latin typeface="TeXGyreHeros"/>
                <a:cs typeface="TeXGyreHeros"/>
              </a:rPr>
              <a:t>kujtimeve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dirty="0">
                <a:latin typeface="TeXGyreHeros"/>
                <a:cs typeface="TeXGyreHeros"/>
              </a:rPr>
              <a:t>bahçevanëve,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dirty="0">
                <a:latin typeface="TeXGyreHeros"/>
                <a:cs typeface="TeXGyreHeros"/>
              </a:rPr>
              <a:t>trashëguara  </a:t>
            </a:r>
            <a:r>
              <a:rPr sz="1100" spc="-5" dirty="0">
                <a:latin typeface="TeXGyreHeros"/>
                <a:cs typeface="TeXGyreHeros"/>
              </a:rPr>
              <a:t>deri në ditët tona,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fshatin </a:t>
            </a:r>
            <a:r>
              <a:rPr sz="1100" dirty="0">
                <a:latin typeface="TeXGyreHeros"/>
                <a:cs typeface="TeXGyreHeros"/>
              </a:rPr>
              <a:t>Lin të </a:t>
            </a:r>
            <a:r>
              <a:rPr sz="1100" spc="-5" dirty="0">
                <a:latin typeface="TeXGyreHeros"/>
                <a:cs typeface="TeXGyreHeros"/>
              </a:rPr>
              <a:t>Pogradecit njihet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kultivohet </a:t>
            </a:r>
            <a:r>
              <a:rPr sz="1100" dirty="0">
                <a:latin typeface="TeXGyreHeros"/>
                <a:cs typeface="TeXGyreHeros"/>
              </a:rPr>
              <a:t>që në ﬁllimin e  </a:t>
            </a:r>
            <a:r>
              <a:rPr sz="1100" spc="-5" dirty="0">
                <a:latin typeface="TeXGyreHeros"/>
                <a:cs typeface="TeXGyreHeros"/>
              </a:rPr>
              <a:t>shekullit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19-të.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Fara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është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mbajtur,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ruajtur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dhe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trashëguar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nga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banorët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brez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pas  brezi,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mbjellje </a:t>
            </a:r>
            <a:r>
              <a:rPr sz="1100" dirty="0">
                <a:latin typeface="TeXGyreHeros"/>
                <a:cs typeface="TeXGyreHeros"/>
              </a:rPr>
              <a:t>të bulbeve më tipik e më </a:t>
            </a:r>
            <a:r>
              <a:rPr sz="1100" spc="-5" dirty="0">
                <a:latin typeface="TeXGyreHeros"/>
                <a:cs typeface="TeXGyreHeros"/>
              </a:rPr>
              <a:t>të shëndetshëm. Aktualisht </a:t>
            </a:r>
            <a:r>
              <a:rPr sz="1100" dirty="0">
                <a:latin typeface="TeXGyreHeros"/>
                <a:cs typeface="TeXGyreHeros"/>
              </a:rPr>
              <a:t>zë </a:t>
            </a:r>
            <a:r>
              <a:rPr sz="1100" spc="-5" dirty="0">
                <a:latin typeface="TeXGyreHeros"/>
                <a:cs typeface="TeXGyreHeros"/>
              </a:rPr>
              <a:t>rreth  30-35 </a:t>
            </a:r>
            <a:r>
              <a:rPr sz="1100" dirty="0">
                <a:latin typeface="TeXGyreHeros"/>
                <a:cs typeface="TeXGyreHeros"/>
              </a:rPr>
              <a:t>% </a:t>
            </a:r>
            <a:r>
              <a:rPr sz="1100" spc="-5" dirty="0">
                <a:latin typeface="TeXGyreHeros"/>
                <a:cs typeface="TeXGyreHeros"/>
              </a:rPr>
              <a:t>të </a:t>
            </a:r>
            <a:r>
              <a:rPr sz="1100" dirty="0">
                <a:latin typeface="TeXGyreHeros"/>
                <a:cs typeface="TeXGyreHeros"/>
              </a:rPr>
              <a:t>sipërfaqes së qepës në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zonë.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Përshkrimi:</a:t>
            </a:r>
            <a:endParaRPr sz="1100">
              <a:latin typeface="Arial"/>
              <a:cs typeface="Arial"/>
            </a:endParaRPr>
          </a:p>
          <a:p>
            <a:pPr marL="12700" marR="5715" indent="179705" algn="r">
              <a:lnSpc>
                <a:spcPts val="1400"/>
              </a:lnSpc>
              <a:spcBef>
                <a:spcPts val="50"/>
              </a:spcBef>
            </a:pPr>
            <a:r>
              <a:rPr sz="1100" spc="-5" dirty="0">
                <a:latin typeface="TeXGyreHeros"/>
                <a:cs typeface="TeXGyreHeros"/>
              </a:rPr>
              <a:t>Bulbi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ka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formë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rrumbullakët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në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plloçake.</a:t>
            </a:r>
            <a:r>
              <a:rPr sz="1100" spc="-9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Ato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janë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me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përmasa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më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mëdha. </a:t>
            </a:r>
            <a:r>
              <a:rPr sz="1100" dirty="0">
                <a:latin typeface="TeXGyreHeros"/>
                <a:cs typeface="TeXGyreHeros"/>
              </a:rPr>
              <a:t> Diametri</a:t>
            </a:r>
            <a:r>
              <a:rPr sz="1100" spc="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i</a:t>
            </a:r>
            <a:r>
              <a:rPr sz="1100" spc="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bulbit</a:t>
            </a:r>
            <a:r>
              <a:rPr sz="1100" spc="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shkon</a:t>
            </a:r>
            <a:r>
              <a:rPr sz="1100" spc="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rreth</a:t>
            </a:r>
            <a:r>
              <a:rPr sz="1100" spc="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8-12</a:t>
            </a:r>
            <a:r>
              <a:rPr sz="1100" spc="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cm.</a:t>
            </a:r>
            <a:r>
              <a:rPr sz="1100" spc="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Pesha</a:t>
            </a:r>
            <a:r>
              <a:rPr sz="1100" spc="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mesatare</a:t>
            </a:r>
            <a:r>
              <a:rPr sz="1100" spc="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tij </a:t>
            </a:r>
            <a:r>
              <a:rPr sz="1100" spc="114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rreth</a:t>
            </a:r>
            <a:r>
              <a:rPr sz="1100" spc="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260-300</a:t>
            </a:r>
            <a:r>
              <a:rPr sz="1100" spc="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g,</a:t>
            </a:r>
            <a:r>
              <a:rPr sz="1100" spc="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por</a:t>
            </a:r>
            <a:endParaRPr sz="1100">
              <a:latin typeface="TeXGyreHeros"/>
              <a:cs typeface="TeXGyreHeros"/>
            </a:endParaRPr>
          </a:p>
          <a:p>
            <a:pPr marL="12700" marR="5080" algn="r">
              <a:lnSpc>
                <a:spcPts val="1390"/>
              </a:lnSpc>
              <a:spcBef>
                <a:spcPts val="15"/>
              </a:spcBef>
            </a:pPr>
            <a:r>
              <a:rPr sz="1100" spc="-5" dirty="0">
                <a:latin typeface="TeXGyreHeros"/>
                <a:cs typeface="TeXGyreHeros"/>
              </a:rPr>
              <a:t>nuk përjashtohen rastet </a:t>
            </a:r>
            <a:r>
              <a:rPr sz="1100" spc="-10" dirty="0">
                <a:latin typeface="TeXGyreHeros"/>
                <a:cs typeface="TeXGyreHeros"/>
              </a:rPr>
              <a:t>kur </a:t>
            </a:r>
            <a:r>
              <a:rPr sz="1100" spc="-5" dirty="0">
                <a:latin typeface="TeXGyreHeros"/>
                <a:cs typeface="TeXGyreHeros"/>
              </a:rPr>
              <a:t>arrijnë </a:t>
            </a:r>
            <a:r>
              <a:rPr sz="1100" dirty="0">
                <a:latin typeface="TeXGyreHeros"/>
                <a:cs typeface="TeXGyreHeros"/>
              </a:rPr>
              <a:t>deri </a:t>
            </a:r>
            <a:r>
              <a:rPr sz="1100" spc="-5" dirty="0">
                <a:latin typeface="TeXGyreHeros"/>
                <a:cs typeface="TeXGyreHeros"/>
              </a:rPr>
              <a:t>600-700 </a:t>
            </a:r>
            <a:r>
              <a:rPr sz="1100" dirty="0">
                <a:latin typeface="TeXGyreHeros"/>
                <a:cs typeface="TeXGyreHeros"/>
              </a:rPr>
              <a:t>g. Luspat e </a:t>
            </a:r>
            <a:r>
              <a:rPr sz="1100" spc="-5" dirty="0">
                <a:latin typeface="TeXGyreHeros"/>
                <a:cs typeface="TeXGyreHeros"/>
              </a:rPr>
              <a:t>jashtme janë</a:t>
            </a:r>
            <a:r>
              <a:rPr sz="1100" spc="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2-3</a:t>
            </a:r>
            <a:r>
              <a:rPr sz="1100" spc="-5" dirty="0">
                <a:latin typeface="TeXGyreHeros"/>
                <a:cs typeface="TeXGyreHeros"/>
              </a:rPr>
              <a:t> dhe </a:t>
            </a:r>
            <a:r>
              <a:rPr sz="110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kanë</a:t>
            </a:r>
            <a:r>
              <a:rPr sz="1100" spc="6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ngjyrë</a:t>
            </a:r>
            <a:r>
              <a:rPr sz="1100" spc="6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rozë</a:t>
            </a:r>
            <a:r>
              <a:rPr sz="1100" spc="7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6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errët</a:t>
            </a:r>
            <a:r>
              <a:rPr sz="1100" spc="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në</a:t>
            </a:r>
            <a:r>
              <a:rPr sz="1100" spc="7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vjollcë.</a:t>
            </a:r>
            <a:r>
              <a:rPr sz="1100" spc="6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Luspat</a:t>
            </a:r>
            <a:r>
              <a:rPr sz="1100" spc="6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brendshme</a:t>
            </a:r>
            <a:r>
              <a:rPr sz="1100" spc="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kanë</a:t>
            </a:r>
            <a:r>
              <a:rPr sz="1100" spc="5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trashësi</a:t>
            </a:r>
            <a:r>
              <a:rPr sz="1100" spc="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4-5</a:t>
            </a:r>
            <a:r>
              <a:rPr sz="1100" spc="6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mm,</a:t>
            </a:r>
            <a:endParaRPr sz="1100">
              <a:latin typeface="TeXGyreHeros"/>
              <a:cs typeface="TeXGyreHeros"/>
            </a:endParaRPr>
          </a:p>
          <a:p>
            <a:pPr marR="5715" algn="r">
              <a:lnSpc>
                <a:spcPct val="100000"/>
              </a:lnSpc>
              <a:spcBef>
                <a:spcPts val="30"/>
              </a:spcBef>
            </a:pPr>
            <a:r>
              <a:rPr sz="1100" spc="-5" dirty="0">
                <a:latin typeface="TeXGyreHeros"/>
                <a:cs typeface="TeXGyreHeros"/>
              </a:rPr>
              <a:t>janë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lëngshme dhe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ngjyrë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bardhë. </a:t>
            </a:r>
            <a:r>
              <a:rPr sz="1100" dirty="0">
                <a:latin typeface="TeXGyreHeros"/>
                <a:cs typeface="TeXGyreHeros"/>
              </a:rPr>
              <a:t>Bulbet e saj </a:t>
            </a:r>
            <a:r>
              <a:rPr sz="1100" spc="-5" dirty="0">
                <a:latin typeface="TeXGyreHeros"/>
                <a:cs typeface="TeXGyreHeros"/>
              </a:rPr>
              <a:t>përmbajnë rreth 85-90</a:t>
            </a:r>
            <a:r>
              <a:rPr sz="1100" spc="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%</a:t>
            </a:r>
            <a:endParaRPr sz="1100">
              <a:latin typeface="TeXGyreHeros"/>
              <a:cs typeface="TeXGyreHeros"/>
            </a:endParaRPr>
          </a:p>
          <a:p>
            <a:pPr marL="12700" marR="5080" algn="r">
              <a:lnSpc>
                <a:spcPct val="105900"/>
              </a:lnSpc>
              <a:spcBef>
                <a:spcPts val="5"/>
              </a:spcBef>
            </a:pPr>
            <a:r>
              <a:rPr sz="1100" spc="-5" dirty="0">
                <a:latin typeface="TeXGyreHeros"/>
                <a:cs typeface="TeXGyreHeros"/>
              </a:rPr>
              <a:t>ujë.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Ka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shije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mirë,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të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ëmbël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qepe,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për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rrjedhojë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konsumohet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gjerësisht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freskët  </a:t>
            </a:r>
            <a:r>
              <a:rPr sz="1100" spc="-5" dirty="0">
                <a:latin typeface="TeXGyreHeros"/>
                <a:cs typeface="TeXGyreHeros"/>
              </a:rPr>
              <a:t>në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sallata.</a:t>
            </a:r>
            <a:r>
              <a:rPr sz="1100" spc="204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Bulbet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kësaj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qepe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ruhen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mirë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deri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në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muajin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shkurt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vitit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pasardhës. </a:t>
            </a:r>
            <a:r>
              <a:rPr sz="1100" dirty="0">
                <a:latin typeface="TeXGyreHeros"/>
                <a:cs typeface="TeXGyreHeros"/>
              </a:rPr>
              <a:t> </a:t>
            </a:r>
            <a:r>
              <a:rPr sz="1100" b="1" spc="-5" dirty="0">
                <a:latin typeface="Arial"/>
                <a:cs typeface="Arial"/>
              </a:rPr>
              <a:t>Kultivimi:</a:t>
            </a:r>
            <a:r>
              <a:rPr sz="1100" b="1" spc="-60" dirty="0">
                <a:latin typeface="Arial"/>
                <a:cs typeface="Arial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Tradicionalisht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kultivohet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me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ﬁdanë.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Fara,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për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prodhimin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ﬁdanëve, </a:t>
            </a:r>
            <a:r>
              <a:rPr sz="110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mbillet gjatë </a:t>
            </a:r>
            <a:r>
              <a:rPr sz="1100" dirty="0">
                <a:latin typeface="TeXGyreHeros"/>
                <a:cs typeface="TeXGyreHeros"/>
              </a:rPr>
              <a:t>shkurtit </a:t>
            </a:r>
            <a:r>
              <a:rPr sz="1100" spc="-5" dirty="0">
                <a:latin typeface="TeXGyreHeros"/>
                <a:cs typeface="TeXGyreHeros"/>
              </a:rPr>
              <a:t>dhe ﬁllimit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marsit. Fidani </a:t>
            </a:r>
            <a:r>
              <a:rPr sz="1100" dirty="0">
                <a:latin typeface="TeXGyreHeros"/>
                <a:cs typeface="TeXGyreHeros"/>
              </a:rPr>
              <a:t>bëhet i </a:t>
            </a:r>
            <a:r>
              <a:rPr sz="1100" spc="-5" dirty="0">
                <a:latin typeface="TeXGyreHeros"/>
                <a:cs typeface="TeXGyreHeros"/>
              </a:rPr>
              <a:t>gatshëm për </a:t>
            </a:r>
            <a:r>
              <a:rPr sz="1100" dirty="0">
                <a:latin typeface="TeXGyreHeros"/>
                <a:cs typeface="TeXGyreHeros"/>
              </a:rPr>
              <a:t>tu</a:t>
            </a:r>
            <a:r>
              <a:rPr sz="1100" spc="-1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mbjellë në </a:t>
            </a:r>
            <a:r>
              <a:rPr sz="110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fushë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në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dhjetëditëshin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tretë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majit</a:t>
            </a:r>
            <a:r>
              <a:rPr sz="1100" spc="-1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deri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në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dhjetëditëshin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parë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qershorit.</a:t>
            </a:r>
            <a:endParaRPr sz="1100">
              <a:latin typeface="TeXGyreHeros"/>
              <a:cs typeface="TeXGyreHeros"/>
            </a:endParaRPr>
          </a:p>
          <a:p>
            <a:pPr marL="12700" marR="5715">
              <a:lnSpc>
                <a:spcPct val="106400"/>
              </a:lnSpc>
            </a:pPr>
            <a:r>
              <a:rPr sz="1100" spc="-5" dirty="0">
                <a:latin typeface="TeXGyreHeros"/>
                <a:cs typeface="TeXGyreHeros"/>
              </a:rPr>
              <a:t>Fidanët mbillen </a:t>
            </a:r>
            <a:r>
              <a:rPr sz="1100" dirty="0">
                <a:latin typeface="TeXGyreHeros"/>
                <a:cs typeface="TeXGyreHeros"/>
              </a:rPr>
              <a:t>në largësitë 20 x </a:t>
            </a:r>
            <a:r>
              <a:rPr sz="1100" spc="-5" dirty="0">
                <a:latin typeface="TeXGyreHeros"/>
                <a:cs typeface="TeXGyreHeros"/>
              </a:rPr>
              <a:t>10 </a:t>
            </a:r>
            <a:r>
              <a:rPr sz="1100" dirty="0">
                <a:latin typeface="TeXGyreHeros"/>
                <a:cs typeface="TeXGyreHeros"/>
              </a:rPr>
              <a:t>- </a:t>
            </a:r>
            <a:r>
              <a:rPr sz="1100" spc="-5" dirty="0">
                <a:latin typeface="TeXGyreHeros"/>
                <a:cs typeface="TeXGyreHeros"/>
              </a:rPr>
              <a:t>20 </a:t>
            </a:r>
            <a:r>
              <a:rPr sz="1100" dirty="0">
                <a:latin typeface="TeXGyreHeros"/>
                <a:cs typeface="TeXGyreHeros"/>
              </a:rPr>
              <a:t>cm </a:t>
            </a:r>
            <a:r>
              <a:rPr sz="1100" spc="-5" dirty="0">
                <a:latin typeface="TeXGyreHeros"/>
                <a:cs typeface="TeXGyreHeros"/>
              </a:rPr>
              <a:t>dhe prodhimi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qepës </a:t>
            </a:r>
            <a:r>
              <a:rPr sz="1100" dirty="0">
                <a:latin typeface="TeXGyreHeros"/>
                <a:cs typeface="TeXGyreHeros"/>
              </a:rPr>
              <a:t>së </a:t>
            </a:r>
            <a:r>
              <a:rPr sz="1100" spc="-5" dirty="0">
                <a:latin typeface="TeXGyreHeros"/>
                <a:cs typeface="TeXGyreHeros"/>
              </a:rPr>
              <a:t>thatë merret  në periudhën gusht </a:t>
            </a:r>
            <a:r>
              <a:rPr sz="1100" dirty="0">
                <a:latin typeface="TeXGyreHeros"/>
                <a:cs typeface="TeXGyreHeros"/>
              </a:rPr>
              <a:t>- </a:t>
            </a:r>
            <a:r>
              <a:rPr sz="1100" spc="-10" dirty="0">
                <a:latin typeface="TeXGyreHeros"/>
                <a:cs typeface="TeXGyreHeros"/>
              </a:rPr>
              <a:t>shtator. </a:t>
            </a:r>
            <a:r>
              <a:rPr sz="1100" dirty="0">
                <a:latin typeface="TeXGyreHeros"/>
                <a:cs typeface="TeXGyreHeros"/>
              </a:rPr>
              <a:t>Pas </a:t>
            </a:r>
            <a:r>
              <a:rPr sz="1100" spc="-5" dirty="0">
                <a:latin typeface="TeXGyreHeros"/>
                <a:cs typeface="TeXGyreHeros"/>
              </a:rPr>
              <a:t>vjeljes, qepët </a:t>
            </a:r>
            <a:r>
              <a:rPr sz="1100" dirty="0">
                <a:latin typeface="TeXGyreHeros"/>
                <a:cs typeface="TeXGyreHeros"/>
              </a:rPr>
              <a:t>thahen dhe </a:t>
            </a:r>
            <a:r>
              <a:rPr sz="1100" spc="-5" dirty="0">
                <a:latin typeface="TeXGyreHeros"/>
                <a:cs typeface="TeXGyreHeros"/>
              </a:rPr>
              <a:t>ruhen </a:t>
            </a:r>
            <a:r>
              <a:rPr sz="1100" dirty="0">
                <a:latin typeface="TeXGyreHeros"/>
                <a:cs typeface="TeXGyreHeros"/>
              </a:rPr>
              <a:t>në</a:t>
            </a:r>
            <a:r>
              <a:rPr sz="1100" spc="6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hangarë.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Rendimenti: </a:t>
            </a:r>
            <a:r>
              <a:rPr sz="1100" spc="-5" dirty="0">
                <a:latin typeface="TeXGyreHeros"/>
                <a:cs typeface="TeXGyreHeros"/>
              </a:rPr>
              <a:t>rreth </a:t>
            </a:r>
            <a:r>
              <a:rPr sz="1100" dirty="0">
                <a:latin typeface="TeXGyreHeros"/>
                <a:cs typeface="TeXGyreHeros"/>
              </a:rPr>
              <a:t>25 - </a:t>
            </a:r>
            <a:r>
              <a:rPr sz="1100" spc="-5" dirty="0">
                <a:latin typeface="TeXGyreHeros"/>
                <a:cs typeface="TeXGyreHeros"/>
              </a:rPr>
              <a:t>30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kv/dynym.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  <a:spcBef>
                <a:spcPts val="5"/>
              </a:spcBef>
            </a:pPr>
            <a:r>
              <a:rPr sz="1100" b="1" spc="-10" dirty="0">
                <a:latin typeface="Arial"/>
                <a:cs typeface="Arial"/>
              </a:rPr>
              <a:t>Veçantitë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200">
              <a:latin typeface="Arial"/>
              <a:cs typeface="Arial"/>
            </a:endParaRPr>
          </a:p>
          <a:p>
            <a:pPr marL="12700" marR="3289935" indent="179705" algn="just">
              <a:lnSpc>
                <a:spcPct val="105900"/>
              </a:lnSpc>
            </a:pPr>
            <a:r>
              <a:rPr sz="1100" b="1" spc="-5" dirty="0">
                <a:latin typeface="Arial"/>
                <a:cs typeface="Arial"/>
              </a:rPr>
              <a:t>Pozitive: </a:t>
            </a:r>
            <a:r>
              <a:rPr sz="1100" spc="-5" dirty="0">
                <a:latin typeface="TeXGyreHeros"/>
                <a:cs typeface="TeXGyreHeros"/>
              </a:rPr>
              <a:t>Është me-  satarisht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qëndrueshme  ndaj sëmundjeve dhe  dëmtuesve. </a:t>
            </a:r>
            <a:r>
              <a:rPr sz="1100" dirty="0">
                <a:latin typeface="TeXGyreHeros"/>
                <a:cs typeface="TeXGyreHeros"/>
              </a:rPr>
              <a:t>Jep </a:t>
            </a:r>
            <a:r>
              <a:rPr sz="1100" spc="-5" dirty="0">
                <a:latin typeface="TeXGyreHeros"/>
                <a:cs typeface="TeXGyreHeros"/>
              </a:rPr>
              <a:t>prodhim </a:t>
            </a:r>
            <a:r>
              <a:rPr sz="1100" dirty="0">
                <a:latin typeface="TeXGyreHeros"/>
                <a:cs typeface="TeXGyreHeros"/>
              </a:rPr>
              <a:t>të  mirë e të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qëndrueshëm.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Negative: </a:t>
            </a:r>
            <a:r>
              <a:rPr sz="1100" dirty="0">
                <a:latin typeface="TeXGyreHeros"/>
                <a:cs typeface="TeXGyreHeros"/>
              </a:rPr>
              <a:t>Nuk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ka.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Përdorimi:</a:t>
            </a:r>
            <a:endParaRPr sz="1100">
              <a:latin typeface="Arial"/>
              <a:cs typeface="Arial"/>
            </a:endParaRPr>
          </a:p>
          <a:p>
            <a:pPr marL="12700" marR="3408679" indent="179705">
              <a:lnSpc>
                <a:spcPct val="105900"/>
              </a:lnSpc>
              <a:spcBef>
                <a:spcPts val="5"/>
              </a:spcBef>
            </a:pPr>
            <a:r>
              <a:rPr sz="1100" spc="-5" dirty="0">
                <a:latin typeface="TeXGyreHeros"/>
                <a:cs typeface="TeXGyreHeros"/>
              </a:rPr>
              <a:t>Preferohet </a:t>
            </a:r>
            <a:r>
              <a:rPr sz="1100" dirty="0">
                <a:latin typeface="TeXGyreHeros"/>
                <a:cs typeface="TeXGyreHeros"/>
              </a:rPr>
              <a:t>për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konsum  </a:t>
            </a:r>
            <a:r>
              <a:rPr sz="1100" spc="-5" dirty="0">
                <a:latin typeface="TeXGyreHeros"/>
                <a:cs typeface="TeXGyreHeros"/>
              </a:rPr>
              <a:t>të freskët dhe </a:t>
            </a:r>
            <a:r>
              <a:rPr sz="1100" dirty="0">
                <a:latin typeface="TeXGyreHeros"/>
                <a:cs typeface="TeXGyreHeros"/>
              </a:rPr>
              <a:t>gatim </a:t>
            </a:r>
            <a:r>
              <a:rPr sz="1100" spc="-10" dirty="0">
                <a:latin typeface="TeXGyreHeros"/>
                <a:cs typeface="TeXGyreHeros"/>
              </a:rPr>
              <a:t>në  </a:t>
            </a:r>
            <a:r>
              <a:rPr sz="1100" spc="-5" dirty="0">
                <a:latin typeface="TeXGyreHeros"/>
                <a:cs typeface="TeXGyreHeros"/>
              </a:rPr>
              <a:t>familje.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dirty="0">
                <a:latin typeface="Arial"/>
                <a:cs typeface="Arial"/>
              </a:rPr>
              <a:t>Risku:</a:t>
            </a:r>
            <a:endParaRPr sz="1100">
              <a:latin typeface="Arial"/>
              <a:cs typeface="Arial"/>
            </a:endParaRPr>
          </a:p>
          <a:p>
            <a:pPr marL="12700" marR="272415" indent="179705">
              <a:lnSpc>
                <a:spcPct val="106400"/>
              </a:lnSpc>
            </a:pPr>
            <a:r>
              <a:rPr sz="1100" spc="-5" dirty="0">
                <a:latin typeface="TeXGyreHeros"/>
                <a:cs typeface="TeXGyreHeros"/>
              </a:rPr>
              <a:t>Është </a:t>
            </a:r>
            <a:r>
              <a:rPr sz="1100" dirty="0">
                <a:latin typeface="TeXGyreHeros"/>
                <a:cs typeface="TeXGyreHeros"/>
              </a:rPr>
              <a:t>në rrezik </a:t>
            </a:r>
            <a:r>
              <a:rPr sz="1100" spc="-5" dirty="0">
                <a:latin typeface="TeXGyreHeros"/>
                <a:cs typeface="TeXGyreHeros"/>
              </a:rPr>
              <a:t>zhdukjeje; në </a:t>
            </a:r>
            <a:r>
              <a:rPr sz="1100" dirty="0">
                <a:latin typeface="TeXGyreHeros"/>
                <a:cs typeface="TeXGyreHeros"/>
              </a:rPr>
              <a:t>vite nuk është </a:t>
            </a:r>
            <a:r>
              <a:rPr sz="1100" spc="-5" dirty="0">
                <a:latin typeface="TeXGyreHeros"/>
                <a:cs typeface="TeXGyreHeros"/>
              </a:rPr>
              <a:t>punuar për seleksionimin </a:t>
            </a:r>
            <a:r>
              <a:rPr sz="1100" dirty="0">
                <a:latin typeface="TeXGyreHeros"/>
                <a:cs typeface="TeXGyreHeros"/>
              </a:rPr>
              <a:t>dhe  </a:t>
            </a:r>
            <a:r>
              <a:rPr sz="1100" spc="-5" dirty="0">
                <a:latin typeface="TeXGyreHeros"/>
                <a:cs typeface="TeXGyreHeros"/>
              </a:rPr>
              <a:t>prodhimin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farës.</a:t>
            </a:r>
            <a:endParaRPr sz="1100">
              <a:latin typeface="TeXGyreHeros"/>
              <a:cs typeface="TeXGyreHero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582417" y="5285994"/>
            <a:ext cx="3217545" cy="2200910"/>
            <a:chOff x="2582417" y="5285994"/>
            <a:chExt cx="3217545" cy="2200910"/>
          </a:xfrm>
        </p:grpSpPr>
        <p:sp>
          <p:nvSpPr>
            <p:cNvPr id="4" name="object 4"/>
            <p:cNvSpPr/>
            <p:nvPr/>
          </p:nvSpPr>
          <p:spPr>
            <a:xfrm>
              <a:off x="2586227" y="5289804"/>
              <a:ext cx="3211067" cy="219455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586227" y="5289804"/>
              <a:ext cx="3209925" cy="2193290"/>
            </a:xfrm>
            <a:custGeom>
              <a:avLst/>
              <a:gdLst/>
              <a:ahLst/>
              <a:cxnLst/>
              <a:rect l="l" t="t" r="r" b="b"/>
              <a:pathLst>
                <a:path w="3209925" h="2193290">
                  <a:moveTo>
                    <a:pt x="0" y="0"/>
                  </a:moveTo>
                  <a:lnTo>
                    <a:pt x="0" y="2193036"/>
                  </a:lnTo>
                  <a:lnTo>
                    <a:pt x="3209544" y="2193036"/>
                  </a:lnTo>
                  <a:lnTo>
                    <a:pt x="3209544" y="0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3093211" y="8572158"/>
            <a:ext cx="321310" cy="15367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900" dirty="0">
                <a:latin typeface="TeXGyreHeros"/>
                <a:cs typeface="TeXGyreHeros"/>
              </a:rPr>
              <a:t>- </a:t>
            </a:r>
            <a:fld id="{81D60167-4931-47E6-BA6A-407CBD079E47}" type="slidenum">
              <a:rPr sz="900" dirty="0">
                <a:latin typeface="TeXGyreHeros"/>
                <a:cs typeface="TeXGyreHeros"/>
              </a:rPr>
              <a:t>28</a:t>
            </a:fld>
            <a:r>
              <a:rPr sz="900" spc="-75" dirty="0">
                <a:latin typeface="TeXGyreHeros"/>
                <a:cs typeface="TeXGyreHeros"/>
              </a:rPr>
              <a:t> </a:t>
            </a:r>
            <a:r>
              <a:rPr sz="900" dirty="0">
                <a:latin typeface="TeXGyreHeros"/>
                <a:cs typeface="TeXGyreHeros"/>
              </a:rPr>
              <a:t>-</a:t>
            </a:r>
            <a:endParaRPr sz="900">
              <a:latin typeface="TeXGyreHeros"/>
              <a:cs typeface="TeXGyreHeros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43204" y="574913"/>
            <a:ext cx="5019675" cy="7674609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10795" algn="ctr">
              <a:lnSpc>
                <a:spcPct val="100000"/>
              </a:lnSpc>
              <a:spcBef>
                <a:spcPts val="625"/>
              </a:spcBef>
            </a:pPr>
            <a:r>
              <a:rPr sz="1400" b="1" dirty="0">
                <a:latin typeface="Arial"/>
                <a:cs typeface="Arial"/>
              </a:rPr>
              <a:t>Lakra “Mishe” e</a:t>
            </a:r>
            <a:r>
              <a:rPr sz="1400" b="1" spc="-3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Korçës</a:t>
            </a:r>
            <a:endParaRPr sz="1400">
              <a:latin typeface="Arial"/>
              <a:cs typeface="Arial"/>
            </a:endParaRPr>
          </a:p>
          <a:p>
            <a:pPr marL="10160" algn="ctr">
              <a:lnSpc>
                <a:spcPct val="100000"/>
              </a:lnSpc>
              <a:spcBef>
                <a:spcPts val="459"/>
              </a:spcBef>
            </a:pPr>
            <a:r>
              <a:rPr sz="1250" b="1" spc="-5" dirty="0">
                <a:latin typeface="Arial"/>
                <a:cs typeface="Arial"/>
              </a:rPr>
              <a:t>Specia: </a:t>
            </a:r>
            <a:r>
              <a:rPr sz="1250" i="1" spc="-5" dirty="0">
                <a:latin typeface="Arimo"/>
                <a:cs typeface="Arimo"/>
              </a:rPr>
              <a:t>Brassica oleracea </a:t>
            </a:r>
            <a:r>
              <a:rPr sz="1250" spc="-15" dirty="0">
                <a:latin typeface="TeXGyreHeros"/>
                <a:cs typeface="TeXGyreHeros"/>
              </a:rPr>
              <a:t>convar. </a:t>
            </a:r>
            <a:r>
              <a:rPr sz="1250" i="1" spc="-5" dirty="0">
                <a:latin typeface="Arimo"/>
                <a:cs typeface="Arimo"/>
              </a:rPr>
              <a:t>capitata</a:t>
            </a:r>
            <a:r>
              <a:rPr sz="1250" i="1" spc="50" dirty="0">
                <a:latin typeface="Arimo"/>
                <a:cs typeface="Arimo"/>
              </a:rPr>
              <a:t> </a:t>
            </a:r>
            <a:r>
              <a:rPr sz="1250" spc="-5" dirty="0">
                <a:latin typeface="TeXGyreHeros"/>
                <a:cs typeface="TeXGyreHeros"/>
              </a:rPr>
              <a:t>L</a:t>
            </a:r>
            <a:r>
              <a:rPr sz="1250" i="1" spc="-5" dirty="0">
                <a:latin typeface="Arimo"/>
                <a:cs typeface="Arimo"/>
              </a:rPr>
              <a:t>.</a:t>
            </a:r>
            <a:endParaRPr sz="1250">
              <a:latin typeface="Arimo"/>
              <a:cs typeface="Arimo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250">
              <a:latin typeface="Arimo"/>
              <a:cs typeface="Arimo"/>
            </a:endParaRPr>
          </a:p>
          <a:p>
            <a:pPr marL="12700" marR="5080" indent="179705">
              <a:lnSpc>
                <a:spcPct val="106100"/>
              </a:lnSpc>
            </a:pPr>
            <a:r>
              <a:rPr sz="1100" b="1" spc="-5" dirty="0">
                <a:latin typeface="Arial"/>
                <a:cs typeface="Arial"/>
              </a:rPr>
              <a:t>Përhapja: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zonën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Korçës, Devollit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Pogradecit njihet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kultivohet </a:t>
            </a:r>
            <a:r>
              <a:rPr sz="1100" spc="-10" dirty="0">
                <a:latin typeface="TeXGyreHeros"/>
                <a:cs typeface="TeXGyreHeros"/>
              </a:rPr>
              <a:t>për </a:t>
            </a:r>
            <a:r>
              <a:rPr sz="1100" spc="5" dirty="0">
                <a:latin typeface="TeXGyreHeros"/>
                <a:cs typeface="TeXGyreHeros"/>
              </a:rPr>
              <a:t>më  </a:t>
            </a:r>
            <a:r>
              <a:rPr sz="1100" dirty="0">
                <a:latin typeface="TeXGyreHeros"/>
                <a:cs typeface="TeXGyreHeros"/>
              </a:rPr>
              <a:t>se </a:t>
            </a:r>
            <a:r>
              <a:rPr sz="1100" spc="-5" dirty="0">
                <a:latin typeface="TeXGyreHeros"/>
                <a:cs typeface="TeXGyreHeros"/>
              </a:rPr>
              <a:t>80-100 vjet; fara është </a:t>
            </a:r>
            <a:r>
              <a:rPr sz="1100" spc="-10" dirty="0">
                <a:latin typeface="TeXGyreHeros"/>
                <a:cs typeface="TeXGyreHeros"/>
              </a:rPr>
              <a:t>mbajtur, </a:t>
            </a:r>
            <a:r>
              <a:rPr sz="1100" dirty="0">
                <a:latin typeface="TeXGyreHeros"/>
                <a:cs typeface="TeXGyreHeros"/>
              </a:rPr>
              <a:t>ruajtur </a:t>
            </a:r>
            <a:r>
              <a:rPr sz="1100" spc="-5" dirty="0">
                <a:latin typeface="TeXGyreHeros"/>
                <a:cs typeface="TeXGyreHeros"/>
              </a:rPr>
              <a:t>dhe </a:t>
            </a:r>
            <a:r>
              <a:rPr sz="1100" dirty="0">
                <a:latin typeface="TeXGyreHeros"/>
                <a:cs typeface="TeXGyreHeros"/>
              </a:rPr>
              <a:t>trashëguar </a:t>
            </a:r>
            <a:r>
              <a:rPr sz="1100" spc="-5" dirty="0">
                <a:latin typeface="TeXGyreHeros"/>
                <a:cs typeface="TeXGyreHeros"/>
              </a:rPr>
              <a:t>brez </a:t>
            </a:r>
            <a:r>
              <a:rPr sz="1100" dirty="0">
                <a:latin typeface="TeXGyreHeros"/>
                <a:cs typeface="TeXGyreHeros"/>
              </a:rPr>
              <a:t>pas brezi. </a:t>
            </a:r>
            <a:r>
              <a:rPr sz="1100" spc="-5" dirty="0">
                <a:latin typeface="TeXGyreHeros"/>
                <a:cs typeface="TeXGyreHeros"/>
              </a:rPr>
              <a:t>Aktual-  isht </a:t>
            </a:r>
            <a:r>
              <a:rPr sz="1100" dirty="0">
                <a:latin typeface="TeXGyreHeros"/>
                <a:cs typeface="TeXGyreHeros"/>
              </a:rPr>
              <a:t>zë rreth 10-15 % të </a:t>
            </a:r>
            <a:r>
              <a:rPr sz="1100" spc="-5" dirty="0">
                <a:latin typeface="TeXGyreHeros"/>
                <a:cs typeface="TeXGyreHeros"/>
              </a:rPr>
              <a:t>sipërfaqes </a:t>
            </a:r>
            <a:r>
              <a:rPr sz="1100" spc="-10" dirty="0">
                <a:latin typeface="TeXGyreHeros"/>
                <a:cs typeface="TeXGyreHeros"/>
              </a:rPr>
              <a:t>së </a:t>
            </a:r>
            <a:r>
              <a:rPr sz="1100" dirty="0">
                <a:latin typeface="TeXGyreHeros"/>
                <a:cs typeface="TeXGyreHeros"/>
              </a:rPr>
              <a:t>lakrës </a:t>
            </a:r>
            <a:r>
              <a:rPr sz="1100" spc="-5" dirty="0">
                <a:latin typeface="TeXGyreHeros"/>
                <a:cs typeface="TeXGyreHeros"/>
              </a:rPr>
              <a:t>kokë që mbillet </a:t>
            </a:r>
            <a:r>
              <a:rPr sz="1100" dirty="0">
                <a:latin typeface="TeXGyreHeros"/>
                <a:cs typeface="TeXGyreHeros"/>
              </a:rPr>
              <a:t>në zonë, duke </a:t>
            </a:r>
            <a:r>
              <a:rPr sz="1100" spc="-5" dirty="0">
                <a:latin typeface="TeXGyreHeros"/>
                <a:cs typeface="TeXGyreHeros"/>
              </a:rPr>
              <a:t>qenë  kështu një kultivar </a:t>
            </a:r>
            <a:r>
              <a:rPr sz="1100" dirty="0">
                <a:latin typeface="TeXGyreHeros"/>
                <a:cs typeface="TeXGyreHeros"/>
              </a:rPr>
              <a:t>i</a:t>
            </a:r>
            <a:r>
              <a:rPr sz="1100" spc="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rrallë.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Përshkrimi:</a:t>
            </a:r>
            <a:endParaRPr sz="1100">
              <a:latin typeface="Arial"/>
              <a:cs typeface="Arial"/>
            </a:endParaRPr>
          </a:p>
          <a:p>
            <a:pPr marL="12700" marR="20320" indent="179705">
              <a:lnSpc>
                <a:spcPct val="106100"/>
              </a:lnSpc>
            </a:pPr>
            <a:r>
              <a:rPr sz="1100" spc="-5" dirty="0">
                <a:latin typeface="TeXGyreHeros"/>
                <a:cs typeface="TeXGyreHeros"/>
              </a:rPr>
              <a:t>Kultivar mesatarisht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vonë. </a:t>
            </a:r>
            <a:r>
              <a:rPr sz="1100" dirty="0">
                <a:latin typeface="TeXGyreHeros"/>
                <a:cs typeface="TeXGyreHeros"/>
              </a:rPr>
              <a:t>Bima ka </a:t>
            </a:r>
            <a:r>
              <a:rPr sz="1100" spc="-5" dirty="0">
                <a:latin typeface="TeXGyreHeros"/>
                <a:cs typeface="TeXGyreHeros"/>
              </a:rPr>
              <a:t>masë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madhe. Gjethet </a:t>
            </a:r>
            <a:r>
              <a:rPr sz="1100" dirty="0">
                <a:latin typeface="TeXGyreHeros"/>
                <a:cs typeface="TeXGyreHeros"/>
              </a:rPr>
              <a:t>janë shumë të  </a:t>
            </a:r>
            <a:r>
              <a:rPr sz="1100" spc="-5" dirty="0">
                <a:latin typeface="TeXGyreHeros"/>
                <a:cs typeface="TeXGyreHeros"/>
              </a:rPr>
              <a:t>mëdha dhe </a:t>
            </a:r>
            <a:r>
              <a:rPr sz="1100" dirty="0">
                <a:latin typeface="TeXGyreHeros"/>
                <a:cs typeface="TeXGyreHeros"/>
              </a:rPr>
              <a:t>me bishta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dirty="0">
                <a:latin typeface="TeXGyreHeros"/>
                <a:cs typeface="TeXGyreHeros"/>
              </a:rPr>
              <a:t>trashë. </a:t>
            </a:r>
            <a:r>
              <a:rPr sz="1100" spc="-5" dirty="0">
                <a:latin typeface="TeXGyreHeros"/>
                <a:cs typeface="TeXGyreHeros"/>
              </a:rPr>
              <a:t>Formon koka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rrumbullakëta, kompakte, </a:t>
            </a:r>
            <a:r>
              <a:rPr sz="1100" dirty="0">
                <a:latin typeface="TeXGyreHeros"/>
                <a:cs typeface="TeXGyreHeros"/>
              </a:rPr>
              <a:t>me  </a:t>
            </a:r>
            <a:r>
              <a:rPr sz="1100" spc="-5" dirty="0">
                <a:latin typeface="TeXGyreHeros"/>
                <a:cs typeface="TeXGyreHeros"/>
              </a:rPr>
              <a:t>madhësi 8-12 kg. Gjethet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brendshme </a:t>
            </a:r>
            <a:r>
              <a:rPr sz="1100" dirty="0">
                <a:latin typeface="TeXGyreHeros"/>
                <a:cs typeface="TeXGyreHeros"/>
              </a:rPr>
              <a:t>të kokës </a:t>
            </a:r>
            <a:r>
              <a:rPr sz="1100" spc="-5" dirty="0">
                <a:latin typeface="TeXGyreHeros"/>
                <a:cs typeface="TeXGyreHeros"/>
              </a:rPr>
              <a:t>janë të </a:t>
            </a:r>
            <a:r>
              <a:rPr sz="1100" dirty="0">
                <a:latin typeface="TeXGyreHeros"/>
                <a:cs typeface="TeXGyreHeros"/>
              </a:rPr>
              <a:t>holla,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dirty="0">
                <a:latin typeface="TeXGyreHeros"/>
                <a:cs typeface="TeXGyreHeros"/>
              </a:rPr>
              <a:t>ngjyrë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dirty="0">
                <a:latin typeface="TeXGyreHeros"/>
                <a:cs typeface="TeXGyreHeros"/>
              </a:rPr>
              <a:t>bard-  </a:t>
            </a:r>
            <a:r>
              <a:rPr sz="1100" spc="-5" dirty="0">
                <a:latin typeface="TeXGyreHeros"/>
                <a:cs typeface="TeXGyreHeros"/>
              </a:rPr>
              <a:t>hë, të ëmbla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ngrënie.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950">
              <a:latin typeface="TeXGyreHeros"/>
              <a:cs typeface="TeXGyreHeros"/>
            </a:endParaRPr>
          </a:p>
          <a:p>
            <a:pPr marL="12700" marR="114300" indent="179705">
              <a:lnSpc>
                <a:spcPct val="106100"/>
              </a:lnSpc>
            </a:pPr>
            <a:r>
              <a:rPr sz="1100" b="1" spc="-5" dirty="0">
                <a:latin typeface="Arial"/>
                <a:cs typeface="Arial"/>
              </a:rPr>
              <a:t>Kultivimi: </a:t>
            </a:r>
            <a:r>
              <a:rPr sz="1100" spc="-5" dirty="0">
                <a:latin typeface="TeXGyreHeros"/>
                <a:cs typeface="TeXGyreHeros"/>
              </a:rPr>
              <a:t>Farat mbillen </a:t>
            </a:r>
            <a:r>
              <a:rPr sz="1100" dirty="0">
                <a:latin typeface="TeXGyreHeros"/>
                <a:cs typeface="TeXGyreHeros"/>
              </a:rPr>
              <a:t>nga </a:t>
            </a:r>
            <a:r>
              <a:rPr sz="1100" spc="-5" dirty="0">
                <a:latin typeface="TeXGyreHeros"/>
                <a:cs typeface="TeXGyreHeros"/>
              </a:rPr>
              <a:t>gjysma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dytë </a:t>
            </a:r>
            <a:r>
              <a:rPr sz="1100" dirty="0">
                <a:latin typeface="TeXGyreHeros"/>
                <a:cs typeface="TeXGyreHeros"/>
              </a:rPr>
              <a:t>e prillit e deri </a:t>
            </a:r>
            <a:r>
              <a:rPr sz="1100" spc="-5" dirty="0">
                <a:latin typeface="TeXGyreHeros"/>
                <a:cs typeface="TeXGyreHeros"/>
              </a:rPr>
              <a:t>nga mesi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muajit  </a:t>
            </a:r>
            <a:r>
              <a:rPr sz="1100" dirty="0">
                <a:latin typeface="TeXGyreHeros"/>
                <a:cs typeface="TeXGyreHeros"/>
              </a:rPr>
              <a:t>maj. </a:t>
            </a:r>
            <a:r>
              <a:rPr sz="1100" spc="-5" dirty="0">
                <a:latin typeface="TeXGyreHeros"/>
                <a:cs typeface="TeXGyreHeros"/>
              </a:rPr>
              <a:t>Fidanët mbillen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fushë 35-40 </a:t>
            </a:r>
            <a:r>
              <a:rPr sz="1100" dirty="0">
                <a:latin typeface="TeXGyreHeros"/>
                <a:cs typeface="TeXGyreHeros"/>
              </a:rPr>
              <a:t>ditë pas </a:t>
            </a:r>
            <a:r>
              <a:rPr sz="1100" spc="-5" dirty="0">
                <a:latin typeface="TeXGyreHeros"/>
                <a:cs typeface="TeXGyreHeros"/>
              </a:rPr>
              <a:t>mbirjes, gjatë </a:t>
            </a:r>
            <a:r>
              <a:rPr sz="1100" dirty="0">
                <a:latin typeface="TeXGyreHeros"/>
                <a:cs typeface="TeXGyreHeros"/>
              </a:rPr>
              <a:t>muajit </a:t>
            </a:r>
            <a:r>
              <a:rPr sz="1100" spc="-5" dirty="0">
                <a:latin typeface="TeXGyreHeros"/>
                <a:cs typeface="TeXGyreHeros"/>
              </a:rPr>
              <a:t>qershorit.  Prodhimi </a:t>
            </a:r>
            <a:r>
              <a:rPr sz="1100" dirty="0">
                <a:latin typeface="TeXGyreHeros"/>
                <a:cs typeface="TeXGyreHeros"/>
              </a:rPr>
              <a:t>ﬁllon </a:t>
            </a:r>
            <a:r>
              <a:rPr sz="1100" spc="-5" dirty="0">
                <a:latin typeface="TeXGyreHeros"/>
                <a:cs typeface="TeXGyreHeros"/>
              </a:rPr>
              <a:t>në fund </a:t>
            </a:r>
            <a:r>
              <a:rPr sz="1100" dirty="0">
                <a:latin typeface="TeXGyreHeros"/>
                <a:cs typeface="TeXGyreHeros"/>
              </a:rPr>
              <a:t>tetorit </a:t>
            </a:r>
            <a:r>
              <a:rPr sz="1100" spc="-5" dirty="0">
                <a:latin typeface="TeXGyreHeros"/>
                <a:cs typeface="TeXGyreHeros"/>
              </a:rPr>
              <a:t>dhe vazhdon </a:t>
            </a:r>
            <a:r>
              <a:rPr sz="1100" dirty="0">
                <a:latin typeface="TeXGyreHeros"/>
                <a:cs typeface="TeXGyreHeros"/>
              </a:rPr>
              <a:t>deri </a:t>
            </a:r>
            <a:r>
              <a:rPr sz="1100" spc="-5" dirty="0">
                <a:latin typeface="TeXGyreHeros"/>
                <a:cs typeface="TeXGyreHeros"/>
              </a:rPr>
              <a:t>nga </a:t>
            </a:r>
            <a:r>
              <a:rPr sz="1100" dirty="0">
                <a:latin typeface="TeXGyreHeros"/>
                <a:cs typeface="TeXGyreHeros"/>
              </a:rPr>
              <a:t>mesi i muajit </a:t>
            </a:r>
            <a:r>
              <a:rPr sz="1100" spc="-10" dirty="0">
                <a:latin typeface="TeXGyreHeros"/>
                <a:cs typeface="TeXGyreHeros"/>
              </a:rPr>
              <a:t>dhjetor, </a:t>
            </a:r>
            <a:r>
              <a:rPr sz="1100" spc="5" dirty="0">
                <a:latin typeface="TeXGyreHeros"/>
                <a:cs typeface="TeXGyreHeros"/>
              </a:rPr>
              <a:t>më </a:t>
            </a:r>
            <a:r>
              <a:rPr sz="1100" dirty="0">
                <a:latin typeface="TeXGyreHeros"/>
                <a:cs typeface="TeXGyreHeros"/>
              </a:rPr>
              <a:t>tej  </a:t>
            </a:r>
            <a:r>
              <a:rPr sz="1100" spc="-5" dirty="0">
                <a:latin typeface="TeXGyreHeros"/>
                <a:cs typeface="TeXGyreHeros"/>
              </a:rPr>
              <a:t>kokat vilen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ruhen </a:t>
            </a:r>
            <a:r>
              <a:rPr sz="1100" dirty="0">
                <a:latin typeface="TeXGyreHeros"/>
                <a:cs typeface="TeXGyreHeros"/>
              </a:rPr>
              <a:t>për </a:t>
            </a:r>
            <a:r>
              <a:rPr sz="1100" spc="-5" dirty="0">
                <a:latin typeface="TeXGyreHeros"/>
                <a:cs typeface="TeXGyreHeros"/>
              </a:rPr>
              <a:t>konsum </a:t>
            </a:r>
            <a:r>
              <a:rPr sz="1100" spc="-10" dirty="0">
                <a:latin typeface="TeXGyreHeros"/>
                <a:cs typeface="TeXGyreHeros"/>
              </a:rPr>
              <a:t>dimëror, </a:t>
            </a:r>
            <a:r>
              <a:rPr sz="1100" spc="-5" dirty="0">
                <a:latin typeface="TeXGyreHeros"/>
                <a:cs typeface="TeXGyreHeros"/>
              </a:rPr>
              <a:t>me shtretër në </a:t>
            </a:r>
            <a:r>
              <a:rPr sz="1100" dirty="0">
                <a:latin typeface="TeXGyreHeros"/>
                <a:cs typeface="TeXGyreHeros"/>
              </a:rPr>
              <a:t>tokë ose </a:t>
            </a:r>
            <a:r>
              <a:rPr sz="1100" spc="-5" dirty="0">
                <a:latin typeface="TeXGyreHeros"/>
                <a:cs typeface="TeXGyreHeros"/>
              </a:rPr>
              <a:t>në</a:t>
            </a:r>
            <a:r>
              <a:rPr sz="1100" spc="8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hangarë.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Rendimenti:</a:t>
            </a:r>
            <a:endParaRPr sz="1100">
              <a:latin typeface="Arial"/>
              <a:cs typeface="Arial"/>
            </a:endParaRPr>
          </a:p>
          <a:p>
            <a:pPr marL="192405">
              <a:lnSpc>
                <a:spcPct val="100000"/>
              </a:lnSpc>
              <a:spcBef>
                <a:spcPts val="85"/>
              </a:spcBef>
            </a:pPr>
            <a:r>
              <a:rPr sz="1100" spc="-5" dirty="0">
                <a:latin typeface="TeXGyreHeros"/>
                <a:cs typeface="TeXGyreHeros"/>
              </a:rPr>
              <a:t>rreth </a:t>
            </a:r>
            <a:r>
              <a:rPr sz="1100" dirty="0">
                <a:latin typeface="TeXGyreHeros"/>
                <a:cs typeface="TeXGyreHeros"/>
              </a:rPr>
              <a:t>45 -50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kv/dynym.</a:t>
            </a:r>
            <a:endParaRPr sz="1100">
              <a:latin typeface="TeXGyreHeros"/>
              <a:cs typeface="TeXGyreHeros"/>
            </a:endParaRPr>
          </a:p>
          <a:p>
            <a:pPr marL="192405" marR="4204970">
              <a:lnSpc>
                <a:spcPts val="2810"/>
              </a:lnSpc>
              <a:spcBef>
                <a:spcPts val="330"/>
              </a:spcBef>
            </a:pPr>
            <a:r>
              <a:rPr sz="1100" b="1" spc="-65" dirty="0">
                <a:latin typeface="Arial"/>
                <a:cs typeface="Arial"/>
              </a:rPr>
              <a:t>V</a:t>
            </a:r>
            <a:r>
              <a:rPr sz="1100" b="1" spc="-10" dirty="0">
                <a:latin typeface="Arial"/>
                <a:cs typeface="Arial"/>
              </a:rPr>
              <a:t>e</a:t>
            </a:r>
            <a:r>
              <a:rPr sz="1100" b="1" dirty="0">
                <a:latin typeface="Arial"/>
                <a:cs typeface="Arial"/>
              </a:rPr>
              <a:t>çant</a:t>
            </a:r>
            <a:r>
              <a:rPr sz="1100" b="1" spc="-10" dirty="0">
                <a:latin typeface="Arial"/>
                <a:cs typeface="Arial"/>
              </a:rPr>
              <a:t>i</a:t>
            </a:r>
            <a:r>
              <a:rPr sz="1100" b="1" spc="5" dirty="0">
                <a:latin typeface="Arial"/>
                <a:cs typeface="Arial"/>
              </a:rPr>
              <a:t>t</a:t>
            </a:r>
            <a:r>
              <a:rPr sz="1100" b="1" dirty="0">
                <a:latin typeface="Arial"/>
                <a:cs typeface="Arial"/>
              </a:rPr>
              <a:t>ë  </a:t>
            </a:r>
            <a:r>
              <a:rPr sz="1100" b="1" spc="-5" dirty="0">
                <a:latin typeface="Arial"/>
                <a:cs typeface="Arial"/>
              </a:rPr>
              <a:t>Pozitive:</a:t>
            </a:r>
            <a:endParaRPr sz="1100">
              <a:latin typeface="Arial"/>
              <a:cs typeface="Arial"/>
            </a:endParaRPr>
          </a:p>
          <a:p>
            <a:pPr marL="192405">
              <a:lnSpc>
                <a:spcPts val="1050"/>
              </a:lnSpc>
            </a:pPr>
            <a:r>
              <a:rPr sz="1100" spc="-5" dirty="0">
                <a:latin typeface="TeXGyreHeros"/>
                <a:cs typeface="TeXGyreHeros"/>
              </a:rPr>
              <a:t>Jep </a:t>
            </a:r>
            <a:r>
              <a:rPr sz="1100" dirty="0">
                <a:latin typeface="TeXGyreHeros"/>
                <a:cs typeface="TeXGyreHeros"/>
              </a:rPr>
              <a:t>prodhim të </a:t>
            </a:r>
            <a:r>
              <a:rPr sz="1100" spc="-5" dirty="0">
                <a:latin typeface="TeXGyreHeros"/>
                <a:cs typeface="TeXGyreHeros"/>
              </a:rPr>
              <a:t>mirë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endParaRPr sz="1100">
              <a:latin typeface="TeXGyreHeros"/>
              <a:cs typeface="TeXGyreHeros"/>
            </a:endParaRPr>
          </a:p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1100" spc="-5" dirty="0">
                <a:latin typeface="TeXGyreHeros"/>
                <a:cs typeface="TeXGyreHeros"/>
              </a:rPr>
              <a:t>qëndrueshëm.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</a:pPr>
            <a:endParaRPr sz="12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750">
              <a:latin typeface="TeXGyreHeros"/>
              <a:cs typeface="TeXGyreHeros"/>
            </a:endParaRPr>
          </a:p>
          <a:p>
            <a:pPr marL="12700" marR="3324225" indent="179705">
              <a:lnSpc>
                <a:spcPct val="106100"/>
              </a:lnSpc>
            </a:pPr>
            <a:r>
              <a:rPr sz="1100" b="1" spc="-5" dirty="0">
                <a:latin typeface="Arial"/>
                <a:cs typeface="Arial"/>
              </a:rPr>
              <a:t>Negative: </a:t>
            </a:r>
            <a:r>
              <a:rPr sz="1100" spc="-5" dirty="0">
                <a:latin typeface="TeXGyreHeros"/>
                <a:cs typeface="TeXGyreHeros"/>
              </a:rPr>
              <a:t>Preket </a:t>
            </a:r>
            <a:r>
              <a:rPr sz="1100" dirty="0">
                <a:latin typeface="TeXGyreHeros"/>
                <a:cs typeface="TeXGyreHeros"/>
              </a:rPr>
              <a:t>nga  </a:t>
            </a:r>
            <a:r>
              <a:rPr sz="1100" spc="-5" dirty="0">
                <a:latin typeface="TeXGyreHeros"/>
                <a:cs typeface="TeXGyreHeros"/>
              </a:rPr>
              <a:t>sëmundjet, </a:t>
            </a:r>
            <a:r>
              <a:rPr sz="1100" dirty="0">
                <a:latin typeface="TeXGyreHeros"/>
                <a:cs typeface="TeXGyreHeros"/>
              </a:rPr>
              <a:t>si </a:t>
            </a:r>
            <a:r>
              <a:rPr sz="1100" spc="-5" dirty="0">
                <a:latin typeface="TeXGyreHeros"/>
                <a:cs typeface="TeXGyreHeros"/>
              </a:rPr>
              <a:t>hernia (</a:t>
            </a:r>
            <a:r>
              <a:rPr sz="1100" i="1" spc="-5" dirty="0">
                <a:latin typeface="Arimo"/>
                <a:cs typeface="Arimo"/>
              </a:rPr>
              <a:t>Plas-  modiophora </a:t>
            </a:r>
            <a:r>
              <a:rPr sz="1100" i="1" dirty="0">
                <a:latin typeface="Arimo"/>
                <a:cs typeface="Arimo"/>
              </a:rPr>
              <a:t>brassicace</a:t>
            </a:r>
            <a:r>
              <a:rPr sz="1100" dirty="0">
                <a:latin typeface="TeXGyreHeros"/>
                <a:cs typeface="TeXGyreHeros"/>
              </a:rPr>
              <a:t>),  </a:t>
            </a:r>
            <a:r>
              <a:rPr sz="1100" spc="-5" dirty="0">
                <a:latin typeface="TeXGyreHeros"/>
                <a:cs typeface="TeXGyreHeros"/>
              </a:rPr>
              <a:t>vrugu (</a:t>
            </a:r>
            <a:r>
              <a:rPr sz="1100" i="1" spc="-5" dirty="0">
                <a:latin typeface="Arimo"/>
                <a:cs typeface="Arimo"/>
              </a:rPr>
              <a:t>Peronospora </a:t>
            </a:r>
            <a:r>
              <a:rPr sz="1100" i="1" dirty="0">
                <a:latin typeface="Arimo"/>
                <a:cs typeface="Arimo"/>
              </a:rPr>
              <a:t>para-  sitica</a:t>
            </a:r>
            <a:r>
              <a:rPr sz="1100" dirty="0">
                <a:latin typeface="TeXGyreHeros"/>
                <a:cs typeface="TeXGyreHeros"/>
              </a:rPr>
              <a:t>) </a:t>
            </a:r>
            <a:r>
              <a:rPr sz="1100" spc="-5" dirty="0">
                <a:latin typeface="TeXGyreHeros"/>
                <a:cs typeface="TeXGyreHeros"/>
              </a:rPr>
              <a:t>dhe alternaria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(</a:t>
            </a:r>
            <a:r>
              <a:rPr sz="1100" i="1" spc="-5" dirty="0">
                <a:latin typeface="Arimo"/>
                <a:cs typeface="Arimo"/>
              </a:rPr>
              <a:t>Alter-  naria brassicace</a:t>
            </a:r>
            <a:r>
              <a:rPr sz="1100" spc="-5" dirty="0">
                <a:latin typeface="TeXGyreHeros"/>
                <a:cs typeface="TeXGyreHeros"/>
              </a:rPr>
              <a:t>). </a:t>
            </a:r>
            <a:r>
              <a:rPr sz="1100" dirty="0">
                <a:latin typeface="TeXGyreHeros"/>
                <a:cs typeface="TeXGyreHeros"/>
              </a:rPr>
              <a:t>Nuk </a:t>
            </a:r>
            <a:r>
              <a:rPr sz="1100" spc="5" dirty="0">
                <a:latin typeface="TeXGyreHeros"/>
                <a:cs typeface="TeXGyreHeros"/>
              </a:rPr>
              <a:t>ka  </a:t>
            </a:r>
            <a:r>
              <a:rPr sz="1100" dirty="0">
                <a:latin typeface="TeXGyreHeros"/>
                <a:cs typeface="TeXGyreHeros"/>
              </a:rPr>
              <a:t>lidhje </a:t>
            </a:r>
            <a:r>
              <a:rPr sz="1100" spc="-5" dirty="0">
                <a:latin typeface="TeXGyreHeros"/>
                <a:cs typeface="TeXGyreHeros"/>
              </a:rPr>
              <a:t>të </a:t>
            </a:r>
            <a:r>
              <a:rPr sz="1100" dirty="0">
                <a:latin typeface="TeXGyreHeros"/>
                <a:cs typeface="TeXGyreHeros"/>
              </a:rPr>
              <a:t>rregullt të</a:t>
            </a:r>
            <a:r>
              <a:rPr sz="1100" spc="-7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kokave.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  <a:spcBef>
                <a:spcPts val="5"/>
              </a:spcBef>
            </a:pPr>
            <a:r>
              <a:rPr sz="1100" b="1" spc="-5" dirty="0">
                <a:latin typeface="Arial"/>
                <a:cs typeface="Arial"/>
              </a:rPr>
              <a:t>Përdorimi:</a:t>
            </a:r>
            <a:endParaRPr sz="1100">
              <a:latin typeface="Arial"/>
              <a:cs typeface="Arial"/>
            </a:endParaRPr>
          </a:p>
          <a:p>
            <a:pPr marL="192405">
              <a:lnSpc>
                <a:spcPct val="100000"/>
              </a:lnSpc>
              <a:spcBef>
                <a:spcPts val="80"/>
              </a:spcBef>
            </a:pPr>
            <a:r>
              <a:rPr sz="1100" spc="-5" dirty="0">
                <a:latin typeface="TeXGyreHeros"/>
                <a:cs typeface="TeXGyreHeros"/>
              </a:rPr>
              <a:t>Për </a:t>
            </a:r>
            <a:r>
              <a:rPr sz="1100" dirty="0">
                <a:latin typeface="TeXGyreHeros"/>
                <a:cs typeface="TeXGyreHeros"/>
              </a:rPr>
              <a:t>konsum </a:t>
            </a:r>
            <a:r>
              <a:rPr sz="1100" spc="-5" dirty="0">
                <a:latin typeface="TeXGyreHeros"/>
                <a:cs typeface="TeXGyreHeros"/>
              </a:rPr>
              <a:t>të </a:t>
            </a:r>
            <a:r>
              <a:rPr sz="1100" dirty="0">
                <a:latin typeface="TeXGyreHeros"/>
                <a:cs typeface="TeXGyreHeros"/>
              </a:rPr>
              <a:t>freskët, </a:t>
            </a:r>
            <a:r>
              <a:rPr sz="1100" spc="-5" dirty="0">
                <a:latin typeface="TeXGyreHeros"/>
                <a:cs typeface="TeXGyreHeros"/>
              </a:rPr>
              <a:t>për sallata dhe </a:t>
            </a:r>
            <a:r>
              <a:rPr sz="1100" dirty="0">
                <a:latin typeface="TeXGyreHeros"/>
                <a:cs typeface="TeXGyreHeros"/>
              </a:rPr>
              <a:t>gatim, si </a:t>
            </a:r>
            <a:r>
              <a:rPr sz="1100" spc="-5" dirty="0">
                <a:latin typeface="TeXGyreHeros"/>
                <a:cs typeface="TeXGyreHeros"/>
              </a:rPr>
              <a:t>dhe </a:t>
            </a:r>
            <a:r>
              <a:rPr sz="1100" dirty="0">
                <a:latin typeface="TeXGyreHeros"/>
                <a:cs typeface="TeXGyreHeros"/>
              </a:rPr>
              <a:t>përpunim </a:t>
            </a:r>
            <a:r>
              <a:rPr sz="1100" spc="-5" dirty="0">
                <a:latin typeface="TeXGyreHeros"/>
                <a:cs typeface="TeXGyreHeros"/>
              </a:rPr>
              <a:t>në </a:t>
            </a:r>
            <a:r>
              <a:rPr sz="1100" dirty="0">
                <a:latin typeface="TeXGyreHeros"/>
                <a:cs typeface="TeXGyreHeros"/>
              </a:rPr>
              <a:t>formë</a:t>
            </a:r>
            <a:r>
              <a:rPr sz="1100" spc="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turshi.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950">
              <a:latin typeface="TeXGyreHeros"/>
              <a:cs typeface="TeXGyreHeros"/>
            </a:endParaRPr>
          </a:p>
          <a:p>
            <a:pPr marL="12700" marR="119380" indent="179705">
              <a:lnSpc>
                <a:spcPct val="106400"/>
              </a:lnSpc>
            </a:pPr>
            <a:r>
              <a:rPr sz="1100" b="1" dirty="0">
                <a:latin typeface="Arial"/>
                <a:cs typeface="Arial"/>
              </a:rPr>
              <a:t>Risku: </a:t>
            </a:r>
            <a:r>
              <a:rPr sz="1100" spc="-5" dirty="0">
                <a:latin typeface="TeXGyreHeros"/>
                <a:cs typeface="TeXGyreHeros"/>
              </a:rPr>
              <a:t>Është </a:t>
            </a:r>
            <a:r>
              <a:rPr sz="1100" dirty="0">
                <a:latin typeface="TeXGyreHeros"/>
                <a:cs typeface="TeXGyreHeros"/>
              </a:rPr>
              <a:t>në rrezik </a:t>
            </a:r>
            <a:r>
              <a:rPr sz="1100" spc="-5" dirty="0">
                <a:latin typeface="TeXGyreHeros"/>
                <a:cs typeface="TeXGyreHeros"/>
              </a:rPr>
              <a:t>zhdukjeje, </a:t>
            </a:r>
            <a:r>
              <a:rPr sz="1100" dirty="0">
                <a:latin typeface="TeXGyreHeros"/>
                <a:cs typeface="TeXGyreHeros"/>
              </a:rPr>
              <a:t>sepse </a:t>
            </a:r>
            <a:r>
              <a:rPr sz="1100" spc="-5" dirty="0">
                <a:latin typeface="TeXGyreHeros"/>
                <a:cs typeface="TeXGyreHeros"/>
              </a:rPr>
              <a:t>në vite nuk është </a:t>
            </a:r>
            <a:r>
              <a:rPr sz="1100" dirty="0">
                <a:latin typeface="TeXGyreHeros"/>
                <a:cs typeface="TeXGyreHeros"/>
              </a:rPr>
              <a:t>punuar </a:t>
            </a:r>
            <a:r>
              <a:rPr sz="1100" spc="-5" dirty="0">
                <a:latin typeface="TeXGyreHeros"/>
                <a:cs typeface="TeXGyreHeros"/>
              </a:rPr>
              <a:t>për selek-  sionimin </a:t>
            </a:r>
            <a:r>
              <a:rPr sz="1100" dirty="0">
                <a:latin typeface="TeXGyreHeros"/>
                <a:cs typeface="TeXGyreHeros"/>
              </a:rPr>
              <a:t>dhe prodhimin e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farës.</a:t>
            </a:r>
            <a:endParaRPr sz="1100">
              <a:latin typeface="TeXGyreHeros"/>
              <a:cs typeface="TeXGyreHero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526029" y="4313682"/>
            <a:ext cx="3237230" cy="2807335"/>
            <a:chOff x="2526029" y="4313682"/>
            <a:chExt cx="3237230" cy="2807335"/>
          </a:xfrm>
        </p:grpSpPr>
        <p:sp>
          <p:nvSpPr>
            <p:cNvPr id="4" name="object 4"/>
            <p:cNvSpPr/>
            <p:nvPr/>
          </p:nvSpPr>
          <p:spPr>
            <a:xfrm>
              <a:off x="2529839" y="4317492"/>
              <a:ext cx="3232404" cy="28011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529839" y="4317492"/>
              <a:ext cx="3229610" cy="2799715"/>
            </a:xfrm>
            <a:custGeom>
              <a:avLst/>
              <a:gdLst/>
              <a:ahLst/>
              <a:cxnLst/>
              <a:rect l="l" t="t" r="r" b="b"/>
              <a:pathLst>
                <a:path w="3229610" h="2799715">
                  <a:moveTo>
                    <a:pt x="0" y="0"/>
                  </a:moveTo>
                  <a:lnTo>
                    <a:pt x="0" y="2799588"/>
                  </a:lnTo>
                  <a:lnTo>
                    <a:pt x="3229356" y="2799588"/>
                  </a:lnTo>
                  <a:lnTo>
                    <a:pt x="3229356" y="0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3093211" y="8572158"/>
            <a:ext cx="321310" cy="15367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900" dirty="0">
                <a:latin typeface="TeXGyreHeros"/>
                <a:cs typeface="TeXGyreHeros"/>
              </a:rPr>
              <a:t>- </a:t>
            </a:r>
            <a:fld id="{81D60167-4931-47E6-BA6A-407CBD079E47}" type="slidenum">
              <a:rPr sz="900" dirty="0">
                <a:latin typeface="TeXGyreHeros"/>
                <a:cs typeface="TeXGyreHeros"/>
              </a:rPr>
              <a:t>29</a:t>
            </a:fld>
            <a:r>
              <a:rPr sz="900" spc="-75" dirty="0">
                <a:latin typeface="TeXGyreHeros"/>
                <a:cs typeface="TeXGyreHeros"/>
              </a:rPr>
              <a:t> </a:t>
            </a:r>
            <a:r>
              <a:rPr sz="900" dirty="0">
                <a:latin typeface="TeXGyreHeros"/>
                <a:cs typeface="TeXGyreHeros"/>
              </a:rPr>
              <a:t>-</a:t>
            </a:r>
            <a:endParaRPr sz="900">
              <a:latin typeface="TeXGyreHeros"/>
              <a:cs typeface="TeXGyreHero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063746" y="1546098"/>
            <a:ext cx="1699260" cy="2508885"/>
            <a:chOff x="4063746" y="1546098"/>
            <a:chExt cx="1699260" cy="2508885"/>
          </a:xfrm>
        </p:grpSpPr>
        <p:sp>
          <p:nvSpPr>
            <p:cNvPr id="3" name="object 3"/>
            <p:cNvSpPr/>
            <p:nvPr/>
          </p:nvSpPr>
          <p:spPr>
            <a:xfrm>
              <a:off x="4067556" y="1549908"/>
              <a:ext cx="1694688" cy="250240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067556" y="1549908"/>
              <a:ext cx="1691639" cy="2501265"/>
            </a:xfrm>
            <a:custGeom>
              <a:avLst/>
              <a:gdLst/>
              <a:ahLst/>
              <a:cxnLst/>
              <a:rect l="l" t="t" r="r" b="b"/>
              <a:pathLst>
                <a:path w="1691639" h="2501265">
                  <a:moveTo>
                    <a:pt x="0" y="0"/>
                  </a:moveTo>
                  <a:lnTo>
                    <a:pt x="0" y="2500884"/>
                  </a:lnTo>
                  <a:lnTo>
                    <a:pt x="1691639" y="2500884"/>
                  </a:lnTo>
                  <a:lnTo>
                    <a:pt x="1691639" y="0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3928109" y="4621530"/>
            <a:ext cx="1835150" cy="3479800"/>
            <a:chOff x="3928109" y="4621530"/>
            <a:chExt cx="1835150" cy="3479800"/>
          </a:xfrm>
        </p:grpSpPr>
        <p:sp>
          <p:nvSpPr>
            <p:cNvPr id="6" name="object 6"/>
            <p:cNvSpPr/>
            <p:nvPr/>
          </p:nvSpPr>
          <p:spPr>
            <a:xfrm>
              <a:off x="3931919" y="4625340"/>
              <a:ext cx="1830324" cy="347319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931919" y="4625340"/>
              <a:ext cx="1827530" cy="3472179"/>
            </a:xfrm>
            <a:custGeom>
              <a:avLst/>
              <a:gdLst/>
              <a:ahLst/>
              <a:cxnLst/>
              <a:rect l="l" t="t" r="r" b="b"/>
              <a:pathLst>
                <a:path w="1827529" h="3472179">
                  <a:moveTo>
                    <a:pt x="0" y="0"/>
                  </a:moveTo>
                  <a:lnTo>
                    <a:pt x="0" y="3471672"/>
                  </a:lnTo>
                  <a:lnTo>
                    <a:pt x="1827276" y="3471672"/>
                  </a:lnTo>
                  <a:lnTo>
                    <a:pt x="1827276" y="0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743204" y="574913"/>
            <a:ext cx="3797300" cy="7852409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1243965">
              <a:lnSpc>
                <a:spcPct val="100000"/>
              </a:lnSpc>
              <a:spcBef>
                <a:spcPts val="625"/>
              </a:spcBef>
            </a:pPr>
            <a:r>
              <a:rPr sz="1400" b="1" spc="-5" dirty="0">
                <a:latin typeface="Arial"/>
                <a:cs typeface="Arial"/>
              </a:rPr>
              <a:t>Domatja </a:t>
            </a:r>
            <a:r>
              <a:rPr sz="1400" b="1" dirty="0">
                <a:latin typeface="Arial"/>
                <a:cs typeface="Arial"/>
              </a:rPr>
              <a:t>“Serreke” e</a:t>
            </a:r>
            <a:r>
              <a:rPr sz="1400" b="1" spc="-3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Përmetit</a:t>
            </a:r>
            <a:endParaRPr sz="1400">
              <a:latin typeface="Arial"/>
              <a:cs typeface="Arial"/>
            </a:endParaRPr>
          </a:p>
          <a:p>
            <a:pPr marL="1301750">
              <a:lnSpc>
                <a:spcPct val="100000"/>
              </a:lnSpc>
              <a:spcBef>
                <a:spcPts val="459"/>
              </a:spcBef>
            </a:pPr>
            <a:r>
              <a:rPr sz="1250" b="1" spc="-5" dirty="0">
                <a:latin typeface="Arial"/>
                <a:cs typeface="Arial"/>
              </a:rPr>
              <a:t>Specia: </a:t>
            </a:r>
            <a:r>
              <a:rPr sz="1250" i="1" spc="-5" dirty="0">
                <a:latin typeface="Arimo"/>
                <a:cs typeface="Arimo"/>
              </a:rPr>
              <a:t>Solanum lycopersicum</a:t>
            </a:r>
            <a:r>
              <a:rPr sz="1250" i="1" spc="20" dirty="0">
                <a:latin typeface="Arimo"/>
                <a:cs typeface="Arimo"/>
              </a:rPr>
              <a:t> </a:t>
            </a:r>
            <a:r>
              <a:rPr sz="1250" spc="-5" dirty="0">
                <a:latin typeface="TeXGyreHeros"/>
                <a:cs typeface="TeXGyreHeros"/>
              </a:rPr>
              <a:t>L.</a:t>
            </a:r>
            <a:endParaRPr sz="125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000">
              <a:latin typeface="TeXGyreHeros"/>
              <a:cs typeface="TeXGyreHeros"/>
            </a:endParaRPr>
          </a:p>
          <a:p>
            <a:pPr marL="12700" marR="679450" indent="179705" algn="just">
              <a:lnSpc>
                <a:spcPct val="105900"/>
              </a:lnSpc>
              <a:spcBef>
                <a:spcPts val="5"/>
              </a:spcBef>
            </a:pPr>
            <a:r>
              <a:rPr sz="1100" b="1" spc="-15" dirty="0">
                <a:latin typeface="Arial"/>
                <a:cs typeface="Arial"/>
              </a:rPr>
              <a:t>Përhapja: </a:t>
            </a:r>
            <a:r>
              <a:rPr sz="1100" spc="-10" dirty="0">
                <a:latin typeface="TeXGyreHeros"/>
                <a:cs typeface="TeXGyreHeros"/>
              </a:rPr>
              <a:t>Në </a:t>
            </a:r>
            <a:r>
              <a:rPr sz="1100" spc="-15" dirty="0">
                <a:latin typeface="TeXGyreHeros"/>
                <a:cs typeface="TeXGyreHeros"/>
              </a:rPr>
              <a:t>Shqipërinë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15" dirty="0">
                <a:latin typeface="TeXGyreHeros"/>
                <a:cs typeface="TeXGyreHeros"/>
              </a:rPr>
              <a:t>jugut njihet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15" dirty="0">
                <a:latin typeface="TeXGyreHeros"/>
                <a:cs typeface="TeXGyreHeros"/>
              </a:rPr>
              <a:t>kul-  tivohet </a:t>
            </a:r>
            <a:r>
              <a:rPr sz="1100" spc="-5" dirty="0">
                <a:latin typeface="TeXGyreHeros"/>
                <a:cs typeface="TeXGyreHeros"/>
              </a:rPr>
              <a:t>për </a:t>
            </a:r>
            <a:r>
              <a:rPr sz="1100" spc="-10" dirty="0">
                <a:latin typeface="TeXGyreHeros"/>
                <a:cs typeface="TeXGyreHeros"/>
              </a:rPr>
              <a:t>mbi 80-100 vjet. </a:t>
            </a:r>
            <a:r>
              <a:rPr sz="1100" spc="-15" dirty="0">
                <a:latin typeface="TeXGyreHeros"/>
                <a:cs typeface="TeXGyreHeros"/>
              </a:rPr>
              <a:t>Fara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10" dirty="0">
                <a:latin typeface="TeXGyreHeros"/>
                <a:cs typeface="TeXGyreHeros"/>
              </a:rPr>
              <a:t>saj mbahet </a:t>
            </a:r>
            <a:r>
              <a:rPr sz="1100" dirty="0">
                <a:latin typeface="TeXGyreHeros"/>
                <a:cs typeface="TeXGyreHeros"/>
              </a:rPr>
              <a:t>e  </a:t>
            </a:r>
            <a:r>
              <a:rPr sz="1100" spc="-15" dirty="0">
                <a:latin typeface="TeXGyreHeros"/>
                <a:cs typeface="TeXGyreHeros"/>
              </a:rPr>
              <a:t>trashëgohet </a:t>
            </a:r>
            <a:r>
              <a:rPr sz="1100" spc="-10" dirty="0">
                <a:latin typeface="TeXGyreHeros"/>
                <a:cs typeface="TeXGyreHeros"/>
              </a:rPr>
              <a:t>brez pas brezi </a:t>
            </a:r>
            <a:r>
              <a:rPr sz="1100" spc="-5" dirty="0">
                <a:latin typeface="TeXGyreHeros"/>
                <a:cs typeface="TeXGyreHeros"/>
              </a:rPr>
              <a:t>nga </a:t>
            </a:r>
            <a:r>
              <a:rPr sz="1100" spc="-15" dirty="0">
                <a:latin typeface="TeXGyreHeros"/>
                <a:cs typeface="TeXGyreHeros"/>
              </a:rPr>
              <a:t>bahçevanët. </a:t>
            </a:r>
            <a:r>
              <a:rPr sz="1100" spc="-10" dirty="0">
                <a:latin typeface="TeXGyreHeros"/>
                <a:cs typeface="TeXGyreHeros"/>
              </a:rPr>
              <a:t>Aktu-  </a:t>
            </a:r>
            <a:r>
              <a:rPr sz="1100" spc="-15" dirty="0">
                <a:latin typeface="TeXGyreHeros"/>
                <a:cs typeface="TeXGyreHeros"/>
              </a:rPr>
              <a:t>alisht </a:t>
            </a:r>
            <a:r>
              <a:rPr sz="1100" spc="-10" dirty="0">
                <a:latin typeface="TeXGyreHeros"/>
                <a:cs typeface="TeXGyreHeros"/>
              </a:rPr>
              <a:t>zë rreth </a:t>
            </a:r>
            <a:r>
              <a:rPr sz="1100" spc="-15" dirty="0">
                <a:latin typeface="TeXGyreHeros"/>
                <a:cs typeface="TeXGyreHeros"/>
              </a:rPr>
              <a:t>10-15% </a:t>
            </a:r>
            <a:r>
              <a:rPr sz="1100" spc="-5" dirty="0">
                <a:latin typeface="TeXGyreHeros"/>
                <a:cs typeface="TeXGyreHeros"/>
              </a:rPr>
              <a:t>të </a:t>
            </a:r>
            <a:r>
              <a:rPr sz="1100" spc="-15" dirty="0">
                <a:latin typeface="TeXGyreHeros"/>
                <a:cs typeface="TeXGyreHeros"/>
              </a:rPr>
              <a:t>sipërfaqes </a:t>
            </a:r>
            <a:r>
              <a:rPr sz="1100" spc="-10" dirty="0">
                <a:latin typeface="TeXGyreHeros"/>
                <a:cs typeface="TeXGyreHeros"/>
              </a:rPr>
              <a:t>së domates </a:t>
            </a:r>
            <a:r>
              <a:rPr sz="1100" spc="-5" dirty="0">
                <a:latin typeface="TeXGyreHeros"/>
                <a:cs typeface="TeXGyreHeros"/>
              </a:rPr>
              <a:t>në  </a:t>
            </a:r>
            <a:r>
              <a:rPr sz="1100" spc="-15" dirty="0">
                <a:latin typeface="TeXGyreHeros"/>
                <a:cs typeface="TeXGyreHeros"/>
              </a:rPr>
              <a:t>zonë.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Përshkrimi:</a:t>
            </a:r>
            <a:endParaRPr sz="1100">
              <a:latin typeface="Arial"/>
              <a:cs typeface="Arial"/>
            </a:endParaRPr>
          </a:p>
          <a:p>
            <a:pPr marL="12700" marR="680085" indent="179705">
              <a:lnSpc>
                <a:spcPts val="1400"/>
              </a:lnSpc>
              <a:spcBef>
                <a:spcPts val="50"/>
              </a:spcBef>
            </a:pPr>
            <a:r>
              <a:rPr sz="1100" dirty="0">
                <a:latin typeface="TeXGyreHeros"/>
                <a:cs typeface="TeXGyreHeros"/>
              </a:rPr>
              <a:t>Bimë</a:t>
            </a:r>
            <a:r>
              <a:rPr sz="1100" spc="-9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7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tipit</a:t>
            </a:r>
            <a:r>
              <a:rPr sz="1100" spc="-8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75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pakuﬁzuar,</a:t>
            </a:r>
            <a:r>
              <a:rPr sz="1100" spc="-8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me</a:t>
            </a:r>
            <a:r>
              <a:rPr sz="1100" spc="-9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ndërnyje</a:t>
            </a:r>
            <a:r>
              <a:rPr sz="1100" spc="-9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8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shkurt-  ra</a:t>
            </a:r>
            <a:r>
              <a:rPr sz="1100" spc="7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dhe</a:t>
            </a:r>
            <a:r>
              <a:rPr sz="1100" spc="9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masë</a:t>
            </a:r>
            <a:r>
              <a:rPr sz="1100" spc="8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gjethore</a:t>
            </a:r>
            <a:r>
              <a:rPr sz="1100" spc="7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9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dendur;</a:t>
            </a:r>
            <a:r>
              <a:rPr sz="1100" spc="9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lulëri</a:t>
            </a:r>
            <a:r>
              <a:rPr sz="1100" spc="8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9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thjeshtë,</a:t>
            </a:r>
            <a:endParaRPr sz="1100">
              <a:latin typeface="TeXGyreHeros"/>
              <a:cs typeface="TeXGyreHeros"/>
            </a:endParaRPr>
          </a:p>
          <a:p>
            <a:pPr marL="12700" marR="680085">
              <a:lnSpc>
                <a:spcPts val="1390"/>
              </a:lnSpc>
              <a:spcBef>
                <a:spcPts val="15"/>
              </a:spcBef>
            </a:pPr>
            <a:r>
              <a:rPr sz="1100" dirty="0">
                <a:latin typeface="TeXGyreHeros"/>
                <a:cs typeface="TeXGyreHeros"/>
              </a:rPr>
              <a:t>me 4-6 </a:t>
            </a:r>
            <a:r>
              <a:rPr sz="1100" spc="-5" dirty="0">
                <a:latin typeface="TeXGyreHeros"/>
                <a:cs typeface="TeXGyreHeros"/>
              </a:rPr>
              <a:t>fruta në lulesë; fruta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rrumbullakët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5" dirty="0">
                <a:latin typeface="TeXGyreHeros"/>
                <a:cs typeface="TeXGyreHeros"/>
              </a:rPr>
              <a:t>me  </a:t>
            </a:r>
            <a:r>
              <a:rPr sz="1100" spc="-5" dirty="0">
                <a:latin typeface="TeXGyreHeros"/>
                <a:cs typeface="TeXGyreHeros"/>
              </a:rPr>
              <a:t>pole</a:t>
            </a:r>
            <a:r>
              <a:rPr sz="1100" spc="1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lehtësisht</a:t>
            </a:r>
            <a:r>
              <a:rPr sz="1100" spc="1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120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shtypur,</a:t>
            </a:r>
            <a:r>
              <a:rPr sz="1100" spc="1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mesatarisht</a:t>
            </a:r>
            <a:r>
              <a:rPr sz="1100" spc="13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1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mëdha,</a:t>
            </a:r>
            <a:endParaRPr sz="1100">
              <a:latin typeface="TeXGyreHeros"/>
              <a:cs typeface="TeXGyreHeros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1100" spc="-5" dirty="0">
                <a:latin typeface="TeXGyreHeros"/>
                <a:cs typeface="TeXGyreHeros"/>
              </a:rPr>
              <a:t>200–220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g,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ngjyrë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kuqe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plotë,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me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shije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mirë.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950">
              <a:latin typeface="TeXGyreHeros"/>
              <a:cs typeface="TeXGyreHeros"/>
            </a:endParaRPr>
          </a:p>
          <a:p>
            <a:pPr marL="12700" marR="679450" indent="179705" algn="just">
              <a:lnSpc>
                <a:spcPct val="106100"/>
              </a:lnSpc>
            </a:pPr>
            <a:r>
              <a:rPr sz="1100" b="1" spc="-5" dirty="0">
                <a:latin typeface="Arial"/>
                <a:cs typeface="Arial"/>
              </a:rPr>
              <a:t>Kultivimi: </a:t>
            </a:r>
            <a:r>
              <a:rPr sz="1100" spc="-5" dirty="0">
                <a:latin typeface="TeXGyreHeros"/>
                <a:cs typeface="TeXGyreHeros"/>
              </a:rPr>
              <a:t>Domate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cikël mesatarisht </a:t>
            </a:r>
            <a:r>
              <a:rPr sz="1100" dirty="0">
                <a:latin typeface="TeXGyreHeros"/>
                <a:cs typeface="TeXGyreHeros"/>
              </a:rPr>
              <a:t>të  </a:t>
            </a:r>
            <a:r>
              <a:rPr sz="1100" spc="-5" dirty="0">
                <a:latin typeface="TeXGyreHeros"/>
                <a:cs typeface="TeXGyreHeros"/>
              </a:rPr>
              <a:t>gjatë. </a:t>
            </a:r>
            <a:r>
              <a:rPr sz="1100" dirty="0">
                <a:latin typeface="TeXGyreHeros"/>
                <a:cs typeface="TeXGyreHeros"/>
              </a:rPr>
              <a:t>Mbillet në fushë nga </a:t>
            </a:r>
            <a:r>
              <a:rPr sz="1100" spc="-5" dirty="0">
                <a:latin typeface="TeXGyreHeros"/>
                <a:cs typeface="TeXGyreHeros"/>
              </a:rPr>
              <a:t>fundi </a:t>
            </a:r>
            <a:r>
              <a:rPr sz="1100" dirty="0">
                <a:latin typeface="TeXGyreHeros"/>
                <a:cs typeface="TeXGyreHeros"/>
              </a:rPr>
              <a:t>prillit deri </a:t>
            </a:r>
            <a:r>
              <a:rPr sz="1100" spc="-5" dirty="0">
                <a:latin typeface="TeXGyreHeros"/>
                <a:cs typeface="TeXGyreHeros"/>
              </a:rPr>
              <a:t>në </a:t>
            </a:r>
            <a:r>
              <a:rPr sz="1100" dirty="0">
                <a:latin typeface="TeXGyreHeros"/>
                <a:cs typeface="TeXGyreHeros"/>
              </a:rPr>
              <a:t>fund  </a:t>
            </a:r>
            <a:r>
              <a:rPr sz="1100" spc="-5" dirty="0">
                <a:latin typeface="TeXGyreHeros"/>
                <a:cs typeface="TeXGyreHeros"/>
              </a:rPr>
              <a:t>majit.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Vjelja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prodhimit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ﬁllon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pas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8-10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javë,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në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kor-  rik dhe </a:t>
            </a:r>
            <a:r>
              <a:rPr sz="1100" dirty="0">
                <a:latin typeface="TeXGyreHeros"/>
                <a:cs typeface="TeXGyreHeros"/>
              </a:rPr>
              <a:t>vazhdon deri </a:t>
            </a:r>
            <a:r>
              <a:rPr sz="1100" spc="-5" dirty="0">
                <a:latin typeface="TeXGyreHeros"/>
                <a:cs typeface="TeXGyreHeros"/>
              </a:rPr>
              <a:t>në </a:t>
            </a:r>
            <a:r>
              <a:rPr sz="1100" spc="-15" dirty="0">
                <a:latin typeface="TeXGyreHeros"/>
                <a:cs typeface="TeXGyreHeros"/>
              </a:rPr>
              <a:t>tetor.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traditën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zonës  mbahen me </a:t>
            </a:r>
            <a:r>
              <a:rPr sz="1100" dirty="0">
                <a:latin typeface="TeXGyreHeros"/>
                <a:cs typeface="TeXGyreHeros"/>
              </a:rPr>
              <a:t>4-5 </a:t>
            </a:r>
            <a:r>
              <a:rPr sz="1100" spc="-5" dirty="0">
                <a:latin typeface="TeXGyreHeros"/>
                <a:cs typeface="TeXGyreHeros"/>
              </a:rPr>
              <a:t>lulesa </a:t>
            </a:r>
            <a:r>
              <a:rPr sz="1100" dirty="0">
                <a:latin typeface="TeXGyreHeros"/>
                <a:cs typeface="TeXGyreHeros"/>
              </a:rPr>
              <a:t>(kate </a:t>
            </a:r>
            <a:r>
              <a:rPr sz="1100" spc="-5" dirty="0">
                <a:latin typeface="TeXGyreHeros"/>
                <a:cs typeface="TeXGyreHeros"/>
              </a:rPr>
              <a:t>prodhimi) </a:t>
            </a:r>
            <a:r>
              <a:rPr sz="1100" dirty="0">
                <a:latin typeface="TeXGyreHeros"/>
                <a:cs typeface="TeXGyreHeros"/>
              </a:rPr>
              <a:t>/</a:t>
            </a:r>
            <a:r>
              <a:rPr sz="1100" spc="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bimë.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Rendimenti: </a:t>
            </a:r>
            <a:r>
              <a:rPr sz="1100" spc="-5" dirty="0">
                <a:latin typeface="TeXGyreHeros"/>
                <a:cs typeface="TeXGyreHeros"/>
              </a:rPr>
              <a:t>rreth </a:t>
            </a:r>
            <a:r>
              <a:rPr sz="1100" dirty="0">
                <a:latin typeface="TeXGyreHeros"/>
                <a:cs typeface="TeXGyreHeros"/>
              </a:rPr>
              <a:t>35 </a:t>
            </a:r>
            <a:r>
              <a:rPr sz="1100" spc="-5" dirty="0">
                <a:latin typeface="TeXGyreHeros"/>
                <a:cs typeface="TeXGyreHeros"/>
              </a:rPr>
              <a:t>-40</a:t>
            </a:r>
            <a:r>
              <a:rPr sz="110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kv/dynym.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10" dirty="0">
                <a:latin typeface="Arial"/>
                <a:cs typeface="Arial"/>
              </a:rPr>
              <a:t>Veçantitë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200">
              <a:latin typeface="Arial"/>
              <a:cs typeface="Arial"/>
            </a:endParaRPr>
          </a:p>
          <a:p>
            <a:pPr marL="12700" marR="678815" indent="179705" algn="just">
              <a:lnSpc>
                <a:spcPct val="106100"/>
              </a:lnSpc>
            </a:pPr>
            <a:r>
              <a:rPr sz="1100" b="1" spc="-5" dirty="0">
                <a:latin typeface="Arial"/>
                <a:cs typeface="Arial"/>
              </a:rPr>
              <a:t>Pozitive: </a:t>
            </a:r>
            <a:r>
              <a:rPr sz="1100" spc="-5" dirty="0">
                <a:latin typeface="TeXGyreHeros"/>
                <a:cs typeface="TeXGyreHeros"/>
              </a:rPr>
              <a:t>Ka qëndrueshmëri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mirë ndaj vru-  gut (</a:t>
            </a:r>
            <a:r>
              <a:rPr sz="1100" i="1" spc="-5" dirty="0">
                <a:latin typeface="Arimo"/>
                <a:cs typeface="Arimo"/>
              </a:rPr>
              <a:t>Phytophthora infestans </a:t>
            </a:r>
            <a:r>
              <a:rPr sz="1100" spc="-5" dirty="0">
                <a:latin typeface="TeXGyreHeros"/>
                <a:cs typeface="TeXGyreHeros"/>
              </a:rPr>
              <a:t>(Mont) </a:t>
            </a:r>
            <a:r>
              <a:rPr sz="1100" dirty="0">
                <a:latin typeface="TeXGyreHeros"/>
                <a:cs typeface="TeXGyreHeros"/>
              </a:rPr>
              <a:t>de </a:t>
            </a:r>
            <a:r>
              <a:rPr sz="1100" spc="-5" dirty="0">
                <a:latin typeface="TeXGyreHeros"/>
                <a:cs typeface="TeXGyreHeros"/>
              </a:rPr>
              <a:t>Bary) dhe  temperaturave të ulëta. </a:t>
            </a:r>
            <a:r>
              <a:rPr sz="1100" dirty="0">
                <a:latin typeface="TeXGyreHeros"/>
                <a:cs typeface="TeXGyreHeros"/>
              </a:rPr>
              <a:t>Jep prodhim </a:t>
            </a:r>
            <a:r>
              <a:rPr sz="1100" spc="-5" dirty="0">
                <a:latin typeface="TeXGyreHeros"/>
                <a:cs typeface="TeXGyreHeros"/>
              </a:rPr>
              <a:t>të mirë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5" dirty="0">
                <a:latin typeface="TeXGyreHeros"/>
                <a:cs typeface="TeXGyreHeros"/>
              </a:rPr>
              <a:t>të  </a:t>
            </a:r>
            <a:r>
              <a:rPr sz="1100" spc="-5" dirty="0">
                <a:latin typeface="TeXGyreHeros"/>
                <a:cs typeface="TeXGyreHeros"/>
              </a:rPr>
              <a:t>qëndrueshëm.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950">
              <a:latin typeface="TeXGyreHeros"/>
              <a:cs typeface="TeXGyreHeros"/>
            </a:endParaRPr>
          </a:p>
          <a:p>
            <a:pPr marL="12700" marR="679450" indent="179705" algn="just">
              <a:lnSpc>
                <a:spcPct val="106400"/>
              </a:lnSpc>
            </a:pPr>
            <a:r>
              <a:rPr sz="1100" b="1" spc="-5" dirty="0">
                <a:latin typeface="Arial"/>
                <a:cs typeface="Arial"/>
              </a:rPr>
              <a:t>Negative: </a:t>
            </a:r>
            <a:r>
              <a:rPr sz="1100" dirty="0">
                <a:latin typeface="TeXGyreHeros"/>
                <a:cs typeface="TeXGyreHeros"/>
              </a:rPr>
              <a:t>Në vite të veçanta, në </a:t>
            </a:r>
            <a:r>
              <a:rPr sz="1100" spc="-5" dirty="0">
                <a:latin typeface="TeXGyreHeros"/>
                <a:cs typeface="TeXGyreHeros"/>
              </a:rPr>
              <a:t>kushte </a:t>
            </a:r>
            <a:r>
              <a:rPr sz="1100" spc="5" dirty="0">
                <a:latin typeface="TeXGyreHeros"/>
                <a:cs typeface="TeXGyreHeros"/>
              </a:rPr>
              <a:t>me  </a:t>
            </a:r>
            <a:r>
              <a:rPr sz="1100" spc="-5" dirty="0">
                <a:latin typeface="TeXGyreHeros"/>
                <a:cs typeface="TeXGyreHeros"/>
              </a:rPr>
              <a:t>lagështi ajrore, frutat kanë plasaritje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lehta </a:t>
            </a:r>
            <a:r>
              <a:rPr sz="1100" dirty="0">
                <a:latin typeface="TeXGyreHeros"/>
                <a:cs typeface="TeXGyreHeros"/>
              </a:rPr>
              <a:t>radi-  </a:t>
            </a:r>
            <a:r>
              <a:rPr sz="1100" spc="-5" dirty="0">
                <a:latin typeface="TeXGyreHeros"/>
                <a:cs typeface="TeXGyreHeros"/>
              </a:rPr>
              <a:t>ale.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Përdorimi:</a:t>
            </a:r>
            <a:endParaRPr sz="1100">
              <a:latin typeface="Arial"/>
              <a:cs typeface="Arial"/>
            </a:endParaRPr>
          </a:p>
          <a:p>
            <a:pPr marL="12700" marR="680085" indent="179705" algn="just">
              <a:lnSpc>
                <a:spcPct val="105900"/>
              </a:lnSpc>
              <a:spcBef>
                <a:spcPts val="5"/>
              </a:spcBef>
            </a:pP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freskët për sallata dhe </a:t>
            </a:r>
            <a:r>
              <a:rPr sz="1100" dirty="0">
                <a:latin typeface="TeXGyreHeros"/>
                <a:cs typeface="TeXGyreHeros"/>
              </a:rPr>
              <a:t>gatime </a:t>
            </a:r>
            <a:r>
              <a:rPr sz="1100" spc="-5" dirty="0">
                <a:latin typeface="TeXGyreHeros"/>
                <a:cs typeface="TeXGyreHeros"/>
              </a:rPr>
              <a:t>të ndryshme,  por edhe për përgatitje të salcave dhe turshive.  Preferohet </a:t>
            </a:r>
            <a:r>
              <a:rPr sz="1100" dirty="0">
                <a:latin typeface="TeXGyreHeros"/>
                <a:cs typeface="TeXGyreHeros"/>
              </a:rPr>
              <a:t>për konsum </a:t>
            </a:r>
            <a:r>
              <a:rPr sz="1100" spc="-5" dirty="0">
                <a:latin typeface="TeXGyreHeros"/>
                <a:cs typeface="TeXGyreHeros"/>
              </a:rPr>
              <a:t>në </a:t>
            </a:r>
            <a:r>
              <a:rPr sz="1100" dirty="0">
                <a:latin typeface="TeXGyreHeros"/>
                <a:cs typeface="TeXGyreHeros"/>
              </a:rPr>
              <a:t>familje dhe </a:t>
            </a:r>
            <a:r>
              <a:rPr sz="1100" spc="-5" dirty="0">
                <a:latin typeface="TeXGyreHeros"/>
                <a:cs typeface="TeXGyreHeros"/>
              </a:rPr>
              <a:t>për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treg.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950">
              <a:latin typeface="TeXGyreHeros"/>
              <a:cs typeface="TeXGyreHeros"/>
            </a:endParaRPr>
          </a:p>
          <a:p>
            <a:pPr marL="12700" marR="678815" indent="179705" algn="just">
              <a:lnSpc>
                <a:spcPct val="106400"/>
              </a:lnSpc>
              <a:spcBef>
                <a:spcPts val="5"/>
              </a:spcBef>
            </a:pPr>
            <a:r>
              <a:rPr sz="1100" b="1" spc="-5" dirty="0">
                <a:latin typeface="Arial"/>
                <a:cs typeface="Arial"/>
              </a:rPr>
              <a:t>Rreziku: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futjen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farërave të </a:t>
            </a:r>
            <a:r>
              <a:rPr sz="1100" dirty="0">
                <a:latin typeface="TeXGyreHeros"/>
                <a:cs typeface="TeXGyreHeros"/>
              </a:rPr>
              <a:t>importit po  </a:t>
            </a:r>
            <a:r>
              <a:rPr sz="1100" spc="-5" dirty="0">
                <a:latin typeface="TeXGyreHeros"/>
                <a:cs typeface="TeXGyreHeros"/>
              </a:rPr>
              <a:t>mbillet pak </a:t>
            </a:r>
            <a:r>
              <a:rPr sz="1100" dirty="0">
                <a:latin typeface="TeXGyreHeros"/>
                <a:cs typeface="TeXGyreHeros"/>
              </a:rPr>
              <a:t>dhe </a:t>
            </a:r>
            <a:r>
              <a:rPr sz="1100" spc="-5" dirty="0">
                <a:latin typeface="TeXGyreHeros"/>
                <a:cs typeface="TeXGyreHeros"/>
              </a:rPr>
              <a:t>vetëm në </a:t>
            </a:r>
            <a:r>
              <a:rPr sz="1100" dirty="0">
                <a:latin typeface="TeXGyreHeros"/>
                <a:cs typeface="TeXGyreHeros"/>
              </a:rPr>
              <a:t>kopshtet </a:t>
            </a:r>
            <a:r>
              <a:rPr sz="1100" spc="-5" dirty="0">
                <a:latin typeface="TeXGyreHeros"/>
                <a:cs typeface="TeXGyreHeros"/>
              </a:rPr>
              <a:t>familjare, </a:t>
            </a:r>
            <a:r>
              <a:rPr sz="1100" dirty="0">
                <a:latin typeface="TeXGyreHeros"/>
                <a:cs typeface="TeXGyreHeros"/>
              </a:rPr>
              <a:t>pra  </a:t>
            </a:r>
            <a:r>
              <a:rPr sz="1100" spc="-5" dirty="0">
                <a:latin typeface="TeXGyreHeros"/>
                <a:cs typeface="TeXGyreHeros"/>
              </a:rPr>
              <a:t>është në </a:t>
            </a:r>
            <a:r>
              <a:rPr sz="1100" dirty="0">
                <a:latin typeface="TeXGyreHeros"/>
                <a:cs typeface="TeXGyreHeros"/>
              </a:rPr>
              <a:t>rrezik</a:t>
            </a:r>
            <a:r>
              <a:rPr sz="1100" spc="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zhdukjeje.</a:t>
            </a:r>
            <a:endParaRPr sz="1100">
              <a:latin typeface="TeXGyreHeros"/>
              <a:cs typeface="TeXGyreHero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196844" y="8572158"/>
            <a:ext cx="227965" cy="15367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900" dirty="0">
                <a:latin typeface="TeXGyreHeros"/>
                <a:cs typeface="TeXGyreHeros"/>
              </a:rPr>
              <a:t>- </a:t>
            </a:r>
            <a:fld id="{81D60167-4931-47E6-BA6A-407CBD079E47}" type="slidenum">
              <a:rPr sz="900" dirty="0">
                <a:latin typeface="TeXGyreHeros"/>
                <a:cs typeface="TeXGyreHeros"/>
              </a:rPr>
              <a:t>3</a:t>
            </a:fld>
            <a:r>
              <a:rPr sz="900" spc="-100" dirty="0">
                <a:latin typeface="TeXGyreHeros"/>
                <a:cs typeface="TeXGyreHeros"/>
              </a:rPr>
              <a:t> </a:t>
            </a:r>
            <a:r>
              <a:rPr sz="900" dirty="0">
                <a:latin typeface="TeXGyreHeros"/>
                <a:cs typeface="TeXGyreHeros"/>
              </a:rPr>
              <a:t>-</a:t>
            </a:r>
            <a:endParaRPr sz="900">
              <a:latin typeface="TeXGyreHeros"/>
              <a:cs typeface="TeXGyreHero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9780" y="574913"/>
            <a:ext cx="5029835" cy="7496175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25"/>
              </a:spcBef>
            </a:pPr>
            <a:r>
              <a:rPr sz="1400" b="1" dirty="0">
                <a:latin typeface="Arial"/>
                <a:cs typeface="Arial"/>
              </a:rPr>
              <a:t>Lakra e</a:t>
            </a:r>
            <a:r>
              <a:rPr sz="1400" b="1" spc="-1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Bilishtit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459"/>
              </a:spcBef>
            </a:pPr>
            <a:r>
              <a:rPr sz="1250" b="1" spc="-5" dirty="0">
                <a:latin typeface="Arial"/>
                <a:cs typeface="Arial"/>
              </a:rPr>
              <a:t>Specia: </a:t>
            </a:r>
            <a:r>
              <a:rPr sz="1250" i="1" spc="-5" dirty="0">
                <a:latin typeface="Arimo"/>
                <a:cs typeface="Arimo"/>
              </a:rPr>
              <a:t>Brassica oleracea </a:t>
            </a:r>
            <a:r>
              <a:rPr sz="1250" spc="-15" dirty="0">
                <a:latin typeface="TeXGyreHeros"/>
                <a:cs typeface="TeXGyreHeros"/>
              </a:rPr>
              <a:t>convar. </a:t>
            </a:r>
            <a:r>
              <a:rPr sz="1250" i="1" spc="-5" dirty="0">
                <a:latin typeface="Arimo"/>
                <a:cs typeface="Arimo"/>
              </a:rPr>
              <a:t>capitata</a:t>
            </a:r>
            <a:r>
              <a:rPr sz="1250" i="1" spc="45" dirty="0">
                <a:latin typeface="Arimo"/>
                <a:cs typeface="Arimo"/>
              </a:rPr>
              <a:t> </a:t>
            </a:r>
            <a:r>
              <a:rPr sz="1250" spc="-5" dirty="0">
                <a:latin typeface="TeXGyreHeros"/>
                <a:cs typeface="TeXGyreHeros"/>
              </a:rPr>
              <a:t>L.</a:t>
            </a:r>
            <a:endParaRPr sz="125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000">
              <a:latin typeface="TeXGyreHeros"/>
              <a:cs typeface="TeXGyreHeros"/>
            </a:endParaRPr>
          </a:p>
          <a:p>
            <a:pPr marL="12700" marR="5080" indent="179705" algn="just">
              <a:lnSpc>
                <a:spcPct val="105900"/>
              </a:lnSpc>
              <a:spcBef>
                <a:spcPts val="5"/>
              </a:spcBef>
            </a:pPr>
            <a:r>
              <a:rPr sz="1100" b="1" spc="-5" dirty="0">
                <a:latin typeface="Arial"/>
                <a:cs typeface="Arial"/>
              </a:rPr>
              <a:t>Përhapja: </a:t>
            </a:r>
            <a:r>
              <a:rPr sz="1100" dirty="0">
                <a:latin typeface="TeXGyreHeros"/>
                <a:cs typeface="TeXGyreHeros"/>
              </a:rPr>
              <a:t>Në zonën e </a:t>
            </a:r>
            <a:r>
              <a:rPr sz="1100" spc="-5" dirty="0">
                <a:latin typeface="TeXGyreHeros"/>
                <a:cs typeface="TeXGyreHeros"/>
              </a:rPr>
              <a:t>Devollit njihet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kultivohet për </a:t>
            </a:r>
            <a:r>
              <a:rPr sz="1100" spc="5" dirty="0">
                <a:latin typeface="TeXGyreHeros"/>
                <a:cs typeface="TeXGyreHeros"/>
              </a:rPr>
              <a:t>më </a:t>
            </a:r>
            <a:r>
              <a:rPr sz="1100" dirty="0">
                <a:latin typeface="TeXGyreHeros"/>
                <a:cs typeface="TeXGyreHeros"/>
              </a:rPr>
              <a:t>se </a:t>
            </a:r>
            <a:r>
              <a:rPr sz="1100" spc="-5" dirty="0">
                <a:latin typeface="TeXGyreHeros"/>
                <a:cs typeface="TeXGyreHeros"/>
              </a:rPr>
              <a:t>70-80 vjet. Fara  është </a:t>
            </a:r>
            <a:r>
              <a:rPr sz="1100" spc="-10" dirty="0">
                <a:latin typeface="TeXGyreHeros"/>
                <a:cs typeface="TeXGyreHeros"/>
              </a:rPr>
              <a:t>mbajtur, </a:t>
            </a:r>
            <a:r>
              <a:rPr sz="1100" spc="-5" dirty="0">
                <a:latin typeface="TeXGyreHeros"/>
                <a:cs typeface="TeXGyreHeros"/>
              </a:rPr>
              <a:t>ruajtur dhe trashëguar </a:t>
            </a:r>
            <a:r>
              <a:rPr sz="1100" dirty="0">
                <a:latin typeface="TeXGyreHeros"/>
                <a:cs typeface="TeXGyreHeros"/>
              </a:rPr>
              <a:t>nga </a:t>
            </a:r>
            <a:r>
              <a:rPr sz="1100" spc="-5" dirty="0">
                <a:latin typeface="TeXGyreHeros"/>
                <a:cs typeface="TeXGyreHeros"/>
              </a:rPr>
              <a:t>bahçevanët brez </a:t>
            </a:r>
            <a:r>
              <a:rPr sz="1100" dirty="0">
                <a:latin typeface="TeXGyreHeros"/>
                <a:cs typeface="TeXGyreHeros"/>
              </a:rPr>
              <a:t>pas brezi. </a:t>
            </a:r>
            <a:r>
              <a:rPr sz="1100" spc="-5" dirty="0">
                <a:latin typeface="TeXGyreHeros"/>
                <a:cs typeface="TeXGyreHeros"/>
              </a:rPr>
              <a:t>Aktualisht  </a:t>
            </a:r>
            <a:r>
              <a:rPr sz="1100" dirty="0">
                <a:latin typeface="TeXGyreHeros"/>
                <a:cs typeface="TeXGyreHeros"/>
              </a:rPr>
              <a:t>zë </a:t>
            </a:r>
            <a:r>
              <a:rPr sz="1100" spc="-5" dirty="0">
                <a:latin typeface="TeXGyreHeros"/>
                <a:cs typeface="TeXGyreHeros"/>
              </a:rPr>
              <a:t>rreth </a:t>
            </a:r>
            <a:r>
              <a:rPr sz="1100" dirty="0">
                <a:latin typeface="TeXGyreHeros"/>
                <a:cs typeface="TeXGyreHeros"/>
              </a:rPr>
              <a:t>10-15 % të </a:t>
            </a:r>
            <a:r>
              <a:rPr sz="1100" spc="-5" dirty="0">
                <a:latin typeface="TeXGyreHeros"/>
                <a:cs typeface="TeXGyreHeros"/>
              </a:rPr>
              <a:t>lakrës kokë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zonë, </a:t>
            </a:r>
            <a:r>
              <a:rPr sz="1100" dirty="0">
                <a:latin typeface="TeXGyreHeros"/>
                <a:cs typeface="TeXGyreHeros"/>
              </a:rPr>
              <a:t>pra </a:t>
            </a:r>
            <a:r>
              <a:rPr sz="1100" spc="-5" dirty="0">
                <a:latin typeface="TeXGyreHeros"/>
                <a:cs typeface="TeXGyreHeros"/>
              </a:rPr>
              <a:t>është </a:t>
            </a:r>
            <a:r>
              <a:rPr sz="1100" dirty="0">
                <a:latin typeface="TeXGyreHeros"/>
                <a:cs typeface="TeXGyreHeros"/>
              </a:rPr>
              <a:t>një </a:t>
            </a:r>
            <a:r>
              <a:rPr sz="1100" spc="-5" dirty="0">
                <a:latin typeface="TeXGyreHeros"/>
                <a:cs typeface="TeXGyreHeros"/>
              </a:rPr>
              <a:t>kultivar </a:t>
            </a:r>
            <a:r>
              <a:rPr sz="1100" dirty="0">
                <a:latin typeface="TeXGyreHeros"/>
                <a:cs typeface="TeXGyreHeros"/>
              </a:rPr>
              <a:t>i</a:t>
            </a:r>
            <a:r>
              <a:rPr sz="1100" spc="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rrallë.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Përshkrimi:</a:t>
            </a:r>
            <a:endParaRPr sz="1100">
              <a:latin typeface="Arial"/>
              <a:cs typeface="Arial"/>
            </a:endParaRPr>
          </a:p>
          <a:p>
            <a:pPr marL="12700" marR="5080" indent="179705" algn="just">
              <a:lnSpc>
                <a:spcPct val="106100"/>
              </a:lnSpc>
              <a:spcBef>
                <a:spcPts val="5"/>
              </a:spcBef>
            </a:pPr>
            <a:r>
              <a:rPr sz="1100" spc="-5" dirty="0">
                <a:latin typeface="TeXGyreHeros"/>
                <a:cs typeface="TeXGyreHeros"/>
              </a:rPr>
              <a:t>Kultivar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mesatarisht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vonë. Bima </a:t>
            </a:r>
            <a:r>
              <a:rPr sz="1100" spc="-10" dirty="0">
                <a:latin typeface="TeXGyreHeros"/>
                <a:cs typeface="TeXGyreHeros"/>
              </a:rPr>
              <a:t>ka </a:t>
            </a:r>
            <a:r>
              <a:rPr sz="1100" dirty="0">
                <a:latin typeface="TeXGyreHeros"/>
                <a:cs typeface="TeXGyreHeros"/>
              </a:rPr>
              <a:t>masë </a:t>
            </a:r>
            <a:r>
              <a:rPr sz="1100" spc="-5" dirty="0">
                <a:latin typeface="TeXGyreHeros"/>
                <a:cs typeface="TeXGyreHeros"/>
              </a:rPr>
              <a:t>mesatarisht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madhe. </a:t>
            </a:r>
            <a:r>
              <a:rPr sz="1100" dirty="0">
                <a:latin typeface="TeXGyreHeros"/>
                <a:cs typeface="TeXGyreHeros"/>
              </a:rPr>
              <a:t>Gjethet e  </a:t>
            </a:r>
            <a:r>
              <a:rPr sz="1100" spc="-5" dirty="0">
                <a:latin typeface="TeXGyreHeros"/>
                <a:cs typeface="TeXGyreHeros"/>
              </a:rPr>
              <a:t>jashtme janë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mëdha dhe të </a:t>
            </a:r>
            <a:r>
              <a:rPr sz="1100" dirty="0">
                <a:latin typeface="TeXGyreHeros"/>
                <a:cs typeface="TeXGyreHeros"/>
              </a:rPr>
              <a:t>shtrira </a:t>
            </a:r>
            <a:r>
              <a:rPr sz="1100" spc="-5" dirty="0">
                <a:latin typeface="TeXGyreHeros"/>
                <a:cs typeface="TeXGyreHeros"/>
              </a:rPr>
              <a:t>thuajse horizontalisht me tokën. Formon  koka të rrumbullakëta,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kompakte </a:t>
            </a:r>
            <a:r>
              <a:rPr sz="1100" dirty="0">
                <a:latin typeface="TeXGyreHeros"/>
                <a:cs typeface="TeXGyreHeros"/>
              </a:rPr>
              <a:t>se </a:t>
            </a:r>
            <a:r>
              <a:rPr sz="1100" spc="-5" dirty="0">
                <a:latin typeface="TeXGyreHeros"/>
                <a:cs typeface="TeXGyreHeros"/>
              </a:rPr>
              <a:t>“Mishia”, me madhësi </a:t>
            </a:r>
            <a:r>
              <a:rPr sz="1100" dirty="0">
                <a:latin typeface="TeXGyreHeros"/>
                <a:cs typeface="TeXGyreHeros"/>
              </a:rPr>
              <a:t>6-8 </a:t>
            </a:r>
            <a:r>
              <a:rPr sz="1100" spc="-5" dirty="0">
                <a:latin typeface="TeXGyreHeros"/>
                <a:cs typeface="TeXGyreHeros"/>
              </a:rPr>
              <a:t>kg. Gjethet </a:t>
            </a:r>
            <a:r>
              <a:rPr sz="1100" dirty="0">
                <a:latin typeface="TeXGyreHeros"/>
                <a:cs typeface="TeXGyreHeros"/>
              </a:rPr>
              <a:t>e  brendshme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kokës janë të </a:t>
            </a:r>
            <a:r>
              <a:rPr sz="1100" dirty="0">
                <a:latin typeface="TeXGyreHeros"/>
                <a:cs typeface="TeXGyreHeros"/>
              </a:rPr>
              <a:t>holla, </a:t>
            </a:r>
            <a:r>
              <a:rPr sz="1100" spc="-5" dirty="0">
                <a:latin typeface="TeXGyreHeros"/>
                <a:cs typeface="TeXGyreHeros"/>
              </a:rPr>
              <a:t>me ngjyrë të bardhë, të </a:t>
            </a:r>
            <a:r>
              <a:rPr sz="1100" dirty="0">
                <a:latin typeface="TeXGyreHeros"/>
                <a:cs typeface="TeXGyreHeros"/>
              </a:rPr>
              <a:t>ëmbla në </a:t>
            </a:r>
            <a:r>
              <a:rPr sz="1100" spc="-5" dirty="0">
                <a:latin typeface="TeXGyreHeros"/>
                <a:cs typeface="TeXGyreHeros"/>
              </a:rPr>
              <a:t>ngrënie dhe  që </a:t>
            </a:r>
            <a:r>
              <a:rPr sz="1100" dirty="0">
                <a:latin typeface="TeXGyreHeros"/>
                <a:cs typeface="TeXGyreHeros"/>
              </a:rPr>
              <a:t>ziejnë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shpejt.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950">
              <a:latin typeface="TeXGyreHeros"/>
              <a:cs typeface="TeXGyreHeros"/>
            </a:endParaRPr>
          </a:p>
          <a:p>
            <a:pPr marL="12700" marR="5080" indent="179705" algn="just">
              <a:lnSpc>
                <a:spcPct val="106100"/>
              </a:lnSpc>
            </a:pPr>
            <a:r>
              <a:rPr sz="1100" b="1" spc="-5" dirty="0">
                <a:latin typeface="Arial"/>
                <a:cs typeface="Arial"/>
              </a:rPr>
              <a:t>Kultivimi:</a:t>
            </a:r>
            <a:r>
              <a:rPr sz="1100" b="1" spc="-40" dirty="0">
                <a:latin typeface="Arial"/>
                <a:cs typeface="Arial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Farat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mbillen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nga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gjysma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dytë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prillit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deri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nga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mesi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i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muajit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maj.  </a:t>
            </a:r>
            <a:r>
              <a:rPr sz="1100" spc="-5" dirty="0">
                <a:latin typeface="TeXGyreHeros"/>
                <a:cs typeface="TeXGyreHeros"/>
              </a:rPr>
              <a:t>Fidanët në fushë </a:t>
            </a:r>
            <a:r>
              <a:rPr sz="1100" dirty="0">
                <a:latin typeface="TeXGyreHeros"/>
                <a:cs typeface="TeXGyreHeros"/>
              </a:rPr>
              <a:t>35-40 ditë pas mbirjes, gjatë </a:t>
            </a:r>
            <a:r>
              <a:rPr sz="1100" spc="-5" dirty="0">
                <a:latin typeface="TeXGyreHeros"/>
                <a:cs typeface="TeXGyreHeros"/>
              </a:rPr>
              <a:t>muajit qershorit. </a:t>
            </a:r>
            <a:r>
              <a:rPr sz="1100" dirty="0">
                <a:latin typeface="TeXGyreHeros"/>
                <a:cs typeface="TeXGyreHeros"/>
              </a:rPr>
              <a:t>Prodhimi </a:t>
            </a:r>
            <a:r>
              <a:rPr sz="1100" spc="-5" dirty="0">
                <a:latin typeface="TeXGyreHeros"/>
                <a:cs typeface="TeXGyreHeros"/>
              </a:rPr>
              <a:t>ﬁllon </a:t>
            </a:r>
            <a:r>
              <a:rPr sz="1100" spc="-10" dirty="0">
                <a:latin typeface="TeXGyreHeros"/>
                <a:cs typeface="TeXGyreHeros"/>
              </a:rPr>
              <a:t>në  </a:t>
            </a:r>
            <a:r>
              <a:rPr sz="1100" spc="-5" dirty="0">
                <a:latin typeface="TeXGyreHeros"/>
                <a:cs typeface="TeXGyreHeros"/>
              </a:rPr>
              <a:t>fund tetorit </a:t>
            </a:r>
            <a:r>
              <a:rPr sz="1100" dirty="0">
                <a:latin typeface="TeXGyreHeros"/>
                <a:cs typeface="TeXGyreHeros"/>
              </a:rPr>
              <a:t>dhe </a:t>
            </a:r>
            <a:r>
              <a:rPr sz="1100" spc="-5" dirty="0">
                <a:latin typeface="TeXGyreHeros"/>
                <a:cs typeface="TeXGyreHeros"/>
              </a:rPr>
              <a:t>vazhdon </a:t>
            </a:r>
            <a:r>
              <a:rPr sz="1100" dirty="0">
                <a:latin typeface="TeXGyreHeros"/>
                <a:cs typeface="TeXGyreHeros"/>
              </a:rPr>
              <a:t>deri </a:t>
            </a:r>
            <a:r>
              <a:rPr sz="1100" spc="-5" dirty="0">
                <a:latin typeface="TeXGyreHeros"/>
                <a:cs typeface="TeXGyreHeros"/>
              </a:rPr>
              <a:t>nga mesi </a:t>
            </a:r>
            <a:r>
              <a:rPr sz="1100" dirty="0">
                <a:latin typeface="TeXGyreHeros"/>
                <a:cs typeface="TeXGyreHeros"/>
              </a:rPr>
              <a:t>i muajit </a:t>
            </a:r>
            <a:r>
              <a:rPr sz="1100" spc="-10" dirty="0">
                <a:latin typeface="TeXGyreHeros"/>
                <a:cs typeface="TeXGyreHeros"/>
              </a:rPr>
              <a:t>dhjetor, </a:t>
            </a:r>
            <a:r>
              <a:rPr sz="1100" dirty="0">
                <a:latin typeface="TeXGyreHeros"/>
                <a:cs typeface="TeXGyreHeros"/>
              </a:rPr>
              <a:t>më tej </a:t>
            </a:r>
            <a:r>
              <a:rPr sz="1100" spc="-5" dirty="0">
                <a:latin typeface="TeXGyreHeros"/>
                <a:cs typeface="TeXGyreHeros"/>
              </a:rPr>
              <a:t>kokat vilen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ruhen  për </a:t>
            </a:r>
            <a:r>
              <a:rPr sz="1100" dirty="0">
                <a:latin typeface="TeXGyreHeros"/>
                <a:cs typeface="TeXGyreHeros"/>
              </a:rPr>
              <a:t>konsum</a:t>
            </a:r>
            <a:r>
              <a:rPr sz="1100" spc="-10" dirty="0">
                <a:latin typeface="TeXGyreHeros"/>
                <a:cs typeface="TeXGyreHeros"/>
              </a:rPr>
              <a:t> dimëror.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Rendimenti: </a:t>
            </a:r>
            <a:r>
              <a:rPr sz="1100" spc="-5" dirty="0">
                <a:latin typeface="TeXGyreHeros"/>
                <a:cs typeface="TeXGyreHeros"/>
              </a:rPr>
              <a:t>rreth </a:t>
            </a:r>
            <a:r>
              <a:rPr sz="1100" dirty="0">
                <a:latin typeface="TeXGyreHeros"/>
                <a:cs typeface="TeXGyreHeros"/>
              </a:rPr>
              <a:t>40 </a:t>
            </a:r>
            <a:r>
              <a:rPr sz="1100" spc="-5" dirty="0">
                <a:latin typeface="TeXGyreHeros"/>
                <a:cs typeface="TeXGyreHeros"/>
              </a:rPr>
              <a:t>-50</a:t>
            </a:r>
            <a:r>
              <a:rPr sz="1100" spc="-1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kv/dynym.</a:t>
            </a:r>
            <a:endParaRPr sz="1100">
              <a:latin typeface="TeXGyreHeros"/>
              <a:cs typeface="TeXGyreHeros"/>
            </a:endParaRPr>
          </a:p>
          <a:p>
            <a:pPr marL="192405" marR="3857625">
              <a:lnSpc>
                <a:spcPct val="211800"/>
              </a:lnSpc>
              <a:spcBef>
                <a:spcPts val="10"/>
              </a:spcBef>
            </a:pPr>
            <a:r>
              <a:rPr sz="1100" b="1" spc="-10" dirty="0">
                <a:latin typeface="Arial"/>
                <a:cs typeface="Arial"/>
              </a:rPr>
              <a:t>Veçantitë  </a:t>
            </a:r>
            <a:r>
              <a:rPr sz="1100" b="1" spc="-5" dirty="0">
                <a:latin typeface="Arial"/>
                <a:cs typeface="Arial"/>
              </a:rPr>
              <a:t>Pozitive:</a:t>
            </a:r>
            <a:r>
              <a:rPr sz="1100" b="1" spc="-65" dirty="0">
                <a:latin typeface="Arial"/>
                <a:cs typeface="Arial"/>
              </a:rPr>
              <a:t> </a:t>
            </a:r>
            <a:r>
              <a:rPr sz="1100" dirty="0">
                <a:latin typeface="TeXGyreHeros"/>
                <a:cs typeface="TeXGyreHeros"/>
              </a:rPr>
              <a:t>Është</a:t>
            </a:r>
            <a:endParaRPr sz="1100">
              <a:latin typeface="TeXGyreHeros"/>
              <a:cs typeface="TeXGyreHeros"/>
            </a:endParaRPr>
          </a:p>
          <a:p>
            <a:pPr marL="12700" marR="3557270">
              <a:lnSpc>
                <a:spcPct val="105900"/>
              </a:lnSpc>
              <a:spcBef>
                <a:spcPts val="10"/>
              </a:spcBef>
            </a:pPr>
            <a:r>
              <a:rPr sz="1100" spc="-5" dirty="0">
                <a:latin typeface="TeXGyreHeros"/>
                <a:cs typeface="TeXGyreHeros"/>
              </a:rPr>
              <a:t>mesatarisht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qën-  drueshme </a:t>
            </a:r>
            <a:r>
              <a:rPr sz="1100" dirty="0">
                <a:latin typeface="TeXGyreHeros"/>
                <a:cs typeface="TeXGyreHeros"/>
              </a:rPr>
              <a:t>ndaj </a:t>
            </a:r>
            <a:r>
              <a:rPr sz="1100" spc="-5" dirty="0">
                <a:latin typeface="TeXGyreHeros"/>
                <a:cs typeface="TeXGyreHeros"/>
              </a:rPr>
              <a:t>së-  mundjeve. Jep prodhim  të mirë </a:t>
            </a:r>
            <a:r>
              <a:rPr sz="1100" dirty="0">
                <a:latin typeface="TeXGyreHeros"/>
                <a:cs typeface="TeXGyreHeros"/>
              </a:rPr>
              <a:t>e të </a:t>
            </a:r>
            <a:r>
              <a:rPr sz="1100" spc="-5" dirty="0">
                <a:latin typeface="TeXGyreHeros"/>
                <a:cs typeface="TeXGyreHeros"/>
              </a:rPr>
              <a:t>qëndrue-  </a:t>
            </a:r>
            <a:r>
              <a:rPr sz="1100" dirty="0">
                <a:latin typeface="TeXGyreHeros"/>
                <a:cs typeface="TeXGyreHeros"/>
              </a:rPr>
              <a:t>shëm.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</a:pPr>
            <a:endParaRPr sz="12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8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Negative:</a:t>
            </a:r>
            <a:endParaRPr sz="1100">
              <a:latin typeface="Arial"/>
              <a:cs typeface="Arial"/>
            </a:endParaRPr>
          </a:p>
          <a:p>
            <a:pPr marL="12700" marR="3540760" indent="179705">
              <a:lnSpc>
                <a:spcPct val="106400"/>
              </a:lnSpc>
            </a:pPr>
            <a:r>
              <a:rPr sz="1100" spc="-5" dirty="0">
                <a:latin typeface="TeXGyreHeros"/>
                <a:cs typeface="TeXGyreHeros"/>
              </a:rPr>
              <a:t>Nuk </a:t>
            </a:r>
            <a:r>
              <a:rPr sz="1100" dirty="0">
                <a:latin typeface="TeXGyreHeros"/>
                <a:cs typeface="TeXGyreHeros"/>
              </a:rPr>
              <a:t>ka </a:t>
            </a:r>
            <a:r>
              <a:rPr sz="1100" spc="-5" dirty="0">
                <a:latin typeface="TeXGyreHeros"/>
                <a:cs typeface="TeXGyreHeros"/>
              </a:rPr>
              <a:t>lidhje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rreg-  </a:t>
            </a:r>
            <a:r>
              <a:rPr sz="1100" dirty="0">
                <a:latin typeface="TeXGyreHeros"/>
                <a:cs typeface="TeXGyreHeros"/>
              </a:rPr>
              <a:t>ullt të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kokave.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Përdorimi:</a:t>
            </a:r>
            <a:endParaRPr sz="1100">
              <a:latin typeface="Arial"/>
              <a:cs typeface="Arial"/>
            </a:endParaRPr>
          </a:p>
          <a:p>
            <a:pPr marL="192405">
              <a:lnSpc>
                <a:spcPct val="100000"/>
              </a:lnSpc>
              <a:spcBef>
                <a:spcPts val="85"/>
              </a:spcBef>
            </a:pPr>
            <a:r>
              <a:rPr sz="1100" spc="-5" dirty="0">
                <a:latin typeface="TeXGyreHeros"/>
                <a:cs typeface="TeXGyreHeros"/>
              </a:rPr>
              <a:t>Për konsum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22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fre-</a:t>
            </a:r>
            <a:endParaRPr sz="1100">
              <a:latin typeface="TeXGyreHeros"/>
              <a:cs typeface="TeXGyreHeros"/>
            </a:endParaRPr>
          </a:p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sz="1100" spc="-5" dirty="0">
                <a:latin typeface="TeXGyreHeros"/>
                <a:cs typeface="TeXGyreHeros"/>
              </a:rPr>
              <a:t>skët, </a:t>
            </a:r>
            <a:r>
              <a:rPr sz="1100" dirty="0">
                <a:latin typeface="TeXGyreHeros"/>
                <a:cs typeface="TeXGyreHeros"/>
              </a:rPr>
              <a:t>për </a:t>
            </a:r>
            <a:r>
              <a:rPr sz="1100" spc="-5" dirty="0">
                <a:latin typeface="TeXGyreHeros"/>
                <a:cs typeface="TeXGyreHeros"/>
              </a:rPr>
              <a:t>sallata </a:t>
            </a:r>
            <a:r>
              <a:rPr sz="1100" dirty="0">
                <a:latin typeface="TeXGyreHeros"/>
                <a:cs typeface="TeXGyreHeros"/>
              </a:rPr>
              <a:t>dhe </a:t>
            </a:r>
            <a:r>
              <a:rPr sz="1100" spc="-5" dirty="0">
                <a:latin typeface="TeXGyreHeros"/>
                <a:cs typeface="TeXGyreHeros"/>
              </a:rPr>
              <a:t>gatim, </a:t>
            </a:r>
            <a:r>
              <a:rPr sz="1100" dirty="0">
                <a:latin typeface="TeXGyreHeros"/>
                <a:cs typeface="TeXGyreHeros"/>
              </a:rPr>
              <a:t>si </a:t>
            </a:r>
            <a:r>
              <a:rPr sz="1100" spc="-5" dirty="0">
                <a:latin typeface="TeXGyreHeros"/>
                <a:cs typeface="TeXGyreHeros"/>
              </a:rPr>
              <a:t>dhe përpunim në formë</a:t>
            </a:r>
            <a:r>
              <a:rPr sz="110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turshi.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950">
              <a:latin typeface="TeXGyreHeros"/>
              <a:cs typeface="TeXGyreHeros"/>
            </a:endParaRPr>
          </a:p>
          <a:p>
            <a:pPr marL="12700" marR="6985" indent="179705">
              <a:lnSpc>
                <a:spcPct val="105500"/>
              </a:lnSpc>
              <a:spcBef>
                <a:spcPts val="5"/>
              </a:spcBef>
            </a:pPr>
            <a:r>
              <a:rPr sz="1100" b="1" dirty="0">
                <a:latin typeface="Arial"/>
                <a:cs typeface="Arial"/>
              </a:rPr>
              <a:t>Risku: </a:t>
            </a:r>
            <a:r>
              <a:rPr sz="1100" spc="-5" dirty="0">
                <a:latin typeface="TeXGyreHeros"/>
                <a:cs typeface="TeXGyreHeros"/>
              </a:rPr>
              <a:t>Është në </a:t>
            </a:r>
            <a:r>
              <a:rPr sz="1100" dirty="0">
                <a:latin typeface="TeXGyreHeros"/>
                <a:cs typeface="TeXGyreHeros"/>
              </a:rPr>
              <a:t>rrezik </a:t>
            </a:r>
            <a:r>
              <a:rPr sz="1100" spc="-5" dirty="0">
                <a:latin typeface="TeXGyreHeros"/>
                <a:cs typeface="TeXGyreHeros"/>
              </a:rPr>
              <a:t>zhdukjeje, sepse </a:t>
            </a:r>
            <a:r>
              <a:rPr sz="1100" dirty="0">
                <a:latin typeface="TeXGyreHeros"/>
                <a:cs typeface="TeXGyreHeros"/>
              </a:rPr>
              <a:t>në vite </a:t>
            </a:r>
            <a:r>
              <a:rPr sz="1100" spc="-5" dirty="0">
                <a:latin typeface="TeXGyreHeros"/>
                <a:cs typeface="TeXGyreHeros"/>
              </a:rPr>
              <a:t>nuk është punuar </a:t>
            </a:r>
            <a:r>
              <a:rPr sz="1100" dirty="0">
                <a:latin typeface="TeXGyreHeros"/>
                <a:cs typeface="TeXGyreHeros"/>
              </a:rPr>
              <a:t>për </a:t>
            </a:r>
            <a:r>
              <a:rPr sz="1100" spc="-5" dirty="0">
                <a:latin typeface="TeXGyreHeros"/>
                <a:cs typeface="TeXGyreHeros"/>
              </a:rPr>
              <a:t>selek-  sionimin </a:t>
            </a:r>
            <a:r>
              <a:rPr sz="1100" dirty="0">
                <a:latin typeface="TeXGyreHeros"/>
                <a:cs typeface="TeXGyreHeros"/>
              </a:rPr>
              <a:t>dhe prodhimin e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farës.</a:t>
            </a:r>
            <a:endParaRPr sz="1100">
              <a:latin typeface="TeXGyreHeros"/>
              <a:cs typeface="TeXGyreHero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335529" y="4531614"/>
            <a:ext cx="3464560" cy="2700655"/>
            <a:chOff x="2335529" y="4531614"/>
            <a:chExt cx="3464560" cy="2700655"/>
          </a:xfrm>
        </p:grpSpPr>
        <p:sp>
          <p:nvSpPr>
            <p:cNvPr id="4" name="object 4"/>
            <p:cNvSpPr/>
            <p:nvPr/>
          </p:nvSpPr>
          <p:spPr>
            <a:xfrm>
              <a:off x="2339339" y="4535424"/>
              <a:ext cx="3459479" cy="269290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339339" y="4535424"/>
              <a:ext cx="3456940" cy="2693035"/>
            </a:xfrm>
            <a:custGeom>
              <a:avLst/>
              <a:gdLst/>
              <a:ahLst/>
              <a:cxnLst/>
              <a:rect l="l" t="t" r="r" b="b"/>
              <a:pathLst>
                <a:path w="3456940" h="2693034">
                  <a:moveTo>
                    <a:pt x="0" y="0"/>
                  </a:moveTo>
                  <a:lnTo>
                    <a:pt x="0" y="2692907"/>
                  </a:lnTo>
                  <a:lnTo>
                    <a:pt x="3456432" y="2692907"/>
                  </a:lnTo>
                  <a:lnTo>
                    <a:pt x="3456432" y="0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3093211" y="8572158"/>
            <a:ext cx="321310" cy="15367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900" dirty="0">
                <a:latin typeface="TeXGyreHeros"/>
                <a:cs typeface="TeXGyreHeros"/>
              </a:rPr>
              <a:t>- </a:t>
            </a:r>
            <a:fld id="{81D60167-4931-47E6-BA6A-407CBD079E47}" type="slidenum">
              <a:rPr sz="900" dirty="0">
                <a:latin typeface="TeXGyreHeros"/>
                <a:cs typeface="TeXGyreHeros"/>
              </a:rPr>
              <a:t>30</a:t>
            </a:fld>
            <a:r>
              <a:rPr sz="900" spc="-75" dirty="0">
                <a:latin typeface="TeXGyreHeros"/>
                <a:cs typeface="TeXGyreHeros"/>
              </a:rPr>
              <a:t> </a:t>
            </a:r>
            <a:r>
              <a:rPr sz="900" dirty="0">
                <a:latin typeface="TeXGyreHeros"/>
                <a:cs typeface="TeXGyreHeros"/>
              </a:rPr>
              <a:t>-</a:t>
            </a:r>
            <a:endParaRPr sz="900">
              <a:latin typeface="TeXGyreHeros"/>
              <a:cs typeface="TeXGyreHeros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43204" y="574913"/>
            <a:ext cx="5031105" cy="6785609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25"/>
              </a:spcBef>
            </a:pPr>
            <a:r>
              <a:rPr sz="1400" b="1" dirty="0">
                <a:latin typeface="Arial"/>
                <a:cs typeface="Arial"/>
              </a:rPr>
              <a:t>Lakra e </a:t>
            </a:r>
            <a:r>
              <a:rPr sz="1400" b="1" spc="-5" dirty="0">
                <a:latin typeface="Arial"/>
                <a:cs typeface="Arial"/>
              </a:rPr>
              <a:t>bardhë </a:t>
            </a:r>
            <a:r>
              <a:rPr sz="1400" b="1" dirty="0">
                <a:latin typeface="Arial"/>
                <a:cs typeface="Arial"/>
              </a:rPr>
              <a:t>e</a:t>
            </a:r>
            <a:r>
              <a:rPr sz="1400" b="1" spc="-2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Postribës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459"/>
              </a:spcBef>
            </a:pPr>
            <a:r>
              <a:rPr sz="1250" b="1" spc="-5" dirty="0">
                <a:latin typeface="Arial"/>
                <a:cs typeface="Arial"/>
              </a:rPr>
              <a:t>Specia: </a:t>
            </a:r>
            <a:r>
              <a:rPr sz="1250" i="1" spc="-5" dirty="0">
                <a:latin typeface="Arimo"/>
                <a:cs typeface="Arimo"/>
              </a:rPr>
              <a:t>Brassica oleracea </a:t>
            </a:r>
            <a:r>
              <a:rPr sz="1250" spc="-15" dirty="0">
                <a:latin typeface="TeXGyreHeros"/>
                <a:cs typeface="TeXGyreHeros"/>
              </a:rPr>
              <a:t>convar. </a:t>
            </a:r>
            <a:r>
              <a:rPr sz="1250" i="1" spc="-5" dirty="0">
                <a:latin typeface="Arimo"/>
                <a:cs typeface="Arimo"/>
              </a:rPr>
              <a:t>capitata</a:t>
            </a:r>
            <a:r>
              <a:rPr sz="1250" i="1" spc="50" dirty="0">
                <a:latin typeface="Arimo"/>
                <a:cs typeface="Arimo"/>
              </a:rPr>
              <a:t> </a:t>
            </a:r>
            <a:r>
              <a:rPr sz="1250" spc="-5" dirty="0">
                <a:latin typeface="TeXGyreHeros"/>
                <a:cs typeface="TeXGyreHeros"/>
              </a:rPr>
              <a:t>L.</a:t>
            </a:r>
            <a:endParaRPr sz="125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000">
              <a:latin typeface="TeXGyreHeros"/>
              <a:cs typeface="TeXGyreHeros"/>
            </a:endParaRPr>
          </a:p>
          <a:p>
            <a:pPr marL="12700" marR="5080" indent="179705" algn="just">
              <a:lnSpc>
                <a:spcPct val="106100"/>
              </a:lnSpc>
            </a:pPr>
            <a:r>
              <a:rPr sz="1100" b="1" spc="-5" dirty="0">
                <a:latin typeface="Arial"/>
                <a:cs typeface="Arial"/>
              </a:rPr>
              <a:t>Përhapja:</a:t>
            </a:r>
            <a:r>
              <a:rPr sz="1100" b="1" spc="-35" dirty="0">
                <a:latin typeface="Arial"/>
                <a:cs typeface="Arial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Në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zonën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Drishtit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Shkodrës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njihet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kultivohet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për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më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shumë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se  </a:t>
            </a:r>
            <a:r>
              <a:rPr sz="1100" spc="-5" dirty="0">
                <a:latin typeface="TeXGyreHeros"/>
                <a:cs typeface="TeXGyreHeros"/>
              </a:rPr>
              <a:t>100 vjet. Fara </a:t>
            </a:r>
            <a:r>
              <a:rPr sz="1100" dirty="0">
                <a:latin typeface="TeXGyreHeros"/>
                <a:cs typeface="TeXGyreHeros"/>
              </a:rPr>
              <a:t>është </a:t>
            </a:r>
            <a:r>
              <a:rPr sz="1100" spc="-10" dirty="0">
                <a:latin typeface="TeXGyreHeros"/>
                <a:cs typeface="TeXGyreHeros"/>
              </a:rPr>
              <a:t>mbajtur, </a:t>
            </a:r>
            <a:r>
              <a:rPr sz="1100" spc="-5" dirty="0">
                <a:latin typeface="TeXGyreHeros"/>
                <a:cs typeface="TeXGyreHeros"/>
              </a:rPr>
              <a:t>ruajtur dhe trashëguar brez pas brezi. Aktualisht </a:t>
            </a:r>
            <a:r>
              <a:rPr sz="1100" spc="-10" dirty="0">
                <a:latin typeface="TeXGyreHeros"/>
                <a:cs typeface="TeXGyreHeros"/>
              </a:rPr>
              <a:t>zë  </a:t>
            </a:r>
            <a:r>
              <a:rPr sz="1100" spc="-5" dirty="0">
                <a:latin typeface="TeXGyreHeros"/>
                <a:cs typeface="TeXGyreHeros"/>
              </a:rPr>
              <a:t>rreth </a:t>
            </a:r>
            <a:r>
              <a:rPr sz="1100" dirty="0">
                <a:latin typeface="TeXGyreHeros"/>
                <a:cs typeface="TeXGyreHeros"/>
              </a:rPr>
              <a:t>10-15 % </a:t>
            </a:r>
            <a:r>
              <a:rPr sz="1100" spc="-5" dirty="0">
                <a:latin typeface="TeXGyreHeros"/>
                <a:cs typeface="TeXGyreHeros"/>
              </a:rPr>
              <a:t>të sipërfaqes </a:t>
            </a:r>
            <a:r>
              <a:rPr sz="1100" dirty="0">
                <a:latin typeface="TeXGyreHeros"/>
                <a:cs typeface="TeXGyreHeros"/>
              </a:rPr>
              <a:t>së </a:t>
            </a:r>
            <a:r>
              <a:rPr sz="1100" spc="-5" dirty="0">
                <a:latin typeface="TeXGyreHeros"/>
                <a:cs typeface="TeXGyreHeros"/>
              </a:rPr>
              <a:t>lakrës kokë </a:t>
            </a:r>
            <a:r>
              <a:rPr sz="1100" dirty="0">
                <a:latin typeface="TeXGyreHeros"/>
                <a:cs typeface="TeXGyreHeros"/>
              </a:rPr>
              <a:t>që mbillet në zonë, </a:t>
            </a:r>
            <a:r>
              <a:rPr sz="1100" spc="-5" dirty="0">
                <a:latin typeface="TeXGyreHeros"/>
                <a:cs typeface="TeXGyreHeros"/>
              </a:rPr>
              <a:t>duke qenë kështu  një kultivar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rrallë.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Përshkrimi:</a:t>
            </a:r>
            <a:endParaRPr sz="1100">
              <a:latin typeface="Arial"/>
              <a:cs typeface="Arial"/>
            </a:endParaRPr>
          </a:p>
          <a:p>
            <a:pPr marL="12700" marR="6350" indent="179705" algn="just">
              <a:lnSpc>
                <a:spcPct val="106100"/>
              </a:lnSpc>
              <a:spcBef>
                <a:spcPts val="5"/>
              </a:spcBef>
            </a:pPr>
            <a:r>
              <a:rPr sz="1100" spc="-5" dirty="0">
                <a:latin typeface="TeXGyreHeros"/>
                <a:cs typeface="TeXGyreHeros"/>
              </a:rPr>
              <a:t>Kultivar</a:t>
            </a:r>
            <a:r>
              <a:rPr sz="1100" spc="-7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i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hershëm,</a:t>
            </a:r>
            <a:r>
              <a:rPr sz="1100" spc="-7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i</a:t>
            </a:r>
            <a:r>
              <a:rPr sz="1100" spc="-7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përshtatshëm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për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kultivim</a:t>
            </a:r>
            <a:r>
              <a:rPr sz="1100" spc="-7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në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këtë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zonë.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Bima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ka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masë</a:t>
            </a:r>
            <a:r>
              <a:rPr sz="1100" spc="-7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me-  satare. </a:t>
            </a:r>
            <a:r>
              <a:rPr sz="1100" dirty="0">
                <a:latin typeface="TeXGyreHeros"/>
                <a:cs typeface="TeXGyreHeros"/>
              </a:rPr>
              <a:t>Gjethet </a:t>
            </a:r>
            <a:r>
              <a:rPr sz="1100" spc="-5" dirty="0">
                <a:latin typeface="TeXGyreHeros"/>
                <a:cs typeface="TeXGyreHeros"/>
              </a:rPr>
              <a:t>kanë nervaturë të </a:t>
            </a:r>
            <a:r>
              <a:rPr sz="1100" spc="-10" dirty="0">
                <a:latin typeface="TeXGyreHeros"/>
                <a:cs typeface="TeXGyreHeros"/>
              </a:rPr>
              <a:t>theksuar. </a:t>
            </a:r>
            <a:r>
              <a:rPr sz="1100" dirty="0">
                <a:latin typeface="TeXGyreHeros"/>
                <a:cs typeface="TeXGyreHeros"/>
              </a:rPr>
              <a:t>Formon </a:t>
            </a:r>
            <a:r>
              <a:rPr sz="1100" spc="-5" dirty="0">
                <a:latin typeface="TeXGyreHeros"/>
                <a:cs typeface="TeXGyreHeros"/>
              </a:rPr>
              <a:t>koka mesatare,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madhësi  </a:t>
            </a:r>
            <a:r>
              <a:rPr sz="1100" dirty="0">
                <a:latin typeface="TeXGyreHeros"/>
                <a:cs typeface="TeXGyreHeros"/>
              </a:rPr>
              <a:t>4-5 </a:t>
            </a:r>
            <a:r>
              <a:rPr sz="1100" spc="-5" dirty="0">
                <a:latin typeface="TeXGyreHeros"/>
                <a:cs typeface="TeXGyreHeros"/>
              </a:rPr>
              <a:t>kg. </a:t>
            </a:r>
            <a:r>
              <a:rPr sz="1100" dirty="0">
                <a:latin typeface="TeXGyreHeros"/>
                <a:cs typeface="TeXGyreHeros"/>
              </a:rPr>
              <a:t>Ato </a:t>
            </a:r>
            <a:r>
              <a:rPr sz="1100" spc="-5" dirty="0">
                <a:latin typeface="TeXGyreHeros"/>
                <a:cs typeface="TeXGyreHeros"/>
              </a:rPr>
              <a:t>janë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rrumbullakëta, lehtësisht </a:t>
            </a:r>
            <a:r>
              <a:rPr sz="1100" dirty="0">
                <a:latin typeface="TeXGyreHeros"/>
                <a:cs typeface="TeXGyreHeros"/>
              </a:rPr>
              <a:t>të shtypura </a:t>
            </a:r>
            <a:r>
              <a:rPr sz="1100" spc="-5" dirty="0">
                <a:latin typeface="TeXGyreHeros"/>
                <a:cs typeface="TeXGyreHeros"/>
              </a:rPr>
              <a:t>në </a:t>
            </a:r>
            <a:r>
              <a:rPr sz="1100" dirty="0">
                <a:latin typeface="TeXGyreHeros"/>
                <a:cs typeface="TeXGyreHeros"/>
              </a:rPr>
              <a:t>majë, me ngjyrë </a:t>
            </a:r>
            <a:r>
              <a:rPr sz="1100" spc="-5" dirty="0">
                <a:latin typeface="TeXGyreHeros"/>
                <a:cs typeface="TeXGyreHeros"/>
              </a:rPr>
              <a:t>të  gjelbër të</a:t>
            </a:r>
            <a:r>
              <a:rPr sz="1100" spc="10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çelur.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950">
              <a:latin typeface="TeXGyreHeros"/>
              <a:cs typeface="TeXGyreHeros"/>
            </a:endParaRPr>
          </a:p>
          <a:p>
            <a:pPr marL="12700" marR="5715" indent="179705" algn="just">
              <a:lnSpc>
                <a:spcPct val="106100"/>
              </a:lnSpc>
              <a:spcBef>
                <a:spcPts val="5"/>
              </a:spcBef>
            </a:pPr>
            <a:r>
              <a:rPr sz="1100" b="1" spc="-5" dirty="0">
                <a:latin typeface="Arial"/>
                <a:cs typeface="Arial"/>
              </a:rPr>
              <a:t>Kultivimi: </a:t>
            </a:r>
            <a:r>
              <a:rPr sz="1100" spc="-5" dirty="0">
                <a:latin typeface="TeXGyreHeros"/>
                <a:cs typeface="TeXGyreHeros"/>
              </a:rPr>
              <a:t>Farat mbillen </a:t>
            </a:r>
            <a:r>
              <a:rPr sz="1100" dirty="0">
                <a:latin typeface="TeXGyreHeros"/>
                <a:cs typeface="TeXGyreHeros"/>
              </a:rPr>
              <a:t>gjatë muajit </a:t>
            </a:r>
            <a:r>
              <a:rPr sz="1100" spc="-5" dirty="0">
                <a:latin typeface="TeXGyreHeros"/>
                <a:cs typeface="TeXGyreHeros"/>
              </a:rPr>
              <a:t>maj dhe </a:t>
            </a:r>
            <a:r>
              <a:rPr sz="1100" dirty="0">
                <a:latin typeface="TeXGyreHeros"/>
                <a:cs typeface="TeXGyreHeros"/>
              </a:rPr>
              <a:t>e deri në </a:t>
            </a:r>
            <a:r>
              <a:rPr sz="1100" spc="-5" dirty="0">
                <a:latin typeface="TeXGyreHeros"/>
                <a:cs typeface="TeXGyreHeros"/>
              </a:rPr>
              <a:t>mes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qershorit. </a:t>
            </a:r>
            <a:r>
              <a:rPr sz="1100" dirty="0">
                <a:latin typeface="TeXGyreHeros"/>
                <a:cs typeface="TeXGyreHeros"/>
              </a:rPr>
              <a:t>Fi-  danët mbillen </a:t>
            </a:r>
            <a:r>
              <a:rPr sz="1100" spc="-5" dirty="0">
                <a:latin typeface="TeXGyreHeros"/>
                <a:cs typeface="TeXGyreHeros"/>
              </a:rPr>
              <a:t>në </a:t>
            </a:r>
            <a:r>
              <a:rPr sz="1100" dirty="0">
                <a:latin typeface="TeXGyreHeros"/>
                <a:cs typeface="TeXGyreHeros"/>
              </a:rPr>
              <a:t>fushë </a:t>
            </a:r>
            <a:r>
              <a:rPr sz="1100" spc="-5" dirty="0">
                <a:latin typeface="TeXGyreHeros"/>
                <a:cs typeface="TeXGyreHeros"/>
              </a:rPr>
              <a:t>35-40 </a:t>
            </a:r>
            <a:r>
              <a:rPr sz="1100" dirty="0">
                <a:latin typeface="TeXGyreHeros"/>
                <a:cs typeface="TeXGyreHeros"/>
              </a:rPr>
              <a:t>ditë pas </a:t>
            </a:r>
            <a:r>
              <a:rPr sz="1100" spc="-5" dirty="0">
                <a:latin typeface="TeXGyreHeros"/>
                <a:cs typeface="TeXGyreHeros"/>
              </a:rPr>
              <a:t>mbirjes,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fund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qershorit deri nga mesi  </a:t>
            </a:r>
            <a:r>
              <a:rPr sz="1100" dirty="0">
                <a:latin typeface="TeXGyreHeros"/>
                <a:cs typeface="TeXGyreHeros"/>
              </a:rPr>
              <a:t> i </a:t>
            </a:r>
            <a:r>
              <a:rPr sz="1100" spc="-5" dirty="0">
                <a:latin typeface="TeXGyreHeros"/>
                <a:cs typeface="TeXGyreHeros"/>
              </a:rPr>
              <a:t>korrikut. </a:t>
            </a:r>
            <a:r>
              <a:rPr sz="1100" dirty="0">
                <a:latin typeface="TeXGyreHeros"/>
                <a:cs typeface="TeXGyreHeros"/>
              </a:rPr>
              <a:t>Prodhimi </a:t>
            </a:r>
            <a:r>
              <a:rPr sz="1100" spc="-5" dirty="0">
                <a:latin typeface="TeXGyreHeros"/>
                <a:cs typeface="TeXGyreHeros"/>
              </a:rPr>
              <a:t>ﬁllon </a:t>
            </a:r>
            <a:r>
              <a:rPr sz="1100" dirty="0">
                <a:latin typeface="TeXGyreHeros"/>
                <a:cs typeface="TeXGyreHeros"/>
              </a:rPr>
              <a:t>pas 15-20 </a:t>
            </a:r>
            <a:r>
              <a:rPr sz="1100" spc="-5" dirty="0">
                <a:latin typeface="TeXGyreHeros"/>
                <a:cs typeface="TeXGyreHeros"/>
              </a:rPr>
              <a:t>tetorit. </a:t>
            </a:r>
            <a:r>
              <a:rPr sz="1100" dirty="0">
                <a:latin typeface="TeXGyreHeros"/>
                <a:cs typeface="TeXGyreHeros"/>
              </a:rPr>
              <a:t>Mund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ruhet në </a:t>
            </a:r>
            <a:r>
              <a:rPr sz="1100" dirty="0">
                <a:latin typeface="TeXGyreHeros"/>
                <a:cs typeface="TeXGyreHeros"/>
              </a:rPr>
              <a:t>fushë deri nga </a:t>
            </a:r>
            <a:r>
              <a:rPr sz="1100" spc="-5" dirty="0">
                <a:latin typeface="TeXGyreHeros"/>
                <a:cs typeface="TeXGyreHeros"/>
              </a:rPr>
              <a:t>mezi </a:t>
            </a:r>
            <a:r>
              <a:rPr sz="1100" dirty="0">
                <a:latin typeface="TeXGyreHeros"/>
                <a:cs typeface="TeXGyreHeros"/>
              </a:rPr>
              <a:t>i  </a:t>
            </a:r>
            <a:r>
              <a:rPr sz="1100" spc="-5" dirty="0">
                <a:latin typeface="TeXGyreHeros"/>
                <a:cs typeface="TeXGyreHeros"/>
              </a:rPr>
              <a:t>muajit </a:t>
            </a:r>
            <a:r>
              <a:rPr sz="1100" spc="-10" dirty="0">
                <a:latin typeface="TeXGyreHeros"/>
                <a:cs typeface="TeXGyreHeros"/>
              </a:rPr>
              <a:t>dhjetor, </a:t>
            </a:r>
            <a:r>
              <a:rPr sz="1100" dirty="0">
                <a:latin typeface="TeXGyreHeros"/>
                <a:cs typeface="TeXGyreHeros"/>
              </a:rPr>
              <a:t>më </a:t>
            </a:r>
            <a:r>
              <a:rPr sz="1100" spc="-10" dirty="0">
                <a:latin typeface="TeXGyreHeros"/>
                <a:cs typeface="TeXGyreHeros"/>
              </a:rPr>
              <a:t>tej </a:t>
            </a:r>
            <a:r>
              <a:rPr sz="1100" dirty="0">
                <a:latin typeface="TeXGyreHeros"/>
                <a:cs typeface="TeXGyreHeros"/>
              </a:rPr>
              <a:t>kokat </a:t>
            </a:r>
            <a:r>
              <a:rPr sz="1100" spc="-5" dirty="0">
                <a:latin typeface="TeXGyreHeros"/>
                <a:cs typeface="TeXGyreHeros"/>
              </a:rPr>
              <a:t>vilen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ruhen </a:t>
            </a:r>
            <a:r>
              <a:rPr sz="1100" dirty="0">
                <a:latin typeface="TeXGyreHeros"/>
                <a:cs typeface="TeXGyreHeros"/>
              </a:rPr>
              <a:t>për </a:t>
            </a:r>
            <a:r>
              <a:rPr sz="1100" spc="-5" dirty="0">
                <a:latin typeface="TeXGyreHeros"/>
                <a:cs typeface="TeXGyreHeros"/>
              </a:rPr>
              <a:t>konsum</a:t>
            </a:r>
            <a:r>
              <a:rPr sz="1100" spc="10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dimëror.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Rendimenti: </a:t>
            </a:r>
            <a:r>
              <a:rPr sz="1100" spc="-5" dirty="0">
                <a:latin typeface="TeXGyreHeros"/>
                <a:cs typeface="TeXGyreHeros"/>
              </a:rPr>
              <a:t>rreth </a:t>
            </a:r>
            <a:r>
              <a:rPr sz="1100" dirty="0">
                <a:latin typeface="TeXGyreHeros"/>
                <a:cs typeface="TeXGyreHeros"/>
              </a:rPr>
              <a:t>40 </a:t>
            </a:r>
            <a:r>
              <a:rPr sz="1100" spc="-5" dirty="0">
                <a:latin typeface="TeXGyreHeros"/>
                <a:cs typeface="TeXGyreHeros"/>
              </a:rPr>
              <a:t>-45</a:t>
            </a:r>
            <a:r>
              <a:rPr sz="110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kv/dynym.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  <a:spcBef>
                <a:spcPts val="5"/>
              </a:spcBef>
            </a:pPr>
            <a:r>
              <a:rPr sz="1100" b="1" spc="-10" dirty="0">
                <a:latin typeface="Arial"/>
                <a:cs typeface="Arial"/>
              </a:rPr>
              <a:t>Veçantitë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250">
              <a:latin typeface="Arial"/>
              <a:cs typeface="Arial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Pozitive:</a:t>
            </a:r>
            <a:r>
              <a:rPr sz="1100" b="1" spc="-30" dirty="0">
                <a:latin typeface="Arial"/>
                <a:cs typeface="Arial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Është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mesatarisht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qëndrueshme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ndaj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sëmundjeve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dhe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dëmtuesve.</a:t>
            </a:r>
            <a:endParaRPr sz="1100">
              <a:latin typeface="TeXGyreHeros"/>
              <a:cs typeface="TeXGyreHeros"/>
            </a:endParaRPr>
          </a:p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z="1100" spc="-5" dirty="0">
                <a:latin typeface="TeXGyreHeros"/>
                <a:cs typeface="TeXGyreHeros"/>
              </a:rPr>
              <a:t>Jep </a:t>
            </a:r>
            <a:r>
              <a:rPr sz="1100" dirty="0">
                <a:latin typeface="TeXGyreHeros"/>
                <a:cs typeface="TeXGyreHeros"/>
              </a:rPr>
              <a:t>prodhim të </a:t>
            </a:r>
            <a:r>
              <a:rPr sz="1100" spc="-5" dirty="0">
                <a:latin typeface="TeXGyreHeros"/>
                <a:cs typeface="TeXGyreHeros"/>
              </a:rPr>
              <a:t>mirë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qëndrueshëm.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Negative: </a:t>
            </a:r>
            <a:r>
              <a:rPr sz="1100" spc="-5" dirty="0">
                <a:latin typeface="TeXGyreHeros"/>
                <a:cs typeface="TeXGyreHeros"/>
              </a:rPr>
              <a:t>Nuk </a:t>
            </a:r>
            <a:r>
              <a:rPr sz="1100" dirty="0">
                <a:latin typeface="TeXGyreHeros"/>
                <a:cs typeface="TeXGyreHeros"/>
              </a:rPr>
              <a:t>ka </a:t>
            </a:r>
            <a:r>
              <a:rPr sz="1100" spc="-5" dirty="0">
                <a:latin typeface="TeXGyreHeros"/>
                <a:cs typeface="TeXGyreHeros"/>
              </a:rPr>
              <a:t>lidhje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rregullt të</a:t>
            </a:r>
            <a:r>
              <a:rPr sz="110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kokave.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  <a:spcBef>
                <a:spcPts val="5"/>
              </a:spcBef>
            </a:pPr>
            <a:r>
              <a:rPr sz="1100" b="1" spc="-5" dirty="0">
                <a:latin typeface="Arial"/>
                <a:cs typeface="Arial"/>
              </a:rPr>
              <a:t>Përdorimi:</a:t>
            </a:r>
            <a:endParaRPr sz="1100">
              <a:latin typeface="Arial"/>
              <a:cs typeface="Arial"/>
            </a:endParaRPr>
          </a:p>
          <a:p>
            <a:pPr marL="12700" marR="3034030" indent="179705" algn="just">
              <a:lnSpc>
                <a:spcPct val="105900"/>
              </a:lnSpc>
              <a:spcBef>
                <a:spcPts val="5"/>
              </a:spcBef>
            </a:pPr>
            <a:r>
              <a:rPr sz="1100" spc="-5" dirty="0">
                <a:latin typeface="TeXGyreHeros"/>
                <a:cs typeface="TeXGyreHeros"/>
              </a:rPr>
              <a:t>Për konsum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freskët, </a:t>
            </a:r>
            <a:r>
              <a:rPr sz="1100" dirty="0">
                <a:latin typeface="TeXGyreHeros"/>
                <a:cs typeface="TeXGyreHeros"/>
              </a:rPr>
              <a:t>për  </a:t>
            </a:r>
            <a:r>
              <a:rPr sz="1100" spc="-5" dirty="0">
                <a:latin typeface="TeXGyreHeros"/>
                <a:cs typeface="TeXGyreHeros"/>
              </a:rPr>
              <a:t>sallata dhe gatim, </a:t>
            </a:r>
            <a:r>
              <a:rPr sz="1100" dirty="0">
                <a:latin typeface="TeXGyreHeros"/>
                <a:cs typeface="TeXGyreHeros"/>
              </a:rPr>
              <a:t>si </a:t>
            </a:r>
            <a:r>
              <a:rPr sz="1100" spc="-5" dirty="0">
                <a:latin typeface="TeXGyreHeros"/>
                <a:cs typeface="TeXGyreHeros"/>
              </a:rPr>
              <a:t>dhe për  përpunim në formë</a:t>
            </a:r>
            <a:r>
              <a:rPr sz="1100" spc="-1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turshi.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950">
              <a:latin typeface="TeXGyreHeros"/>
              <a:cs typeface="TeXGyreHeros"/>
            </a:endParaRPr>
          </a:p>
          <a:p>
            <a:pPr marL="12700" marR="3034665" indent="179705" algn="just">
              <a:lnSpc>
                <a:spcPct val="106100"/>
              </a:lnSpc>
            </a:pPr>
            <a:r>
              <a:rPr sz="1100" b="1" dirty="0">
                <a:latin typeface="Arial"/>
                <a:cs typeface="Arial"/>
              </a:rPr>
              <a:t>Risku: </a:t>
            </a:r>
            <a:r>
              <a:rPr sz="1100" spc="-5" dirty="0">
                <a:latin typeface="TeXGyreHeros"/>
                <a:cs typeface="TeXGyreHeros"/>
              </a:rPr>
              <a:t>Është në </a:t>
            </a:r>
            <a:r>
              <a:rPr sz="1100" dirty="0">
                <a:latin typeface="TeXGyreHeros"/>
                <a:cs typeface="TeXGyreHeros"/>
              </a:rPr>
              <a:t>rrezik </a:t>
            </a:r>
            <a:r>
              <a:rPr sz="1100" spc="-5" dirty="0">
                <a:latin typeface="TeXGyreHeros"/>
                <a:cs typeface="TeXGyreHeros"/>
              </a:rPr>
              <a:t>zh-  dukjeje, sepse </a:t>
            </a:r>
            <a:r>
              <a:rPr sz="1100" dirty="0">
                <a:latin typeface="TeXGyreHeros"/>
                <a:cs typeface="TeXGyreHeros"/>
              </a:rPr>
              <a:t>në vite </a:t>
            </a:r>
            <a:r>
              <a:rPr sz="1100" spc="-5" dirty="0">
                <a:latin typeface="TeXGyreHeros"/>
                <a:cs typeface="TeXGyreHeros"/>
              </a:rPr>
              <a:t>nuk</a:t>
            </a:r>
            <a:r>
              <a:rPr sz="1100" spc="-1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është  </a:t>
            </a:r>
            <a:r>
              <a:rPr sz="1100" spc="-5" dirty="0">
                <a:latin typeface="TeXGyreHeros"/>
                <a:cs typeface="TeXGyreHeros"/>
              </a:rPr>
              <a:t>punuar për seleksionimin </a:t>
            </a:r>
            <a:r>
              <a:rPr sz="1100" dirty="0">
                <a:latin typeface="TeXGyreHeros"/>
                <a:cs typeface="TeXGyreHeros"/>
              </a:rPr>
              <a:t>dhe  </a:t>
            </a:r>
            <a:r>
              <a:rPr sz="1100" spc="-5" dirty="0">
                <a:latin typeface="TeXGyreHeros"/>
                <a:cs typeface="TeXGyreHeros"/>
              </a:rPr>
              <a:t>prodhimin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farës.</a:t>
            </a:r>
            <a:endParaRPr sz="1100">
              <a:latin typeface="TeXGyreHeros"/>
              <a:cs typeface="TeXGyreHero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801873" y="5959602"/>
            <a:ext cx="2958465" cy="2519680"/>
            <a:chOff x="2801873" y="5959602"/>
            <a:chExt cx="2958465" cy="2519680"/>
          </a:xfrm>
        </p:grpSpPr>
        <p:sp>
          <p:nvSpPr>
            <p:cNvPr id="4" name="object 4"/>
            <p:cNvSpPr/>
            <p:nvPr/>
          </p:nvSpPr>
          <p:spPr>
            <a:xfrm>
              <a:off x="2805683" y="5963412"/>
              <a:ext cx="2953512" cy="251307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805683" y="5963412"/>
              <a:ext cx="2950845" cy="2512060"/>
            </a:xfrm>
            <a:custGeom>
              <a:avLst/>
              <a:gdLst/>
              <a:ahLst/>
              <a:cxnLst/>
              <a:rect l="l" t="t" r="r" b="b"/>
              <a:pathLst>
                <a:path w="2950845" h="2512059">
                  <a:moveTo>
                    <a:pt x="0" y="0"/>
                  </a:moveTo>
                  <a:lnTo>
                    <a:pt x="0" y="2511551"/>
                  </a:lnTo>
                  <a:lnTo>
                    <a:pt x="2950464" y="2511551"/>
                  </a:lnTo>
                  <a:lnTo>
                    <a:pt x="2950464" y="0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3093211" y="8572158"/>
            <a:ext cx="321310" cy="15367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900" dirty="0">
                <a:latin typeface="TeXGyreHeros"/>
                <a:cs typeface="TeXGyreHeros"/>
              </a:rPr>
              <a:t>- </a:t>
            </a:r>
            <a:fld id="{81D60167-4931-47E6-BA6A-407CBD079E47}" type="slidenum">
              <a:rPr sz="900" dirty="0">
                <a:latin typeface="TeXGyreHeros"/>
                <a:cs typeface="TeXGyreHeros"/>
              </a:rPr>
              <a:t>31</a:t>
            </a:fld>
            <a:r>
              <a:rPr sz="900" spc="-75" dirty="0">
                <a:latin typeface="TeXGyreHeros"/>
                <a:cs typeface="TeXGyreHeros"/>
              </a:rPr>
              <a:t> </a:t>
            </a:r>
            <a:r>
              <a:rPr sz="900" dirty="0">
                <a:latin typeface="TeXGyreHeros"/>
                <a:cs typeface="TeXGyreHeros"/>
              </a:rPr>
              <a:t>-</a:t>
            </a:r>
            <a:endParaRPr sz="900">
              <a:latin typeface="TeXGyreHeros"/>
              <a:cs typeface="TeXGyreHeros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52780" y="574913"/>
            <a:ext cx="5283835" cy="7319009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25"/>
              </a:spcBef>
            </a:pPr>
            <a:r>
              <a:rPr sz="1400" b="1" dirty="0">
                <a:latin typeface="Arial"/>
                <a:cs typeface="Arial"/>
              </a:rPr>
              <a:t>Lakra e</a:t>
            </a:r>
            <a:r>
              <a:rPr sz="1400" b="1" spc="-15" dirty="0">
                <a:latin typeface="Arial"/>
                <a:cs typeface="Arial"/>
              </a:rPr>
              <a:t> Voskopit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459"/>
              </a:spcBef>
            </a:pPr>
            <a:r>
              <a:rPr sz="1250" b="1" spc="-5" dirty="0">
                <a:latin typeface="Arial"/>
                <a:cs typeface="Arial"/>
              </a:rPr>
              <a:t>Specia: </a:t>
            </a:r>
            <a:r>
              <a:rPr sz="1250" i="1" spc="-5" dirty="0">
                <a:latin typeface="Arimo"/>
                <a:cs typeface="Arimo"/>
              </a:rPr>
              <a:t>Brassica oleracea </a:t>
            </a:r>
            <a:r>
              <a:rPr sz="1250" spc="-15" dirty="0">
                <a:latin typeface="TeXGyreHeros"/>
                <a:cs typeface="TeXGyreHeros"/>
              </a:rPr>
              <a:t>convar. </a:t>
            </a:r>
            <a:r>
              <a:rPr sz="1250" i="1" spc="-5" dirty="0">
                <a:latin typeface="Arimo"/>
                <a:cs typeface="Arimo"/>
              </a:rPr>
              <a:t>capitata</a:t>
            </a:r>
            <a:r>
              <a:rPr sz="1250" i="1" spc="45" dirty="0">
                <a:latin typeface="Arimo"/>
                <a:cs typeface="Arimo"/>
              </a:rPr>
              <a:t> </a:t>
            </a:r>
            <a:r>
              <a:rPr sz="1250" spc="-5" dirty="0">
                <a:latin typeface="TeXGyreHeros"/>
                <a:cs typeface="TeXGyreHeros"/>
              </a:rPr>
              <a:t>L.</a:t>
            </a:r>
            <a:endParaRPr sz="125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50">
              <a:latin typeface="TeXGyreHeros"/>
              <a:cs typeface="TeXGyreHeros"/>
            </a:endParaRPr>
          </a:p>
          <a:p>
            <a:pPr marL="319405" algn="just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Përhapja: </a:t>
            </a:r>
            <a:r>
              <a:rPr sz="1100" dirty="0">
                <a:latin typeface="TeXGyreHeros"/>
                <a:cs typeface="TeXGyreHeros"/>
              </a:rPr>
              <a:t>Në zonën e </a:t>
            </a:r>
            <a:r>
              <a:rPr sz="1100" spc="-5" dirty="0">
                <a:latin typeface="TeXGyreHeros"/>
                <a:cs typeface="TeXGyreHeros"/>
              </a:rPr>
              <a:t>Korçës </a:t>
            </a:r>
            <a:r>
              <a:rPr sz="1100" dirty="0">
                <a:latin typeface="TeXGyreHeros"/>
                <a:cs typeface="TeXGyreHeros"/>
              </a:rPr>
              <a:t>dhe </a:t>
            </a:r>
            <a:r>
              <a:rPr sz="1100" spc="-5" dirty="0">
                <a:latin typeface="TeXGyreHeros"/>
                <a:cs typeface="TeXGyreHeros"/>
              </a:rPr>
              <a:t>Pogradecit njihet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kultivohet për </a:t>
            </a:r>
            <a:r>
              <a:rPr sz="1100" dirty="0">
                <a:latin typeface="TeXGyreHeros"/>
                <a:cs typeface="TeXGyreHeros"/>
              </a:rPr>
              <a:t>më se</a:t>
            </a:r>
            <a:r>
              <a:rPr sz="1100" spc="114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80</a:t>
            </a:r>
            <a:endParaRPr sz="1100">
              <a:latin typeface="TeXGyreHeros"/>
              <a:cs typeface="TeXGyreHeros"/>
            </a:endParaRPr>
          </a:p>
          <a:p>
            <a:pPr marL="139700" marR="131445" algn="just">
              <a:lnSpc>
                <a:spcPts val="1400"/>
              </a:lnSpc>
              <a:spcBef>
                <a:spcPts val="50"/>
              </a:spcBef>
            </a:pPr>
            <a:r>
              <a:rPr sz="1100" dirty="0">
                <a:latin typeface="TeXGyreHeros"/>
                <a:cs typeface="TeXGyreHeros"/>
              </a:rPr>
              <a:t>- 100 </a:t>
            </a:r>
            <a:r>
              <a:rPr sz="1100" spc="-5" dirty="0">
                <a:latin typeface="TeXGyreHeros"/>
                <a:cs typeface="TeXGyreHeros"/>
              </a:rPr>
              <a:t>vjet. Fara </a:t>
            </a:r>
            <a:r>
              <a:rPr sz="1100" dirty="0">
                <a:latin typeface="TeXGyreHeros"/>
                <a:cs typeface="TeXGyreHeros"/>
              </a:rPr>
              <a:t>është </a:t>
            </a:r>
            <a:r>
              <a:rPr sz="1100" spc="-10" dirty="0">
                <a:latin typeface="TeXGyreHeros"/>
                <a:cs typeface="TeXGyreHeros"/>
              </a:rPr>
              <a:t>mbajtur, </a:t>
            </a:r>
            <a:r>
              <a:rPr sz="1100" spc="-5" dirty="0">
                <a:latin typeface="TeXGyreHeros"/>
                <a:cs typeface="TeXGyreHeros"/>
              </a:rPr>
              <a:t>ruajtur dhe trashëguar nga bahçevanët brez pas  brezi. </a:t>
            </a:r>
            <a:r>
              <a:rPr sz="1100" dirty="0">
                <a:latin typeface="TeXGyreHeros"/>
                <a:cs typeface="TeXGyreHeros"/>
              </a:rPr>
              <a:t>Aktualisht zë </a:t>
            </a:r>
            <a:r>
              <a:rPr sz="1100" spc="-5" dirty="0">
                <a:latin typeface="TeXGyreHeros"/>
                <a:cs typeface="TeXGyreHeros"/>
              </a:rPr>
              <a:t>rreth </a:t>
            </a:r>
            <a:r>
              <a:rPr sz="1100" dirty="0">
                <a:latin typeface="TeXGyreHeros"/>
                <a:cs typeface="TeXGyreHeros"/>
              </a:rPr>
              <a:t>10-15 % të </a:t>
            </a:r>
            <a:r>
              <a:rPr sz="1100" spc="-5" dirty="0">
                <a:latin typeface="TeXGyreHeros"/>
                <a:cs typeface="TeXGyreHeros"/>
              </a:rPr>
              <a:t>sipërfaqes </a:t>
            </a:r>
            <a:r>
              <a:rPr sz="1100" dirty="0">
                <a:latin typeface="TeXGyreHeros"/>
                <a:cs typeface="TeXGyreHeros"/>
              </a:rPr>
              <a:t>që </a:t>
            </a:r>
            <a:r>
              <a:rPr sz="1100" spc="-5" dirty="0">
                <a:latin typeface="TeXGyreHeros"/>
                <a:cs typeface="TeXGyreHeros"/>
              </a:rPr>
              <a:t>mbillet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lakër kokë </a:t>
            </a:r>
            <a:r>
              <a:rPr sz="1100" dirty="0">
                <a:latin typeface="TeXGyreHeros"/>
                <a:cs typeface="TeXGyreHeros"/>
              </a:rPr>
              <a:t>në zonë,  pra </a:t>
            </a:r>
            <a:r>
              <a:rPr sz="1100" spc="-5" dirty="0">
                <a:latin typeface="TeXGyreHeros"/>
                <a:cs typeface="TeXGyreHeros"/>
              </a:rPr>
              <a:t>është </a:t>
            </a:r>
            <a:r>
              <a:rPr sz="1100" dirty="0">
                <a:latin typeface="TeXGyreHeros"/>
                <a:cs typeface="TeXGyreHeros"/>
              </a:rPr>
              <a:t>një </a:t>
            </a:r>
            <a:r>
              <a:rPr sz="1100" spc="-5" dirty="0">
                <a:latin typeface="TeXGyreHeros"/>
                <a:cs typeface="TeXGyreHeros"/>
              </a:rPr>
              <a:t>kultivar </a:t>
            </a:r>
            <a:r>
              <a:rPr sz="1100" dirty="0">
                <a:latin typeface="TeXGyreHeros"/>
                <a:cs typeface="TeXGyreHeros"/>
              </a:rPr>
              <a:t>i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rrallë.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65"/>
              </a:spcBef>
            </a:pPr>
            <a:endParaRPr sz="950">
              <a:latin typeface="TeXGyreHeros"/>
              <a:cs typeface="TeXGyreHeros"/>
            </a:endParaRPr>
          </a:p>
          <a:p>
            <a:pPr marL="319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Përshkrimi:</a:t>
            </a:r>
            <a:endParaRPr sz="1100">
              <a:latin typeface="Arial"/>
              <a:cs typeface="Arial"/>
            </a:endParaRPr>
          </a:p>
          <a:p>
            <a:pPr marL="139700" marR="132080" indent="179705" algn="just">
              <a:lnSpc>
                <a:spcPct val="106000"/>
              </a:lnSpc>
              <a:spcBef>
                <a:spcPts val="5"/>
              </a:spcBef>
            </a:pPr>
            <a:r>
              <a:rPr sz="1100" spc="-5" dirty="0">
                <a:latin typeface="TeXGyreHeros"/>
                <a:cs typeface="TeXGyreHeros"/>
              </a:rPr>
              <a:t>Kultivar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i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mesatarisht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i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hershëm.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Bima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ka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masë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mesatarisht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vogël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dhe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kocan  të shkurtër 10 cm. Gjethet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jashtme janë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pakta,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ngritura </a:t>
            </a:r>
            <a:r>
              <a:rPr sz="1100" dirty="0">
                <a:latin typeface="TeXGyreHeros"/>
                <a:cs typeface="TeXGyreHeros"/>
              </a:rPr>
              <a:t>lart, </a:t>
            </a:r>
            <a:r>
              <a:rPr sz="1100" spc="-5" dirty="0">
                <a:latin typeface="TeXGyreHeros"/>
                <a:cs typeface="TeXGyreHeros"/>
              </a:rPr>
              <a:t>duke formuar  një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kënd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rreth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45</a:t>
            </a:r>
            <a:r>
              <a:rPr sz="900" spc="7" baseline="32407" dirty="0">
                <a:latin typeface="TeXGyreHeros"/>
                <a:cs typeface="TeXGyreHeros"/>
              </a:rPr>
              <a:t>0</a:t>
            </a:r>
            <a:r>
              <a:rPr sz="900" spc="150" baseline="32407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(gradë)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me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aksin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bimës,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me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ngjyre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gjelbër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hapur.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Formon  koka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dirty="0">
                <a:latin typeface="TeXGyreHeros"/>
                <a:cs typeface="TeXGyreHeros"/>
              </a:rPr>
              <a:t>vogla, </a:t>
            </a:r>
            <a:r>
              <a:rPr sz="1100" spc="-5" dirty="0">
                <a:latin typeface="TeXGyreHeros"/>
                <a:cs typeface="TeXGyreHeros"/>
              </a:rPr>
              <a:t>të rrumbullakëta, eliptike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pjesën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majës, </a:t>
            </a:r>
            <a:r>
              <a:rPr sz="1100" dirty="0">
                <a:latin typeface="TeXGyreHeros"/>
                <a:cs typeface="TeXGyreHeros"/>
              </a:rPr>
              <a:t>shumë </a:t>
            </a:r>
            <a:r>
              <a:rPr sz="1100" spc="-5" dirty="0">
                <a:latin typeface="TeXGyreHeros"/>
                <a:cs typeface="TeXGyreHeros"/>
              </a:rPr>
              <a:t>kompakte, </a:t>
            </a:r>
            <a:r>
              <a:rPr sz="1100" dirty="0">
                <a:latin typeface="TeXGyreHeros"/>
                <a:cs typeface="TeXGyreHeros"/>
              </a:rPr>
              <a:t>me  </a:t>
            </a:r>
            <a:r>
              <a:rPr sz="1100" spc="-5" dirty="0">
                <a:latin typeface="TeXGyreHeros"/>
                <a:cs typeface="TeXGyreHeros"/>
              </a:rPr>
              <a:t>madhësi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2-3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kg.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Gjethet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1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brendshme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kokës</a:t>
            </a:r>
            <a:r>
              <a:rPr sz="110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janë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të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holla,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me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ngjyrë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bardhë,  të </a:t>
            </a:r>
            <a:r>
              <a:rPr sz="1100" dirty="0">
                <a:latin typeface="TeXGyreHeros"/>
                <a:cs typeface="TeXGyreHeros"/>
              </a:rPr>
              <a:t>ëmbla në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ngrënie.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950">
              <a:latin typeface="TeXGyreHeros"/>
              <a:cs typeface="TeXGyreHeros"/>
            </a:endParaRPr>
          </a:p>
          <a:p>
            <a:pPr marL="139700" marR="132080" indent="179705" algn="just">
              <a:lnSpc>
                <a:spcPct val="106400"/>
              </a:lnSpc>
            </a:pPr>
            <a:r>
              <a:rPr sz="1100" b="1" spc="-5" dirty="0">
                <a:latin typeface="Arial"/>
                <a:cs typeface="Arial"/>
              </a:rPr>
              <a:t>Kultivimi:</a:t>
            </a:r>
            <a:r>
              <a:rPr sz="1100" b="1" spc="-35" dirty="0">
                <a:latin typeface="Arial"/>
                <a:cs typeface="Arial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Farat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mbillen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nga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gjysma</a:t>
            </a:r>
            <a:r>
              <a:rPr sz="1100" spc="-1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dytë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prillit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deri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nga</a:t>
            </a:r>
            <a:r>
              <a:rPr sz="1100" spc="-1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mesi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i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muajit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maj.  Fidanët në fushë </a:t>
            </a:r>
            <a:r>
              <a:rPr sz="1100" dirty="0">
                <a:latin typeface="TeXGyreHeros"/>
                <a:cs typeface="TeXGyreHeros"/>
              </a:rPr>
              <a:t>35-40 ditë pas mbirjes, gjatë </a:t>
            </a:r>
            <a:r>
              <a:rPr sz="1100" spc="-5" dirty="0">
                <a:latin typeface="TeXGyreHeros"/>
                <a:cs typeface="TeXGyreHeros"/>
              </a:rPr>
              <a:t>muajit qershorit. </a:t>
            </a:r>
            <a:r>
              <a:rPr sz="1100" dirty="0">
                <a:latin typeface="TeXGyreHeros"/>
                <a:cs typeface="TeXGyreHeros"/>
              </a:rPr>
              <a:t>Prodhimi </a:t>
            </a:r>
            <a:r>
              <a:rPr sz="1100" spc="-5" dirty="0">
                <a:latin typeface="TeXGyreHeros"/>
                <a:cs typeface="TeXGyreHeros"/>
              </a:rPr>
              <a:t>ﬁllon </a:t>
            </a:r>
            <a:r>
              <a:rPr sz="1100" spc="-10" dirty="0">
                <a:latin typeface="TeXGyreHeros"/>
                <a:cs typeface="TeXGyreHeros"/>
              </a:rPr>
              <a:t>në  </a:t>
            </a:r>
            <a:r>
              <a:rPr sz="1100" spc="-5" dirty="0">
                <a:latin typeface="TeXGyreHeros"/>
                <a:cs typeface="TeXGyreHeros"/>
              </a:rPr>
              <a:t>shtator dhe vazhdon </a:t>
            </a:r>
            <a:r>
              <a:rPr sz="1100" dirty="0">
                <a:latin typeface="TeXGyreHeros"/>
                <a:cs typeface="TeXGyreHeros"/>
              </a:rPr>
              <a:t>deri </a:t>
            </a:r>
            <a:r>
              <a:rPr sz="1100" spc="-5" dirty="0">
                <a:latin typeface="TeXGyreHeros"/>
                <a:cs typeface="TeXGyreHeros"/>
              </a:rPr>
              <a:t>nga mesi </a:t>
            </a:r>
            <a:r>
              <a:rPr sz="1100" dirty="0">
                <a:latin typeface="TeXGyreHeros"/>
                <a:cs typeface="TeXGyreHeros"/>
              </a:rPr>
              <a:t>i</a:t>
            </a:r>
            <a:r>
              <a:rPr sz="1100" spc="-5" dirty="0">
                <a:latin typeface="TeXGyreHeros"/>
                <a:cs typeface="TeXGyreHeros"/>
              </a:rPr>
              <a:t> nëntorit.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eXGyreHeros"/>
              <a:cs typeface="TeXGyreHeros"/>
            </a:endParaRPr>
          </a:p>
          <a:p>
            <a:pPr marL="319405" algn="just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Rendimenti: </a:t>
            </a:r>
            <a:r>
              <a:rPr sz="1100" spc="-5" dirty="0">
                <a:latin typeface="TeXGyreHeros"/>
                <a:cs typeface="TeXGyreHeros"/>
              </a:rPr>
              <a:t>rreth </a:t>
            </a:r>
            <a:r>
              <a:rPr sz="1100" dirty="0">
                <a:latin typeface="TeXGyreHeros"/>
                <a:cs typeface="TeXGyreHeros"/>
              </a:rPr>
              <a:t>30-40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kv/dynym.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eXGyreHeros"/>
              <a:cs typeface="TeXGyreHeros"/>
            </a:endParaRPr>
          </a:p>
          <a:p>
            <a:pPr marL="319405">
              <a:lnSpc>
                <a:spcPct val="100000"/>
              </a:lnSpc>
            </a:pPr>
            <a:r>
              <a:rPr sz="1100" b="1" spc="-10" dirty="0">
                <a:latin typeface="Arial"/>
                <a:cs typeface="Arial"/>
              </a:rPr>
              <a:t>Veçantitë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250">
              <a:latin typeface="Arial"/>
              <a:cs typeface="Arial"/>
            </a:endParaRPr>
          </a:p>
          <a:p>
            <a:pPr marL="319405" algn="just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Pozitive: </a:t>
            </a:r>
            <a:r>
              <a:rPr sz="1100" spc="-5" dirty="0">
                <a:latin typeface="TeXGyreHeros"/>
                <a:cs typeface="TeXGyreHeros"/>
              </a:rPr>
              <a:t>Jep </a:t>
            </a:r>
            <a:r>
              <a:rPr sz="1100" dirty="0">
                <a:latin typeface="TeXGyreHeros"/>
                <a:cs typeface="TeXGyreHeros"/>
              </a:rPr>
              <a:t>prodhim të </a:t>
            </a:r>
            <a:r>
              <a:rPr sz="1100" spc="-5" dirty="0">
                <a:latin typeface="TeXGyreHeros"/>
                <a:cs typeface="TeXGyreHeros"/>
              </a:rPr>
              <a:t>mirë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qëndrueshëm.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</a:pPr>
            <a:endParaRPr sz="12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750">
              <a:latin typeface="TeXGyreHeros"/>
              <a:cs typeface="TeXGyreHeros"/>
            </a:endParaRPr>
          </a:p>
          <a:p>
            <a:pPr marL="139700" marR="132080" indent="179705" algn="just">
              <a:lnSpc>
                <a:spcPct val="105900"/>
              </a:lnSpc>
            </a:pPr>
            <a:r>
              <a:rPr sz="1100" b="1" spc="-5" dirty="0">
                <a:latin typeface="Arial"/>
                <a:cs typeface="Arial"/>
              </a:rPr>
              <a:t>Negative: </a:t>
            </a:r>
            <a:r>
              <a:rPr sz="1100" spc="-5" dirty="0">
                <a:latin typeface="TeXGyreHeros"/>
                <a:cs typeface="TeXGyreHeros"/>
              </a:rPr>
              <a:t>Nuk </a:t>
            </a:r>
            <a:r>
              <a:rPr sz="1100" dirty="0">
                <a:latin typeface="TeXGyreHeros"/>
                <a:cs typeface="TeXGyreHeros"/>
              </a:rPr>
              <a:t>ka lidhje </a:t>
            </a:r>
            <a:r>
              <a:rPr sz="1100" spc="-5" dirty="0">
                <a:latin typeface="TeXGyreHeros"/>
                <a:cs typeface="TeXGyreHeros"/>
              </a:rPr>
              <a:t>të rregullt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kokave. Preket nga sëmundjet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lakrës,  </a:t>
            </a:r>
            <a:r>
              <a:rPr sz="1100" dirty="0">
                <a:latin typeface="TeXGyreHeros"/>
                <a:cs typeface="TeXGyreHeros"/>
              </a:rPr>
              <a:t>si </a:t>
            </a:r>
            <a:r>
              <a:rPr sz="1100" spc="-5" dirty="0">
                <a:latin typeface="TeXGyreHeros"/>
                <a:cs typeface="TeXGyreHeros"/>
              </a:rPr>
              <a:t>hernia (</a:t>
            </a:r>
            <a:r>
              <a:rPr sz="1100" i="1" spc="-5" dirty="0">
                <a:latin typeface="Arimo"/>
                <a:cs typeface="Arimo"/>
              </a:rPr>
              <a:t>Plasmodiophora brassicace</a:t>
            </a:r>
            <a:r>
              <a:rPr sz="1100" spc="-5" dirty="0">
                <a:latin typeface="TeXGyreHeros"/>
                <a:cs typeface="TeXGyreHeros"/>
              </a:rPr>
              <a:t>), </a:t>
            </a:r>
            <a:r>
              <a:rPr sz="1100" dirty="0">
                <a:latin typeface="TeXGyreHeros"/>
                <a:cs typeface="TeXGyreHeros"/>
              </a:rPr>
              <a:t>vrugu </a:t>
            </a:r>
            <a:r>
              <a:rPr sz="1100" spc="-5" dirty="0">
                <a:latin typeface="TeXGyreHeros"/>
                <a:cs typeface="TeXGyreHeros"/>
              </a:rPr>
              <a:t>(</a:t>
            </a:r>
            <a:r>
              <a:rPr sz="1100" i="1" spc="-5" dirty="0">
                <a:latin typeface="Arimo"/>
                <a:cs typeface="Arimo"/>
              </a:rPr>
              <a:t>Peronospora parasitica</a:t>
            </a:r>
            <a:r>
              <a:rPr sz="1100" spc="-5" dirty="0">
                <a:latin typeface="TeXGyreHeros"/>
                <a:cs typeface="TeXGyreHeros"/>
              </a:rPr>
              <a:t>) dhe </a:t>
            </a:r>
            <a:r>
              <a:rPr sz="1100" dirty="0">
                <a:latin typeface="TeXGyreHeros"/>
                <a:cs typeface="TeXGyreHeros"/>
              </a:rPr>
              <a:t>alter-  </a:t>
            </a:r>
            <a:r>
              <a:rPr sz="1100" spc="-5" dirty="0">
                <a:latin typeface="TeXGyreHeros"/>
                <a:cs typeface="TeXGyreHeros"/>
              </a:rPr>
              <a:t>naria (</a:t>
            </a:r>
            <a:r>
              <a:rPr sz="1100" i="1" spc="-5" dirty="0">
                <a:latin typeface="Arimo"/>
                <a:cs typeface="Arimo"/>
              </a:rPr>
              <a:t>Alternaria</a:t>
            </a:r>
            <a:r>
              <a:rPr sz="1100" i="1" spc="-20" dirty="0">
                <a:latin typeface="Arimo"/>
                <a:cs typeface="Arimo"/>
              </a:rPr>
              <a:t> </a:t>
            </a:r>
            <a:r>
              <a:rPr sz="1100" i="1" dirty="0">
                <a:latin typeface="Arimo"/>
                <a:cs typeface="Arimo"/>
              </a:rPr>
              <a:t>brassicace</a:t>
            </a:r>
            <a:r>
              <a:rPr sz="1100" dirty="0">
                <a:latin typeface="TeXGyreHeros"/>
                <a:cs typeface="TeXGyreHeros"/>
              </a:rPr>
              <a:t>).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00">
              <a:latin typeface="TeXGyreHeros"/>
              <a:cs typeface="TeXGyreHeros"/>
            </a:endParaRPr>
          </a:p>
          <a:p>
            <a:pPr marL="319405">
              <a:lnSpc>
                <a:spcPct val="100000"/>
              </a:lnSpc>
              <a:spcBef>
                <a:spcPts val="5"/>
              </a:spcBef>
            </a:pPr>
            <a:r>
              <a:rPr sz="1100" b="1" spc="-5" dirty="0">
                <a:latin typeface="Arial"/>
                <a:cs typeface="Arial"/>
              </a:rPr>
              <a:t>Përdorimi:</a:t>
            </a:r>
            <a:endParaRPr sz="1100">
              <a:latin typeface="Arial"/>
              <a:cs typeface="Arial"/>
            </a:endParaRPr>
          </a:p>
          <a:p>
            <a:pPr marL="139700" marR="3007995" indent="179705" algn="just">
              <a:lnSpc>
                <a:spcPct val="105900"/>
              </a:lnSpc>
              <a:spcBef>
                <a:spcPts val="5"/>
              </a:spcBef>
            </a:pPr>
            <a:r>
              <a:rPr sz="1100" spc="-5" dirty="0">
                <a:latin typeface="TeXGyreHeros"/>
                <a:cs typeface="TeXGyreHeros"/>
              </a:rPr>
              <a:t>Për konsum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freskët, </a:t>
            </a:r>
            <a:r>
              <a:rPr sz="1100" dirty="0">
                <a:latin typeface="TeXGyreHeros"/>
                <a:cs typeface="TeXGyreHeros"/>
              </a:rPr>
              <a:t>për sal-  </a:t>
            </a:r>
            <a:r>
              <a:rPr sz="1100" spc="-5" dirty="0">
                <a:latin typeface="TeXGyreHeros"/>
                <a:cs typeface="TeXGyreHeros"/>
              </a:rPr>
              <a:t>lata </a:t>
            </a:r>
            <a:r>
              <a:rPr sz="1100" dirty="0">
                <a:latin typeface="TeXGyreHeros"/>
                <a:cs typeface="TeXGyreHeros"/>
              </a:rPr>
              <a:t>dhe gatim, si </a:t>
            </a:r>
            <a:r>
              <a:rPr sz="1100" spc="-5" dirty="0">
                <a:latin typeface="TeXGyreHeros"/>
                <a:cs typeface="TeXGyreHeros"/>
              </a:rPr>
              <a:t>dhe </a:t>
            </a:r>
            <a:r>
              <a:rPr sz="1100" dirty="0">
                <a:latin typeface="TeXGyreHeros"/>
                <a:cs typeface="TeXGyreHeros"/>
              </a:rPr>
              <a:t>përpunim</a:t>
            </a:r>
            <a:r>
              <a:rPr sz="1100" spc="-21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në  </a:t>
            </a:r>
            <a:r>
              <a:rPr sz="1100" spc="-5" dirty="0">
                <a:latin typeface="TeXGyreHeros"/>
                <a:cs typeface="TeXGyreHeros"/>
              </a:rPr>
              <a:t>formë </a:t>
            </a:r>
            <a:r>
              <a:rPr sz="1100" dirty="0">
                <a:latin typeface="TeXGyreHeros"/>
                <a:cs typeface="TeXGyreHeros"/>
              </a:rPr>
              <a:t>turshi.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950">
              <a:latin typeface="TeXGyreHeros"/>
              <a:cs typeface="TeXGyreHeros"/>
            </a:endParaRPr>
          </a:p>
          <a:p>
            <a:pPr marL="139700" marR="3008630" indent="179705" algn="just">
              <a:lnSpc>
                <a:spcPct val="106100"/>
              </a:lnSpc>
            </a:pPr>
            <a:r>
              <a:rPr sz="1100" b="1" dirty="0">
                <a:latin typeface="Arial"/>
                <a:cs typeface="Arial"/>
              </a:rPr>
              <a:t>Risku: </a:t>
            </a:r>
            <a:r>
              <a:rPr sz="1100" spc="-5" dirty="0">
                <a:latin typeface="TeXGyreHeros"/>
                <a:cs typeface="TeXGyreHeros"/>
              </a:rPr>
              <a:t>Është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rrezik</a:t>
            </a:r>
            <a:r>
              <a:rPr sz="1100" spc="-20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zhdukje-  </a:t>
            </a:r>
            <a:r>
              <a:rPr sz="1100" spc="-5" dirty="0">
                <a:latin typeface="TeXGyreHeros"/>
                <a:cs typeface="TeXGyreHeros"/>
              </a:rPr>
              <a:t>je, </a:t>
            </a:r>
            <a:r>
              <a:rPr sz="1100" dirty="0">
                <a:latin typeface="TeXGyreHeros"/>
                <a:cs typeface="TeXGyreHeros"/>
              </a:rPr>
              <a:t>sepse në vite nuk </a:t>
            </a:r>
            <a:r>
              <a:rPr sz="1100" spc="-5" dirty="0">
                <a:latin typeface="TeXGyreHeros"/>
                <a:cs typeface="TeXGyreHeros"/>
              </a:rPr>
              <a:t>është</a:t>
            </a:r>
            <a:r>
              <a:rPr sz="1100" spc="-9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punuar  </a:t>
            </a:r>
            <a:r>
              <a:rPr sz="1100" spc="-5" dirty="0">
                <a:latin typeface="TeXGyreHeros"/>
                <a:cs typeface="TeXGyreHeros"/>
              </a:rPr>
              <a:t>për seleksionimin dhe prodhimin </a:t>
            </a:r>
            <a:r>
              <a:rPr sz="1100" dirty="0">
                <a:latin typeface="TeXGyreHeros"/>
                <a:cs typeface="TeXGyreHeros"/>
              </a:rPr>
              <a:t>e  </a:t>
            </a:r>
            <a:r>
              <a:rPr sz="1100" spc="-5" dirty="0">
                <a:latin typeface="TeXGyreHeros"/>
                <a:cs typeface="TeXGyreHeros"/>
              </a:rPr>
              <a:t>farës.</a:t>
            </a:r>
            <a:endParaRPr sz="1100">
              <a:latin typeface="TeXGyreHeros"/>
              <a:cs typeface="TeXGyreHero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990850" y="6438138"/>
            <a:ext cx="2809240" cy="2044064"/>
            <a:chOff x="2990850" y="6438138"/>
            <a:chExt cx="2809240" cy="2044064"/>
          </a:xfrm>
        </p:grpSpPr>
        <p:sp>
          <p:nvSpPr>
            <p:cNvPr id="4" name="object 4"/>
            <p:cNvSpPr/>
            <p:nvPr/>
          </p:nvSpPr>
          <p:spPr>
            <a:xfrm>
              <a:off x="2993136" y="6440424"/>
              <a:ext cx="2804160" cy="20391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994660" y="6441948"/>
              <a:ext cx="2801620" cy="2036445"/>
            </a:xfrm>
            <a:custGeom>
              <a:avLst/>
              <a:gdLst/>
              <a:ahLst/>
              <a:cxnLst/>
              <a:rect l="l" t="t" r="r" b="b"/>
              <a:pathLst>
                <a:path w="2801620" h="2036445">
                  <a:moveTo>
                    <a:pt x="0" y="0"/>
                  </a:moveTo>
                  <a:lnTo>
                    <a:pt x="0" y="2036064"/>
                  </a:lnTo>
                  <a:lnTo>
                    <a:pt x="2801112" y="2036064"/>
                  </a:lnTo>
                  <a:lnTo>
                    <a:pt x="2801112" y="0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3093211" y="8572158"/>
            <a:ext cx="321310" cy="15367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900" dirty="0">
                <a:latin typeface="TeXGyreHeros"/>
                <a:cs typeface="TeXGyreHeros"/>
              </a:rPr>
              <a:t>- </a:t>
            </a:r>
            <a:fld id="{81D60167-4931-47E6-BA6A-407CBD079E47}" type="slidenum">
              <a:rPr sz="900" dirty="0">
                <a:latin typeface="TeXGyreHeros"/>
                <a:cs typeface="TeXGyreHeros"/>
              </a:rPr>
              <a:t>32</a:t>
            </a:fld>
            <a:r>
              <a:rPr sz="900" spc="-75" dirty="0">
                <a:latin typeface="TeXGyreHeros"/>
                <a:cs typeface="TeXGyreHeros"/>
              </a:rPr>
              <a:t> </a:t>
            </a:r>
            <a:r>
              <a:rPr sz="900" dirty="0">
                <a:latin typeface="TeXGyreHeros"/>
                <a:cs typeface="TeXGyreHeros"/>
              </a:rPr>
              <a:t>-</a:t>
            </a:r>
            <a:endParaRPr sz="900">
              <a:latin typeface="TeXGyreHeros"/>
              <a:cs typeface="TeXGyreHeros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44727" y="574913"/>
            <a:ext cx="5028565" cy="6785609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625"/>
              </a:spcBef>
            </a:pPr>
            <a:r>
              <a:rPr sz="1400" b="1" spc="-5" dirty="0">
                <a:latin typeface="Arial"/>
                <a:cs typeface="Arial"/>
              </a:rPr>
              <a:t>Preshi Kasharit</a:t>
            </a:r>
            <a:endParaRPr sz="1400">
              <a:latin typeface="Arial"/>
              <a:cs typeface="Arial"/>
            </a:endParaRPr>
          </a:p>
          <a:p>
            <a:pPr marL="2540" algn="ctr">
              <a:lnSpc>
                <a:spcPct val="100000"/>
              </a:lnSpc>
              <a:spcBef>
                <a:spcPts val="459"/>
              </a:spcBef>
            </a:pPr>
            <a:r>
              <a:rPr sz="1250" b="1" spc="-5" dirty="0">
                <a:latin typeface="Arial"/>
                <a:cs typeface="Arial"/>
              </a:rPr>
              <a:t>Specia: </a:t>
            </a:r>
            <a:r>
              <a:rPr sz="1250" i="1" spc="-5" dirty="0">
                <a:latin typeface="Arimo"/>
                <a:cs typeface="Arimo"/>
              </a:rPr>
              <a:t>Allium porrum </a:t>
            </a:r>
            <a:r>
              <a:rPr sz="1250" spc="-5" dirty="0">
                <a:latin typeface="TeXGyreHeros"/>
                <a:cs typeface="TeXGyreHeros"/>
              </a:rPr>
              <a:t>L.</a:t>
            </a:r>
            <a:endParaRPr sz="125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000">
              <a:latin typeface="TeXGyreHeros"/>
              <a:cs typeface="TeXGyreHeros"/>
            </a:endParaRPr>
          </a:p>
          <a:p>
            <a:pPr marL="12700" marR="5080" indent="179705" algn="just">
              <a:lnSpc>
                <a:spcPct val="105900"/>
              </a:lnSpc>
              <a:spcBef>
                <a:spcPts val="5"/>
              </a:spcBef>
            </a:pPr>
            <a:r>
              <a:rPr sz="1100" b="1" spc="-5" dirty="0">
                <a:latin typeface="Arial"/>
                <a:cs typeface="Arial"/>
              </a:rPr>
              <a:t>Përhapja:</a:t>
            </a:r>
            <a:r>
              <a:rPr sz="1100" b="1" spc="-45" dirty="0">
                <a:latin typeface="Arial"/>
                <a:cs typeface="Arial"/>
              </a:rPr>
              <a:t> </a:t>
            </a:r>
            <a:r>
              <a:rPr sz="1100" dirty="0">
                <a:latin typeface="TeXGyreHeros"/>
                <a:cs typeface="TeXGyreHeros"/>
              </a:rPr>
              <a:t>Në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fshatrat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70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Tiranës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njihet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kultivohet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për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më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se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80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-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100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vjet.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Fara  </a:t>
            </a:r>
            <a:r>
              <a:rPr sz="1100" spc="-5" dirty="0">
                <a:latin typeface="TeXGyreHeros"/>
                <a:cs typeface="TeXGyreHeros"/>
              </a:rPr>
              <a:t>është </a:t>
            </a:r>
            <a:r>
              <a:rPr sz="1100" spc="-10" dirty="0">
                <a:latin typeface="TeXGyreHeros"/>
                <a:cs typeface="TeXGyreHeros"/>
              </a:rPr>
              <a:t>mbajtur, </a:t>
            </a:r>
            <a:r>
              <a:rPr sz="1100" spc="-5" dirty="0">
                <a:latin typeface="TeXGyreHeros"/>
                <a:cs typeface="TeXGyreHeros"/>
              </a:rPr>
              <a:t>ruajtur </a:t>
            </a:r>
            <a:r>
              <a:rPr sz="1100" spc="-10" dirty="0">
                <a:latin typeface="TeXGyreHeros"/>
                <a:cs typeface="TeXGyreHeros"/>
              </a:rPr>
              <a:t>dhe </a:t>
            </a:r>
            <a:r>
              <a:rPr sz="1100" spc="-5" dirty="0">
                <a:latin typeface="TeXGyreHeros"/>
                <a:cs typeface="TeXGyreHeros"/>
              </a:rPr>
              <a:t>trashëguar brez pas </a:t>
            </a:r>
            <a:r>
              <a:rPr sz="1100" dirty="0">
                <a:latin typeface="TeXGyreHeros"/>
                <a:cs typeface="TeXGyreHeros"/>
              </a:rPr>
              <a:t>brezi nga </a:t>
            </a:r>
            <a:r>
              <a:rPr sz="1100" spc="-5" dirty="0">
                <a:latin typeface="TeXGyreHeros"/>
                <a:cs typeface="TeXGyreHeros"/>
              </a:rPr>
              <a:t>bahçevanët. Aktualisht  </a:t>
            </a:r>
            <a:r>
              <a:rPr sz="1100" dirty="0">
                <a:latin typeface="TeXGyreHeros"/>
                <a:cs typeface="TeXGyreHeros"/>
              </a:rPr>
              <a:t>zë </a:t>
            </a:r>
            <a:r>
              <a:rPr sz="1100" spc="-5" dirty="0">
                <a:latin typeface="TeXGyreHeros"/>
                <a:cs typeface="TeXGyreHeros"/>
              </a:rPr>
              <a:t>rreth </a:t>
            </a:r>
            <a:r>
              <a:rPr sz="1100" dirty="0">
                <a:latin typeface="TeXGyreHeros"/>
                <a:cs typeface="TeXGyreHeros"/>
              </a:rPr>
              <a:t>10-15 % të </a:t>
            </a:r>
            <a:r>
              <a:rPr sz="1100" spc="-5" dirty="0">
                <a:latin typeface="TeXGyreHeros"/>
                <a:cs typeface="TeXGyreHeros"/>
              </a:rPr>
              <a:t>sipërfaqes </a:t>
            </a:r>
            <a:r>
              <a:rPr sz="1100" dirty="0">
                <a:latin typeface="TeXGyreHeros"/>
                <a:cs typeface="TeXGyreHeros"/>
              </a:rPr>
              <a:t>që </a:t>
            </a:r>
            <a:r>
              <a:rPr sz="1100" spc="-5" dirty="0">
                <a:latin typeface="TeXGyreHeros"/>
                <a:cs typeface="TeXGyreHeros"/>
              </a:rPr>
              <a:t>mbillet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këtë bime në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zonë.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Përshkrimi:</a:t>
            </a:r>
            <a:endParaRPr sz="1100">
              <a:latin typeface="Arial"/>
              <a:cs typeface="Arial"/>
            </a:endParaRPr>
          </a:p>
          <a:p>
            <a:pPr marL="12700" marR="5715" indent="179705" algn="just">
              <a:lnSpc>
                <a:spcPct val="106100"/>
              </a:lnSpc>
              <a:spcBef>
                <a:spcPts val="5"/>
              </a:spcBef>
            </a:pPr>
            <a:r>
              <a:rPr sz="1100" dirty="0">
                <a:latin typeface="TeXGyreHeros"/>
                <a:cs typeface="TeXGyreHeros"/>
              </a:rPr>
              <a:t>Bima</a:t>
            </a:r>
            <a:r>
              <a:rPr sz="1100" spc="-10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formon</a:t>
            </a:r>
            <a:r>
              <a:rPr sz="1100" spc="-8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pak</a:t>
            </a:r>
            <a:r>
              <a:rPr sz="1100" spc="-8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gjethe</a:t>
            </a:r>
            <a:r>
              <a:rPr sz="1100" spc="-8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dhe</a:t>
            </a:r>
            <a:r>
              <a:rPr sz="1100" spc="-7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kërcell</a:t>
            </a:r>
            <a:r>
              <a:rPr sz="1100" spc="1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8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gjatë</a:t>
            </a:r>
            <a:r>
              <a:rPr sz="1100" spc="-8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40-60</a:t>
            </a:r>
            <a:r>
              <a:rPr sz="1100" spc="-8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cm,</a:t>
            </a:r>
            <a:r>
              <a:rPr sz="1100" spc="-9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i</a:t>
            </a:r>
            <a:r>
              <a:rPr sz="1100" spc="-8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cili</a:t>
            </a:r>
            <a:r>
              <a:rPr sz="1100" spc="-8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në</a:t>
            </a:r>
            <a:r>
              <a:rPr sz="1100" spc="-8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pjesën</a:t>
            </a:r>
            <a:r>
              <a:rPr sz="1100" spc="-9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9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poshtme  </a:t>
            </a:r>
            <a:r>
              <a:rPr sz="1100" spc="-5" dirty="0">
                <a:latin typeface="TeXGyreHeros"/>
                <a:cs typeface="TeXGyreHeros"/>
              </a:rPr>
              <a:t>vjen më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trashë, kurse pranë gjetheve </a:t>
            </a:r>
            <a:r>
              <a:rPr sz="1100" dirty="0">
                <a:latin typeface="TeXGyreHeros"/>
                <a:cs typeface="TeXGyreHeros"/>
              </a:rPr>
              <a:t>më i </a:t>
            </a:r>
            <a:r>
              <a:rPr sz="1100" spc="-5" dirty="0">
                <a:latin typeface="TeXGyreHeros"/>
                <a:cs typeface="TeXGyreHeros"/>
              </a:rPr>
              <a:t>hollë (formë “kopani”). Ka cilësi </a:t>
            </a:r>
            <a:r>
              <a:rPr sz="1100" dirty="0">
                <a:latin typeface="TeXGyreHeros"/>
                <a:cs typeface="TeXGyreHeros"/>
              </a:rPr>
              <a:t>të  mira </a:t>
            </a:r>
            <a:r>
              <a:rPr sz="1100" spc="-5" dirty="0">
                <a:latin typeface="TeXGyreHeros"/>
                <a:cs typeface="TeXGyreHeros"/>
              </a:rPr>
              <a:t>organoleptike: </a:t>
            </a:r>
            <a:r>
              <a:rPr sz="1100" dirty="0">
                <a:latin typeface="TeXGyreHeros"/>
                <a:cs typeface="TeXGyreHeros"/>
              </a:rPr>
              <a:t>përmbajtje të </a:t>
            </a:r>
            <a:r>
              <a:rPr sz="1100" spc="-5" dirty="0">
                <a:latin typeface="TeXGyreHeros"/>
                <a:cs typeface="TeXGyreHeros"/>
              </a:rPr>
              <a:t>ulët celuloze dhe zien </a:t>
            </a:r>
            <a:r>
              <a:rPr sz="1100" dirty="0">
                <a:latin typeface="TeXGyreHeros"/>
                <a:cs typeface="TeXGyreHeros"/>
              </a:rPr>
              <a:t>lehtë, </a:t>
            </a:r>
            <a:r>
              <a:rPr sz="1100" spc="-5" dirty="0">
                <a:latin typeface="TeXGyreHeros"/>
                <a:cs typeface="TeXGyreHeros"/>
              </a:rPr>
              <a:t>është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ëmbël, </a:t>
            </a:r>
            <a:r>
              <a:rPr sz="1100" dirty="0">
                <a:latin typeface="TeXGyreHeros"/>
                <a:cs typeface="TeXGyreHeros"/>
              </a:rPr>
              <a:t>pak  </a:t>
            </a:r>
            <a:r>
              <a:rPr sz="1100" spc="-5" dirty="0">
                <a:latin typeface="TeXGyreHeros"/>
                <a:cs typeface="TeXGyreHeros"/>
              </a:rPr>
              <a:t>djegës </a:t>
            </a:r>
            <a:r>
              <a:rPr sz="1100" dirty="0">
                <a:latin typeface="TeXGyreHeros"/>
                <a:cs typeface="TeXGyreHeros"/>
              </a:rPr>
              <a:t>dhe i </a:t>
            </a:r>
            <a:r>
              <a:rPr sz="1100" spc="-5" dirty="0">
                <a:latin typeface="TeXGyreHeros"/>
                <a:cs typeface="TeXGyreHeros"/>
              </a:rPr>
              <a:t>shijshëm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ngrënie. Nuk </a:t>
            </a:r>
            <a:r>
              <a:rPr sz="1100" dirty="0">
                <a:latin typeface="TeXGyreHeros"/>
                <a:cs typeface="TeXGyreHeros"/>
              </a:rPr>
              <a:t>ka </a:t>
            </a:r>
            <a:r>
              <a:rPr sz="1100" spc="-5" dirty="0">
                <a:latin typeface="TeXGyreHeros"/>
                <a:cs typeface="TeXGyreHeros"/>
              </a:rPr>
              <a:t>qëndrueshmri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mirë </a:t>
            </a:r>
            <a:r>
              <a:rPr sz="1100" dirty="0">
                <a:latin typeface="TeXGyreHeros"/>
                <a:cs typeface="TeXGyreHeros"/>
              </a:rPr>
              <a:t>ndaj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6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ftohtit.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Kultivimi: </a:t>
            </a:r>
            <a:r>
              <a:rPr sz="1100" spc="-5" dirty="0">
                <a:latin typeface="TeXGyreHeros"/>
                <a:cs typeface="TeXGyreHeros"/>
              </a:rPr>
              <a:t>Tradicionalisht kultivohet </a:t>
            </a:r>
            <a:r>
              <a:rPr sz="1100" dirty="0">
                <a:latin typeface="TeXGyreHeros"/>
                <a:cs typeface="TeXGyreHeros"/>
              </a:rPr>
              <a:t>me</a:t>
            </a:r>
            <a:r>
              <a:rPr sz="1100" spc="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ﬁdanë.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10" dirty="0">
                <a:latin typeface="Arial"/>
                <a:cs typeface="Arial"/>
              </a:rPr>
              <a:t>Teknologjia:</a:t>
            </a:r>
            <a:endParaRPr sz="1100">
              <a:latin typeface="Arial"/>
              <a:cs typeface="Arial"/>
            </a:endParaRPr>
          </a:p>
          <a:p>
            <a:pPr marL="12700" marR="5715" indent="179705" algn="just">
              <a:lnSpc>
                <a:spcPts val="1400"/>
              </a:lnSpc>
              <a:spcBef>
                <a:spcPts val="50"/>
              </a:spcBef>
            </a:pPr>
            <a:r>
              <a:rPr sz="1100" dirty="0">
                <a:latin typeface="TeXGyreHeros"/>
                <a:cs typeface="TeXGyreHeros"/>
              </a:rPr>
              <a:t>Fara </a:t>
            </a:r>
            <a:r>
              <a:rPr sz="1100" spc="-5" dirty="0">
                <a:latin typeface="TeXGyreHeros"/>
                <a:cs typeface="TeXGyreHeros"/>
              </a:rPr>
              <a:t>për prodhimin </a:t>
            </a:r>
            <a:r>
              <a:rPr sz="1100" dirty="0">
                <a:latin typeface="TeXGyreHeros"/>
                <a:cs typeface="TeXGyreHeros"/>
              </a:rPr>
              <a:t>e ﬁdanëve </a:t>
            </a:r>
            <a:r>
              <a:rPr sz="1100" spc="-5" dirty="0">
                <a:latin typeface="TeXGyreHeros"/>
                <a:cs typeface="TeXGyreHeros"/>
              </a:rPr>
              <a:t>mbillet gjatë muajit </a:t>
            </a:r>
            <a:r>
              <a:rPr sz="1100" dirty="0">
                <a:latin typeface="TeXGyreHeros"/>
                <a:cs typeface="TeXGyreHeros"/>
              </a:rPr>
              <a:t>mars. </a:t>
            </a:r>
            <a:r>
              <a:rPr sz="1100" spc="-5" dirty="0">
                <a:latin typeface="TeXGyreHeros"/>
                <a:cs typeface="TeXGyreHeros"/>
              </a:rPr>
              <a:t>Fidanët mbillen në  fushë gjatë periudhës </a:t>
            </a:r>
            <a:r>
              <a:rPr sz="1100" dirty="0">
                <a:latin typeface="TeXGyreHeros"/>
                <a:cs typeface="TeXGyreHeros"/>
              </a:rPr>
              <a:t>qershor – </a:t>
            </a:r>
            <a:r>
              <a:rPr sz="1100" spc="-5" dirty="0">
                <a:latin typeface="TeXGyreHeros"/>
                <a:cs typeface="TeXGyreHeros"/>
              </a:rPr>
              <a:t>korrik, në </a:t>
            </a:r>
            <a:r>
              <a:rPr sz="1100" dirty="0">
                <a:latin typeface="TeXGyreHeros"/>
                <a:cs typeface="TeXGyreHeros"/>
              </a:rPr>
              <a:t>largësitë </a:t>
            </a:r>
            <a:r>
              <a:rPr sz="1100" spc="-5" dirty="0">
                <a:latin typeface="TeXGyreHeros"/>
                <a:cs typeface="TeXGyreHeros"/>
              </a:rPr>
              <a:t>20-25 </a:t>
            </a:r>
            <a:r>
              <a:rPr sz="1100" dirty="0">
                <a:latin typeface="TeXGyreHeros"/>
                <a:cs typeface="TeXGyreHeros"/>
              </a:rPr>
              <a:t>x 10-15 </a:t>
            </a:r>
            <a:r>
              <a:rPr sz="1100" spc="-5" dirty="0">
                <a:latin typeface="TeXGyreHeros"/>
                <a:cs typeface="TeXGyreHeros"/>
              </a:rPr>
              <a:t>cm. </a:t>
            </a:r>
            <a:r>
              <a:rPr sz="1100" dirty="0">
                <a:latin typeface="TeXGyreHeros"/>
                <a:cs typeface="TeXGyreHeros"/>
              </a:rPr>
              <a:t>Prodhimi  ﬁllon </a:t>
            </a:r>
            <a:r>
              <a:rPr sz="1100" spc="-5" dirty="0">
                <a:latin typeface="TeXGyreHeros"/>
                <a:cs typeface="TeXGyreHeros"/>
              </a:rPr>
              <a:t>të merret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periudhën tetor </a:t>
            </a:r>
            <a:r>
              <a:rPr sz="1100" dirty="0">
                <a:latin typeface="TeXGyreHeros"/>
                <a:cs typeface="TeXGyreHeros"/>
              </a:rPr>
              <a:t>e vazhdon deri në </a:t>
            </a:r>
            <a:r>
              <a:rPr sz="1100" spc="-5" dirty="0">
                <a:latin typeface="TeXGyreHeros"/>
                <a:cs typeface="TeXGyreHeros"/>
              </a:rPr>
              <a:t>mars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vitit</a:t>
            </a:r>
            <a:r>
              <a:rPr sz="1100" spc="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pasardhës.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65"/>
              </a:spcBef>
            </a:pPr>
            <a:endParaRPr sz="95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Rendimenti: </a:t>
            </a:r>
            <a:r>
              <a:rPr sz="1100" spc="-5" dirty="0">
                <a:latin typeface="TeXGyreHeros"/>
                <a:cs typeface="TeXGyreHeros"/>
              </a:rPr>
              <a:t>rreth </a:t>
            </a:r>
            <a:r>
              <a:rPr sz="1100" dirty="0">
                <a:latin typeface="TeXGyreHeros"/>
                <a:cs typeface="TeXGyreHeros"/>
              </a:rPr>
              <a:t>25 - 30</a:t>
            </a:r>
            <a:r>
              <a:rPr sz="1100" spc="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kv/dynym.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10" dirty="0">
                <a:latin typeface="Arial"/>
                <a:cs typeface="Arial"/>
              </a:rPr>
              <a:t>Veçantitë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200">
              <a:latin typeface="Arial"/>
              <a:cs typeface="Arial"/>
            </a:endParaRPr>
          </a:p>
          <a:p>
            <a:pPr marL="12700" marR="2903220" indent="179705" algn="just">
              <a:lnSpc>
                <a:spcPct val="105500"/>
              </a:lnSpc>
            </a:pPr>
            <a:r>
              <a:rPr sz="1100" b="1" spc="-5" dirty="0">
                <a:latin typeface="Arial"/>
                <a:cs typeface="Arial"/>
              </a:rPr>
              <a:t>Pozitive: </a:t>
            </a:r>
            <a:r>
              <a:rPr sz="1100" dirty="0">
                <a:latin typeface="TeXGyreHeros"/>
                <a:cs typeface="TeXGyreHeros"/>
              </a:rPr>
              <a:t>Është i</a:t>
            </a:r>
            <a:r>
              <a:rPr sz="1100" spc="-10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qëndrueshëm  ndaj sëmundjeve.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950">
              <a:latin typeface="TeXGyreHeros"/>
              <a:cs typeface="TeXGyreHeros"/>
            </a:endParaRPr>
          </a:p>
          <a:p>
            <a:pPr marL="12700" marR="2903220" indent="179705" algn="just">
              <a:lnSpc>
                <a:spcPct val="105500"/>
              </a:lnSpc>
            </a:pPr>
            <a:r>
              <a:rPr sz="1100" b="1" spc="-5" dirty="0">
                <a:latin typeface="Arial"/>
                <a:cs typeface="Arial"/>
              </a:rPr>
              <a:t>Negative: </a:t>
            </a:r>
            <a:r>
              <a:rPr sz="1100" spc="-5" dirty="0">
                <a:latin typeface="TeXGyreHeros"/>
                <a:cs typeface="TeXGyreHeros"/>
              </a:rPr>
              <a:t>Nuk ruhet për kohë  të </a:t>
            </a:r>
            <a:r>
              <a:rPr sz="1100" dirty="0">
                <a:latin typeface="TeXGyreHeros"/>
                <a:cs typeface="TeXGyreHeros"/>
              </a:rPr>
              <a:t>gjatë.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950">
              <a:latin typeface="TeXGyreHeros"/>
              <a:cs typeface="TeXGyreHeros"/>
            </a:endParaRPr>
          </a:p>
          <a:p>
            <a:pPr marL="12700" marR="2904490" indent="179705" algn="just">
              <a:lnSpc>
                <a:spcPct val="105500"/>
              </a:lnSpc>
            </a:pPr>
            <a:r>
              <a:rPr sz="1100" b="1" spc="-5" dirty="0">
                <a:latin typeface="Arial"/>
                <a:cs typeface="Arial"/>
              </a:rPr>
              <a:t>Përdorimi: </a:t>
            </a:r>
            <a:r>
              <a:rPr sz="1100" spc="-5" dirty="0">
                <a:latin typeface="TeXGyreHeros"/>
                <a:cs typeface="TeXGyreHeros"/>
              </a:rPr>
              <a:t>Për konsum të fre-  skët </a:t>
            </a:r>
            <a:r>
              <a:rPr sz="1100" dirty="0">
                <a:latin typeface="TeXGyreHeros"/>
                <a:cs typeface="TeXGyreHeros"/>
              </a:rPr>
              <a:t>dhe</a:t>
            </a:r>
            <a:r>
              <a:rPr sz="1100" spc="-1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gatim.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950">
              <a:latin typeface="TeXGyreHeros"/>
              <a:cs typeface="TeXGyreHeros"/>
            </a:endParaRPr>
          </a:p>
          <a:p>
            <a:pPr marL="12700" marR="2902585" indent="179705" algn="just">
              <a:lnSpc>
                <a:spcPct val="106100"/>
              </a:lnSpc>
            </a:pPr>
            <a:r>
              <a:rPr sz="1100" b="1" dirty="0">
                <a:latin typeface="Arial"/>
                <a:cs typeface="Arial"/>
              </a:rPr>
              <a:t>Risku: </a:t>
            </a:r>
            <a:r>
              <a:rPr sz="1100" spc="-5" dirty="0">
                <a:latin typeface="TeXGyreHeros"/>
                <a:cs typeface="TeXGyreHeros"/>
              </a:rPr>
              <a:t>Është </a:t>
            </a:r>
            <a:r>
              <a:rPr sz="1100" dirty="0">
                <a:latin typeface="TeXGyreHeros"/>
                <a:cs typeface="TeXGyreHeros"/>
              </a:rPr>
              <a:t>në rrezik zhduk-  </a:t>
            </a:r>
            <a:r>
              <a:rPr sz="1100" spc="-5" dirty="0">
                <a:latin typeface="TeXGyreHeros"/>
                <a:cs typeface="TeXGyreHeros"/>
              </a:rPr>
              <a:t>jeje; në </a:t>
            </a:r>
            <a:r>
              <a:rPr sz="1100" dirty="0">
                <a:latin typeface="TeXGyreHeros"/>
                <a:cs typeface="TeXGyreHeros"/>
              </a:rPr>
              <a:t>vite </a:t>
            </a:r>
            <a:r>
              <a:rPr sz="1100" spc="-5" dirty="0">
                <a:latin typeface="TeXGyreHeros"/>
                <a:cs typeface="TeXGyreHeros"/>
              </a:rPr>
              <a:t>nuk është punuar </a:t>
            </a:r>
            <a:r>
              <a:rPr sz="1100" dirty="0">
                <a:latin typeface="TeXGyreHeros"/>
                <a:cs typeface="TeXGyreHeros"/>
              </a:rPr>
              <a:t>për  </a:t>
            </a:r>
            <a:r>
              <a:rPr sz="1100" spc="-5" dirty="0">
                <a:latin typeface="TeXGyreHeros"/>
                <a:cs typeface="TeXGyreHeros"/>
              </a:rPr>
              <a:t>seleksionimin dhe prodhimin </a:t>
            </a:r>
            <a:r>
              <a:rPr sz="1100" dirty="0">
                <a:latin typeface="TeXGyreHeros"/>
                <a:cs typeface="TeXGyreHeros"/>
              </a:rPr>
              <a:t>e  </a:t>
            </a:r>
            <a:r>
              <a:rPr sz="1100" spc="-5" dirty="0">
                <a:latin typeface="TeXGyreHeros"/>
                <a:cs typeface="TeXGyreHeros"/>
              </a:rPr>
              <a:t>farës.</a:t>
            </a:r>
            <a:endParaRPr sz="1100">
              <a:latin typeface="TeXGyreHeros"/>
              <a:cs typeface="TeXGyreHero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932938" y="4679442"/>
            <a:ext cx="2830195" cy="3802379"/>
            <a:chOff x="2932938" y="4679442"/>
            <a:chExt cx="2830195" cy="3802379"/>
          </a:xfrm>
        </p:grpSpPr>
        <p:sp>
          <p:nvSpPr>
            <p:cNvPr id="4" name="object 4"/>
            <p:cNvSpPr/>
            <p:nvPr/>
          </p:nvSpPr>
          <p:spPr>
            <a:xfrm>
              <a:off x="2936748" y="4683252"/>
              <a:ext cx="2825496" cy="379628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936748" y="4683252"/>
              <a:ext cx="2822575" cy="3794760"/>
            </a:xfrm>
            <a:custGeom>
              <a:avLst/>
              <a:gdLst/>
              <a:ahLst/>
              <a:cxnLst/>
              <a:rect l="l" t="t" r="r" b="b"/>
              <a:pathLst>
                <a:path w="2822575" h="3794759">
                  <a:moveTo>
                    <a:pt x="0" y="0"/>
                  </a:moveTo>
                  <a:lnTo>
                    <a:pt x="0" y="3794760"/>
                  </a:lnTo>
                  <a:lnTo>
                    <a:pt x="2822448" y="3794760"/>
                  </a:lnTo>
                  <a:lnTo>
                    <a:pt x="2822448" y="0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3093211" y="8572158"/>
            <a:ext cx="321310" cy="15367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900" dirty="0">
                <a:latin typeface="TeXGyreHeros"/>
                <a:cs typeface="TeXGyreHeros"/>
              </a:rPr>
              <a:t>- </a:t>
            </a:r>
            <a:fld id="{81D60167-4931-47E6-BA6A-407CBD079E47}" type="slidenum">
              <a:rPr sz="900" dirty="0">
                <a:latin typeface="TeXGyreHeros"/>
                <a:cs typeface="TeXGyreHeros"/>
              </a:rPr>
              <a:t>33</a:t>
            </a:fld>
            <a:r>
              <a:rPr sz="900" spc="-75" dirty="0">
                <a:latin typeface="TeXGyreHeros"/>
                <a:cs typeface="TeXGyreHeros"/>
              </a:rPr>
              <a:t> </a:t>
            </a:r>
            <a:r>
              <a:rPr sz="900" dirty="0">
                <a:latin typeface="TeXGyreHeros"/>
                <a:cs typeface="TeXGyreHeros"/>
              </a:rPr>
              <a:t>-</a:t>
            </a:r>
            <a:endParaRPr sz="900">
              <a:latin typeface="TeXGyreHeros"/>
              <a:cs typeface="TeXGyreHeros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9780" y="574913"/>
            <a:ext cx="5030470" cy="6962775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25"/>
              </a:spcBef>
            </a:pPr>
            <a:r>
              <a:rPr sz="1400" b="1" spc="-5" dirty="0">
                <a:latin typeface="Arial"/>
                <a:cs typeface="Arial"/>
              </a:rPr>
              <a:t>Preshi </a:t>
            </a:r>
            <a:r>
              <a:rPr sz="1400" b="1" dirty="0">
                <a:latin typeface="Arial"/>
                <a:cs typeface="Arial"/>
              </a:rPr>
              <a:t>i</a:t>
            </a:r>
            <a:r>
              <a:rPr sz="1400" b="1" spc="-1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Belortasë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459"/>
              </a:spcBef>
            </a:pPr>
            <a:r>
              <a:rPr sz="1250" b="1" spc="-5" dirty="0">
                <a:latin typeface="Arial"/>
                <a:cs typeface="Arial"/>
              </a:rPr>
              <a:t>Specia: </a:t>
            </a:r>
            <a:r>
              <a:rPr sz="1250" i="1" spc="-5" dirty="0">
                <a:latin typeface="Arimo"/>
                <a:cs typeface="Arimo"/>
              </a:rPr>
              <a:t>Allium porrum</a:t>
            </a:r>
            <a:r>
              <a:rPr sz="1250" i="1" spc="10" dirty="0">
                <a:latin typeface="Arimo"/>
                <a:cs typeface="Arimo"/>
              </a:rPr>
              <a:t> </a:t>
            </a:r>
            <a:r>
              <a:rPr sz="1250" spc="-5" dirty="0">
                <a:latin typeface="TeXGyreHeros"/>
                <a:cs typeface="TeXGyreHeros"/>
              </a:rPr>
              <a:t>L.</a:t>
            </a:r>
            <a:endParaRPr sz="125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000">
              <a:latin typeface="TeXGyreHeros"/>
              <a:cs typeface="TeXGyreHeros"/>
            </a:endParaRPr>
          </a:p>
          <a:p>
            <a:pPr marL="12700" marR="5080" indent="179705" algn="just">
              <a:lnSpc>
                <a:spcPct val="106100"/>
              </a:lnSpc>
            </a:pPr>
            <a:r>
              <a:rPr sz="1100" b="1" spc="-5" dirty="0">
                <a:latin typeface="Arial"/>
                <a:cs typeface="Arial"/>
              </a:rPr>
              <a:t>Përhapja: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fshatrat </a:t>
            </a:r>
            <a:r>
              <a:rPr sz="1100" dirty="0">
                <a:latin typeface="TeXGyreHeros"/>
                <a:cs typeface="TeXGyreHeros"/>
              </a:rPr>
              <a:t>e Korçës, </a:t>
            </a:r>
            <a:r>
              <a:rPr sz="1100" spc="-5" dirty="0">
                <a:latin typeface="TeXGyreHeros"/>
                <a:cs typeface="TeXGyreHeros"/>
              </a:rPr>
              <a:t>Devollit </a:t>
            </a:r>
            <a:r>
              <a:rPr sz="1100" dirty="0">
                <a:latin typeface="TeXGyreHeros"/>
                <a:cs typeface="TeXGyreHeros"/>
              </a:rPr>
              <a:t>e Pogradecit njihet e </a:t>
            </a:r>
            <a:r>
              <a:rPr sz="1100" spc="-5" dirty="0">
                <a:latin typeface="TeXGyreHeros"/>
                <a:cs typeface="TeXGyreHeros"/>
              </a:rPr>
              <a:t>kultivohet </a:t>
            </a:r>
            <a:r>
              <a:rPr sz="1100" dirty="0">
                <a:latin typeface="TeXGyreHeros"/>
                <a:cs typeface="TeXGyreHeros"/>
              </a:rPr>
              <a:t>për  më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se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dy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shekuj.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Fara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është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mbajtur,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ruajtur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dhe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trashëguar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nga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banorët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brez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pas  brezi, me përzgjedhje dhe mbjellje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dirty="0">
                <a:latin typeface="TeXGyreHeros"/>
                <a:cs typeface="TeXGyreHeros"/>
              </a:rPr>
              <a:t>bimëve më </a:t>
            </a:r>
            <a:r>
              <a:rPr sz="1100" spc="-5" dirty="0">
                <a:latin typeface="TeXGyreHeros"/>
                <a:cs typeface="TeXGyreHeros"/>
              </a:rPr>
              <a:t>tipike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shëndetshme. </a:t>
            </a:r>
            <a:r>
              <a:rPr sz="1100" dirty="0">
                <a:latin typeface="TeXGyreHeros"/>
                <a:cs typeface="TeXGyreHeros"/>
              </a:rPr>
              <a:t>Aktual-  </a:t>
            </a:r>
            <a:r>
              <a:rPr sz="1100" spc="-5" dirty="0">
                <a:latin typeface="TeXGyreHeros"/>
                <a:cs typeface="TeXGyreHeros"/>
              </a:rPr>
              <a:t>isht </a:t>
            </a:r>
            <a:r>
              <a:rPr sz="1100" dirty="0">
                <a:latin typeface="TeXGyreHeros"/>
                <a:cs typeface="TeXGyreHeros"/>
              </a:rPr>
              <a:t>zë rreth 20-25 % të </a:t>
            </a:r>
            <a:r>
              <a:rPr sz="1100" spc="-5" dirty="0">
                <a:latin typeface="TeXGyreHeros"/>
                <a:cs typeface="TeXGyreHeros"/>
              </a:rPr>
              <a:t>sipërfaqes </a:t>
            </a:r>
            <a:r>
              <a:rPr sz="1100" spc="-10" dirty="0">
                <a:latin typeface="TeXGyreHeros"/>
                <a:cs typeface="TeXGyreHeros"/>
              </a:rPr>
              <a:t>së </a:t>
            </a:r>
            <a:r>
              <a:rPr sz="1100" dirty="0">
                <a:latin typeface="TeXGyreHeros"/>
                <a:cs typeface="TeXGyreHeros"/>
              </a:rPr>
              <a:t>preshit në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zonë.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Përshkrimi:</a:t>
            </a:r>
            <a:endParaRPr sz="1100">
              <a:latin typeface="Arial"/>
              <a:cs typeface="Arial"/>
            </a:endParaRPr>
          </a:p>
          <a:p>
            <a:pPr marL="12700" marR="5080" indent="179705" algn="just">
              <a:lnSpc>
                <a:spcPct val="105900"/>
              </a:lnSpc>
              <a:spcBef>
                <a:spcPts val="5"/>
              </a:spcBef>
            </a:pPr>
            <a:r>
              <a:rPr sz="1100" dirty="0">
                <a:latin typeface="TeXGyreHeros"/>
                <a:cs typeface="TeXGyreHeros"/>
              </a:rPr>
              <a:t>Bima formon pak gjethe, </a:t>
            </a:r>
            <a:r>
              <a:rPr sz="1100" spc="-5" dirty="0">
                <a:latin typeface="TeXGyreHeros"/>
                <a:cs typeface="TeXGyreHeros"/>
              </a:rPr>
              <a:t>me ngjyrë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gjelbër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errët, kërcell cilindrik </a:t>
            </a:r>
            <a:r>
              <a:rPr sz="1100" dirty="0">
                <a:latin typeface="TeXGyreHeros"/>
                <a:cs typeface="TeXGyreHeros"/>
              </a:rPr>
              <a:t>mjaft  </a:t>
            </a:r>
            <a:r>
              <a:rPr sz="1100" spc="-5" dirty="0">
                <a:latin typeface="TeXGyreHeros"/>
                <a:cs typeface="TeXGyreHeros"/>
              </a:rPr>
              <a:t>të gjatë 70-90 cm. Ka cilësi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mira organoleptike: zien lehtë, </a:t>
            </a:r>
            <a:r>
              <a:rPr sz="1100" dirty="0">
                <a:latin typeface="TeXGyreHeros"/>
                <a:cs typeface="TeXGyreHeros"/>
              </a:rPr>
              <a:t>është i </a:t>
            </a:r>
            <a:r>
              <a:rPr sz="1100" spc="-5" dirty="0">
                <a:latin typeface="TeXGyreHeros"/>
                <a:cs typeface="TeXGyreHeros"/>
              </a:rPr>
              <a:t>ëmbël, pak  djegës </a:t>
            </a:r>
            <a:r>
              <a:rPr sz="1100" dirty="0">
                <a:latin typeface="TeXGyreHeros"/>
                <a:cs typeface="TeXGyreHeros"/>
              </a:rPr>
              <a:t>dhe ka shije të </a:t>
            </a:r>
            <a:r>
              <a:rPr sz="1100" spc="-5" dirty="0">
                <a:latin typeface="TeXGyreHeros"/>
                <a:cs typeface="TeXGyreHeros"/>
              </a:rPr>
              <a:t>mirë. Ka </a:t>
            </a:r>
            <a:r>
              <a:rPr sz="1100" dirty="0">
                <a:latin typeface="TeXGyreHeros"/>
                <a:cs typeface="TeXGyreHeros"/>
              </a:rPr>
              <a:t>qëndrueshmëri të </a:t>
            </a:r>
            <a:r>
              <a:rPr sz="1100" spc="-5" dirty="0">
                <a:latin typeface="TeXGyreHeros"/>
                <a:cs typeface="TeXGyreHeros"/>
              </a:rPr>
              <a:t>mirë ndaj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ftohtit.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Kultivimi: </a:t>
            </a:r>
            <a:r>
              <a:rPr sz="1100" spc="-5" dirty="0">
                <a:latin typeface="TeXGyreHeros"/>
                <a:cs typeface="TeXGyreHeros"/>
              </a:rPr>
              <a:t>Tradicionalisht kultivohet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ﬁdanë</a:t>
            </a:r>
            <a:r>
              <a:rPr sz="1100" spc="1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10" dirty="0">
                <a:latin typeface="Arial"/>
                <a:cs typeface="Arial"/>
              </a:rPr>
              <a:t>Teknologjia:</a:t>
            </a:r>
            <a:endParaRPr sz="1100">
              <a:latin typeface="Arial"/>
              <a:cs typeface="Arial"/>
            </a:endParaRPr>
          </a:p>
          <a:p>
            <a:pPr marL="12700" marR="5715" indent="218440">
              <a:lnSpc>
                <a:spcPts val="1400"/>
              </a:lnSpc>
              <a:spcBef>
                <a:spcPts val="50"/>
              </a:spcBef>
            </a:pPr>
            <a:r>
              <a:rPr sz="1100" dirty="0">
                <a:latin typeface="TeXGyreHeros"/>
                <a:cs typeface="TeXGyreHeros"/>
              </a:rPr>
              <a:t>Fara për </a:t>
            </a:r>
            <a:r>
              <a:rPr sz="1100" spc="-5" dirty="0">
                <a:latin typeface="TeXGyreHeros"/>
                <a:cs typeface="TeXGyreHeros"/>
              </a:rPr>
              <a:t>prodhimin </a:t>
            </a:r>
            <a:r>
              <a:rPr sz="1100" dirty="0">
                <a:latin typeface="TeXGyreHeros"/>
                <a:cs typeface="TeXGyreHeros"/>
              </a:rPr>
              <a:t>e ﬁdanëve </a:t>
            </a:r>
            <a:r>
              <a:rPr sz="1100" spc="-5" dirty="0">
                <a:latin typeface="TeXGyreHeros"/>
                <a:cs typeface="TeXGyreHeros"/>
              </a:rPr>
              <a:t>mbillet herët </a:t>
            </a:r>
            <a:r>
              <a:rPr sz="1100" dirty="0">
                <a:latin typeface="TeXGyreHeros"/>
                <a:cs typeface="TeXGyreHeros"/>
              </a:rPr>
              <a:t>në pranverë, </a:t>
            </a:r>
            <a:r>
              <a:rPr sz="1100" spc="-5" dirty="0">
                <a:latin typeface="TeXGyreHeros"/>
                <a:cs typeface="TeXGyreHeros"/>
              </a:rPr>
              <a:t>gjatë </a:t>
            </a:r>
            <a:r>
              <a:rPr sz="1100" dirty="0">
                <a:latin typeface="TeXGyreHeros"/>
                <a:cs typeface="TeXGyreHeros"/>
              </a:rPr>
              <a:t>muajit </a:t>
            </a:r>
            <a:r>
              <a:rPr sz="1100" spc="-5" dirty="0">
                <a:latin typeface="TeXGyreHeros"/>
                <a:cs typeface="TeXGyreHeros"/>
              </a:rPr>
              <a:t>shkurt </a:t>
            </a:r>
            <a:r>
              <a:rPr sz="1100" dirty="0">
                <a:latin typeface="TeXGyreHeros"/>
                <a:cs typeface="TeXGyreHeros"/>
              </a:rPr>
              <a:t>e  </a:t>
            </a:r>
            <a:r>
              <a:rPr sz="1100" spc="-5" dirty="0">
                <a:latin typeface="TeXGyreHeros"/>
                <a:cs typeface="TeXGyreHeros"/>
              </a:rPr>
              <a:t>deri </a:t>
            </a:r>
            <a:r>
              <a:rPr sz="1100" dirty="0">
                <a:latin typeface="TeXGyreHeros"/>
                <a:cs typeface="TeXGyreHeros"/>
              </a:rPr>
              <a:t>nga ﬁllimi </a:t>
            </a:r>
            <a:r>
              <a:rPr sz="1100" spc="-5" dirty="0">
                <a:latin typeface="TeXGyreHeros"/>
                <a:cs typeface="TeXGyreHeros"/>
              </a:rPr>
              <a:t>muajit </a:t>
            </a:r>
            <a:r>
              <a:rPr sz="1100" dirty="0">
                <a:latin typeface="TeXGyreHeros"/>
                <a:cs typeface="TeXGyreHeros"/>
              </a:rPr>
              <a:t>mars. </a:t>
            </a:r>
            <a:r>
              <a:rPr sz="1100" spc="-5" dirty="0">
                <a:latin typeface="TeXGyreHeros"/>
                <a:cs typeface="TeXGyreHeros"/>
              </a:rPr>
              <a:t>Fidanët mbillen në </a:t>
            </a:r>
            <a:r>
              <a:rPr sz="1100" dirty="0">
                <a:latin typeface="TeXGyreHeros"/>
                <a:cs typeface="TeXGyreHeros"/>
              </a:rPr>
              <a:t>fushë </a:t>
            </a:r>
            <a:r>
              <a:rPr sz="1100" spc="-5" dirty="0">
                <a:latin typeface="TeXGyreHeros"/>
                <a:cs typeface="TeXGyreHeros"/>
              </a:rPr>
              <a:t>gjatë periudhës</a:t>
            </a:r>
            <a:r>
              <a:rPr sz="1100" spc="-70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maj-qershor,</a:t>
            </a:r>
            <a:endParaRPr sz="1100">
              <a:latin typeface="TeXGyreHeros"/>
              <a:cs typeface="TeXGyreHeros"/>
            </a:endParaRPr>
          </a:p>
          <a:p>
            <a:pPr marL="12700" marR="5715">
              <a:lnSpc>
                <a:spcPts val="1390"/>
              </a:lnSpc>
              <a:spcBef>
                <a:spcPts val="20"/>
              </a:spcBef>
            </a:pPr>
            <a:r>
              <a:rPr sz="1100" spc="-5" dirty="0">
                <a:latin typeface="TeXGyreHeros"/>
                <a:cs typeface="TeXGyreHeros"/>
              </a:rPr>
              <a:t>në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largësitë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20-25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x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10-15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cm.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Prodhimi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ﬁllon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merret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në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periudhën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tetor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vazh-  </a:t>
            </a:r>
            <a:r>
              <a:rPr sz="1100" spc="-5" dirty="0">
                <a:latin typeface="TeXGyreHeros"/>
                <a:cs typeface="TeXGyreHeros"/>
              </a:rPr>
              <a:t>don deri në mars </a:t>
            </a:r>
            <a:r>
              <a:rPr sz="1100" dirty="0">
                <a:latin typeface="TeXGyreHeros"/>
                <a:cs typeface="TeXGyreHeros"/>
              </a:rPr>
              <a:t>të vitit </a:t>
            </a:r>
            <a:r>
              <a:rPr sz="1100" spc="-5" dirty="0">
                <a:latin typeface="TeXGyreHeros"/>
                <a:cs typeface="TeXGyreHeros"/>
              </a:rPr>
              <a:t>pasardhës.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këtë </a:t>
            </a:r>
            <a:r>
              <a:rPr sz="1100" dirty="0">
                <a:latin typeface="TeXGyreHeros"/>
                <a:cs typeface="TeXGyreHeros"/>
              </a:rPr>
              <a:t>zonë ka përvoja </a:t>
            </a:r>
            <a:r>
              <a:rPr sz="1100" spc="-5" dirty="0">
                <a:latin typeface="TeXGyreHeros"/>
                <a:cs typeface="TeXGyreHeros"/>
              </a:rPr>
              <a:t>të mira, </a:t>
            </a:r>
            <a:r>
              <a:rPr sz="1100" dirty="0">
                <a:latin typeface="TeXGyreHeros"/>
                <a:cs typeface="TeXGyreHeros"/>
              </a:rPr>
              <a:t>për</a:t>
            </a:r>
            <a:r>
              <a:rPr sz="1100" spc="-9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shkuljen</a:t>
            </a:r>
            <a:endParaRPr sz="1100">
              <a:latin typeface="TeXGyreHeros"/>
              <a:cs typeface="TeXGyreHeros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preshit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vjeshtën </a:t>
            </a:r>
            <a:r>
              <a:rPr sz="1100" dirty="0">
                <a:latin typeface="TeXGyreHeros"/>
                <a:cs typeface="TeXGyreHeros"/>
              </a:rPr>
              <a:t>e vonë </a:t>
            </a:r>
            <a:r>
              <a:rPr sz="1100" spc="-5" dirty="0">
                <a:latin typeface="TeXGyreHeros"/>
                <a:cs typeface="TeXGyreHeros"/>
              </a:rPr>
              <a:t>dhe ruajtjen </a:t>
            </a:r>
            <a:r>
              <a:rPr sz="1100" dirty="0">
                <a:latin typeface="TeXGyreHeros"/>
                <a:cs typeface="TeXGyreHeros"/>
              </a:rPr>
              <a:t>e tij </a:t>
            </a:r>
            <a:r>
              <a:rPr sz="1100" spc="-5" dirty="0">
                <a:latin typeface="TeXGyreHeros"/>
                <a:cs typeface="TeXGyreHeros"/>
              </a:rPr>
              <a:t>të shtratiﬁkuar për konsum</a:t>
            </a:r>
            <a:r>
              <a:rPr sz="1100" spc="90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dimëror.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Rendimenti:</a:t>
            </a:r>
            <a:endParaRPr sz="1100">
              <a:latin typeface="Arial"/>
              <a:cs typeface="Arial"/>
            </a:endParaRPr>
          </a:p>
          <a:p>
            <a:pPr marL="192405">
              <a:lnSpc>
                <a:spcPct val="100000"/>
              </a:lnSpc>
              <a:spcBef>
                <a:spcPts val="85"/>
              </a:spcBef>
            </a:pPr>
            <a:r>
              <a:rPr sz="1100" spc="-5" dirty="0">
                <a:latin typeface="TeXGyreHeros"/>
                <a:cs typeface="TeXGyreHeros"/>
              </a:rPr>
              <a:t>rreth </a:t>
            </a:r>
            <a:r>
              <a:rPr sz="1100" dirty="0">
                <a:latin typeface="TeXGyreHeros"/>
                <a:cs typeface="TeXGyreHeros"/>
              </a:rPr>
              <a:t>25 - 30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kv/dynym.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  <a:spcBef>
                <a:spcPts val="5"/>
              </a:spcBef>
            </a:pPr>
            <a:r>
              <a:rPr sz="1100" b="1" spc="-10" dirty="0">
                <a:latin typeface="Arial"/>
                <a:cs typeface="Arial"/>
              </a:rPr>
              <a:t>Veçantitë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200">
              <a:latin typeface="Arial"/>
              <a:cs typeface="Arial"/>
            </a:endParaRPr>
          </a:p>
          <a:p>
            <a:pPr marL="12700" marR="2263775" indent="179705" algn="just">
              <a:lnSpc>
                <a:spcPct val="105500"/>
              </a:lnSpc>
            </a:pPr>
            <a:r>
              <a:rPr sz="1100" b="1" spc="-5" dirty="0">
                <a:latin typeface="Arial"/>
                <a:cs typeface="Arial"/>
              </a:rPr>
              <a:t>Pozitive: </a:t>
            </a:r>
            <a:r>
              <a:rPr sz="1100" dirty="0">
                <a:latin typeface="TeXGyreHeros"/>
                <a:cs typeface="TeXGyreHeros"/>
              </a:rPr>
              <a:t>Është i </a:t>
            </a:r>
            <a:r>
              <a:rPr sz="1100" spc="-5" dirty="0">
                <a:latin typeface="TeXGyreHeros"/>
                <a:cs typeface="TeXGyreHeros"/>
              </a:rPr>
              <a:t>qëndrueshëm ndaj së-  mundjeve </a:t>
            </a:r>
            <a:r>
              <a:rPr sz="1100" dirty="0">
                <a:latin typeface="TeXGyreHeros"/>
                <a:cs typeface="TeXGyreHeros"/>
              </a:rPr>
              <a:t>dhe te</a:t>
            </a:r>
            <a:r>
              <a:rPr sz="1100" spc="-1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ftohtit.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Negative: </a:t>
            </a:r>
            <a:r>
              <a:rPr sz="1100" spc="-5" dirty="0">
                <a:latin typeface="TeXGyreHeros"/>
                <a:cs typeface="TeXGyreHeros"/>
              </a:rPr>
              <a:t>Nuk</a:t>
            </a:r>
            <a:r>
              <a:rPr sz="1100" spc="-1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ka.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950">
              <a:latin typeface="TeXGyreHeros"/>
              <a:cs typeface="TeXGyreHeros"/>
            </a:endParaRPr>
          </a:p>
          <a:p>
            <a:pPr marL="12700" marR="2264410" indent="179705" algn="just">
              <a:lnSpc>
                <a:spcPct val="106400"/>
              </a:lnSpc>
            </a:pPr>
            <a:r>
              <a:rPr sz="1100" b="1" spc="-5" dirty="0">
                <a:latin typeface="Arial"/>
                <a:cs typeface="Arial"/>
              </a:rPr>
              <a:t>Përdorimi:</a:t>
            </a:r>
            <a:r>
              <a:rPr sz="1100" b="1" spc="-70" dirty="0">
                <a:latin typeface="Arial"/>
                <a:cs typeface="Arial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Për</a:t>
            </a:r>
            <a:r>
              <a:rPr sz="1100" spc="-7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konsum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freskët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dhe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ga-  </a:t>
            </a:r>
            <a:r>
              <a:rPr sz="1100" dirty="0">
                <a:latin typeface="TeXGyreHeros"/>
                <a:cs typeface="TeXGyreHeros"/>
              </a:rPr>
              <a:t>tim.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950">
              <a:latin typeface="TeXGyreHeros"/>
              <a:cs typeface="TeXGyreHeros"/>
            </a:endParaRPr>
          </a:p>
          <a:p>
            <a:pPr marL="12700" marR="2262505" indent="179705" algn="just">
              <a:lnSpc>
                <a:spcPct val="105900"/>
              </a:lnSpc>
            </a:pPr>
            <a:r>
              <a:rPr sz="1100" b="1" dirty="0">
                <a:latin typeface="Arial"/>
                <a:cs typeface="Arial"/>
              </a:rPr>
              <a:t>Risku: </a:t>
            </a:r>
            <a:r>
              <a:rPr sz="1100" spc="-5" dirty="0">
                <a:latin typeface="TeXGyreHeros"/>
                <a:cs typeface="TeXGyreHeros"/>
              </a:rPr>
              <a:t>Është në </a:t>
            </a:r>
            <a:r>
              <a:rPr sz="1100" dirty="0">
                <a:latin typeface="TeXGyreHeros"/>
                <a:cs typeface="TeXGyreHeros"/>
              </a:rPr>
              <a:t>rrezik zhdukjeje; </a:t>
            </a:r>
            <a:r>
              <a:rPr sz="1100" spc="-5" dirty="0">
                <a:latin typeface="TeXGyreHeros"/>
                <a:cs typeface="TeXGyreHeros"/>
              </a:rPr>
              <a:t>në </a:t>
            </a:r>
            <a:r>
              <a:rPr sz="1100" dirty="0">
                <a:latin typeface="TeXGyreHeros"/>
                <a:cs typeface="TeXGyreHeros"/>
              </a:rPr>
              <a:t>vite  </a:t>
            </a:r>
            <a:r>
              <a:rPr sz="1100" spc="-5" dirty="0">
                <a:latin typeface="TeXGyreHeros"/>
                <a:cs typeface="TeXGyreHeros"/>
              </a:rPr>
              <a:t>nuk është punuar për seleksionimin dhe  prodhimin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farës.</a:t>
            </a:r>
            <a:endParaRPr sz="1100">
              <a:latin typeface="TeXGyreHeros"/>
              <a:cs typeface="TeXGyreHero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609594" y="4621530"/>
            <a:ext cx="2190115" cy="3860800"/>
            <a:chOff x="3609594" y="4621530"/>
            <a:chExt cx="2190115" cy="3860800"/>
          </a:xfrm>
        </p:grpSpPr>
        <p:sp>
          <p:nvSpPr>
            <p:cNvPr id="4" name="object 4"/>
            <p:cNvSpPr/>
            <p:nvPr/>
          </p:nvSpPr>
          <p:spPr>
            <a:xfrm>
              <a:off x="3611880" y="4625340"/>
              <a:ext cx="2185416" cy="385419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613404" y="4625340"/>
              <a:ext cx="2182495" cy="3853179"/>
            </a:xfrm>
            <a:custGeom>
              <a:avLst/>
              <a:gdLst/>
              <a:ahLst/>
              <a:cxnLst/>
              <a:rect l="l" t="t" r="r" b="b"/>
              <a:pathLst>
                <a:path w="2182495" h="3853179">
                  <a:moveTo>
                    <a:pt x="0" y="0"/>
                  </a:moveTo>
                  <a:lnTo>
                    <a:pt x="0" y="3852672"/>
                  </a:lnTo>
                  <a:lnTo>
                    <a:pt x="2182368" y="3852672"/>
                  </a:lnTo>
                  <a:lnTo>
                    <a:pt x="2182368" y="0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3093211" y="8572158"/>
            <a:ext cx="321310" cy="15367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900" dirty="0">
                <a:latin typeface="TeXGyreHeros"/>
                <a:cs typeface="TeXGyreHeros"/>
              </a:rPr>
              <a:t>- </a:t>
            </a:r>
            <a:fld id="{81D60167-4931-47E6-BA6A-407CBD079E47}" type="slidenum">
              <a:rPr sz="900" dirty="0">
                <a:latin typeface="TeXGyreHeros"/>
                <a:cs typeface="TeXGyreHeros"/>
              </a:rPr>
              <a:t>34</a:t>
            </a:fld>
            <a:r>
              <a:rPr sz="900" spc="-75" dirty="0">
                <a:latin typeface="TeXGyreHeros"/>
                <a:cs typeface="TeXGyreHeros"/>
              </a:rPr>
              <a:t> </a:t>
            </a:r>
            <a:r>
              <a:rPr sz="900" dirty="0">
                <a:latin typeface="TeXGyreHeros"/>
                <a:cs typeface="TeXGyreHeros"/>
              </a:rPr>
              <a:t>-</a:t>
            </a:r>
            <a:endParaRPr sz="900">
              <a:latin typeface="TeXGyreHeros"/>
              <a:cs typeface="TeXGyreHeros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43204" y="574913"/>
            <a:ext cx="5030470" cy="6785609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25"/>
              </a:spcBef>
            </a:pPr>
            <a:r>
              <a:rPr sz="1400" b="1" spc="-5" dirty="0">
                <a:latin typeface="Arial"/>
                <a:cs typeface="Arial"/>
              </a:rPr>
              <a:t>Mashurka </a:t>
            </a:r>
            <a:r>
              <a:rPr sz="1400" b="1" dirty="0">
                <a:latin typeface="Arial"/>
                <a:cs typeface="Arial"/>
              </a:rPr>
              <a:t>kacavjerrëse </a:t>
            </a:r>
            <a:r>
              <a:rPr sz="1400" b="1" spc="-5" dirty="0">
                <a:latin typeface="Arial"/>
                <a:cs typeface="Arial"/>
              </a:rPr>
              <a:t>“Jallija“ </a:t>
            </a:r>
            <a:r>
              <a:rPr sz="1400" b="1" dirty="0">
                <a:latin typeface="Arial"/>
                <a:cs typeface="Arial"/>
              </a:rPr>
              <a:t>e</a:t>
            </a:r>
            <a:r>
              <a:rPr sz="1400" b="1" spc="1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Shkodrës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459"/>
              </a:spcBef>
            </a:pPr>
            <a:r>
              <a:rPr sz="1250" b="1" spc="-5" dirty="0">
                <a:latin typeface="Arial"/>
                <a:cs typeface="Arial"/>
              </a:rPr>
              <a:t>Specia: </a:t>
            </a:r>
            <a:r>
              <a:rPr sz="1250" i="1" spc="-5" dirty="0">
                <a:latin typeface="Arimo"/>
                <a:cs typeface="Arimo"/>
              </a:rPr>
              <a:t>Phaseolus vulgaris</a:t>
            </a:r>
            <a:r>
              <a:rPr sz="1250" i="1" spc="5" dirty="0">
                <a:latin typeface="Arimo"/>
                <a:cs typeface="Arimo"/>
              </a:rPr>
              <a:t> </a:t>
            </a:r>
            <a:r>
              <a:rPr sz="1250" spc="-5" dirty="0">
                <a:latin typeface="TeXGyreHeros"/>
                <a:cs typeface="TeXGyreHeros"/>
              </a:rPr>
              <a:t>L.</a:t>
            </a:r>
            <a:endParaRPr sz="125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000">
              <a:latin typeface="TeXGyreHeros"/>
              <a:cs typeface="TeXGyreHeros"/>
            </a:endParaRPr>
          </a:p>
          <a:p>
            <a:pPr marL="12700" marR="5080" indent="179705" algn="just">
              <a:lnSpc>
                <a:spcPct val="106100"/>
              </a:lnSpc>
            </a:pPr>
            <a:r>
              <a:rPr sz="1100" b="1" spc="-5" dirty="0">
                <a:latin typeface="Arial"/>
                <a:cs typeface="Arial"/>
              </a:rPr>
              <a:t>Përhapja</a:t>
            </a:r>
            <a:r>
              <a:rPr sz="1100" spc="-5" dirty="0">
                <a:latin typeface="TeXGyreHeros"/>
                <a:cs typeface="TeXGyreHeros"/>
              </a:rPr>
              <a:t>: Në zonën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Shkodrës njihet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kultivohet për më </a:t>
            </a:r>
            <a:r>
              <a:rPr sz="1100" dirty="0">
                <a:latin typeface="TeXGyreHeros"/>
                <a:cs typeface="TeXGyreHeros"/>
              </a:rPr>
              <a:t>se 70-80 </a:t>
            </a:r>
            <a:r>
              <a:rPr sz="1100" spc="-5" dirty="0">
                <a:latin typeface="TeXGyreHeros"/>
                <a:cs typeface="TeXGyreHeros"/>
              </a:rPr>
              <a:t>vjet, </a:t>
            </a:r>
            <a:r>
              <a:rPr sz="1100" dirty="0">
                <a:latin typeface="TeXGyreHeros"/>
                <a:cs typeface="TeXGyreHeros"/>
              </a:rPr>
              <a:t>fara  </a:t>
            </a:r>
            <a:r>
              <a:rPr sz="1100" spc="-5" dirty="0">
                <a:latin typeface="TeXGyreHeros"/>
                <a:cs typeface="TeXGyreHeros"/>
              </a:rPr>
              <a:t>është </a:t>
            </a:r>
            <a:r>
              <a:rPr sz="1100" spc="-10" dirty="0">
                <a:latin typeface="TeXGyreHeros"/>
                <a:cs typeface="TeXGyreHeros"/>
              </a:rPr>
              <a:t>mbajtur, </a:t>
            </a:r>
            <a:r>
              <a:rPr sz="1100" spc="-5" dirty="0">
                <a:latin typeface="TeXGyreHeros"/>
                <a:cs typeface="TeXGyreHeros"/>
              </a:rPr>
              <a:t>ruajtur dhe </a:t>
            </a:r>
            <a:r>
              <a:rPr sz="1100" dirty="0">
                <a:latin typeface="TeXGyreHeros"/>
                <a:cs typeface="TeXGyreHeros"/>
              </a:rPr>
              <a:t>trashëguar </a:t>
            </a:r>
            <a:r>
              <a:rPr sz="1100" spc="-5" dirty="0">
                <a:latin typeface="TeXGyreHeros"/>
                <a:cs typeface="TeXGyreHeros"/>
              </a:rPr>
              <a:t>nga bahçevanët </a:t>
            </a:r>
            <a:r>
              <a:rPr sz="1100" dirty="0">
                <a:latin typeface="TeXGyreHeros"/>
                <a:cs typeface="TeXGyreHeros"/>
              </a:rPr>
              <a:t>brez </a:t>
            </a:r>
            <a:r>
              <a:rPr sz="1100" spc="-5" dirty="0">
                <a:latin typeface="TeXGyreHeros"/>
                <a:cs typeface="TeXGyreHeros"/>
              </a:rPr>
              <a:t>pas brezi. Aktualisht  </a:t>
            </a:r>
            <a:r>
              <a:rPr sz="1100" dirty="0">
                <a:latin typeface="TeXGyreHeros"/>
                <a:cs typeface="TeXGyreHeros"/>
              </a:rPr>
              <a:t>zë </a:t>
            </a:r>
            <a:r>
              <a:rPr sz="1100" spc="-5" dirty="0">
                <a:latin typeface="TeXGyreHeros"/>
                <a:cs typeface="TeXGyreHeros"/>
              </a:rPr>
              <a:t>rreth 10-20 </a:t>
            </a:r>
            <a:r>
              <a:rPr sz="1100" dirty="0">
                <a:latin typeface="TeXGyreHeros"/>
                <a:cs typeface="TeXGyreHeros"/>
              </a:rPr>
              <a:t>% </a:t>
            </a:r>
            <a:r>
              <a:rPr sz="1100" spc="-5" dirty="0">
                <a:latin typeface="TeXGyreHeros"/>
                <a:cs typeface="TeXGyreHeros"/>
              </a:rPr>
              <a:t>të </a:t>
            </a:r>
            <a:r>
              <a:rPr sz="1100" dirty="0">
                <a:latin typeface="TeXGyreHeros"/>
                <a:cs typeface="TeXGyreHeros"/>
              </a:rPr>
              <a:t>sipërfaqes </a:t>
            </a:r>
            <a:r>
              <a:rPr sz="1100" spc="-5" dirty="0">
                <a:latin typeface="TeXGyreHeros"/>
                <a:cs typeface="TeXGyreHeros"/>
              </a:rPr>
              <a:t>që mbillet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zonë, </a:t>
            </a:r>
            <a:r>
              <a:rPr sz="1100" dirty="0">
                <a:latin typeface="TeXGyreHeros"/>
                <a:cs typeface="TeXGyreHeros"/>
              </a:rPr>
              <a:t>duke </a:t>
            </a:r>
            <a:r>
              <a:rPr sz="1100" spc="-5" dirty="0">
                <a:latin typeface="TeXGyreHeros"/>
                <a:cs typeface="TeXGyreHeros"/>
              </a:rPr>
              <a:t>qenë kështu kultivar </a:t>
            </a:r>
            <a:r>
              <a:rPr sz="1100" dirty="0">
                <a:latin typeface="TeXGyreHeros"/>
                <a:cs typeface="TeXGyreHeros"/>
              </a:rPr>
              <a:t>au-  tokton i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rrallë.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Përshkrimi</a:t>
            </a:r>
            <a:r>
              <a:rPr sz="1100" spc="-5" dirty="0">
                <a:latin typeface="TeXGyreHeros"/>
                <a:cs typeface="TeXGyreHeros"/>
              </a:rPr>
              <a:t>:</a:t>
            </a:r>
            <a:endParaRPr sz="1100">
              <a:latin typeface="TeXGyreHeros"/>
              <a:cs typeface="TeXGyreHeros"/>
            </a:endParaRPr>
          </a:p>
          <a:p>
            <a:pPr marL="12700" marR="5080" indent="179705" algn="just">
              <a:lnSpc>
                <a:spcPct val="105900"/>
              </a:lnSpc>
              <a:spcBef>
                <a:spcPts val="5"/>
              </a:spcBef>
            </a:pPr>
            <a:r>
              <a:rPr sz="1100" dirty="0">
                <a:latin typeface="TeXGyreHeros"/>
                <a:cs typeface="TeXGyreHeros"/>
              </a:rPr>
              <a:t>Bimë me </a:t>
            </a:r>
            <a:r>
              <a:rPr sz="1100" spc="-5" dirty="0">
                <a:latin typeface="TeXGyreHeros"/>
                <a:cs typeface="TeXGyreHeros"/>
              </a:rPr>
              <a:t>kërcell kacavjerrës,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tre-katër </a:t>
            </a:r>
            <a:r>
              <a:rPr sz="1100" spc="-10" dirty="0">
                <a:latin typeface="TeXGyreHeros"/>
                <a:cs typeface="TeXGyreHeros"/>
              </a:rPr>
              <a:t>lastar. </a:t>
            </a:r>
            <a:r>
              <a:rPr sz="1100" spc="-5" dirty="0">
                <a:latin typeface="TeXGyreHeros"/>
                <a:cs typeface="TeXGyreHeros"/>
              </a:rPr>
              <a:t>Prodhon 50 -75 bishtaja për  bimë.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Bishtajat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janë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me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formë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plloçake,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me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gjatësi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12-15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cm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gjerësi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1.0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-1.2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cm,  me ngjyrë </a:t>
            </a:r>
            <a:r>
              <a:rPr sz="1100" spc="-5" dirty="0">
                <a:latin typeface="TeXGyreHeros"/>
                <a:cs typeface="TeXGyreHeros"/>
              </a:rPr>
              <a:t>të verdhë </a:t>
            </a:r>
            <a:r>
              <a:rPr sz="1100" dirty="0">
                <a:latin typeface="TeXGyreHeros"/>
                <a:cs typeface="TeXGyreHeros"/>
              </a:rPr>
              <a:t>dhe </a:t>
            </a:r>
            <a:r>
              <a:rPr sz="1100" spc="-5" dirty="0">
                <a:latin typeface="TeXGyreHeros"/>
                <a:cs typeface="TeXGyreHeros"/>
              </a:rPr>
              <a:t>tul </a:t>
            </a:r>
            <a:r>
              <a:rPr sz="1100" dirty="0">
                <a:latin typeface="TeXGyreHeros"/>
                <a:cs typeface="TeXGyreHeros"/>
              </a:rPr>
              <a:t>i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bardhë.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950">
              <a:latin typeface="TeXGyreHeros"/>
              <a:cs typeface="TeXGyreHeros"/>
            </a:endParaRPr>
          </a:p>
          <a:p>
            <a:pPr marL="12700" marR="5080" indent="179705" algn="just">
              <a:lnSpc>
                <a:spcPct val="106400"/>
              </a:lnSpc>
            </a:pPr>
            <a:r>
              <a:rPr sz="1100" b="1" spc="-5" dirty="0">
                <a:latin typeface="Arial"/>
                <a:cs typeface="Arial"/>
              </a:rPr>
              <a:t>Kultivimi: </a:t>
            </a:r>
            <a:r>
              <a:rPr sz="1100" spc="-5" dirty="0">
                <a:latin typeface="TeXGyreHeros"/>
                <a:cs typeface="TeXGyreHeros"/>
              </a:rPr>
              <a:t>Farat mbillen dorë-dorë, nga </a:t>
            </a:r>
            <a:r>
              <a:rPr sz="1100" dirty="0">
                <a:latin typeface="TeXGyreHeros"/>
                <a:cs typeface="TeXGyreHeros"/>
              </a:rPr>
              <a:t>muaji </a:t>
            </a:r>
            <a:r>
              <a:rPr sz="1100" spc="-5" dirty="0">
                <a:latin typeface="TeXGyreHeros"/>
                <a:cs typeface="TeXGyreHeros"/>
              </a:rPr>
              <a:t>prill deri në </a:t>
            </a:r>
            <a:r>
              <a:rPr sz="1100" dirty="0">
                <a:latin typeface="TeXGyreHeros"/>
                <a:cs typeface="TeXGyreHeros"/>
              </a:rPr>
              <a:t>gusht. </a:t>
            </a:r>
            <a:r>
              <a:rPr sz="1100" spc="-5" dirty="0">
                <a:latin typeface="TeXGyreHeros"/>
                <a:cs typeface="TeXGyreHeros"/>
              </a:rPr>
              <a:t>Prodhimi</a:t>
            </a:r>
            <a:r>
              <a:rPr sz="1100" spc="-204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ﬁllon  në </a:t>
            </a:r>
            <a:r>
              <a:rPr sz="1100" dirty="0">
                <a:latin typeface="TeXGyreHeros"/>
                <a:cs typeface="TeXGyreHeros"/>
              </a:rPr>
              <a:t>gjysmën e </a:t>
            </a:r>
            <a:r>
              <a:rPr sz="1100" spc="-5" dirty="0">
                <a:latin typeface="TeXGyreHeros"/>
                <a:cs typeface="TeXGyreHeros"/>
              </a:rPr>
              <a:t>dytë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qershorit dhe vazhdon </a:t>
            </a:r>
            <a:r>
              <a:rPr sz="1100" dirty="0">
                <a:latin typeface="TeXGyreHeros"/>
                <a:cs typeface="TeXGyreHeros"/>
              </a:rPr>
              <a:t>deri </a:t>
            </a:r>
            <a:r>
              <a:rPr sz="1100" spc="-5" dirty="0">
                <a:latin typeface="TeXGyreHeros"/>
                <a:cs typeface="TeXGyreHeros"/>
              </a:rPr>
              <a:t>vonë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vjeshtë.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Rendimenti:</a:t>
            </a:r>
            <a:endParaRPr sz="1100">
              <a:latin typeface="Arial"/>
              <a:cs typeface="Arial"/>
            </a:endParaRPr>
          </a:p>
          <a:p>
            <a:pPr marL="192405">
              <a:lnSpc>
                <a:spcPct val="100000"/>
              </a:lnSpc>
              <a:spcBef>
                <a:spcPts val="85"/>
              </a:spcBef>
            </a:pPr>
            <a:r>
              <a:rPr sz="1100" spc="-5" dirty="0">
                <a:latin typeface="TeXGyreHeros"/>
                <a:cs typeface="TeXGyreHeros"/>
              </a:rPr>
              <a:t>rreth </a:t>
            </a:r>
            <a:r>
              <a:rPr sz="1100" dirty="0">
                <a:latin typeface="TeXGyreHeros"/>
                <a:cs typeface="TeXGyreHeros"/>
              </a:rPr>
              <a:t>12 -15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kv/dynym.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  <a:spcBef>
                <a:spcPts val="5"/>
              </a:spcBef>
            </a:pPr>
            <a:r>
              <a:rPr sz="1100" b="1" spc="-10" dirty="0">
                <a:latin typeface="Arial"/>
                <a:cs typeface="Arial"/>
              </a:rPr>
              <a:t>Veçantitë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200">
              <a:latin typeface="Arial"/>
              <a:cs typeface="Arial"/>
            </a:endParaRPr>
          </a:p>
          <a:p>
            <a:pPr marL="12700" marR="2788285" indent="179705" algn="just">
              <a:lnSpc>
                <a:spcPct val="105900"/>
              </a:lnSpc>
            </a:pPr>
            <a:r>
              <a:rPr sz="1100" b="1" spc="-5" dirty="0">
                <a:latin typeface="Arial"/>
                <a:cs typeface="Arial"/>
              </a:rPr>
              <a:t>Pozitive: </a:t>
            </a:r>
            <a:r>
              <a:rPr sz="1100" spc="-5" dirty="0">
                <a:latin typeface="TeXGyreHeros"/>
                <a:cs typeface="TeXGyreHeros"/>
              </a:rPr>
              <a:t>Ka qëndrueshmëri të  </a:t>
            </a:r>
            <a:r>
              <a:rPr sz="1100" dirty="0">
                <a:latin typeface="TeXGyreHeros"/>
                <a:cs typeface="TeXGyreHeros"/>
              </a:rPr>
              <a:t>mirë </a:t>
            </a:r>
            <a:r>
              <a:rPr sz="1100" spc="-5" dirty="0">
                <a:latin typeface="TeXGyreHeros"/>
                <a:cs typeface="TeXGyreHeros"/>
              </a:rPr>
              <a:t>ndaj sëmundjeve, temperatu-  rave të ulëta </a:t>
            </a:r>
            <a:r>
              <a:rPr sz="1100" dirty="0">
                <a:latin typeface="TeXGyreHeros"/>
                <a:cs typeface="TeXGyreHeros"/>
              </a:rPr>
              <a:t>dhe </a:t>
            </a:r>
            <a:r>
              <a:rPr sz="1100" spc="-5" dirty="0">
                <a:latin typeface="TeXGyreHeros"/>
                <a:cs typeface="TeXGyreHeros"/>
              </a:rPr>
              <a:t>të larta. Bishtajat  nuk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formojnë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ﬁjezim.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Jep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prodhim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  </a:t>
            </a:r>
            <a:r>
              <a:rPr sz="1100" dirty="0">
                <a:latin typeface="TeXGyreHeros"/>
                <a:cs typeface="TeXGyreHeros"/>
              </a:rPr>
              <a:t>mirë e të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qëndrueshëm.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Negative: </a:t>
            </a:r>
            <a:r>
              <a:rPr sz="1100" spc="-5" dirty="0">
                <a:latin typeface="TeXGyreHeros"/>
                <a:cs typeface="TeXGyreHeros"/>
              </a:rPr>
              <a:t>Nuk</a:t>
            </a:r>
            <a:r>
              <a:rPr sz="1100" spc="-1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ka.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Përdorimi:</a:t>
            </a:r>
            <a:endParaRPr sz="1100">
              <a:latin typeface="Arial"/>
              <a:cs typeface="Arial"/>
            </a:endParaRPr>
          </a:p>
          <a:p>
            <a:pPr marL="12700" marR="2787650" indent="179705" algn="just">
              <a:lnSpc>
                <a:spcPct val="105900"/>
              </a:lnSpc>
              <a:spcBef>
                <a:spcPts val="5"/>
              </a:spcBef>
            </a:pPr>
            <a:r>
              <a:rPr sz="1100" spc="-5" dirty="0">
                <a:latin typeface="TeXGyreHeros"/>
                <a:cs typeface="TeXGyreHeros"/>
              </a:rPr>
              <a:t>Për prodhim </a:t>
            </a:r>
            <a:r>
              <a:rPr sz="1100" dirty="0">
                <a:latin typeface="TeXGyreHeros"/>
                <a:cs typeface="TeXGyreHeros"/>
              </a:rPr>
              <a:t>të freskët </a:t>
            </a:r>
            <a:r>
              <a:rPr sz="1100" spc="-5" dirty="0">
                <a:latin typeface="TeXGyreHeros"/>
                <a:cs typeface="TeXGyreHeros"/>
              </a:rPr>
              <a:t>në</a:t>
            </a:r>
            <a:r>
              <a:rPr sz="1100" spc="-2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gatime,  për konsum në familje </a:t>
            </a:r>
            <a:r>
              <a:rPr sz="1100" dirty="0">
                <a:latin typeface="TeXGyreHeros"/>
                <a:cs typeface="TeXGyreHeros"/>
              </a:rPr>
              <a:t>dhe </a:t>
            </a:r>
            <a:r>
              <a:rPr sz="1100" spc="-5" dirty="0">
                <a:latin typeface="TeXGyreHeros"/>
                <a:cs typeface="TeXGyreHeros"/>
              </a:rPr>
              <a:t>për tre-  gun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lokal.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950">
              <a:latin typeface="TeXGyreHeros"/>
              <a:cs typeface="TeXGyreHeros"/>
            </a:endParaRPr>
          </a:p>
          <a:p>
            <a:pPr marL="12700" marR="2788285" indent="179705" algn="just">
              <a:lnSpc>
                <a:spcPct val="106400"/>
              </a:lnSpc>
            </a:pPr>
            <a:r>
              <a:rPr sz="1100" b="1" dirty="0">
                <a:latin typeface="Arial"/>
                <a:cs typeface="Arial"/>
              </a:rPr>
              <a:t>Risku:</a:t>
            </a:r>
            <a:r>
              <a:rPr sz="1100" b="1" spc="-80" dirty="0">
                <a:latin typeface="Arial"/>
                <a:cs typeface="Arial"/>
              </a:rPr>
              <a:t> </a:t>
            </a:r>
            <a:r>
              <a:rPr sz="1100" dirty="0">
                <a:latin typeface="TeXGyreHeros"/>
                <a:cs typeface="TeXGyreHeros"/>
              </a:rPr>
              <a:t>Është</a:t>
            </a:r>
            <a:r>
              <a:rPr sz="1100" spc="-8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në</a:t>
            </a:r>
            <a:r>
              <a:rPr sz="1100" spc="-7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rrezik</a:t>
            </a:r>
            <a:r>
              <a:rPr sz="1100" spc="-8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zhdukjeje,  sepse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në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treg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qarkullojnë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paketa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me  farë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dirty="0">
                <a:latin typeface="TeXGyreHeros"/>
                <a:cs typeface="TeXGyreHeros"/>
              </a:rPr>
              <a:t>kultivarëve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huaj.</a:t>
            </a:r>
            <a:endParaRPr sz="1100">
              <a:latin typeface="TeXGyreHeros"/>
              <a:cs typeface="TeXGyreHero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048761" y="3582162"/>
            <a:ext cx="2711450" cy="2400300"/>
            <a:chOff x="3048761" y="3582162"/>
            <a:chExt cx="2711450" cy="2400300"/>
          </a:xfrm>
        </p:grpSpPr>
        <p:sp>
          <p:nvSpPr>
            <p:cNvPr id="4" name="object 4"/>
            <p:cNvSpPr/>
            <p:nvPr/>
          </p:nvSpPr>
          <p:spPr>
            <a:xfrm>
              <a:off x="3051047" y="3584448"/>
              <a:ext cx="2708148" cy="239572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052571" y="3585972"/>
              <a:ext cx="2703830" cy="2392680"/>
            </a:xfrm>
            <a:custGeom>
              <a:avLst/>
              <a:gdLst/>
              <a:ahLst/>
              <a:cxnLst/>
              <a:rect l="l" t="t" r="r" b="b"/>
              <a:pathLst>
                <a:path w="2703829" h="2392679">
                  <a:moveTo>
                    <a:pt x="0" y="0"/>
                  </a:moveTo>
                  <a:lnTo>
                    <a:pt x="0" y="2392679"/>
                  </a:lnTo>
                  <a:lnTo>
                    <a:pt x="2703576" y="2392679"/>
                  </a:lnTo>
                  <a:lnTo>
                    <a:pt x="2703576" y="0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3049523" y="6086856"/>
            <a:ext cx="2710180" cy="2345690"/>
            <a:chOff x="3049523" y="6086856"/>
            <a:chExt cx="2710180" cy="2345690"/>
          </a:xfrm>
        </p:grpSpPr>
        <p:sp>
          <p:nvSpPr>
            <p:cNvPr id="7" name="object 7"/>
            <p:cNvSpPr/>
            <p:nvPr/>
          </p:nvSpPr>
          <p:spPr>
            <a:xfrm>
              <a:off x="3051047" y="6089904"/>
              <a:ext cx="2708148" cy="233934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052571" y="6089904"/>
              <a:ext cx="2703830" cy="2339340"/>
            </a:xfrm>
            <a:custGeom>
              <a:avLst/>
              <a:gdLst/>
              <a:ahLst/>
              <a:cxnLst/>
              <a:rect l="l" t="t" r="r" b="b"/>
              <a:pathLst>
                <a:path w="2703829" h="2339340">
                  <a:moveTo>
                    <a:pt x="0" y="0"/>
                  </a:moveTo>
                  <a:lnTo>
                    <a:pt x="0" y="2339340"/>
                  </a:lnTo>
                  <a:lnTo>
                    <a:pt x="2703576" y="2339340"/>
                  </a:lnTo>
                  <a:lnTo>
                    <a:pt x="2703576" y="0"/>
                  </a:lnTo>
                  <a:lnTo>
                    <a:pt x="0" y="0"/>
                  </a:lnTo>
                  <a:close/>
                </a:path>
              </a:pathLst>
            </a:custGeom>
            <a:ln w="6096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3093211" y="8572158"/>
            <a:ext cx="321310" cy="15367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900" dirty="0">
                <a:latin typeface="TeXGyreHeros"/>
                <a:cs typeface="TeXGyreHeros"/>
              </a:rPr>
              <a:t>- </a:t>
            </a:r>
            <a:fld id="{81D60167-4931-47E6-BA6A-407CBD079E47}" type="slidenum">
              <a:rPr sz="900" dirty="0">
                <a:latin typeface="TeXGyreHeros"/>
                <a:cs typeface="TeXGyreHeros"/>
              </a:rPr>
              <a:t>35</a:t>
            </a:fld>
            <a:r>
              <a:rPr sz="900" spc="-75" dirty="0">
                <a:latin typeface="TeXGyreHeros"/>
                <a:cs typeface="TeXGyreHeros"/>
              </a:rPr>
              <a:t> </a:t>
            </a:r>
            <a:r>
              <a:rPr sz="900" dirty="0">
                <a:latin typeface="TeXGyreHeros"/>
                <a:cs typeface="TeXGyreHeros"/>
              </a:rPr>
              <a:t>-</a:t>
            </a:r>
            <a:endParaRPr sz="900">
              <a:latin typeface="TeXGyreHeros"/>
              <a:cs typeface="TeXGyreHeros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9780" y="574913"/>
            <a:ext cx="5030470" cy="7496175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25"/>
              </a:spcBef>
            </a:pPr>
            <a:r>
              <a:rPr sz="1400" b="1" spc="-5" dirty="0">
                <a:latin typeface="Arial"/>
                <a:cs typeface="Arial"/>
              </a:rPr>
              <a:t>Sallatë jeshile </a:t>
            </a:r>
            <a:r>
              <a:rPr sz="1400" b="1" dirty="0">
                <a:latin typeface="Arial"/>
                <a:cs typeface="Arial"/>
              </a:rPr>
              <a:t>e</a:t>
            </a:r>
            <a:r>
              <a:rPr sz="1400" b="1" spc="-6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Alliasit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459"/>
              </a:spcBef>
            </a:pPr>
            <a:r>
              <a:rPr sz="1250" b="1" spc="-5" dirty="0">
                <a:latin typeface="Arial"/>
                <a:cs typeface="Arial"/>
              </a:rPr>
              <a:t>Specia: </a:t>
            </a:r>
            <a:r>
              <a:rPr sz="1250" i="1" dirty="0">
                <a:latin typeface="Arimo"/>
                <a:cs typeface="Arimo"/>
              </a:rPr>
              <a:t>Lattuca </a:t>
            </a:r>
            <a:r>
              <a:rPr sz="1250" i="1" spc="-5" dirty="0">
                <a:latin typeface="Arimo"/>
                <a:cs typeface="Arimo"/>
              </a:rPr>
              <a:t>sativa</a:t>
            </a:r>
            <a:r>
              <a:rPr sz="1250" i="1" spc="-15" dirty="0">
                <a:latin typeface="Arimo"/>
                <a:cs typeface="Arimo"/>
              </a:rPr>
              <a:t> </a:t>
            </a:r>
            <a:r>
              <a:rPr sz="1250" spc="-5" dirty="0">
                <a:latin typeface="TeXGyreHeros"/>
                <a:cs typeface="TeXGyreHeros"/>
              </a:rPr>
              <a:t>L.</a:t>
            </a:r>
            <a:endParaRPr sz="125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000">
              <a:latin typeface="TeXGyreHeros"/>
              <a:cs typeface="TeXGyreHeros"/>
            </a:endParaRPr>
          </a:p>
          <a:p>
            <a:pPr marL="12700" marR="5080" indent="179705" algn="just">
              <a:lnSpc>
                <a:spcPct val="105900"/>
              </a:lnSpc>
              <a:spcBef>
                <a:spcPts val="5"/>
              </a:spcBef>
            </a:pPr>
            <a:r>
              <a:rPr sz="1100" b="1" spc="-5" dirty="0">
                <a:latin typeface="Arial"/>
                <a:cs typeface="Arial"/>
              </a:rPr>
              <a:t>Përhapja: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Shqipërinë </a:t>
            </a:r>
            <a:r>
              <a:rPr sz="1100" dirty="0">
                <a:latin typeface="TeXGyreHeros"/>
                <a:cs typeface="TeXGyreHeros"/>
              </a:rPr>
              <a:t>e mesme </a:t>
            </a:r>
            <a:r>
              <a:rPr sz="1100" spc="-5" dirty="0">
                <a:latin typeface="TeXGyreHeros"/>
                <a:cs typeface="TeXGyreHeros"/>
              </a:rPr>
              <a:t>njihet </a:t>
            </a:r>
            <a:r>
              <a:rPr sz="1100" dirty="0">
                <a:latin typeface="TeXGyreHeros"/>
                <a:cs typeface="TeXGyreHeros"/>
              </a:rPr>
              <a:t>e kultivohet për më se </a:t>
            </a:r>
            <a:r>
              <a:rPr sz="1100" spc="-5" dirty="0">
                <a:latin typeface="TeXGyreHeros"/>
                <a:cs typeface="TeXGyreHeros"/>
              </a:rPr>
              <a:t>70-80 vjet.  Mendohet </a:t>
            </a:r>
            <a:r>
              <a:rPr sz="1100" spc="-10" dirty="0">
                <a:latin typeface="TeXGyreHeros"/>
                <a:cs typeface="TeXGyreHeros"/>
              </a:rPr>
              <a:t>se </a:t>
            </a:r>
            <a:r>
              <a:rPr sz="1100" dirty="0">
                <a:latin typeface="TeXGyreHeros"/>
                <a:cs typeface="TeXGyreHeros"/>
              </a:rPr>
              <a:t>është </a:t>
            </a:r>
            <a:r>
              <a:rPr sz="1100" spc="-5" dirty="0">
                <a:latin typeface="TeXGyreHeros"/>
                <a:cs typeface="TeXGyreHeros"/>
              </a:rPr>
              <a:t>me orgjinë </a:t>
            </a:r>
            <a:r>
              <a:rPr sz="1100" dirty="0">
                <a:latin typeface="TeXGyreHeros"/>
                <a:cs typeface="TeXGyreHeros"/>
              </a:rPr>
              <a:t>nga </a:t>
            </a:r>
            <a:r>
              <a:rPr sz="1100" spc="-5" dirty="0">
                <a:latin typeface="TeXGyreHeros"/>
                <a:cs typeface="TeXGyreHeros"/>
              </a:rPr>
              <a:t>Italia, mbjellë </a:t>
            </a:r>
            <a:r>
              <a:rPr sz="1100" dirty="0">
                <a:latin typeface="TeXGyreHeros"/>
                <a:cs typeface="TeXGyreHeros"/>
              </a:rPr>
              <a:t>ﬁllimisht </a:t>
            </a:r>
            <a:r>
              <a:rPr sz="1100" spc="-5" dirty="0">
                <a:latin typeface="TeXGyreHeros"/>
                <a:cs typeface="TeXGyreHeros"/>
              </a:rPr>
              <a:t>në fermat </a:t>
            </a:r>
            <a:r>
              <a:rPr sz="1100" dirty="0">
                <a:latin typeface="TeXGyreHeros"/>
                <a:cs typeface="TeXGyreHeros"/>
              </a:rPr>
              <a:t>bujqësore </a:t>
            </a:r>
            <a:r>
              <a:rPr sz="1100" spc="-5" dirty="0">
                <a:latin typeface="TeXGyreHeros"/>
                <a:cs typeface="TeXGyreHeros"/>
              </a:rPr>
              <a:t>të  Durrësit (Sukth)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10" dirty="0">
                <a:latin typeface="TeXGyreHeros"/>
                <a:cs typeface="TeXGyreHeros"/>
              </a:rPr>
              <a:t>Tiranës. </a:t>
            </a:r>
            <a:r>
              <a:rPr sz="1100" dirty="0">
                <a:latin typeface="TeXGyreHeros"/>
                <a:cs typeface="TeXGyreHeros"/>
              </a:rPr>
              <a:t>Fara </a:t>
            </a:r>
            <a:r>
              <a:rPr sz="1100" spc="-5" dirty="0">
                <a:latin typeface="TeXGyreHeros"/>
                <a:cs typeface="TeXGyreHeros"/>
              </a:rPr>
              <a:t>është </a:t>
            </a:r>
            <a:r>
              <a:rPr sz="1100" spc="-10" dirty="0">
                <a:latin typeface="TeXGyreHeros"/>
                <a:cs typeface="TeXGyreHeros"/>
              </a:rPr>
              <a:t>mbajtur, </a:t>
            </a:r>
            <a:r>
              <a:rPr sz="1100" dirty="0">
                <a:latin typeface="TeXGyreHeros"/>
                <a:cs typeface="TeXGyreHeros"/>
              </a:rPr>
              <a:t>ruajtur dhe </a:t>
            </a:r>
            <a:r>
              <a:rPr sz="1100" spc="-5" dirty="0">
                <a:latin typeface="TeXGyreHeros"/>
                <a:cs typeface="TeXGyreHeros"/>
              </a:rPr>
              <a:t>trashëguar brez </a:t>
            </a:r>
            <a:r>
              <a:rPr sz="1100" dirty="0">
                <a:latin typeface="TeXGyreHeros"/>
                <a:cs typeface="TeXGyreHeros"/>
              </a:rPr>
              <a:t>pas  </a:t>
            </a:r>
            <a:r>
              <a:rPr sz="1100" spc="-5" dirty="0">
                <a:latin typeface="TeXGyreHeros"/>
                <a:cs typeface="TeXGyreHeros"/>
              </a:rPr>
              <a:t>brezi</a:t>
            </a:r>
            <a:r>
              <a:rPr sz="1100" spc="-1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nga</a:t>
            </a:r>
            <a:r>
              <a:rPr sz="1100" spc="-1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bahçevanët.</a:t>
            </a:r>
            <a:r>
              <a:rPr sz="1100" spc="-7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Aktualisht </a:t>
            </a:r>
            <a:r>
              <a:rPr sz="1100" dirty="0">
                <a:latin typeface="TeXGyreHeros"/>
                <a:cs typeface="TeXGyreHeros"/>
              </a:rPr>
              <a:t>zë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më</a:t>
            </a:r>
            <a:r>
              <a:rPr sz="1100" spc="-1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pak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se</a:t>
            </a:r>
            <a:r>
              <a:rPr sz="1100" spc="-1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5-10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%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sipërfaqes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që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mbillet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në  zonë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këtë </a:t>
            </a:r>
            <a:r>
              <a:rPr sz="1100" dirty="0">
                <a:latin typeface="TeXGyreHeros"/>
                <a:cs typeface="TeXGyreHeros"/>
              </a:rPr>
              <a:t>bimë, duke </a:t>
            </a:r>
            <a:r>
              <a:rPr sz="1100" spc="-5" dirty="0">
                <a:latin typeface="TeXGyreHeros"/>
                <a:cs typeface="TeXGyreHeros"/>
              </a:rPr>
              <a:t>qenë </a:t>
            </a:r>
            <a:r>
              <a:rPr sz="1100" dirty="0">
                <a:latin typeface="TeXGyreHeros"/>
                <a:cs typeface="TeXGyreHeros"/>
              </a:rPr>
              <a:t>kështu </a:t>
            </a:r>
            <a:r>
              <a:rPr sz="1100" spc="-5" dirty="0">
                <a:latin typeface="TeXGyreHeros"/>
                <a:cs typeface="TeXGyreHeros"/>
              </a:rPr>
              <a:t>kultivar </a:t>
            </a:r>
            <a:r>
              <a:rPr sz="1100" dirty="0">
                <a:latin typeface="TeXGyreHeros"/>
                <a:cs typeface="TeXGyreHeros"/>
              </a:rPr>
              <a:t>i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rrallë.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Përshkrimi:</a:t>
            </a:r>
            <a:endParaRPr sz="1100">
              <a:latin typeface="Arial"/>
              <a:cs typeface="Arial"/>
            </a:endParaRPr>
          </a:p>
          <a:p>
            <a:pPr marL="12700" marR="5715" indent="179705" algn="just">
              <a:lnSpc>
                <a:spcPts val="1400"/>
              </a:lnSpc>
              <a:spcBef>
                <a:spcPts val="50"/>
              </a:spcBef>
            </a:pPr>
            <a:r>
              <a:rPr sz="1100" spc="-5" dirty="0">
                <a:latin typeface="TeXGyreHeros"/>
                <a:cs typeface="TeXGyreHeros"/>
              </a:rPr>
              <a:t>Kultivar </a:t>
            </a:r>
            <a:r>
              <a:rPr sz="1100" dirty="0">
                <a:latin typeface="TeXGyreHeros"/>
                <a:cs typeface="TeXGyreHeros"/>
              </a:rPr>
              <a:t>i përshtatshëm </a:t>
            </a:r>
            <a:r>
              <a:rPr sz="1100" spc="-5" dirty="0">
                <a:latin typeface="TeXGyreHeros"/>
                <a:cs typeface="TeXGyreHeros"/>
              </a:rPr>
              <a:t>për kultivim </a:t>
            </a:r>
            <a:r>
              <a:rPr sz="1100" dirty="0">
                <a:latin typeface="TeXGyreHeros"/>
                <a:cs typeface="TeXGyreHeros"/>
              </a:rPr>
              <a:t>në fushë. Formon </a:t>
            </a:r>
            <a:r>
              <a:rPr sz="1100" spc="-5" dirty="0">
                <a:latin typeface="TeXGyreHeros"/>
                <a:cs typeface="TeXGyreHeros"/>
              </a:rPr>
              <a:t>kokë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madhe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ngje-  </a:t>
            </a:r>
            <a:r>
              <a:rPr sz="1100" spc="-15" dirty="0">
                <a:latin typeface="TeXGyreHeros"/>
                <a:cs typeface="TeXGyreHeros"/>
              </a:rPr>
              <a:t>shur. </a:t>
            </a:r>
            <a:r>
              <a:rPr sz="1100" spc="-5" dirty="0">
                <a:latin typeface="TeXGyreHeros"/>
                <a:cs typeface="TeXGyreHeros"/>
              </a:rPr>
              <a:t>Ka </a:t>
            </a:r>
            <a:r>
              <a:rPr sz="1100" dirty="0">
                <a:latin typeface="TeXGyreHeros"/>
                <a:cs typeface="TeXGyreHeros"/>
              </a:rPr>
              <a:t>gjethe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mëdha, të </a:t>
            </a:r>
            <a:r>
              <a:rPr sz="1100" dirty="0">
                <a:latin typeface="TeXGyreHeros"/>
                <a:cs typeface="TeXGyreHeros"/>
              </a:rPr>
              <a:t>rrudhosura e me </a:t>
            </a:r>
            <a:r>
              <a:rPr sz="1100" spc="-5" dirty="0">
                <a:latin typeface="TeXGyreHeros"/>
                <a:cs typeface="TeXGyreHeros"/>
              </a:rPr>
              <a:t>anë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dhëmbëzuara, me ngjyrë  jeshile </a:t>
            </a:r>
            <a:r>
              <a:rPr sz="1100" spc="5" dirty="0">
                <a:latin typeface="TeXGyreHeros"/>
                <a:cs typeface="TeXGyreHeros"/>
              </a:rPr>
              <a:t>të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hapët.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900">
              <a:latin typeface="TeXGyreHeros"/>
              <a:cs typeface="TeXGyreHeros"/>
            </a:endParaRPr>
          </a:p>
          <a:p>
            <a:pPr marL="12700" marR="6985" indent="179705" algn="just">
              <a:lnSpc>
                <a:spcPct val="106100"/>
              </a:lnSpc>
            </a:pPr>
            <a:r>
              <a:rPr sz="1100" b="1" spc="-5" dirty="0">
                <a:latin typeface="Arial"/>
                <a:cs typeface="Arial"/>
              </a:rPr>
              <a:t>Kultivimi: </a:t>
            </a:r>
            <a:r>
              <a:rPr sz="1100" spc="-5" dirty="0">
                <a:latin typeface="TeXGyreHeros"/>
                <a:cs typeface="TeXGyreHeros"/>
              </a:rPr>
              <a:t>Kultivohet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ﬁdanë, me </a:t>
            </a:r>
            <a:r>
              <a:rPr sz="1100" dirty="0">
                <a:latin typeface="TeXGyreHeros"/>
                <a:cs typeface="TeXGyreHeros"/>
              </a:rPr>
              <a:t>moshë </a:t>
            </a:r>
            <a:r>
              <a:rPr sz="1100" spc="-5" dirty="0">
                <a:latin typeface="TeXGyreHeros"/>
                <a:cs typeface="TeXGyreHeros"/>
              </a:rPr>
              <a:t>30-35 ditë. Për </a:t>
            </a:r>
            <a:r>
              <a:rPr sz="1100" dirty="0">
                <a:latin typeface="TeXGyreHeros"/>
                <a:cs typeface="TeXGyreHeros"/>
              </a:rPr>
              <a:t>prodhim të </a:t>
            </a:r>
            <a:r>
              <a:rPr sz="1100" spc="-5" dirty="0">
                <a:latin typeface="TeXGyreHeros"/>
                <a:cs typeface="TeXGyreHeros"/>
              </a:rPr>
              <a:t>zgjatur  dhe të vargëzuar gjatë pranverës, </a:t>
            </a:r>
            <a:r>
              <a:rPr sz="1100" dirty="0">
                <a:latin typeface="TeXGyreHeros"/>
                <a:cs typeface="TeXGyreHeros"/>
              </a:rPr>
              <a:t>verës </a:t>
            </a:r>
            <a:r>
              <a:rPr sz="1100" spc="-5" dirty="0">
                <a:latin typeface="TeXGyreHeros"/>
                <a:cs typeface="TeXGyreHeros"/>
              </a:rPr>
              <a:t>dhe vjeshtës, mbillet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disa duar; çdo  20-30 ditë. Farat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dorës </a:t>
            </a:r>
            <a:r>
              <a:rPr sz="1100" dirty="0">
                <a:latin typeface="TeXGyreHeros"/>
                <a:cs typeface="TeXGyreHeros"/>
              </a:rPr>
              <a:t>së </a:t>
            </a:r>
            <a:r>
              <a:rPr sz="1100" spc="-5" dirty="0">
                <a:latin typeface="TeXGyreHeros"/>
                <a:cs typeface="TeXGyreHeros"/>
              </a:rPr>
              <a:t>parë </a:t>
            </a:r>
            <a:r>
              <a:rPr sz="1100" dirty="0">
                <a:latin typeface="TeXGyreHeros"/>
                <a:cs typeface="TeXGyreHeros"/>
              </a:rPr>
              <a:t>mbillen </a:t>
            </a:r>
            <a:r>
              <a:rPr sz="1100" spc="-5" dirty="0">
                <a:latin typeface="TeXGyreHeros"/>
                <a:cs typeface="TeXGyreHeros"/>
              </a:rPr>
              <a:t>në </a:t>
            </a:r>
            <a:r>
              <a:rPr sz="1100" dirty="0">
                <a:latin typeface="TeXGyreHeros"/>
                <a:cs typeface="TeXGyreHeros"/>
              </a:rPr>
              <a:t>shkurt </a:t>
            </a:r>
            <a:r>
              <a:rPr sz="1100" spc="-5" dirty="0">
                <a:latin typeface="TeXGyreHeros"/>
                <a:cs typeface="TeXGyreHeros"/>
              </a:rPr>
              <a:t>dhe ﬁdanët në </a:t>
            </a:r>
            <a:r>
              <a:rPr sz="1100" dirty="0">
                <a:latin typeface="TeXGyreHeros"/>
                <a:cs typeface="TeXGyreHeros"/>
              </a:rPr>
              <a:t>fushë në </a:t>
            </a:r>
            <a:r>
              <a:rPr sz="1100" spc="-5" dirty="0">
                <a:latin typeface="TeXGyreHeros"/>
                <a:cs typeface="TeXGyreHeros"/>
              </a:rPr>
              <a:t>fund  të marsit. </a:t>
            </a:r>
            <a:r>
              <a:rPr sz="1100" dirty="0">
                <a:latin typeface="TeXGyreHeros"/>
                <a:cs typeface="TeXGyreHeros"/>
              </a:rPr>
              <a:t>Prodhimi </a:t>
            </a:r>
            <a:r>
              <a:rPr sz="1100" spc="-5" dirty="0">
                <a:latin typeface="TeXGyreHeros"/>
                <a:cs typeface="TeXGyreHeros"/>
              </a:rPr>
              <a:t>ﬁllon </a:t>
            </a:r>
            <a:r>
              <a:rPr sz="1100" dirty="0">
                <a:latin typeface="TeXGyreHeros"/>
                <a:cs typeface="TeXGyreHeros"/>
              </a:rPr>
              <a:t>në muajin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maj.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950">
              <a:latin typeface="TeXGyreHeros"/>
              <a:cs typeface="TeXGyreHeros"/>
            </a:endParaRPr>
          </a:p>
          <a:p>
            <a:pPr marL="12700" marR="3696335" indent="179705">
              <a:lnSpc>
                <a:spcPct val="106400"/>
              </a:lnSpc>
            </a:pPr>
            <a:r>
              <a:rPr sz="1100" b="1" spc="-5" dirty="0">
                <a:latin typeface="Arial"/>
                <a:cs typeface="Arial"/>
              </a:rPr>
              <a:t>Rendimenti:</a:t>
            </a:r>
            <a:r>
              <a:rPr sz="1100" b="1" spc="-35" dirty="0">
                <a:latin typeface="Arial"/>
                <a:cs typeface="Arial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rreth  7-10</a:t>
            </a:r>
            <a:r>
              <a:rPr sz="110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kv/dynym.</a:t>
            </a:r>
            <a:endParaRPr sz="1100">
              <a:latin typeface="TeXGyreHeros"/>
              <a:cs typeface="TeXGyreHeros"/>
            </a:endParaRPr>
          </a:p>
          <a:p>
            <a:pPr marL="192405" marR="3608704">
              <a:lnSpc>
                <a:spcPts val="2810"/>
              </a:lnSpc>
              <a:spcBef>
                <a:spcPts val="330"/>
              </a:spcBef>
            </a:pPr>
            <a:r>
              <a:rPr sz="1100" b="1" spc="-10" dirty="0">
                <a:latin typeface="Arial"/>
                <a:cs typeface="Arial"/>
              </a:rPr>
              <a:t>Veçantitë  </a:t>
            </a:r>
            <a:r>
              <a:rPr sz="1100" b="1" spc="-5" dirty="0">
                <a:latin typeface="Arial"/>
                <a:cs typeface="Arial"/>
              </a:rPr>
              <a:t>Pozitive:   </a:t>
            </a:r>
            <a:r>
              <a:rPr sz="1100" spc="-5" dirty="0">
                <a:latin typeface="TeXGyreHeros"/>
                <a:cs typeface="TeXGyreHeros"/>
              </a:rPr>
              <a:t>Ka</a:t>
            </a:r>
            <a:r>
              <a:rPr sz="1100" spc="29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qën-</a:t>
            </a:r>
            <a:endParaRPr sz="1100">
              <a:latin typeface="TeXGyreHeros"/>
              <a:cs typeface="TeXGyreHeros"/>
            </a:endParaRPr>
          </a:p>
          <a:p>
            <a:pPr marL="12700" algn="just">
              <a:lnSpc>
                <a:spcPts val="1050"/>
              </a:lnSpc>
            </a:pPr>
            <a:r>
              <a:rPr sz="1100" spc="-5" dirty="0">
                <a:latin typeface="TeXGyreHeros"/>
                <a:cs typeface="TeXGyreHeros"/>
              </a:rPr>
              <a:t>drueshmëri    të   </a:t>
            </a:r>
            <a:r>
              <a:rPr sz="1100" spc="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mirë</a:t>
            </a:r>
            <a:endParaRPr sz="1100">
              <a:latin typeface="TeXGyreHeros"/>
              <a:cs typeface="TeXGyreHeros"/>
            </a:endParaRPr>
          </a:p>
          <a:p>
            <a:pPr marL="12700" marR="3608070" algn="just">
              <a:lnSpc>
                <a:spcPct val="105900"/>
              </a:lnSpc>
              <a:spcBef>
                <a:spcPts val="5"/>
              </a:spcBef>
            </a:pPr>
            <a:r>
              <a:rPr sz="1100" spc="-5" dirty="0">
                <a:latin typeface="TeXGyreHeros"/>
                <a:cs typeface="TeXGyreHeros"/>
              </a:rPr>
              <a:t>sëmundjeve, tempera-  turave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ulëta dhe </a:t>
            </a:r>
            <a:r>
              <a:rPr sz="1100" dirty="0">
                <a:latin typeface="TeXGyreHeros"/>
                <a:cs typeface="TeXGyreHeros"/>
              </a:rPr>
              <a:t>të  </a:t>
            </a:r>
            <a:r>
              <a:rPr sz="1100" spc="-5" dirty="0">
                <a:latin typeface="TeXGyreHeros"/>
                <a:cs typeface="TeXGyreHeros"/>
              </a:rPr>
              <a:t>larta.</a:t>
            </a:r>
            <a:endParaRPr sz="1100">
              <a:latin typeface="TeXGyreHeros"/>
              <a:cs typeface="TeXGyreHeros"/>
            </a:endParaRPr>
          </a:p>
          <a:p>
            <a:pPr marL="12700" marR="3607435" indent="179705" algn="just">
              <a:lnSpc>
                <a:spcPct val="106400"/>
              </a:lnSpc>
            </a:pPr>
            <a:r>
              <a:rPr sz="1100" spc="-5" dirty="0">
                <a:latin typeface="TeXGyreHeros"/>
                <a:cs typeface="TeXGyreHeros"/>
              </a:rPr>
              <a:t>Jep </a:t>
            </a:r>
            <a:r>
              <a:rPr sz="1100" dirty="0">
                <a:latin typeface="TeXGyreHeros"/>
                <a:cs typeface="TeXGyreHeros"/>
              </a:rPr>
              <a:t>prodhim të</a:t>
            </a:r>
            <a:r>
              <a:rPr sz="1100" spc="-19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mirë  e të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qëndrueshëm.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Negative: </a:t>
            </a:r>
            <a:r>
              <a:rPr sz="1100" spc="-5" dirty="0">
                <a:latin typeface="TeXGyreHeros"/>
                <a:cs typeface="TeXGyreHeros"/>
              </a:rPr>
              <a:t>Nuk</a:t>
            </a:r>
            <a:r>
              <a:rPr sz="1100" spc="-1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ka.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  <a:spcBef>
                <a:spcPts val="5"/>
              </a:spcBef>
            </a:pPr>
            <a:r>
              <a:rPr sz="1100" b="1" spc="-5" dirty="0">
                <a:latin typeface="Arial"/>
                <a:cs typeface="Arial"/>
              </a:rPr>
              <a:t>Përdorimi:</a:t>
            </a:r>
            <a:endParaRPr sz="1100">
              <a:latin typeface="Arial"/>
              <a:cs typeface="Arial"/>
            </a:endParaRPr>
          </a:p>
          <a:p>
            <a:pPr marL="12700" marR="3608070" indent="179705" algn="just">
              <a:lnSpc>
                <a:spcPct val="105900"/>
              </a:lnSpc>
              <a:spcBef>
                <a:spcPts val="5"/>
              </a:spcBef>
            </a:pPr>
            <a:r>
              <a:rPr sz="1100" spc="-5" dirty="0">
                <a:latin typeface="TeXGyreHeros"/>
                <a:cs typeface="TeXGyreHeros"/>
              </a:rPr>
              <a:t>Për </a:t>
            </a:r>
            <a:r>
              <a:rPr sz="1100" dirty="0">
                <a:latin typeface="TeXGyreHeros"/>
                <a:cs typeface="TeXGyreHeros"/>
              </a:rPr>
              <a:t>konsum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fre-  skët në familje dhe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për  tregun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lokal.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950">
              <a:latin typeface="TeXGyreHeros"/>
              <a:cs typeface="TeXGyreHeros"/>
            </a:endParaRPr>
          </a:p>
          <a:p>
            <a:pPr marL="12700" marR="5080" indent="179705">
              <a:lnSpc>
                <a:spcPct val="105500"/>
              </a:lnSpc>
            </a:pPr>
            <a:r>
              <a:rPr sz="1100" b="1" dirty="0">
                <a:latin typeface="Arial"/>
                <a:cs typeface="Arial"/>
              </a:rPr>
              <a:t>Risku: </a:t>
            </a:r>
            <a:r>
              <a:rPr sz="1100" spc="-5" dirty="0">
                <a:latin typeface="TeXGyreHeros"/>
                <a:cs typeface="TeXGyreHeros"/>
              </a:rPr>
              <a:t>Ka </a:t>
            </a:r>
            <a:r>
              <a:rPr sz="1100" dirty="0">
                <a:latin typeface="TeXGyreHeros"/>
                <a:cs typeface="TeXGyreHeros"/>
              </a:rPr>
              <a:t>rrezik </a:t>
            </a:r>
            <a:r>
              <a:rPr sz="1100" spc="-5" dirty="0">
                <a:latin typeface="TeXGyreHeros"/>
                <a:cs typeface="TeXGyreHeros"/>
              </a:rPr>
              <a:t>zhdukjeje, </a:t>
            </a:r>
            <a:r>
              <a:rPr sz="1100" dirty="0">
                <a:latin typeface="TeXGyreHeros"/>
                <a:cs typeface="TeXGyreHeros"/>
              </a:rPr>
              <a:t>sepse </a:t>
            </a:r>
            <a:r>
              <a:rPr sz="1100" spc="-5" dirty="0">
                <a:latin typeface="TeXGyreHeros"/>
                <a:cs typeface="TeXGyreHeros"/>
              </a:rPr>
              <a:t>në treg qarkullojnë </a:t>
            </a:r>
            <a:r>
              <a:rPr sz="1100" dirty="0">
                <a:latin typeface="TeXGyreHeros"/>
                <a:cs typeface="TeXGyreHeros"/>
              </a:rPr>
              <a:t>paketa me </a:t>
            </a:r>
            <a:r>
              <a:rPr sz="1100" spc="-5" dirty="0">
                <a:latin typeface="TeXGyreHeros"/>
                <a:cs typeface="TeXGyreHeros"/>
              </a:rPr>
              <a:t>farë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kulti-  varëve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huaj.</a:t>
            </a:r>
            <a:endParaRPr sz="1100">
              <a:latin typeface="TeXGyreHeros"/>
              <a:cs typeface="TeXGyreHero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265426" y="4301490"/>
            <a:ext cx="3534410" cy="3089275"/>
            <a:chOff x="2265426" y="4301490"/>
            <a:chExt cx="3534410" cy="3089275"/>
          </a:xfrm>
        </p:grpSpPr>
        <p:sp>
          <p:nvSpPr>
            <p:cNvPr id="4" name="object 4"/>
            <p:cNvSpPr/>
            <p:nvPr/>
          </p:nvSpPr>
          <p:spPr>
            <a:xfrm>
              <a:off x="2267712" y="4303776"/>
              <a:ext cx="3528059" cy="308305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269236" y="4305300"/>
              <a:ext cx="3526790" cy="3081655"/>
            </a:xfrm>
            <a:custGeom>
              <a:avLst/>
              <a:gdLst/>
              <a:ahLst/>
              <a:cxnLst/>
              <a:rect l="l" t="t" r="r" b="b"/>
              <a:pathLst>
                <a:path w="3526790" h="3081654">
                  <a:moveTo>
                    <a:pt x="0" y="0"/>
                  </a:moveTo>
                  <a:lnTo>
                    <a:pt x="0" y="3081528"/>
                  </a:lnTo>
                  <a:lnTo>
                    <a:pt x="3526536" y="3081528"/>
                  </a:lnTo>
                  <a:lnTo>
                    <a:pt x="3526536" y="0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3093211" y="8572158"/>
            <a:ext cx="321310" cy="15367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900" dirty="0">
                <a:latin typeface="TeXGyreHeros"/>
                <a:cs typeface="TeXGyreHeros"/>
              </a:rPr>
              <a:t>- </a:t>
            </a:r>
            <a:fld id="{81D60167-4931-47E6-BA6A-407CBD079E47}" type="slidenum">
              <a:rPr sz="900" dirty="0">
                <a:latin typeface="TeXGyreHeros"/>
                <a:cs typeface="TeXGyreHeros"/>
              </a:rPr>
              <a:t>36</a:t>
            </a:fld>
            <a:r>
              <a:rPr sz="900" spc="-75" dirty="0">
                <a:latin typeface="TeXGyreHeros"/>
                <a:cs typeface="TeXGyreHeros"/>
              </a:rPr>
              <a:t> </a:t>
            </a:r>
            <a:r>
              <a:rPr sz="900" dirty="0">
                <a:latin typeface="TeXGyreHeros"/>
                <a:cs typeface="TeXGyreHeros"/>
              </a:rPr>
              <a:t>-</a:t>
            </a:r>
            <a:endParaRPr sz="900">
              <a:latin typeface="TeXGyreHeros"/>
              <a:cs typeface="TeXGyreHeros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43204" y="574913"/>
            <a:ext cx="5030470" cy="7674609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25"/>
              </a:spcBef>
            </a:pPr>
            <a:r>
              <a:rPr sz="1400" b="1" spc="-5" dirty="0">
                <a:latin typeface="Arial"/>
                <a:cs typeface="Arial"/>
              </a:rPr>
              <a:t>Pjepri Qarrës </a:t>
            </a:r>
            <a:r>
              <a:rPr sz="1400" b="1" dirty="0">
                <a:latin typeface="Arial"/>
                <a:cs typeface="Arial"/>
              </a:rPr>
              <a:t>i </a:t>
            </a:r>
            <a:r>
              <a:rPr sz="1400" b="1" spc="-5" dirty="0">
                <a:latin typeface="Arial"/>
                <a:cs typeface="Arial"/>
              </a:rPr>
              <a:t>Tiranës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459"/>
              </a:spcBef>
            </a:pPr>
            <a:r>
              <a:rPr sz="1250" b="1" spc="-5" dirty="0">
                <a:latin typeface="Arial"/>
                <a:cs typeface="Arial"/>
              </a:rPr>
              <a:t>Specia: </a:t>
            </a:r>
            <a:r>
              <a:rPr sz="1250" i="1" spc="-5" dirty="0">
                <a:latin typeface="Arimo"/>
                <a:cs typeface="Arimo"/>
              </a:rPr>
              <a:t>Cucumis melo, var reticulatus.</a:t>
            </a:r>
            <a:r>
              <a:rPr sz="1250" i="1" spc="15" dirty="0">
                <a:latin typeface="Arimo"/>
                <a:cs typeface="Arimo"/>
              </a:rPr>
              <a:t> </a:t>
            </a:r>
            <a:r>
              <a:rPr sz="1250" spc="-5" dirty="0">
                <a:latin typeface="TeXGyreHeros"/>
                <a:cs typeface="TeXGyreHeros"/>
              </a:rPr>
              <a:t>L.</a:t>
            </a:r>
            <a:endParaRPr sz="125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000">
              <a:latin typeface="TeXGyreHeros"/>
              <a:cs typeface="TeXGyreHeros"/>
            </a:endParaRPr>
          </a:p>
          <a:p>
            <a:pPr marL="12700" marR="5715" indent="179705" algn="just">
              <a:lnSpc>
                <a:spcPct val="106100"/>
              </a:lnSpc>
            </a:pPr>
            <a:r>
              <a:rPr sz="1100" b="1" spc="-5" dirty="0">
                <a:latin typeface="Arial"/>
                <a:cs typeface="Arial"/>
              </a:rPr>
              <a:t>Përhapja</a:t>
            </a:r>
            <a:r>
              <a:rPr sz="1100" spc="-5" dirty="0">
                <a:latin typeface="TeXGyreHeros"/>
                <a:cs typeface="TeXGyreHeros"/>
              </a:rPr>
              <a:t>: Në Shqipërinë </a:t>
            </a:r>
            <a:r>
              <a:rPr sz="1100" dirty="0">
                <a:latin typeface="TeXGyreHeros"/>
                <a:cs typeface="TeXGyreHeros"/>
              </a:rPr>
              <a:t>e mesme, </a:t>
            </a:r>
            <a:r>
              <a:rPr sz="1100" spc="-5" dirty="0">
                <a:latin typeface="TeXGyreHeros"/>
                <a:cs typeface="TeXGyreHeros"/>
              </a:rPr>
              <a:t>kryesisht në zonën fushore, njihet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kulti-  </a:t>
            </a:r>
            <a:r>
              <a:rPr sz="1100" dirty="0">
                <a:latin typeface="TeXGyreHeros"/>
                <a:cs typeface="TeXGyreHeros"/>
              </a:rPr>
              <a:t>vohet </a:t>
            </a:r>
            <a:r>
              <a:rPr sz="1100" spc="-5" dirty="0">
                <a:latin typeface="TeXGyreHeros"/>
                <a:cs typeface="TeXGyreHeros"/>
              </a:rPr>
              <a:t>për </a:t>
            </a:r>
            <a:r>
              <a:rPr sz="1100" dirty="0">
                <a:latin typeface="TeXGyreHeros"/>
                <a:cs typeface="TeXGyreHeros"/>
              </a:rPr>
              <a:t>më </a:t>
            </a:r>
            <a:r>
              <a:rPr sz="1100" spc="-10" dirty="0">
                <a:latin typeface="TeXGyreHeros"/>
                <a:cs typeface="TeXGyreHeros"/>
              </a:rPr>
              <a:t>se 100 </a:t>
            </a:r>
            <a:r>
              <a:rPr sz="1100" spc="-5" dirty="0">
                <a:latin typeface="TeXGyreHeros"/>
                <a:cs typeface="TeXGyreHeros"/>
              </a:rPr>
              <a:t>vjet. Fara është mbajtur dhe trashëguar </a:t>
            </a:r>
            <a:r>
              <a:rPr sz="1100" dirty="0">
                <a:latin typeface="TeXGyreHeros"/>
                <a:cs typeface="TeXGyreHeros"/>
              </a:rPr>
              <a:t>brez </a:t>
            </a:r>
            <a:r>
              <a:rPr sz="1100" spc="-5" dirty="0">
                <a:latin typeface="TeXGyreHeros"/>
                <a:cs typeface="TeXGyreHeros"/>
              </a:rPr>
              <a:t>pas brezi nga  bahçevanët. Aktualisht </a:t>
            </a:r>
            <a:r>
              <a:rPr sz="1100" dirty="0">
                <a:latin typeface="TeXGyreHeros"/>
                <a:cs typeface="TeXGyreHeros"/>
              </a:rPr>
              <a:t>zë </a:t>
            </a:r>
            <a:r>
              <a:rPr sz="1100" spc="5" dirty="0">
                <a:latin typeface="TeXGyreHeros"/>
                <a:cs typeface="TeXGyreHeros"/>
              </a:rPr>
              <a:t>më </a:t>
            </a:r>
            <a:r>
              <a:rPr sz="1100" spc="-5" dirty="0">
                <a:latin typeface="TeXGyreHeros"/>
                <a:cs typeface="TeXGyreHeros"/>
              </a:rPr>
              <a:t>pak </a:t>
            </a:r>
            <a:r>
              <a:rPr sz="1100" dirty="0">
                <a:latin typeface="TeXGyreHeros"/>
                <a:cs typeface="TeXGyreHeros"/>
              </a:rPr>
              <a:t>se 5 % </a:t>
            </a:r>
            <a:r>
              <a:rPr sz="1100" spc="-5" dirty="0">
                <a:latin typeface="TeXGyreHeros"/>
                <a:cs typeface="TeXGyreHeros"/>
              </a:rPr>
              <a:t>të sipërfaqes </a:t>
            </a:r>
            <a:r>
              <a:rPr sz="1100" spc="-10" dirty="0">
                <a:latin typeface="TeXGyreHeros"/>
                <a:cs typeface="TeXGyreHeros"/>
              </a:rPr>
              <a:t>së </a:t>
            </a:r>
            <a:r>
              <a:rPr sz="1100" spc="-5" dirty="0">
                <a:latin typeface="TeXGyreHeros"/>
                <a:cs typeface="TeXGyreHeros"/>
              </a:rPr>
              <a:t>mbjell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pjepër </a:t>
            </a:r>
            <a:r>
              <a:rPr sz="1100" spc="-10" dirty="0">
                <a:latin typeface="TeXGyreHeros"/>
                <a:cs typeface="TeXGyreHeros"/>
              </a:rPr>
              <a:t>në  </a:t>
            </a:r>
            <a:r>
              <a:rPr sz="1100" dirty="0">
                <a:latin typeface="TeXGyreHeros"/>
                <a:cs typeface="TeXGyreHeros"/>
              </a:rPr>
              <a:t>zonë.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Përshkrimi:</a:t>
            </a:r>
            <a:endParaRPr sz="1100">
              <a:latin typeface="Arial"/>
              <a:cs typeface="Arial"/>
            </a:endParaRPr>
          </a:p>
          <a:p>
            <a:pPr marL="12700" marR="5715" indent="179705" algn="just">
              <a:lnSpc>
                <a:spcPct val="105900"/>
              </a:lnSpc>
              <a:spcBef>
                <a:spcPts val="5"/>
              </a:spcBef>
            </a:pPr>
            <a:r>
              <a:rPr sz="1100" spc="-5" dirty="0">
                <a:latin typeface="TeXGyreHeros"/>
                <a:cs typeface="TeXGyreHeros"/>
              </a:rPr>
              <a:t>Formon </a:t>
            </a:r>
            <a:r>
              <a:rPr sz="1100" dirty="0">
                <a:latin typeface="TeXGyreHeros"/>
                <a:cs typeface="TeXGyreHeros"/>
              </a:rPr>
              <a:t>bimë me 3-4 </a:t>
            </a:r>
            <a:r>
              <a:rPr sz="1100" spc="-5" dirty="0">
                <a:latin typeface="TeXGyreHeros"/>
                <a:cs typeface="TeXGyreHeros"/>
              </a:rPr>
              <a:t>lastar </a:t>
            </a:r>
            <a:r>
              <a:rPr sz="1100" dirty="0">
                <a:latin typeface="TeXGyreHeros"/>
                <a:cs typeface="TeXGyreHeros"/>
              </a:rPr>
              <a:t>të rendit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dirty="0">
                <a:latin typeface="TeXGyreHeros"/>
                <a:cs typeface="TeXGyreHeros"/>
              </a:rPr>
              <a:t>parë, </a:t>
            </a:r>
            <a:r>
              <a:rPr sz="1100" spc="-5" dirty="0">
                <a:latin typeface="TeXGyreHeros"/>
                <a:cs typeface="TeXGyreHeros"/>
              </a:rPr>
              <a:t>mesatarisht </a:t>
            </a:r>
            <a:r>
              <a:rPr sz="1100" dirty="0">
                <a:latin typeface="TeXGyreHeros"/>
                <a:cs typeface="TeXGyreHeros"/>
              </a:rPr>
              <a:t>të gjatë. </a:t>
            </a:r>
            <a:r>
              <a:rPr sz="1100" spc="-5" dirty="0">
                <a:latin typeface="TeXGyreHeros"/>
                <a:cs typeface="TeXGyreHeros"/>
              </a:rPr>
              <a:t>Gjethet janë  të mëdha, ovale,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ngjyrë jeshile. </a:t>
            </a:r>
            <a:r>
              <a:rPr sz="1100" dirty="0">
                <a:latin typeface="TeXGyreHeros"/>
                <a:cs typeface="TeXGyreHeros"/>
              </a:rPr>
              <a:t>Frutat </a:t>
            </a:r>
            <a:r>
              <a:rPr sz="1100" spc="-5" dirty="0">
                <a:latin typeface="TeXGyreHeros"/>
                <a:cs typeface="TeXGyreHeros"/>
              </a:rPr>
              <a:t>janë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10" dirty="0">
                <a:latin typeface="TeXGyreHeros"/>
                <a:cs typeface="TeXGyreHeros"/>
              </a:rPr>
              <a:t>rrjetëzuar, </a:t>
            </a:r>
            <a:r>
              <a:rPr sz="1100" dirty="0">
                <a:latin typeface="TeXGyreHeros"/>
                <a:cs typeface="TeXGyreHeros"/>
              </a:rPr>
              <a:t>oval, me ngjyrë </a:t>
            </a:r>
            <a:r>
              <a:rPr sz="1100" spc="-5" dirty="0">
                <a:latin typeface="TeXGyreHeros"/>
                <a:cs typeface="TeXGyreHeros"/>
              </a:rPr>
              <a:t>të  verdhë në portokalli, me madhësi </a:t>
            </a:r>
            <a:r>
              <a:rPr sz="1100" dirty="0">
                <a:latin typeface="TeXGyreHeros"/>
                <a:cs typeface="TeXGyreHeros"/>
              </a:rPr>
              <a:t>2-3 kg, </a:t>
            </a:r>
            <a:r>
              <a:rPr sz="1100" spc="-5" dirty="0">
                <a:latin typeface="TeXGyreHeros"/>
                <a:cs typeface="TeXGyreHeros"/>
              </a:rPr>
              <a:t>por nuk përjashtohen rastet edhe të  frutave </a:t>
            </a:r>
            <a:r>
              <a:rPr sz="1100" dirty="0">
                <a:latin typeface="TeXGyreHeros"/>
                <a:cs typeface="TeXGyreHeros"/>
              </a:rPr>
              <a:t>deri 5.0 kg. </a:t>
            </a:r>
            <a:r>
              <a:rPr sz="1100" spc="-15" dirty="0">
                <a:latin typeface="TeXGyreHeros"/>
                <a:cs typeface="TeXGyreHeros"/>
              </a:rPr>
              <a:t>Tuli </a:t>
            </a:r>
            <a:r>
              <a:rPr sz="1100" dirty="0">
                <a:latin typeface="TeXGyreHeros"/>
                <a:cs typeface="TeXGyreHeros"/>
              </a:rPr>
              <a:t>ka ngjyrë </a:t>
            </a:r>
            <a:r>
              <a:rPr sz="1100" spc="-5" dirty="0">
                <a:latin typeface="TeXGyreHeros"/>
                <a:cs typeface="TeXGyreHeros"/>
              </a:rPr>
              <a:t>portokalli, </a:t>
            </a:r>
            <a:r>
              <a:rPr sz="1100" dirty="0">
                <a:latin typeface="TeXGyreHeros"/>
                <a:cs typeface="TeXGyreHeros"/>
              </a:rPr>
              <a:t>me konsistencë </a:t>
            </a:r>
            <a:r>
              <a:rPr sz="1100" spc="-5" dirty="0">
                <a:latin typeface="TeXGyreHeros"/>
                <a:cs typeface="TeXGyreHeros"/>
              </a:rPr>
              <a:t>të butë, </a:t>
            </a:r>
            <a:r>
              <a:rPr sz="1100" dirty="0">
                <a:latin typeface="TeXGyreHeros"/>
                <a:cs typeface="TeXGyreHeros"/>
              </a:rPr>
              <a:t>me aromë të  mirë </a:t>
            </a:r>
            <a:r>
              <a:rPr sz="1100" spc="-5" dirty="0">
                <a:latin typeface="TeXGyreHeros"/>
                <a:cs typeface="TeXGyreHeros"/>
              </a:rPr>
              <a:t>dhe ëmbëlsi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mesatare.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950">
              <a:latin typeface="TeXGyreHeros"/>
              <a:cs typeface="TeXGyreHeros"/>
            </a:endParaRPr>
          </a:p>
          <a:p>
            <a:pPr marL="12700" marR="5080" indent="179705" algn="just">
              <a:lnSpc>
                <a:spcPct val="106100"/>
              </a:lnSpc>
            </a:pPr>
            <a:r>
              <a:rPr sz="1100" b="1" spc="-5" dirty="0">
                <a:latin typeface="Arial"/>
                <a:cs typeface="Arial"/>
              </a:rPr>
              <a:t>Kultivimi: </a:t>
            </a:r>
            <a:r>
              <a:rPr sz="1100" spc="-5" dirty="0">
                <a:latin typeface="TeXGyreHeros"/>
                <a:cs typeface="TeXGyreHeros"/>
              </a:rPr>
              <a:t>Mbillet me </a:t>
            </a:r>
            <a:r>
              <a:rPr sz="1100" dirty="0">
                <a:latin typeface="TeXGyreHeros"/>
                <a:cs typeface="TeXGyreHeros"/>
              </a:rPr>
              <a:t>farë </a:t>
            </a:r>
            <a:r>
              <a:rPr sz="1100" spc="-5" dirty="0">
                <a:latin typeface="TeXGyreHeros"/>
                <a:cs typeface="TeXGyreHeros"/>
              </a:rPr>
              <a:t>dhe </a:t>
            </a:r>
            <a:r>
              <a:rPr sz="1100" dirty="0">
                <a:latin typeface="TeXGyreHeros"/>
                <a:cs typeface="TeXGyreHeros"/>
              </a:rPr>
              <a:t>ﬁdanë. </a:t>
            </a:r>
            <a:r>
              <a:rPr sz="1100" spc="5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traditën </a:t>
            </a:r>
            <a:r>
              <a:rPr sz="1100" dirty="0">
                <a:latin typeface="TeXGyreHeros"/>
                <a:cs typeface="TeXGyreHeros"/>
              </a:rPr>
              <a:t>e bahçevanëve </a:t>
            </a:r>
            <a:r>
              <a:rPr sz="1100" spc="-5" dirty="0">
                <a:latin typeface="TeXGyreHeros"/>
                <a:cs typeface="TeXGyreHeros"/>
              </a:rPr>
              <a:t>mbillej </a:t>
            </a:r>
            <a:r>
              <a:rPr sz="1100" dirty="0">
                <a:latin typeface="TeXGyreHeros"/>
                <a:cs typeface="TeXGyreHeros"/>
              </a:rPr>
              <a:t>me  farë në </a:t>
            </a:r>
            <a:r>
              <a:rPr sz="1100" spc="-5" dirty="0">
                <a:latin typeface="TeXGyreHeros"/>
                <a:cs typeface="TeXGyreHeros"/>
              </a:rPr>
              <a:t>gropëza të përgatitura mirë </a:t>
            </a:r>
            <a:r>
              <a:rPr sz="1100" dirty="0">
                <a:latin typeface="TeXGyreHeros"/>
                <a:cs typeface="TeXGyreHeros"/>
              </a:rPr>
              <a:t>me pleh </a:t>
            </a:r>
            <a:r>
              <a:rPr sz="1100" spc="-5" dirty="0">
                <a:latin typeface="TeXGyreHeros"/>
                <a:cs typeface="TeXGyreHeros"/>
              </a:rPr>
              <a:t>organik. Fara mbillet në </a:t>
            </a:r>
            <a:r>
              <a:rPr sz="1100" dirty="0">
                <a:latin typeface="TeXGyreHeros"/>
                <a:cs typeface="TeXGyreHeros"/>
              </a:rPr>
              <a:t>fushë </a:t>
            </a:r>
            <a:r>
              <a:rPr sz="1100" spc="-5" dirty="0">
                <a:latin typeface="TeXGyreHeros"/>
                <a:cs typeface="TeXGyreHeros"/>
              </a:rPr>
              <a:t>nga  fundi </a:t>
            </a:r>
            <a:r>
              <a:rPr sz="1100" dirty="0">
                <a:latin typeface="TeXGyreHeros"/>
                <a:cs typeface="TeXGyreHeros"/>
              </a:rPr>
              <a:t>muajit prill- </a:t>
            </a:r>
            <a:r>
              <a:rPr sz="1100" spc="-5" dirty="0">
                <a:latin typeface="TeXGyreHeros"/>
                <a:cs typeface="TeXGyreHeros"/>
              </a:rPr>
              <a:t>ﬁllimi </a:t>
            </a:r>
            <a:r>
              <a:rPr sz="1100" dirty="0">
                <a:latin typeface="TeXGyreHeros"/>
                <a:cs typeface="TeXGyreHeros"/>
              </a:rPr>
              <a:t>majit </a:t>
            </a:r>
            <a:r>
              <a:rPr sz="1100" spc="-5" dirty="0">
                <a:latin typeface="TeXGyreHeros"/>
                <a:cs typeface="TeXGyreHeros"/>
              </a:rPr>
              <a:t>dhe vjelja </a:t>
            </a:r>
            <a:r>
              <a:rPr sz="1100" dirty="0">
                <a:latin typeface="TeXGyreHeros"/>
                <a:cs typeface="TeXGyreHeros"/>
              </a:rPr>
              <a:t>e prodhimit </a:t>
            </a:r>
            <a:r>
              <a:rPr sz="1100" spc="-5" dirty="0">
                <a:latin typeface="TeXGyreHeros"/>
                <a:cs typeface="TeXGyreHeros"/>
              </a:rPr>
              <a:t>ﬁllon </a:t>
            </a:r>
            <a:r>
              <a:rPr sz="1100" dirty="0">
                <a:latin typeface="TeXGyreHeros"/>
                <a:cs typeface="TeXGyreHeros"/>
              </a:rPr>
              <a:t>në fund </a:t>
            </a:r>
            <a:r>
              <a:rPr sz="1100" spc="-5" dirty="0">
                <a:latin typeface="TeXGyreHeros"/>
                <a:cs typeface="TeXGyreHeros"/>
              </a:rPr>
              <a:t>qershorit dhe  </a:t>
            </a:r>
            <a:r>
              <a:rPr sz="1100" dirty="0">
                <a:latin typeface="TeXGyreHeros"/>
                <a:cs typeface="TeXGyreHeros"/>
              </a:rPr>
              <a:t>vazhdon deri </a:t>
            </a:r>
            <a:r>
              <a:rPr sz="1100" spc="-5" dirty="0">
                <a:latin typeface="TeXGyreHeros"/>
                <a:cs typeface="TeXGyreHeros"/>
              </a:rPr>
              <a:t>në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gusht.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Rendimenti:</a:t>
            </a:r>
            <a:endParaRPr sz="1100">
              <a:latin typeface="Arial"/>
              <a:cs typeface="Arial"/>
            </a:endParaRPr>
          </a:p>
          <a:p>
            <a:pPr marL="192405">
              <a:lnSpc>
                <a:spcPct val="100000"/>
              </a:lnSpc>
              <a:spcBef>
                <a:spcPts val="85"/>
              </a:spcBef>
            </a:pPr>
            <a:r>
              <a:rPr sz="1100" spc="-5" dirty="0">
                <a:latin typeface="TeXGyreHeros"/>
                <a:cs typeface="TeXGyreHeros"/>
              </a:rPr>
              <a:t>rreth </a:t>
            </a:r>
            <a:r>
              <a:rPr sz="1100" dirty="0">
                <a:latin typeface="TeXGyreHeros"/>
                <a:cs typeface="TeXGyreHeros"/>
              </a:rPr>
              <a:t>25 -30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kv/dynym.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10" dirty="0">
                <a:latin typeface="Arial"/>
                <a:cs typeface="Arial"/>
              </a:rPr>
              <a:t>Veçantitë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200">
              <a:latin typeface="Arial"/>
              <a:cs typeface="Arial"/>
            </a:endParaRPr>
          </a:p>
          <a:p>
            <a:pPr marL="12700" marR="3375660" indent="179705" algn="just">
              <a:lnSpc>
                <a:spcPct val="106400"/>
              </a:lnSpc>
            </a:pPr>
            <a:r>
              <a:rPr sz="1100" b="1" spc="-5" dirty="0">
                <a:latin typeface="Arial"/>
                <a:cs typeface="Arial"/>
              </a:rPr>
              <a:t>Pozitive: </a:t>
            </a:r>
            <a:r>
              <a:rPr sz="1100" spc="-5" dirty="0">
                <a:latin typeface="TeXGyreHeros"/>
                <a:cs typeface="TeXGyreHeros"/>
              </a:rPr>
              <a:t>Jep </a:t>
            </a:r>
            <a:r>
              <a:rPr sz="1100" dirty="0">
                <a:latin typeface="TeXGyreHeros"/>
                <a:cs typeface="TeXGyreHeros"/>
              </a:rPr>
              <a:t>prodhim  </a:t>
            </a:r>
            <a:r>
              <a:rPr sz="1100" spc="-5" dirty="0">
                <a:latin typeface="TeXGyreHeros"/>
                <a:cs typeface="TeXGyreHeros"/>
              </a:rPr>
              <a:t>të </a:t>
            </a:r>
            <a:r>
              <a:rPr sz="1100" dirty="0">
                <a:latin typeface="TeXGyreHeros"/>
                <a:cs typeface="TeXGyreHeros"/>
              </a:rPr>
              <a:t>hershëm, fruta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aromatik  dhe </a:t>
            </a:r>
            <a:r>
              <a:rPr sz="1100" spc="5" dirty="0">
                <a:latin typeface="TeXGyreHeros"/>
                <a:cs typeface="TeXGyreHeros"/>
              </a:rPr>
              <a:t>të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ëmbël.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Negative:</a:t>
            </a:r>
            <a:endParaRPr sz="1100">
              <a:latin typeface="Arial"/>
              <a:cs typeface="Arial"/>
            </a:endParaRPr>
          </a:p>
          <a:p>
            <a:pPr marL="12700" marR="3441065" indent="179705">
              <a:lnSpc>
                <a:spcPct val="105900"/>
              </a:lnSpc>
              <a:spcBef>
                <a:spcPts val="5"/>
              </a:spcBef>
            </a:pPr>
            <a:r>
              <a:rPr sz="1100" spc="-5" dirty="0">
                <a:latin typeface="TeXGyreHeros"/>
                <a:cs typeface="TeXGyreHeros"/>
              </a:rPr>
              <a:t>Qëndrueshmëri </a:t>
            </a:r>
            <a:r>
              <a:rPr sz="1100" dirty="0">
                <a:latin typeface="TeXGyreHeros"/>
                <a:cs typeface="TeXGyreHeros"/>
              </a:rPr>
              <a:t>me-  </a:t>
            </a:r>
            <a:r>
              <a:rPr sz="1100" spc="-5" dirty="0">
                <a:latin typeface="TeXGyreHeros"/>
                <a:cs typeface="TeXGyreHeros"/>
              </a:rPr>
              <a:t>satare ndaj sëmundjeve.  Prodhimtari relativisht të  ulët. Nuk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qëndron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trans-  </a:t>
            </a:r>
            <a:r>
              <a:rPr sz="1100" spc="-5" dirty="0">
                <a:latin typeface="TeXGyreHeros"/>
                <a:cs typeface="TeXGyreHeros"/>
              </a:rPr>
              <a:t>porteve </a:t>
            </a:r>
            <a:r>
              <a:rPr sz="1100" spc="5" dirty="0">
                <a:latin typeface="TeXGyreHeros"/>
                <a:cs typeface="TeXGyreHeros"/>
              </a:rPr>
              <a:t>të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gjata.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Përdorimi:</a:t>
            </a:r>
            <a:endParaRPr sz="1100">
              <a:latin typeface="Arial"/>
              <a:cs typeface="Arial"/>
            </a:endParaRPr>
          </a:p>
          <a:p>
            <a:pPr marL="12700" marR="3376295" indent="179705">
              <a:lnSpc>
                <a:spcPts val="1400"/>
              </a:lnSpc>
              <a:spcBef>
                <a:spcPts val="55"/>
              </a:spcBef>
            </a:pPr>
            <a:r>
              <a:rPr sz="1100" spc="-5" dirty="0">
                <a:latin typeface="TeXGyreHeros"/>
                <a:cs typeface="TeXGyreHeros"/>
              </a:rPr>
              <a:t>Për </a:t>
            </a:r>
            <a:r>
              <a:rPr sz="1100" dirty="0">
                <a:latin typeface="TeXGyreHeros"/>
                <a:cs typeface="TeXGyreHeros"/>
              </a:rPr>
              <a:t>konsum </a:t>
            </a:r>
            <a:r>
              <a:rPr sz="1100" spc="-5" dirty="0">
                <a:latin typeface="TeXGyreHeros"/>
                <a:cs typeface="TeXGyreHeros"/>
              </a:rPr>
              <a:t>të freskët,  në</a:t>
            </a:r>
            <a:r>
              <a:rPr sz="1100" spc="-8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familje</a:t>
            </a:r>
            <a:r>
              <a:rPr sz="1100" spc="-7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dhe</a:t>
            </a:r>
            <a:r>
              <a:rPr sz="1100" spc="-8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tregun</a:t>
            </a:r>
            <a:r>
              <a:rPr sz="1100" spc="-8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lokal.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900">
              <a:latin typeface="TeXGyreHeros"/>
              <a:cs typeface="TeXGyreHeros"/>
            </a:endParaRPr>
          </a:p>
          <a:p>
            <a:pPr marL="12700" marR="5715" indent="179705">
              <a:lnSpc>
                <a:spcPct val="106400"/>
              </a:lnSpc>
            </a:pPr>
            <a:r>
              <a:rPr sz="1100" b="1" spc="-5" dirty="0">
                <a:latin typeface="Arial"/>
                <a:cs typeface="Arial"/>
              </a:rPr>
              <a:t>Rreziku:</a:t>
            </a:r>
            <a:r>
              <a:rPr sz="1100" b="1" spc="-45" dirty="0">
                <a:latin typeface="Arial"/>
                <a:cs typeface="Arial"/>
              </a:rPr>
              <a:t> </a:t>
            </a:r>
            <a:r>
              <a:rPr sz="1100" dirty="0">
                <a:latin typeface="TeXGyreHeros"/>
                <a:cs typeface="TeXGyreHeros"/>
              </a:rPr>
              <a:t>Me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futjen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farërave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importit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po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mbillet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gjithnjë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më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pak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dhe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vetëm  në </a:t>
            </a:r>
            <a:r>
              <a:rPr sz="1100" dirty="0">
                <a:latin typeface="TeXGyreHeros"/>
                <a:cs typeface="TeXGyreHeros"/>
              </a:rPr>
              <a:t>kopshtet </a:t>
            </a:r>
            <a:r>
              <a:rPr sz="1100" spc="-5" dirty="0">
                <a:latin typeface="TeXGyreHeros"/>
                <a:cs typeface="TeXGyreHeros"/>
              </a:rPr>
              <a:t>familjare, pra </a:t>
            </a:r>
            <a:r>
              <a:rPr sz="1100" dirty="0">
                <a:latin typeface="TeXGyreHeros"/>
                <a:cs typeface="TeXGyreHeros"/>
              </a:rPr>
              <a:t>është në rrezik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zhdukjeje.</a:t>
            </a:r>
            <a:endParaRPr sz="1100">
              <a:latin typeface="TeXGyreHeros"/>
              <a:cs typeface="TeXGyreHero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460498" y="4211574"/>
            <a:ext cx="3302635" cy="3366770"/>
            <a:chOff x="2460498" y="4211574"/>
            <a:chExt cx="3302635" cy="3366770"/>
          </a:xfrm>
        </p:grpSpPr>
        <p:sp>
          <p:nvSpPr>
            <p:cNvPr id="4" name="object 4"/>
            <p:cNvSpPr/>
            <p:nvPr/>
          </p:nvSpPr>
          <p:spPr>
            <a:xfrm>
              <a:off x="2462784" y="4213860"/>
              <a:ext cx="3299460" cy="336346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464308" y="4215384"/>
              <a:ext cx="3295015" cy="3359150"/>
            </a:xfrm>
            <a:custGeom>
              <a:avLst/>
              <a:gdLst/>
              <a:ahLst/>
              <a:cxnLst/>
              <a:rect l="l" t="t" r="r" b="b"/>
              <a:pathLst>
                <a:path w="3295015" h="3359150">
                  <a:moveTo>
                    <a:pt x="0" y="0"/>
                  </a:moveTo>
                  <a:lnTo>
                    <a:pt x="0" y="3358896"/>
                  </a:lnTo>
                  <a:lnTo>
                    <a:pt x="3294888" y="3358896"/>
                  </a:lnTo>
                  <a:lnTo>
                    <a:pt x="3294888" y="0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3093211" y="8572158"/>
            <a:ext cx="321310" cy="15367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900" dirty="0">
                <a:latin typeface="TeXGyreHeros"/>
                <a:cs typeface="TeXGyreHeros"/>
              </a:rPr>
              <a:t>- </a:t>
            </a:r>
            <a:fld id="{81D60167-4931-47E6-BA6A-407CBD079E47}" type="slidenum">
              <a:rPr sz="900" dirty="0">
                <a:latin typeface="TeXGyreHeros"/>
                <a:cs typeface="TeXGyreHeros"/>
              </a:rPr>
              <a:t>37</a:t>
            </a:fld>
            <a:r>
              <a:rPr sz="900" spc="-75" dirty="0">
                <a:latin typeface="TeXGyreHeros"/>
                <a:cs typeface="TeXGyreHeros"/>
              </a:rPr>
              <a:t> </a:t>
            </a:r>
            <a:r>
              <a:rPr sz="900" dirty="0">
                <a:latin typeface="TeXGyreHeros"/>
                <a:cs typeface="TeXGyreHeros"/>
              </a:rPr>
              <a:t>-</a:t>
            </a:r>
            <a:endParaRPr sz="900">
              <a:latin typeface="TeXGyreHeros"/>
              <a:cs typeface="TeXGyreHeros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9780" y="550529"/>
            <a:ext cx="5030470" cy="7852409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25"/>
              </a:spcBef>
            </a:pPr>
            <a:r>
              <a:rPr sz="1400" b="1" spc="-5" dirty="0">
                <a:latin typeface="Arial"/>
                <a:cs typeface="Arial"/>
              </a:rPr>
              <a:t>Pjepri Farashuk </a:t>
            </a:r>
            <a:r>
              <a:rPr sz="1400" b="1" dirty="0">
                <a:latin typeface="Arial"/>
                <a:cs typeface="Arial"/>
              </a:rPr>
              <a:t>i</a:t>
            </a:r>
            <a:r>
              <a:rPr sz="1400" b="1" spc="-5" dirty="0">
                <a:latin typeface="Arial"/>
                <a:cs typeface="Arial"/>
              </a:rPr>
              <a:t> Korçës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459"/>
              </a:spcBef>
            </a:pPr>
            <a:r>
              <a:rPr sz="1250" b="1" spc="-5" dirty="0">
                <a:latin typeface="Arial"/>
                <a:cs typeface="Arial"/>
              </a:rPr>
              <a:t>Specia: </a:t>
            </a:r>
            <a:r>
              <a:rPr sz="1250" i="1" spc="-5" dirty="0">
                <a:latin typeface="Arimo"/>
                <a:cs typeface="Arimo"/>
              </a:rPr>
              <a:t>Cucumis melo</a:t>
            </a:r>
            <a:r>
              <a:rPr sz="1250" i="1" dirty="0">
                <a:latin typeface="Arimo"/>
                <a:cs typeface="Arimo"/>
              </a:rPr>
              <a:t> </a:t>
            </a:r>
            <a:r>
              <a:rPr sz="1250" spc="-5" dirty="0">
                <a:latin typeface="TeXGyreHeros"/>
                <a:cs typeface="TeXGyreHeros"/>
              </a:rPr>
              <a:t>L.</a:t>
            </a:r>
            <a:endParaRPr sz="125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000">
              <a:latin typeface="TeXGyreHeros"/>
              <a:cs typeface="TeXGyreHeros"/>
            </a:endParaRPr>
          </a:p>
          <a:p>
            <a:pPr marL="12700" marR="5080" indent="179705" algn="just">
              <a:lnSpc>
                <a:spcPct val="106100"/>
              </a:lnSpc>
            </a:pPr>
            <a:r>
              <a:rPr sz="1100" b="1" spc="-5" dirty="0">
                <a:latin typeface="Arial"/>
                <a:cs typeface="Arial"/>
              </a:rPr>
              <a:t>Përhapja</a:t>
            </a:r>
            <a:r>
              <a:rPr sz="1100" spc="-5" dirty="0">
                <a:latin typeface="TeXGyreHeros"/>
                <a:cs typeface="TeXGyreHeros"/>
              </a:rPr>
              <a:t>: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Shqipërinë juglindore, kryesisht në rrethet </a:t>
            </a:r>
            <a:r>
              <a:rPr sz="1100" dirty="0">
                <a:latin typeface="TeXGyreHeros"/>
                <a:cs typeface="TeXGyreHeros"/>
              </a:rPr>
              <a:t>Korçë dhe </a:t>
            </a:r>
            <a:r>
              <a:rPr sz="1100" spc="-5" dirty="0">
                <a:latin typeface="TeXGyreHeros"/>
                <a:cs typeface="TeXGyreHeros"/>
              </a:rPr>
              <a:t>Devoll, </a:t>
            </a:r>
            <a:r>
              <a:rPr sz="1100" dirty="0">
                <a:latin typeface="TeXGyreHeros"/>
                <a:cs typeface="TeXGyreHeros"/>
              </a:rPr>
              <a:t>nji-  </a:t>
            </a:r>
            <a:r>
              <a:rPr sz="1100" spc="-5" dirty="0">
                <a:latin typeface="TeXGyreHeros"/>
                <a:cs typeface="TeXGyreHeros"/>
              </a:rPr>
              <a:t>het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kultivohet për </a:t>
            </a:r>
            <a:r>
              <a:rPr sz="1100" dirty="0">
                <a:latin typeface="TeXGyreHeros"/>
                <a:cs typeface="TeXGyreHeros"/>
              </a:rPr>
              <a:t>më se </a:t>
            </a:r>
            <a:r>
              <a:rPr sz="1100" spc="-5" dirty="0">
                <a:latin typeface="TeXGyreHeros"/>
                <a:cs typeface="TeXGyreHeros"/>
              </a:rPr>
              <a:t>100-150 </a:t>
            </a:r>
            <a:r>
              <a:rPr sz="1100" dirty="0">
                <a:latin typeface="TeXGyreHeros"/>
                <a:cs typeface="TeXGyreHeros"/>
              </a:rPr>
              <a:t>vjet. Fara e tij </a:t>
            </a:r>
            <a:r>
              <a:rPr sz="1100" spc="-5" dirty="0">
                <a:latin typeface="TeXGyreHeros"/>
                <a:cs typeface="TeXGyreHeros"/>
              </a:rPr>
              <a:t>mbahet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trashëgohet brez pas  brezi nga bahçevanët. </a:t>
            </a:r>
            <a:r>
              <a:rPr sz="1100" dirty="0">
                <a:latin typeface="TeXGyreHeros"/>
                <a:cs typeface="TeXGyreHeros"/>
              </a:rPr>
              <a:t>Aktualisht zë </a:t>
            </a:r>
            <a:r>
              <a:rPr sz="1100" spc="-5" dirty="0">
                <a:latin typeface="TeXGyreHeros"/>
                <a:cs typeface="TeXGyreHeros"/>
              </a:rPr>
              <a:t>më pak </a:t>
            </a:r>
            <a:r>
              <a:rPr sz="1100" dirty="0">
                <a:latin typeface="TeXGyreHeros"/>
                <a:cs typeface="TeXGyreHeros"/>
              </a:rPr>
              <a:t>se </a:t>
            </a:r>
            <a:r>
              <a:rPr sz="1100" spc="-5" dirty="0">
                <a:latin typeface="TeXGyreHeros"/>
                <a:cs typeface="TeXGyreHeros"/>
              </a:rPr>
              <a:t>10 </a:t>
            </a:r>
            <a:r>
              <a:rPr sz="1100" dirty="0">
                <a:latin typeface="TeXGyreHeros"/>
                <a:cs typeface="TeXGyreHeros"/>
              </a:rPr>
              <a:t>% </a:t>
            </a:r>
            <a:r>
              <a:rPr sz="1100" spc="-5" dirty="0">
                <a:latin typeface="TeXGyreHeros"/>
                <a:cs typeface="TeXGyreHeros"/>
              </a:rPr>
              <a:t>të sipërfaqes </a:t>
            </a:r>
            <a:r>
              <a:rPr sz="1100" spc="-10" dirty="0">
                <a:latin typeface="TeXGyreHeros"/>
                <a:cs typeface="TeXGyreHeros"/>
              </a:rPr>
              <a:t>së </a:t>
            </a:r>
            <a:r>
              <a:rPr sz="1100" spc="-5" dirty="0">
                <a:latin typeface="TeXGyreHeros"/>
                <a:cs typeface="TeXGyreHeros"/>
              </a:rPr>
              <a:t>mbjellë me  pjepër në</a:t>
            </a:r>
            <a:r>
              <a:rPr sz="110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zonë.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Përshkrimi:</a:t>
            </a:r>
            <a:endParaRPr sz="1100">
              <a:latin typeface="Arial"/>
              <a:cs typeface="Arial"/>
            </a:endParaRPr>
          </a:p>
          <a:p>
            <a:pPr marL="12700" marR="5080" indent="179705" algn="just">
              <a:lnSpc>
                <a:spcPct val="106100"/>
              </a:lnSpc>
              <a:spcBef>
                <a:spcPts val="5"/>
              </a:spcBef>
            </a:pPr>
            <a:r>
              <a:rPr sz="1100" spc="-5" dirty="0">
                <a:latin typeface="TeXGyreHeros"/>
                <a:cs typeface="TeXGyreHeros"/>
              </a:rPr>
              <a:t>Formon bimë </a:t>
            </a:r>
            <a:r>
              <a:rPr sz="1100" dirty="0">
                <a:latin typeface="TeXGyreHeros"/>
                <a:cs typeface="TeXGyreHeros"/>
              </a:rPr>
              <a:t>me 3-4 </a:t>
            </a:r>
            <a:r>
              <a:rPr sz="1100" spc="-5" dirty="0">
                <a:latin typeface="TeXGyreHeros"/>
                <a:cs typeface="TeXGyreHeros"/>
              </a:rPr>
              <a:t>lastar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rendit të parë, mesatarisht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gjatë </a:t>
            </a:r>
            <a:r>
              <a:rPr sz="1100" dirty="0">
                <a:latin typeface="TeXGyreHeros"/>
                <a:cs typeface="TeXGyreHeros"/>
              </a:rPr>
              <a:t>dhe </a:t>
            </a:r>
            <a:r>
              <a:rPr sz="1100" spc="-5" dirty="0">
                <a:latin typeface="TeXGyreHeros"/>
                <a:cs typeface="TeXGyreHeros"/>
              </a:rPr>
              <a:t>ndërnyje  të shkurtra. Gjethet janë mesatare, me lobe,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ngjyrë jeshile mesatare. Frutat  janë eliptik,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lëkur të </a:t>
            </a:r>
            <a:r>
              <a:rPr sz="1100" spc="-10" dirty="0">
                <a:latin typeface="TeXGyreHeros"/>
                <a:cs typeface="TeXGyreHeros"/>
              </a:rPr>
              <a:t>rrudhosur, </a:t>
            </a:r>
            <a:r>
              <a:rPr sz="1100" spc="-5" dirty="0">
                <a:latin typeface="TeXGyreHeros"/>
                <a:cs typeface="TeXGyreHeros"/>
              </a:rPr>
              <a:t>me ngjyrë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verdhë dhe mozaik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gjelbër </a:t>
            </a:r>
            <a:r>
              <a:rPr sz="1100" dirty="0">
                <a:latin typeface="TeXGyreHeros"/>
                <a:cs typeface="TeXGyreHeros"/>
              </a:rPr>
              <a:t>të  </a:t>
            </a:r>
            <a:r>
              <a:rPr sz="1100" spc="-5" dirty="0">
                <a:latin typeface="TeXGyreHeros"/>
                <a:cs typeface="TeXGyreHeros"/>
              </a:rPr>
              <a:t>errët,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me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madhësi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1.5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-2.0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kg,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por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nuk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përjashtohen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rastet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edhe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frutave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deri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3.0  kg. </a:t>
            </a:r>
            <a:r>
              <a:rPr sz="1100" spc="-10" dirty="0">
                <a:latin typeface="TeXGyreHeros"/>
                <a:cs typeface="TeXGyreHeros"/>
              </a:rPr>
              <a:t>Tuli </a:t>
            </a:r>
            <a:r>
              <a:rPr sz="1100" dirty="0">
                <a:latin typeface="TeXGyreHeros"/>
                <a:cs typeface="TeXGyreHeros"/>
              </a:rPr>
              <a:t>ka </a:t>
            </a:r>
            <a:r>
              <a:rPr sz="1100" spc="-5" dirty="0">
                <a:latin typeface="TeXGyreHeros"/>
                <a:cs typeface="TeXGyreHeros"/>
              </a:rPr>
              <a:t>ngjyrë të verdhë-portokalli, me konsistencë </a:t>
            </a:r>
            <a:r>
              <a:rPr sz="1100" dirty="0">
                <a:latin typeface="TeXGyreHeros"/>
                <a:cs typeface="TeXGyreHeros"/>
              </a:rPr>
              <a:t>të butë, </a:t>
            </a:r>
            <a:r>
              <a:rPr sz="1100" spc="-5" dirty="0">
                <a:latin typeface="TeXGyreHeros"/>
                <a:cs typeface="TeXGyreHeros"/>
              </a:rPr>
              <a:t>me aromë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mire  dhe ëmbëlsi mesatare.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veçanta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këtij pjepri </a:t>
            </a:r>
            <a:r>
              <a:rPr sz="1100" dirty="0">
                <a:latin typeface="TeXGyreHeros"/>
                <a:cs typeface="TeXGyreHeros"/>
              </a:rPr>
              <a:t>janë </a:t>
            </a:r>
            <a:r>
              <a:rPr sz="1100" spc="-5" dirty="0">
                <a:latin typeface="TeXGyreHeros"/>
                <a:cs typeface="TeXGyreHeros"/>
              </a:rPr>
              <a:t>farërat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mbledhura </a:t>
            </a:r>
            <a:r>
              <a:rPr sz="1100" spc="-10" dirty="0">
                <a:latin typeface="TeXGyreHeros"/>
                <a:cs typeface="TeXGyreHeros"/>
              </a:rPr>
              <a:t>si </a:t>
            </a:r>
            <a:r>
              <a:rPr sz="1100" spc="-5" dirty="0">
                <a:latin typeface="TeXGyreHeros"/>
                <a:cs typeface="TeXGyreHeros"/>
              </a:rPr>
              <a:t>lëmsh  </a:t>
            </a:r>
            <a:r>
              <a:rPr sz="1100" dirty="0">
                <a:latin typeface="TeXGyreHeros"/>
                <a:cs typeface="TeXGyreHeros"/>
              </a:rPr>
              <a:t>me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placentën.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950">
              <a:latin typeface="TeXGyreHeros"/>
              <a:cs typeface="TeXGyreHeros"/>
            </a:endParaRPr>
          </a:p>
          <a:p>
            <a:pPr marL="12700" marR="5080" indent="179705" algn="just">
              <a:lnSpc>
                <a:spcPct val="105900"/>
              </a:lnSpc>
            </a:pPr>
            <a:r>
              <a:rPr sz="1100" b="1" spc="-5" dirty="0">
                <a:latin typeface="Arial"/>
                <a:cs typeface="Arial"/>
              </a:rPr>
              <a:t>Kultivimi:</a:t>
            </a:r>
            <a:r>
              <a:rPr sz="1100" b="1" spc="-50" dirty="0">
                <a:latin typeface="Arial"/>
                <a:cs typeface="Arial"/>
              </a:rPr>
              <a:t> </a:t>
            </a:r>
            <a:r>
              <a:rPr sz="1100" dirty="0">
                <a:latin typeface="TeXGyreHeros"/>
                <a:cs typeface="TeXGyreHeros"/>
              </a:rPr>
              <a:t>Në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traditën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bahçevanëve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mbillej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me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farë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në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gropëza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të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përgatitura  </a:t>
            </a:r>
            <a:r>
              <a:rPr sz="1100" dirty="0">
                <a:latin typeface="TeXGyreHeros"/>
                <a:cs typeface="TeXGyreHeros"/>
              </a:rPr>
              <a:t>mirë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me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pleh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organik.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Fara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mbillet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në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fushë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në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ﬁllimi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të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majit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dhe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vjelja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prodhimit  ﬁllon </a:t>
            </a:r>
            <a:r>
              <a:rPr sz="1100" spc="-5" dirty="0">
                <a:latin typeface="TeXGyreHeros"/>
                <a:cs typeface="TeXGyreHeros"/>
              </a:rPr>
              <a:t>në </a:t>
            </a:r>
            <a:r>
              <a:rPr sz="1100" dirty="0">
                <a:latin typeface="TeXGyreHeros"/>
                <a:cs typeface="TeXGyreHeros"/>
              </a:rPr>
              <a:t>fund </a:t>
            </a:r>
            <a:r>
              <a:rPr sz="1100" spc="-5" dirty="0">
                <a:latin typeface="TeXGyreHeros"/>
                <a:cs typeface="TeXGyreHeros"/>
              </a:rPr>
              <a:t>korrikut dhe vazhdon </a:t>
            </a:r>
            <a:r>
              <a:rPr sz="1100" dirty="0">
                <a:latin typeface="TeXGyreHeros"/>
                <a:cs typeface="TeXGyreHeros"/>
              </a:rPr>
              <a:t>deri në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gusht.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Rendimenti:</a:t>
            </a:r>
            <a:endParaRPr sz="1100">
              <a:latin typeface="Arial"/>
              <a:cs typeface="Arial"/>
            </a:endParaRPr>
          </a:p>
          <a:p>
            <a:pPr marL="192405">
              <a:lnSpc>
                <a:spcPct val="100000"/>
              </a:lnSpc>
              <a:spcBef>
                <a:spcPts val="75"/>
              </a:spcBef>
            </a:pPr>
            <a:r>
              <a:rPr sz="1100" spc="-5" dirty="0">
                <a:latin typeface="TeXGyreHeros"/>
                <a:cs typeface="TeXGyreHeros"/>
              </a:rPr>
              <a:t>rreth </a:t>
            </a:r>
            <a:r>
              <a:rPr sz="1100" dirty="0">
                <a:latin typeface="TeXGyreHeros"/>
                <a:cs typeface="TeXGyreHeros"/>
              </a:rPr>
              <a:t>25 -30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kv/dynym.</a:t>
            </a:r>
            <a:endParaRPr sz="1100">
              <a:latin typeface="TeXGyreHeros"/>
              <a:cs typeface="TeXGyreHeros"/>
            </a:endParaRPr>
          </a:p>
          <a:p>
            <a:pPr marL="192405" marR="4215130">
              <a:lnSpc>
                <a:spcPct val="211800"/>
              </a:lnSpc>
              <a:spcBef>
                <a:spcPts val="10"/>
              </a:spcBef>
            </a:pPr>
            <a:r>
              <a:rPr sz="1100" b="1" spc="-65" dirty="0">
                <a:latin typeface="Arial"/>
                <a:cs typeface="Arial"/>
              </a:rPr>
              <a:t>V</a:t>
            </a:r>
            <a:r>
              <a:rPr sz="1100" b="1" spc="-10" dirty="0">
                <a:latin typeface="Arial"/>
                <a:cs typeface="Arial"/>
              </a:rPr>
              <a:t>e</a:t>
            </a:r>
            <a:r>
              <a:rPr sz="1100" b="1" dirty="0">
                <a:latin typeface="Arial"/>
                <a:cs typeface="Arial"/>
              </a:rPr>
              <a:t>çant</a:t>
            </a:r>
            <a:r>
              <a:rPr sz="1100" b="1" spc="-10" dirty="0">
                <a:latin typeface="Arial"/>
                <a:cs typeface="Arial"/>
              </a:rPr>
              <a:t>i</a:t>
            </a:r>
            <a:r>
              <a:rPr sz="1100" b="1" spc="5" dirty="0">
                <a:latin typeface="Arial"/>
                <a:cs typeface="Arial"/>
              </a:rPr>
              <a:t>t</a:t>
            </a:r>
            <a:r>
              <a:rPr sz="1100" b="1" dirty="0">
                <a:latin typeface="Arial"/>
                <a:cs typeface="Arial"/>
              </a:rPr>
              <a:t>ë  </a:t>
            </a:r>
            <a:r>
              <a:rPr sz="1100" b="1" spc="-5" dirty="0">
                <a:latin typeface="Arial"/>
                <a:cs typeface="Arial"/>
              </a:rPr>
              <a:t>Pozitive:</a:t>
            </a:r>
            <a:endParaRPr sz="1100">
              <a:latin typeface="Arial"/>
              <a:cs typeface="Arial"/>
            </a:endParaRPr>
          </a:p>
          <a:p>
            <a:pPr marL="12700" marR="2976880" indent="179705">
              <a:lnSpc>
                <a:spcPct val="105500"/>
              </a:lnSpc>
              <a:spcBef>
                <a:spcPts val="10"/>
              </a:spcBef>
            </a:pPr>
            <a:r>
              <a:rPr sz="1100" spc="-5" dirty="0">
                <a:latin typeface="TeXGyreHeros"/>
                <a:cs typeface="TeXGyreHeros"/>
              </a:rPr>
              <a:t>Jep </a:t>
            </a:r>
            <a:r>
              <a:rPr sz="1100" dirty="0">
                <a:latin typeface="TeXGyreHeros"/>
                <a:cs typeface="TeXGyreHeros"/>
              </a:rPr>
              <a:t>prodhim të hershëm,</a:t>
            </a:r>
            <a:r>
              <a:rPr sz="1100" spc="-17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fruta  aromatik </a:t>
            </a:r>
            <a:r>
              <a:rPr sz="1100" dirty="0">
                <a:latin typeface="TeXGyreHeros"/>
                <a:cs typeface="TeXGyreHeros"/>
              </a:rPr>
              <a:t>dhe te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ëmbël.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  <a:spcBef>
                <a:spcPts val="5"/>
              </a:spcBef>
            </a:pPr>
            <a:r>
              <a:rPr sz="1100" b="1" spc="-5" dirty="0">
                <a:latin typeface="Arial"/>
                <a:cs typeface="Arial"/>
              </a:rPr>
              <a:t>Negative:</a:t>
            </a:r>
            <a:endParaRPr sz="1100">
              <a:latin typeface="Arial"/>
              <a:cs typeface="Arial"/>
            </a:endParaRPr>
          </a:p>
          <a:p>
            <a:pPr marL="12700" marR="3052445" indent="179705">
              <a:lnSpc>
                <a:spcPts val="1400"/>
              </a:lnSpc>
              <a:spcBef>
                <a:spcPts val="50"/>
              </a:spcBef>
            </a:pPr>
            <a:r>
              <a:rPr sz="1100" spc="-5" dirty="0">
                <a:latin typeface="TeXGyreHeros"/>
                <a:cs typeface="TeXGyreHeros"/>
              </a:rPr>
              <a:t>Qëndrueshmëri mesatare  ndaj sëmundjeve.</a:t>
            </a:r>
            <a:r>
              <a:rPr sz="1100" spc="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Prodhimtari</a:t>
            </a:r>
            <a:endParaRPr sz="1100">
              <a:latin typeface="TeXGyreHeros"/>
              <a:cs typeface="TeXGyreHeros"/>
            </a:endParaRPr>
          </a:p>
          <a:p>
            <a:pPr marL="12700" marR="3052445">
              <a:lnSpc>
                <a:spcPts val="1390"/>
              </a:lnSpc>
              <a:spcBef>
                <a:spcPts val="15"/>
              </a:spcBef>
            </a:pPr>
            <a:r>
              <a:rPr sz="1100" spc="-5" dirty="0">
                <a:latin typeface="TeXGyreHeros"/>
                <a:cs typeface="TeXGyreHeros"/>
              </a:rPr>
              <a:t>relativisht të ulët. Nuk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qëndron  transporteve të gjata.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Përdorimi:</a:t>
            </a:r>
            <a:endParaRPr sz="1100">
              <a:latin typeface="Arial"/>
              <a:cs typeface="Arial"/>
            </a:endParaRPr>
          </a:p>
          <a:p>
            <a:pPr marL="12700" marR="3005455" indent="179705">
              <a:lnSpc>
                <a:spcPts val="1400"/>
              </a:lnSpc>
              <a:spcBef>
                <a:spcPts val="55"/>
              </a:spcBef>
            </a:pPr>
            <a:r>
              <a:rPr sz="1100" spc="-5" dirty="0">
                <a:latin typeface="TeXGyreHeros"/>
                <a:cs typeface="TeXGyreHeros"/>
              </a:rPr>
              <a:t>Përdoret </a:t>
            </a:r>
            <a:r>
              <a:rPr sz="1100" dirty="0">
                <a:latin typeface="TeXGyreHeros"/>
                <a:cs typeface="TeXGyreHeros"/>
              </a:rPr>
              <a:t>për konsum të </a:t>
            </a:r>
            <a:r>
              <a:rPr sz="1100" spc="-5" dirty="0">
                <a:latin typeface="TeXGyreHeros"/>
                <a:cs typeface="TeXGyreHeros"/>
              </a:rPr>
              <a:t>fre-  skët,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familje </a:t>
            </a:r>
            <a:r>
              <a:rPr sz="1100" dirty="0">
                <a:latin typeface="TeXGyreHeros"/>
                <a:cs typeface="TeXGyreHeros"/>
              </a:rPr>
              <a:t>dhe tregun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lokal.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900">
              <a:latin typeface="TeXGyreHeros"/>
              <a:cs typeface="TeXGyreHeros"/>
            </a:endParaRPr>
          </a:p>
          <a:p>
            <a:pPr marL="12700" marR="2997200" indent="179705">
              <a:lnSpc>
                <a:spcPct val="106400"/>
              </a:lnSpc>
            </a:pPr>
            <a:r>
              <a:rPr sz="1100" b="1" spc="-5" dirty="0">
                <a:latin typeface="Arial"/>
                <a:cs typeface="Arial"/>
              </a:rPr>
              <a:t>Rreziku: </a:t>
            </a:r>
            <a:r>
              <a:rPr sz="1100" dirty="0">
                <a:latin typeface="TeXGyreHeros"/>
                <a:cs typeface="TeXGyreHeros"/>
              </a:rPr>
              <a:t>Me futjen e</a:t>
            </a:r>
            <a:r>
              <a:rPr sz="1100" spc="-8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farërave  </a:t>
            </a:r>
            <a:r>
              <a:rPr sz="1100" spc="-5" dirty="0">
                <a:latin typeface="TeXGyreHeros"/>
                <a:cs typeface="TeXGyreHeros"/>
              </a:rPr>
              <a:t>të importit </a:t>
            </a:r>
            <a:r>
              <a:rPr sz="1100" dirty="0">
                <a:latin typeface="TeXGyreHeros"/>
                <a:cs typeface="TeXGyreHeros"/>
              </a:rPr>
              <a:t>po </a:t>
            </a:r>
            <a:r>
              <a:rPr sz="1100" spc="-5" dirty="0">
                <a:latin typeface="TeXGyreHeros"/>
                <a:cs typeface="TeXGyreHeros"/>
              </a:rPr>
              <a:t>mbillet gjithnjë</a:t>
            </a:r>
            <a:r>
              <a:rPr sz="1100" spc="1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endParaRPr sz="1100">
              <a:latin typeface="TeXGyreHeros"/>
              <a:cs typeface="TeXGyreHeros"/>
            </a:endParaRPr>
          </a:p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z="1100" dirty="0">
                <a:latin typeface="TeXGyreHeros"/>
                <a:cs typeface="TeXGyreHeros"/>
              </a:rPr>
              <a:t>më </a:t>
            </a:r>
            <a:r>
              <a:rPr sz="1100" spc="-5" dirty="0">
                <a:latin typeface="TeXGyreHeros"/>
                <a:cs typeface="TeXGyreHeros"/>
              </a:rPr>
              <a:t>pak dhe </a:t>
            </a:r>
            <a:r>
              <a:rPr sz="1100" dirty="0">
                <a:latin typeface="TeXGyreHeros"/>
                <a:cs typeface="TeXGyreHeros"/>
              </a:rPr>
              <a:t>vetëm </a:t>
            </a:r>
            <a:r>
              <a:rPr sz="1100" spc="-5" dirty="0">
                <a:latin typeface="TeXGyreHeros"/>
                <a:cs typeface="TeXGyreHeros"/>
              </a:rPr>
              <a:t>në </a:t>
            </a:r>
            <a:r>
              <a:rPr sz="1100" dirty="0">
                <a:latin typeface="TeXGyreHeros"/>
                <a:cs typeface="TeXGyreHeros"/>
              </a:rPr>
              <a:t>kopshtet </a:t>
            </a:r>
            <a:r>
              <a:rPr sz="1100" spc="-5" dirty="0">
                <a:latin typeface="TeXGyreHeros"/>
                <a:cs typeface="TeXGyreHeros"/>
              </a:rPr>
              <a:t>familjare, </a:t>
            </a:r>
            <a:r>
              <a:rPr sz="1100" dirty="0">
                <a:latin typeface="TeXGyreHeros"/>
                <a:cs typeface="TeXGyreHeros"/>
              </a:rPr>
              <a:t>pra është </a:t>
            </a:r>
            <a:r>
              <a:rPr sz="1100" spc="-5" dirty="0">
                <a:latin typeface="TeXGyreHeros"/>
                <a:cs typeface="TeXGyreHeros"/>
              </a:rPr>
              <a:t>në </a:t>
            </a:r>
            <a:r>
              <a:rPr sz="1100" dirty="0">
                <a:latin typeface="TeXGyreHeros"/>
                <a:cs typeface="TeXGyreHeros"/>
              </a:rPr>
              <a:t>rrezik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zhdukjeje.</a:t>
            </a:r>
            <a:endParaRPr sz="1100">
              <a:latin typeface="TeXGyreHeros"/>
              <a:cs typeface="TeXGyreHero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896361" y="4441698"/>
            <a:ext cx="2903220" cy="3500754"/>
            <a:chOff x="2896361" y="4441698"/>
            <a:chExt cx="2903220" cy="3500754"/>
          </a:xfrm>
        </p:grpSpPr>
        <p:sp>
          <p:nvSpPr>
            <p:cNvPr id="4" name="object 4"/>
            <p:cNvSpPr/>
            <p:nvPr/>
          </p:nvSpPr>
          <p:spPr>
            <a:xfrm>
              <a:off x="2900171" y="4445508"/>
              <a:ext cx="2898647" cy="349453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900171" y="4445508"/>
              <a:ext cx="2895600" cy="3493135"/>
            </a:xfrm>
            <a:custGeom>
              <a:avLst/>
              <a:gdLst/>
              <a:ahLst/>
              <a:cxnLst/>
              <a:rect l="l" t="t" r="r" b="b"/>
              <a:pathLst>
                <a:path w="2895600" h="3493134">
                  <a:moveTo>
                    <a:pt x="0" y="0"/>
                  </a:moveTo>
                  <a:lnTo>
                    <a:pt x="0" y="3493008"/>
                  </a:lnTo>
                  <a:lnTo>
                    <a:pt x="2895600" y="3493008"/>
                  </a:lnTo>
                  <a:lnTo>
                    <a:pt x="2895600" y="0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3093211" y="8572158"/>
            <a:ext cx="321310" cy="15367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900" dirty="0">
                <a:latin typeface="TeXGyreHeros"/>
                <a:cs typeface="TeXGyreHeros"/>
              </a:rPr>
              <a:t>- </a:t>
            </a:r>
            <a:fld id="{81D60167-4931-47E6-BA6A-407CBD079E47}" type="slidenum">
              <a:rPr sz="900" dirty="0">
                <a:latin typeface="TeXGyreHeros"/>
                <a:cs typeface="TeXGyreHeros"/>
              </a:rPr>
              <a:t>38</a:t>
            </a:fld>
            <a:r>
              <a:rPr sz="900" spc="-75" dirty="0">
                <a:latin typeface="TeXGyreHeros"/>
                <a:cs typeface="TeXGyreHeros"/>
              </a:rPr>
              <a:t> </a:t>
            </a:r>
            <a:r>
              <a:rPr sz="900" dirty="0">
                <a:latin typeface="TeXGyreHeros"/>
                <a:cs typeface="TeXGyreHeros"/>
              </a:rPr>
              <a:t>-</a:t>
            </a:r>
            <a:endParaRPr sz="900">
              <a:latin typeface="TeXGyreHeros"/>
              <a:cs typeface="TeXGyreHeros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43204" y="550529"/>
            <a:ext cx="5031105" cy="7852409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25"/>
              </a:spcBef>
            </a:pPr>
            <a:r>
              <a:rPr sz="1400" b="1" spc="-5" dirty="0">
                <a:latin typeface="Arial"/>
                <a:cs typeface="Arial"/>
              </a:rPr>
              <a:t>Pjepri Dimërak </a:t>
            </a:r>
            <a:r>
              <a:rPr sz="1400" b="1" dirty="0">
                <a:latin typeface="Arial"/>
                <a:cs typeface="Arial"/>
              </a:rPr>
              <a:t>i verdhë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459"/>
              </a:spcBef>
            </a:pPr>
            <a:r>
              <a:rPr sz="1250" b="1" spc="-5" dirty="0">
                <a:latin typeface="Arial"/>
                <a:cs typeface="Arial"/>
              </a:rPr>
              <a:t>Specia: </a:t>
            </a:r>
            <a:r>
              <a:rPr sz="1250" i="1" spc="-5" dirty="0">
                <a:latin typeface="Arimo"/>
                <a:cs typeface="Arimo"/>
              </a:rPr>
              <a:t>Cucumis melo, </a:t>
            </a:r>
            <a:r>
              <a:rPr sz="1250" i="1" spc="-10" dirty="0">
                <a:latin typeface="Arimo"/>
                <a:cs typeface="Arimo"/>
              </a:rPr>
              <a:t>var.inodorus</a:t>
            </a:r>
            <a:r>
              <a:rPr sz="1250" i="1" spc="20" dirty="0">
                <a:latin typeface="Arimo"/>
                <a:cs typeface="Arimo"/>
              </a:rPr>
              <a:t> </a:t>
            </a:r>
            <a:r>
              <a:rPr sz="1250" spc="-5" dirty="0">
                <a:latin typeface="TeXGyreHeros"/>
                <a:cs typeface="TeXGyreHeros"/>
              </a:rPr>
              <a:t>L.</a:t>
            </a:r>
            <a:endParaRPr sz="125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000">
              <a:latin typeface="TeXGyreHeros"/>
              <a:cs typeface="TeXGyreHeros"/>
            </a:endParaRPr>
          </a:p>
          <a:p>
            <a:pPr marL="12700" marR="5080" indent="179705" algn="just">
              <a:lnSpc>
                <a:spcPct val="105900"/>
              </a:lnSpc>
              <a:spcBef>
                <a:spcPts val="5"/>
              </a:spcBef>
            </a:pPr>
            <a:r>
              <a:rPr sz="1100" b="1" spc="-5" dirty="0">
                <a:latin typeface="Arial"/>
                <a:cs typeface="Arial"/>
              </a:rPr>
              <a:t>Përhapja: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Shqipërinë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mesme dhe jugore, </a:t>
            </a:r>
            <a:r>
              <a:rPr sz="1100" dirty="0">
                <a:latin typeface="TeXGyreHeros"/>
                <a:cs typeface="TeXGyreHeros"/>
              </a:rPr>
              <a:t>njihet e </a:t>
            </a:r>
            <a:r>
              <a:rPr sz="1100" spc="-5" dirty="0">
                <a:latin typeface="TeXGyreHeros"/>
                <a:cs typeface="TeXGyreHeros"/>
              </a:rPr>
              <a:t>kultivohet për më </a:t>
            </a:r>
            <a:r>
              <a:rPr sz="1100" dirty="0">
                <a:latin typeface="TeXGyreHeros"/>
                <a:cs typeface="TeXGyreHeros"/>
              </a:rPr>
              <a:t>se  </a:t>
            </a:r>
            <a:r>
              <a:rPr sz="1100" spc="-5" dirty="0">
                <a:latin typeface="TeXGyreHeros"/>
                <a:cs typeface="TeXGyreHeros"/>
              </a:rPr>
              <a:t>80-100 vjet. </a:t>
            </a:r>
            <a:r>
              <a:rPr sz="1100" dirty="0">
                <a:latin typeface="TeXGyreHeros"/>
                <a:cs typeface="TeXGyreHeros"/>
              </a:rPr>
              <a:t>Në zonën e </a:t>
            </a:r>
            <a:r>
              <a:rPr sz="1100" spc="-10" dirty="0">
                <a:latin typeface="TeXGyreHeros"/>
                <a:cs typeface="TeXGyreHeros"/>
              </a:rPr>
              <a:t>Tiranës </a:t>
            </a:r>
            <a:r>
              <a:rPr sz="1100" spc="-5" dirty="0">
                <a:latin typeface="TeXGyreHeros"/>
                <a:cs typeface="TeXGyreHeros"/>
              </a:rPr>
              <a:t>njihet edhe </a:t>
            </a:r>
            <a:r>
              <a:rPr sz="1100" dirty="0">
                <a:latin typeface="TeXGyreHeros"/>
                <a:cs typeface="TeXGyreHeros"/>
              </a:rPr>
              <a:t>si </a:t>
            </a:r>
            <a:r>
              <a:rPr sz="1100" spc="-5" dirty="0">
                <a:latin typeface="TeXGyreHeros"/>
                <a:cs typeface="TeXGyreHeros"/>
              </a:rPr>
              <a:t>“Dimërak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Baldushkut”, kurse </a:t>
            </a:r>
            <a:r>
              <a:rPr sz="1100" spc="-10" dirty="0">
                <a:latin typeface="TeXGyreHeros"/>
                <a:cs typeface="TeXGyreHeros"/>
              </a:rPr>
              <a:t>në  </a:t>
            </a:r>
            <a:r>
              <a:rPr sz="1100" dirty="0">
                <a:latin typeface="TeXGyreHeros"/>
                <a:cs typeface="TeXGyreHeros"/>
              </a:rPr>
              <a:t>zonën e </a:t>
            </a:r>
            <a:r>
              <a:rPr sz="1100" spc="-5" dirty="0">
                <a:latin typeface="TeXGyreHeros"/>
                <a:cs typeface="TeXGyreHeros"/>
              </a:rPr>
              <a:t>Myzeqesë </a:t>
            </a:r>
            <a:r>
              <a:rPr sz="1100" dirty="0">
                <a:latin typeface="TeXGyreHeros"/>
                <a:cs typeface="TeXGyreHeros"/>
              </a:rPr>
              <a:t>si “Pjepër </a:t>
            </a:r>
            <a:r>
              <a:rPr sz="1100" spc="-5" dirty="0">
                <a:latin typeface="TeXGyreHeros"/>
                <a:cs typeface="TeXGyreHeros"/>
              </a:rPr>
              <a:t>dimërak”. Fara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tij mbahet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trashëgohet brez pas  brezi nga bahçevanët. Aktualisht </a:t>
            </a:r>
            <a:r>
              <a:rPr sz="1100" spc="-10" dirty="0">
                <a:latin typeface="TeXGyreHeros"/>
                <a:cs typeface="TeXGyreHeros"/>
              </a:rPr>
              <a:t>zë </a:t>
            </a:r>
            <a:r>
              <a:rPr sz="1100" dirty="0">
                <a:latin typeface="TeXGyreHeros"/>
                <a:cs typeface="TeXGyreHeros"/>
              </a:rPr>
              <a:t>më pak se 5-10 % </a:t>
            </a:r>
            <a:r>
              <a:rPr sz="1100" spc="-5" dirty="0">
                <a:latin typeface="TeXGyreHeros"/>
                <a:cs typeface="TeXGyreHeros"/>
              </a:rPr>
              <a:t>të sipërfaqes </a:t>
            </a:r>
            <a:r>
              <a:rPr sz="1100" dirty="0">
                <a:latin typeface="TeXGyreHeros"/>
                <a:cs typeface="TeXGyreHeros"/>
              </a:rPr>
              <a:t>së </a:t>
            </a:r>
            <a:r>
              <a:rPr sz="1100" spc="-5" dirty="0">
                <a:latin typeface="TeXGyreHeros"/>
                <a:cs typeface="TeXGyreHeros"/>
              </a:rPr>
              <a:t>mbjellë 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pjepër </a:t>
            </a:r>
            <a:r>
              <a:rPr sz="1100" dirty="0">
                <a:latin typeface="TeXGyreHeros"/>
                <a:cs typeface="TeXGyreHeros"/>
              </a:rPr>
              <a:t>në</a:t>
            </a:r>
            <a:r>
              <a:rPr sz="1100" spc="-5" dirty="0">
                <a:latin typeface="TeXGyreHeros"/>
                <a:cs typeface="TeXGyreHeros"/>
              </a:rPr>
              <a:t> zonë.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Përshkrimi:</a:t>
            </a:r>
            <a:endParaRPr sz="1100">
              <a:latin typeface="Arial"/>
              <a:cs typeface="Arial"/>
            </a:endParaRPr>
          </a:p>
          <a:p>
            <a:pPr marL="12700" marR="5715" indent="179705">
              <a:lnSpc>
                <a:spcPts val="1400"/>
              </a:lnSpc>
              <a:spcBef>
                <a:spcPts val="50"/>
              </a:spcBef>
            </a:pPr>
            <a:r>
              <a:rPr sz="1100" spc="-5" dirty="0">
                <a:latin typeface="TeXGyreHeros"/>
                <a:cs typeface="TeXGyreHeros"/>
              </a:rPr>
              <a:t>Formon bimë me 3-4 lastar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rendit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parë, të gjatë. Gjethet janë </a:t>
            </a:r>
            <a:r>
              <a:rPr sz="1100" dirty="0">
                <a:latin typeface="TeXGyreHeros"/>
                <a:cs typeface="TeXGyreHeros"/>
              </a:rPr>
              <a:t>ovale, </a:t>
            </a:r>
            <a:r>
              <a:rPr sz="1100" spc="-5" dirty="0">
                <a:latin typeface="TeXGyreHeros"/>
                <a:cs typeface="TeXGyreHeros"/>
              </a:rPr>
              <a:t>me  madhësi mesatare, </a:t>
            </a:r>
            <a:r>
              <a:rPr sz="1100" dirty="0">
                <a:latin typeface="TeXGyreHeros"/>
                <a:cs typeface="TeXGyreHeros"/>
              </a:rPr>
              <a:t>me ngjyrë </a:t>
            </a:r>
            <a:r>
              <a:rPr sz="1100" spc="-5" dirty="0">
                <a:latin typeface="TeXGyreHeros"/>
                <a:cs typeface="TeXGyreHeros"/>
              </a:rPr>
              <a:t>jeshile mesatare. Frutat janë të rrumbullakët,</a:t>
            </a:r>
            <a:r>
              <a:rPr sz="1100" spc="-1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formë</a:t>
            </a:r>
            <a:endParaRPr sz="1100">
              <a:latin typeface="TeXGyreHeros"/>
              <a:cs typeface="TeXGyreHeros"/>
            </a:endParaRPr>
          </a:p>
          <a:p>
            <a:pPr marL="12700" marR="5715">
              <a:lnSpc>
                <a:spcPts val="1390"/>
              </a:lnSpc>
              <a:spcBef>
                <a:spcPts val="15"/>
              </a:spcBef>
            </a:pPr>
            <a:r>
              <a:rPr sz="1100" spc="-5" dirty="0">
                <a:latin typeface="TeXGyreHeros"/>
                <a:cs typeface="TeXGyreHeros"/>
              </a:rPr>
              <a:t>sfere,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lëkur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15" dirty="0">
                <a:latin typeface="TeXGyreHeros"/>
                <a:cs typeface="TeXGyreHeros"/>
              </a:rPr>
              <a:t>lëmuar,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ngjyrë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verdhë dhe mozaik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gjelbër të </a:t>
            </a:r>
            <a:r>
              <a:rPr sz="1100" dirty="0">
                <a:latin typeface="TeXGyreHeros"/>
                <a:cs typeface="TeXGyreHeros"/>
              </a:rPr>
              <a:t>errët, me  </a:t>
            </a:r>
            <a:r>
              <a:rPr sz="1100" spc="-5" dirty="0">
                <a:latin typeface="TeXGyreHeros"/>
                <a:cs typeface="TeXGyreHeros"/>
              </a:rPr>
              <a:t>madhësi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2.0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–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3.0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kg.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Tuli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ka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ngjyrë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bardhë,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me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konsistencë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të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mirë,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me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aromë</a:t>
            </a:r>
            <a:endParaRPr sz="1100">
              <a:latin typeface="TeXGyreHeros"/>
              <a:cs typeface="TeXGyreHeros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1100" spc="-5" dirty="0">
                <a:latin typeface="TeXGyreHeros"/>
                <a:cs typeface="TeXGyreHeros"/>
              </a:rPr>
              <a:t>të mire </a:t>
            </a:r>
            <a:r>
              <a:rPr sz="1100" dirty="0">
                <a:latin typeface="TeXGyreHeros"/>
                <a:cs typeface="TeXGyreHeros"/>
              </a:rPr>
              <a:t>dhe </a:t>
            </a:r>
            <a:r>
              <a:rPr sz="1100" spc="-5" dirty="0">
                <a:latin typeface="TeXGyreHeros"/>
                <a:cs typeface="TeXGyreHeros"/>
              </a:rPr>
              <a:t>ëmbëlsi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mesatare.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950">
              <a:latin typeface="TeXGyreHeros"/>
              <a:cs typeface="TeXGyreHeros"/>
            </a:endParaRPr>
          </a:p>
          <a:p>
            <a:pPr marL="12700" marR="5080" indent="179705" algn="just">
              <a:lnSpc>
                <a:spcPct val="106400"/>
              </a:lnSpc>
            </a:pPr>
            <a:r>
              <a:rPr sz="1100" b="1" spc="-5" dirty="0">
                <a:latin typeface="Arial"/>
                <a:cs typeface="Arial"/>
              </a:rPr>
              <a:t>Kultivimi:</a:t>
            </a:r>
            <a:r>
              <a:rPr sz="1100" b="1" spc="-45" dirty="0">
                <a:latin typeface="Arial"/>
                <a:cs typeface="Arial"/>
              </a:rPr>
              <a:t> </a:t>
            </a:r>
            <a:r>
              <a:rPr sz="1100" dirty="0">
                <a:latin typeface="TeXGyreHeros"/>
                <a:cs typeface="TeXGyreHeros"/>
              </a:rPr>
              <a:t>Në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traditën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bahçevanëve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mbillet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me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farë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në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gropëza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përgatitura  </a:t>
            </a:r>
            <a:r>
              <a:rPr sz="1100" dirty="0">
                <a:latin typeface="TeXGyreHeros"/>
                <a:cs typeface="TeXGyreHeros"/>
              </a:rPr>
              <a:t>mirë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me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pleh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organik.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Fara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mbillet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në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fushë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në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fund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muajit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prill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dhe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ﬁllimi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i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Majit,  </a:t>
            </a:r>
            <a:r>
              <a:rPr sz="1100" dirty="0">
                <a:latin typeface="TeXGyreHeros"/>
                <a:cs typeface="TeXGyreHeros"/>
              </a:rPr>
              <a:t>kurse vjelja e </a:t>
            </a:r>
            <a:r>
              <a:rPr sz="1100" spc="-5" dirty="0">
                <a:latin typeface="TeXGyreHeros"/>
                <a:cs typeface="TeXGyreHeros"/>
              </a:rPr>
              <a:t>prodhimit ﬁllon në gusht dhe </a:t>
            </a:r>
            <a:r>
              <a:rPr sz="1100" dirty="0">
                <a:latin typeface="TeXGyreHeros"/>
                <a:cs typeface="TeXGyreHeros"/>
              </a:rPr>
              <a:t>vazhdon deri </a:t>
            </a:r>
            <a:r>
              <a:rPr sz="1100" spc="-5" dirty="0">
                <a:latin typeface="TeXGyreHeros"/>
                <a:cs typeface="TeXGyreHeros"/>
              </a:rPr>
              <a:t>në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tetor.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Rendimenti:</a:t>
            </a:r>
            <a:endParaRPr sz="1100">
              <a:latin typeface="Arial"/>
              <a:cs typeface="Arial"/>
            </a:endParaRPr>
          </a:p>
          <a:p>
            <a:pPr marL="192405">
              <a:lnSpc>
                <a:spcPct val="100000"/>
              </a:lnSpc>
              <a:spcBef>
                <a:spcPts val="85"/>
              </a:spcBef>
            </a:pPr>
            <a:r>
              <a:rPr sz="1100" spc="-5" dirty="0">
                <a:latin typeface="TeXGyreHeros"/>
                <a:cs typeface="TeXGyreHeros"/>
              </a:rPr>
              <a:t>rreth </a:t>
            </a:r>
            <a:r>
              <a:rPr sz="1100" dirty="0">
                <a:latin typeface="TeXGyreHeros"/>
                <a:cs typeface="TeXGyreHeros"/>
              </a:rPr>
              <a:t>25 -30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kv/dynym.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  <a:spcBef>
                <a:spcPts val="5"/>
              </a:spcBef>
            </a:pPr>
            <a:r>
              <a:rPr sz="1100" b="1" spc="-10" dirty="0">
                <a:latin typeface="Arial"/>
                <a:cs typeface="Arial"/>
              </a:rPr>
              <a:t>Veçantitë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200">
              <a:latin typeface="Arial"/>
              <a:cs typeface="Arial"/>
            </a:endParaRPr>
          </a:p>
          <a:p>
            <a:pPr marL="12700" marR="3284854" indent="179705" algn="just">
              <a:lnSpc>
                <a:spcPct val="106200"/>
              </a:lnSpc>
            </a:pPr>
            <a:r>
              <a:rPr sz="1100" b="1" spc="-5" dirty="0">
                <a:latin typeface="Arial"/>
                <a:cs typeface="Arial"/>
              </a:rPr>
              <a:t>Pozitive: </a:t>
            </a:r>
            <a:r>
              <a:rPr sz="1100" spc="-5" dirty="0">
                <a:latin typeface="TeXGyreHeros"/>
                <a:cs typeface="TeXGyreHeros"/>
              </a:rPr>
              <a:t>Jep prodhim </a:t>
            </a:r>
            <a:r>
              <a:rPr sz="1100" dirty="0">
                <a:latin typeface="TeXGyreHeros"/>
                <a:cs typeface="TeXGyreHeros"/>
              </a:rPr>
              <a:t>të  vonë. </a:t>
            </a:r>
            <a:r>
              <a:rPr sz="1100" spc="-5" dirty="0">
                <a:latin typeface="TeXGyreHeros"/>
                <a:cs typeface="TeXGyreHeros"/>
              </a:rPr>
              <a:t>Fruta me </a:t>
            </a:r>
            <a:r>
              <a:rPr sz="1100" dirty="0">
                <a:latin typeface="TeXGyreHeros"/>
                <a:cs typeface="TeXGyreHeros"/>
              </a:rPr>
              <a:t>konsistencë 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8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mirë</a:t>
            </a:r>
            <a:r>
              <a:rPr sz="1100" spc="-8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dhe</a:t>
            </a:r>
            <a:r>
              <a:rPr sz="1100" spc="-9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8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ëmbël,</a:t>
            </a:r>
            <a:r>
              <a:rPr sz="1100" spc="-9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10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qën-  </a:t>
            </a:r>
            <a:r>
              <a:rPr sz="1100" spc="-5" dirty="0">
                <a:latin typeface="TeXGyreHeros"/>
                <a:cs typeface="TeXGyreHeros"/>
              </a:rPr>
              <a:t>drueshëm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transporte </a:t>
            </a:r>
            <a:r>
              <a:rPr sz="1100" dirty="0">
                <a:latin typeface="TeXGyreHeros"/>
                <a:cs typeface="TeXGyreHeros"/>
              </a:rPr>
              <a:t>të  </a:t>
            </a:r>
            <a:r>
              <a:rPr sz="1100" spc="-5" dirty="0">
                <a:latin typeface="TeXGyreHeros"/>
                <a:cs typeface="TeXGyreHeros"/>
              </a:rPr>
              <a:t>gjata. Frutat mund të ruhen  në </a:t>
            </a:r>
            <a:r>
              <a:rPr sz="1100" dirty="0">
                <a:latin typeface="TeXGyreHeros"/>
                <a:cs typeface="TeXGyreHeros"/>
              </a:rPr>
              <a:t>hangarë, </a:t>
            </a:r>
            <a:r>
              <a:rPr sz="1100" spc="-5" dirty="0">
                <a:latin typeface="TeXGyreHeros"/>
                <a:cs typeface="TeXGyreHeros"/>
              </a:rPr>
              <a:t>për 2-3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muaj.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Negative:</a:t>
            </a:r>
            <a:endParaRPr sz="1100">
              <a:latin typeface="Arial"/>
              <a:cs typeface="Arial"/>
            </a:endParaRPr>
          </a:p>
          <a:p>
            <a:pPr marL="12700" marR="3488690" indent="179705">
              <a:lnSpc>
                <a:spcPct val="106100"/>
              </a:lnSpc>
              <a:spcBef>
                <a:spcPts val="5"/>
              </a:spcBef>
            </a:pPr>
            <a:r>
              <a:rPr sz="1100" spc="-5" dirty="0">
                <a:latin typeface="TeXGyreHeros"/>
                <a:cs typeface="TeXGyreHeros"/>
              </a:rPr>
              <a:t>Qëndrueshmëri </a:t>
            </a:r>
            <a:r>
              <a:rPr sz="1100" dirty="0">
                <a:latin typeface="TeXGyreHeros"/>
                <a:cs typeface="TeXGyreHeros"/>
              </a:rPr>
              <a:t>me-  </a:t>
            </a:r>
            <a:r>
              <a:rPr sz="1100" spc="-5" dirty="0">
                <a:latin typeface="TeXGyreHeros"/>
                <a:cs typeface="TeXGyreHeros"/>
              </a:rPr>
              <a:t>satare ndaj sëmundjeve.  Prodhimtari relativisht të  ulët.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Përdorimi:</a:t>
            </a:r>
            <a:endParaRPr sz="1100">
              <a:latin typeface="Arial"/>
              <a:cs typeface="Arial"/>
            </a:endParaRPr>
          </a:p>
          <a:p>
            <a:pPr marL="192405">
              <a:lnSpc>
                <a:spcPct val="100000"/>
              </a:lnSpc>
              <a:spcBef>
                <a:spcPts val="85"/>
              </a:spcBef>
            </a:pPr>
            <a:r>
              <a:rPr sz="1100" spc="-5" dirty="0">
                <a:latin typeface="TeXGyreHeros"/>
                <a:cs typeface="TeXGyreHeros"/>
              </a:rPr>
              <a:t>Përdoret </a:t>
            </a:r>
            <a:r>
              <a:rPr sz="1100" dirty="0">
                <a:latin typeface="TeXGyreHeros"/>
                <a:cs typeface="TeXGyreHeros"/>
              </a:rPr>
              <a:t>për konsum të </a:t>
            </a:r>
            <a:r>
              <a:rPr sz="1100" spc="-5" dirty="0">
                <a:latin typeface="TeXGyreHeros"/>
                <a:cs typeface="TeXGyreHeros"/>
              </a:rPr>
              <a:t>freskët, në </a:t>
            </a:r>
            <a:r>
              <a:rPr sz="1100" dirty="0">
                <a:latin typeface="TeXGyreHeros"/>
                <a:cs typeface="TeXGyreHeros"/>
              </a:rPr>
              <a:t>familje dhe </a:t>
            </a:r>
            <a:r>
              <a:rPr sz="1100" spc="-5" dirty="0">
                <a:latin typeface="TeXGyreHeros"/>
                <a:cs typeface="TeXGyreHeros"/>
              </a:rPr>
              <a:t>tregun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lokal.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950">
              <a:latin typeface="TeXGyreHeros"/>
              <a:cs typeface="TeXGyreHeros"/>
            </a:endParaRPr>
          </a:p>
          <a:p>
            <a:pPr marL="12700" marR="6350" indent="179705">
              <a:lnSpc>
                <a:spcPct val="106400"/>
              </a:lnSpc>
            </a:pPr>
            <a:r>
              <a:rPr sz="1100" b="1" spc="-5" dirty="0">
                <a:latin typeface="Arial"/>
                <a:cs typeface="Arial"/>
              </a:rPr>
              <a:t>Rreziku:</a:t>
            </a:r>
            <a:r>
              <a:rPr sz="1100" b="1" spc="-45" dirty="0">
                <a:latin typeface="Arial"/>
                <a:cs typeface="Arial"/>
              </a:rPr>
              <a:t> </a:t>
            </a:r>
            <a:r>
              <a:rPr sz="1100" dirty="0">
                <a:latin typeface="TeXGyreHeros"/>
                <a:cs typeface="TeXGyreHeros"/>
              </a:rPr>
              <a:t>Me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futjen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farërave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importit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po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mbillet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gjithnjë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më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pak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dhe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vetëm  në </a:t>
            </a:r>
            <a:r>
              <a:rPr sz="1100" dirty="0">
                <a:latin typeface="TeXGyreHeros"/>
                <a:cs typeface="TeXGyreHeros"/>
              </a:rPr>
              <a:t>kopshtet </a:t>
            </a:r>
            <a:r>
              <a:rPr sz="1100" spc="-5" dirty="0">
                <a:latin typeface="TeXGyreHeros"/>
                <a:cs typeface="TeXGyreHeros"/>
              </a:rPr>
              <a:t>familjare, pra </a:t>
            </a:r>
            <a:r>
              <a:rPr sz="1100" dirty="0">
                <a:latin typeface="TeXGyreHeros"/>
                <a:cs typeface="TeXGyreHeros"/>
              </a:rPr>
              <a:t>është në rrezik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zhdukjeje.</a:t>
            </a:r>
            <a:endParaRPr sz="1100">
              <a:latin typeface="TeXGyreHeros"/>
              <a:cs typeface="TeXGyreHero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551938" y="4290822"/>
            <a:ext cx="3211195" cy="3086100"/>
            <a:chOff x="2551938" y="4290822"/>
            <a:chExt cx="3211195" cy="3086100"/>
          </a:xfrm>
        </p:grpSpPr>
        <p:sp>
          <p:nvSpPr>
            <p:cNvPr id="4" name="object 4"/>
            <p:cNvSpPr/>
            <p:nvPr/>
          </p:nvSpPr>
          <p:spPr>
            <a:xfrm>
              <a:off x="2555748" y="4294632"/>
              <a:ext cx="3206496" cy="308000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555748" y="4294632"/>
              <a:ext cx="3203575" cy="3078480"/>
            </a:xfrm>
            <a:custGeom>
              <a:avLst/>
              <a:gdLst/>
              <a:ahLst/>
              <a:cxnLst/>
              <a:rect l="l" t="t" r="r" b="b"/>
              <a:pathLst>
                <a:path w="3203575" h="3078479">
                  <a:moveTo>
                    <a:pt x="0" y="0"/>
                  </a:moveTo>
                  <a:lnTo>
                    <a:pt x="0" y="3078480"/>
                  </a:lnTo>
                  <a:lnTo>
                    <a:pt x="3203448" y="3078480"/>
                  </a:lnTo>
                  <a:lnTo>
                    <a:pt x="3203448" y="0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41275">
              <a:lnSpc>
                <a:spcPct val="100000"/>
              </a:lnSpc>
              <a:spcBef>
                <a:spcPts val="15"/>
              </a:spcBef>
            </a:pPr>
            <a:r>
              <a:rPr dirty="0"/>
              <a:t>- </a:t>
            </a:r>
            <a:fld id="{81D60167-4931-47E6-BA6A-407CBD079E47}" type="slidenum">
              <a:rPr dirty="0"/>
              <a:t>39</a:t>
            </a:fld>
            <a:r>
              <a:rPr spc="-100" dirty="0"/>
              <a:t> </a:t>
            </a:r>
            <a:r>
              <a:rPr dirty="0"/>
              <a:t>-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289553" y="1346454"/>
            <a:ext cx="2510155" cy="1430020"/>
            <a:chOff x="3289553" y="1346454"/>
            <a:chExt cx="2510155" cy="1430020"/>
          </a:xfrm>
        </p:grpSpPr>
        <p:sp>
          <p:nvSpPr>
            <p:cNvPr id="3" name="object 3"/>
            <p:cNvSpPr/>
            <p:nvPr/>
          </p:nvSpPr>
          <p:spPr>
            <a:xfrm>
              <a:off x="3293363" y="1348740"/>
              <a:ext cx="2505455" cy="142493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293363" y="1350264"/>
              <a:ext cx="2502535" cy="1422400"/>
            </a:xfrm>
            <a:custGeom>
              <a:avLst/>
              <a:gdLst/>
              <a:ahLst/>
              <a:cxnLst/>
              <a:rect l="l" t="t" r="r" b="b"/>
              <a:pathLst>
                <a:path w="2502535" h="1422400">
                  <a:moveTo>
                    <a:pt x="0" y="0"/>
                  </a:moveTo>
                  <a:lnTo>
                    <a:pt x="0" y="1421892"/>
                  </a:lnTo>
                  <a:lnTo>
                    <a:pt x="2502408" y="1421892"/>
                  </a:lnTo>
                  <a:lnTo>
                    <a:pt x="2502408" y="0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3847338" y="4478274"/>
            <a:ext cx="1952625" cy="3529965"/>
            <a:chOff x="3847338" y="4478274"/>
            <a:chExt cx="1952625" cy="3529965"/>
          </a:xfrm>
        </p:grpSpPr>
        <p:sp>
          <p:nvSpPr>
            <p:cNvPr id="6" name="object 6"/>
            <p:cNvSpPr/>
            <p:nvPr/>
          </p:nvSpPr>
          <p:spPr>
            <a:xfrm>
              <a:off x="3851148" y="4482084"/>
              <a:ext cx="1946148" cy="352348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851148" y="4482084"/>
              <a:ext cx="1945005" cy="3522345"/>
            </a:xfrm>
            <a:custGeom>
              <a:avLst/>
              <a:gdLst/>
              <a:ahLst/>
              <a:cxnLst/>
              <a:rect l="l" t="t" r="r" b="b"/>
              <a:pathLst>
                <a:path w="1945004" h="3522345">
                  <a:moveTo>
                    <a:pt x="0" y="0"/>
                  </a:moveTo>
                  <a:lnTo>
                    <a:pt x="0" y="3521964"/>
                  </a:lnTo>
                  <a:lnTo>
                    <a:pt x="1944624" y="3521964"/>
                  </a:lnTo>
                  <a:lnTo>
                    <a:pt x="1944624" y="0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779780" y="574913"/>
            <a:ext cx="5029835" cy="7686675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25"/>
              </a:spcBef>
            </a:pPr>
            <a:r>
              <a:rPr sz="1400" b="1" spc="-5" dirty="0">
                <a:latin typeface="Arial"/>
                <a:cs typeface="Arial"/>
              </a:rPr>
              <a:t>Domatja </a:t>
            </a:r>
            <a:r>
              <a:rPr sz="1400" b="1" dirty="0">
                <a:latin typeface="Arial"/>
                <a:cs typeface="Arial"/>
              </a:rPr>
              <a:t>e</a:t>
            </a:r>
            <a:r>
              <a:rPr sz="1400" b="1" spc="-5" dirty="0">
                <a:latin typeface="Arial"/>
                <a:cs typeface="Arial"/>
              </a:rPr>
              <a:t> Sanjollasit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459"/>
              </a:spcBef>
            </a:pPr>
            <a:r>
              <a:rPr sz="1250" b="1" spc="-5" dirty="0">
                <a:latin typeface="Arial"/>
                <a:cs typeface="Arial"/>
              </a:rPr>
              <a:t>Specia: </a:t>
            </a:r>
            <a:r>
              <a:rPr sz="1250" i="1" spc="-5" dirty="0">
                <a:latin typeface="Arimo"/>
                <a:cs typeface="Arimo"/>
              </a:rPr>
              <a:t>Solanum lycopersicum</a:t>
            </a:r>
            <a:r>
              <a:rPr sz="1250" i="1" spc="15" dirty="0">
                <a:latin typeface="Arimo"/>
                <a:cs typeface="Arimo"/>
              </a:rPr>
              <a:t> </a:t>
            </a:r>
            <a:r>
              <a:rPr sz="1250" spc="-5" dirty="0">
                <a:latin typeface="TeXGyreHeros"/>
                <a:cs typeface="TeXGyreHeros"/>
              </a:rPr>
              <a:t>L.</a:t>
            </a:r>
            <a:endParaRPr sz="125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000">
              <a:latin typeface="TeXGyreHeros"/>
              <a:cs typeface="TeXGyreHeros"/>
            </a:endParaRPr>
          </a:p>
          <a:p>
            <a:pPr marL="12700" marR="2632075" indent="179705" algn="just">
              <a:lnSpc>
                <a:spcPct val="106000"/>
              </a:lnSpc>
            </a:pPr>
            <a:r>
              <a:rPr sz="1100" b="1" spc="-5" dirty="0">
                <a:latin typeface="Arial"/>
                <a:cs typeface="Arial"/>
              </a:rPr>
              <a:t>Përhapja: </a:t>
            </a:r>
            <a:r>
              <a:rPr sz="1100" spc="-5" dirty="0">
                <a:latin typeface="TeXGyreHeros"/>
                <a:cs typeface="TeXGyreHeros"/>
              </a:rPr>
              <a:t>Origjinën </a:t>
            </a:r>
            <a:r>
              <a:rPr sz="1100" dirty="0">
                <a:latin typeface="TeXGyreHeros"/>
                <a:cs typeface="TeXGyreHeros"/>
              </a:rPr>
              <a:t>mendohet se e  ka </a:t>
            </a:r>
            <a:r>
              <a:rPr sz="1100" spc="-5" dirty="0">
                <a:latin typeface="TeXGyreHeros"/>
                <a:cs typeface="TeXGyreHeros"/>
              </a:rPr>
              <a:t>nga </a:t>
            </a:r>
            <a:r>
              <a:rPr sz="1100" dirty="0">
                <a:latin typeface="TeXGyreHeros"/>
                <a:cs typeface="TeXGyreHeros"/>
              </a:rPr>
              <a:t>Stambolli. </a:t>
            </a:r>
            <a:r>
              <a:rPr sz="1100" spc="5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Shqipërinë </a:t>
            </a:r>
            <a:r>
              <a:rPr sz="1100" dirty="0">
                <a:latin typeface="TeXGyreHeros"/>
                <a:cs typeface="TeXGyreHeros"/>
              </a:rPr>
              <a:t>jug-  </a:t>
            </a:r>
            <a:r>
              <a:rPr sz="1100" spc="-5" dirty="0">
                <a:latin typeface="TeXGyreHeros"/>
                <a:cs typeface="TeXGyreHeros"/>
              </a:rPr>
              <a:t>lindore, kryesisht </a:t>
            </a:r>
            <a:r>
              <a:rPr sz="1100" dirty="0">
                <a:latin typeface="TeXGyreHeros"/>
                <a:cs typeface="TeXGyreHeros"/>
              </a:rPr>
              <a:t>në rrethet </a:t>
            </a:r>
            <a:r>
              <a:rPr sz="1100" spc="-5" dirty="0">
                <a:latin typeface="TeXGyreHeros"/>
                <a:cs typeface="TeXGyreHeros"/>
              </a:rPr>
              <a:t>Kolonjë  dhe Korçë, njihet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kultivohet për më  </a:t>
            </a:r>
            <a:r>
              <a:rPr sz="1100" dirty="0">
                <a:latin typeface="TeXGyreHeros"/>
                <a:cs typeface="TeXGyreHeros"/>
              </a:rPr>
              <a:t>se </a:t>
            </a:r>
            <a:r>
              <a:rPr sz="1100" spc="-5" dirty="0">
                <a:latin typeface="TeXGyreHeros"/>
                <a:cs typeface="TeXGyreHeros"/>
              </a:rPr>
              <a:t>150 vjet. </a:t>
            </a:r>
            <a:r>
              <a:rPr sz="1100" dirty="0">
                <a:latin typeface="TeXGyreHeros"/>
                <a:cs typeface="TeXGyreHeros"/>
              </a:rPr>
              <a:t>Fara e </a:t>
            </a:r>
            <a:r>
              <a:rPr sz="1100" spc="-5" dirty="0">
                <a:latin typeface="TeXGyreHeros"/>
                <a:cs typeface="TeXGyreHeros"/>
              </a:rPr>
              <a:t>saj trashëgohet  brez pas </a:t>
            </a:r>
            <a:r>
              <a:rPr sz="1100" dirty="0">
                <a:latin typeface="TeXGyreHeros"/>
                <a:cs typeface="TeXGyreHeros"/>
              </a:rPr>
              <a:t>brezi </a:t>
            </a:r>
            <a:r>
              <a:rPr sz="1100" spc="-5" dirty="0">
                <a:latin typeface="TeXGyreHeros"/>
                <a:cs typeface="TeXGyreHeros"/>
              </a:rPr>
              <a:t>nga bahçevanët. Aktu-  alisht </a:t>
            </a:r>
            <a:r>
              <a:rPr sz="1100" spc="-10" dirty="0">
                <a:latin typeface="TeXGyreHeros"/>
                <a:cs typeface="TeXGyreHeros"/>
              </a:rPr>
              <a:t>zë </a:t>
            </a:r>
            <a:r>
              <a:rPr sz="1100" spc="-5" dirty="0">
                <a:latin typeface="TeXGyreHeros"/>
                <a:cs typeface="TeXGyreHeros"/>
              </a:rPr>
              <a:t>më pak </a:t>
            </a:r>
            <a:r>
              <a:rPr sz="1100" dirty="0">
                <a:latin typeface="TeXGyreHeros"/>
                <a:cs typeface="TeXGyreHeros"/>
              </a:rPr>
              <a:t>se </a:t>
            </a:r>
            <a:r>
              <a:rPr sz="1100" spc="-5" dirty="0">
                <a:latin typeface="TeXGyreHeros"/>
                <a:cs typeface="TeXGyreHeros"/>
              </a:rPr>
              <a:t>10%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sipërfaqes  </a:t>
            </a:r>
            <a:r>
              <a:rPr sz="1100" dirty="0">
                <a:latin typeface="TeXGyreHeros"/>
                <a:cs typeface="TeXGyreHeros"/>
              </a:rPr>
              <a:t>së </a:t>
            </a:r>
            <a:r>
              <a:rPr sz="1100" spc="-5" dirty="0">
                <a:latin typeface="TeXGyreHeros"/>
                <a:cs typeface="TeXGyreHeros"/>
              </a:rPr>
              <a:t>domates </a:t>
            </a:r>
            <a:r>
              <a:rPr sz="1100" dirty="0">
                <a:latin typeface="TeXGyreHeros"/>
                <a:cs typeface="TeXGyreHeros"/>
              </a:rPr>
              <a:t>në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zonë.</a:t>
            </a:r>
            <a:endParaRPr sz="11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  <a:spcBef>
                <a:spcPts val="85"/>
              </a:spcBef>
            </a:pPr>
            <a:r>
              <a:rPr sz="1100" b="1" spc="-5" dirty="0">
                <a:latin typeface="Arial"/>
                <a:cs typeface="Arial"/>
              </a:rPr>
              <a:t>Përshkrimi:</a:t>
            </a:r>
            <a:endParaRPr sz="1100">
              <a:latin typeface="Arial"/>
              <a:cs typeface="Arial"/>
            </a:endParaRPr>
          </a:p>
          <a:p>
            <a:pPr marL="12700" marR="5080" indent="179705" algn="just">
              <a:lnSpc>
                <a:spcPts val="1400"/>
              </a:lnSpc>
              <a:spcBef>
                <a:spcPts val="50"/>
              </a:spcBef>
            </a:pPr>
            <a:r>
              <a:rPr sz="1100" dirty="0">
                <a:latin typeface="TeXGyreHeros"/>
                <a:cs typeface="TeXGyreHeros"/>
              </a:rPr>
              <a:t>Bimë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tipit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pakuﬁzuar,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me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masë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gjethore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dendur;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lulëri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thjeshtë,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me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4-6  fruta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në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lulesë;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fruta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1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rrumbullakët,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me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ngjyrë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kuqe,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tulore,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ëmbël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me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shije  të </a:t>
            </a:r>
            <a:r>
              <a:rPr sz="1100" dirty="0">
                <a:latin typeface="TeXGyreHeros"/>
                <a:cs typeface="TeXGyreHeros"/>
              </a:rPr>
              <a:t>veçantë, me </a:t>
            </a:r>
            <a:r>
              <a:rPr sz="1100" spc="-5" dirty="0">
                <a:latin typeface="TeXGyreHeros"/>
                <a:cs typeface="TeXGyreHeros"/>
              </a:rPr>
              <a:t>peshë mesatare 220 </a:t>
            </a:r>
            <a:r>
              <a:rPr sz="1100" dirty="0">
                <a:latin typeface="TeXGyreHeros"/>
                <a:cs typeface="TeXGyreHeros"/>
              </a:rPr>
              <a:t>- </a:t>
            </a:r>
            <a:r>
              <a:rPr sz="1100" spc="-5" dirty="0">
                <a:latin typeface="TeXGyreHeros"/>
                <a:cs typeface="TeXGyreHeros"/>
              </a:rPr>
              <a:t>250 </a:t>
            </a:r>
            <a:r>
              <a:rPr sz="1100" dirty="0">
                <a:latin typeface="TeXGyreHeros"/>
                <a:cs typeface="TeXGyreHeros"/>
              </a:rPr>
              <a:t>g.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900">
              <a:latin typeface="TeXGyreHeros"/>
              <a:cs typeface="TeXGyreHeros"/>
            </a:endParaRPr>
          </a:p>
          <a:p>
            <a:pPr marL="12700" marR="5715" indent="179705" algn="just">
              <a:lnSpc>
                <a:spcPct val="105900"/>
              </a:lnSpc>
            </a:pPr>
            <a:r>
              <a:rPr sz="1100" b="1" spc="-5" dirty="0">
                <a:latin typeface="Arial"/>
                <a:cs typeface="Arial"/>
              </a:rPr>
              <a:t>Kultivimi: </a:t>
            </a:r>
            <a:r>
              <a:rPr sz="1100" spc="-5" dirty="0">
                <a:latin typeface="TeXGyreHeros"/>
                <a:cs typeface="TeXGyreHeros"/>
              </a:rPr>
              <a:t>Domate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cikël mesatarisht të gjatë. Mbillet në </a:t>
            </a:r>
            <a:r>
              <a:rPr sz="1100" dirty="0">
                <a:latin typeface="TeXGyreHeros"/>
                <a:cs typeface="TeXGyreHeros"/>
              </a:rPr>
              <a:t>fushë </a:t>
            </a:r>
            <a:r>
              <a:rPr sz="1100" spc="-5" dirty="0">
                <a:latin typeface="TeXGyreHeros"/>
                <a:cs typeface="TeXGyreHeros"/>
              </a:rPr>
              <a:t>nga fundi  prillit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deri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në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fund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majit.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Vjelja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prodhimit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ﬁllon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në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korrik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dhe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vazhdon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deri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në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tetor. 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traditën </a:t>
            </a:r>
            <a:r>
              <a:rPr sz="1100" dirty="0">
                <a:latin typeface="TeXGyreHeros"/>
                <a:cs typeface="TeXGyreHeros"/>
              </a:rPr>
              <a:t>e zonës mbahen me 4 - 5 </a:t>
            </a:r>
            <a:r>
              <a:rPr sz="1100" spc="-5" dirty="0">
                <a:latin typeface="TeXGyreHeros"/>
                <a:cs typeface="TeXGyreHeros"/>
              </a:rPr>
              <a:t>lulesa ose kate </a:t>
            </a:r>
            <a:r>
              <a:rPr sz="1100" dirty="0">
                <a:latin typeface="TeXGyreHeros"/>
                <a:cs typeface="TeXGyreHeros"/>
              </a:rPr>
              <a:t>prodhimi /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bimë.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9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Rendimenti: </a:t>
            </a:r>
            <a:r>
              <a:rPr sz="1100" spc="-5" dirty="0">
                <a:latin typeface="TeXGyreHeros"/>
                <a:cs typeface="TeXGyreHeros"/>
              </a:rPr>
              <a:t>rreth </a:t>
            </a:r>
            <a:r>
              <a:rPr sz="1100" dirty="0">
                <a:latin typeface="TeXGyreHeros"/>
                <a:cs typeface="TeXGyreHeros"/>
              </a:rPr>
              <a:t>35 </a:t>
            </a:r>
            <a:r>
              <a:rPr sz="1100" spc="-5" dirty="0">
                <a:latin typeface="TeXGyreHeros"/>
                <a:cs typeface="TeXGyreHeros"/>
              </a:rPr>
              <a:t>-40</a:t>
            </a:r>
            <a:r>
              <a:rPr sz="1100" spc="-1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kv/dynym.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10" dirty="0">
                <a:latin typeface="Arial"/>
                <a:cs typeface="Arial"/>
              </a:rPr>
              <a:t>Veçantitë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200">
              <a:latin typeface="Arial"/>
              <a:cs typeface="Arial"/>
            </a:endParaRPr>
          </a:p>
          <a:p>
            <a:pPr marL="12700" marR="2128520" indent="179705" algn="just">
              <a:lnSpc>
                <a:spcPct val="106100"/>
              </a:lnSpc>
            </a:pPr>
            <a:r>
              <a:rPr sz="1100" b="1" spc="-5" dirty="0">
                <a:latin typeface="Arial"/>
                <a:cs typeface="Arial"/>
              </a:rPr>
              <a:t>Pozitive: </a:t>
            </a:r>
            <a:r>
              <a:rPr sz="1100" dirty="0">
                <a:latin typeface="TeXGyreHeros"/>
                <a:cs typeface="TeXGyreHeros"/>
              </a:rPr>
              <a:t>Ka qëndrueshmëri të </a:t>
            </a:r>
            <a:r>
              <a:rPr sz="1100" spc="-5" dirty="0">
                <a:latin typeface="TeXGyreHeros"/>
                <a:cs typeface="TeXGyreHeros"/>
              </a:rPr>
              <a:t>mirë ndaj  vrugut (</a:t>
            </a:r>
            <a:r>
              <a:rPr sz="1100" i="1" spc="-5" dirty="0">
                <a:latin typeface="Arimo"/>
                <a:cs typeface="Arimo"/>
              </a:rPr>
              <a:t>Phytophthora infestans </a:t>
            </a:r>
            <a:r>
              <a:rPr sz="1100" dirty="0">
                <a:latin typeface="TeXGyreHeros"/>
                <a:cs typeface="TeXGyreHeros"/>
              </a:rPr>
              <a:t>(Mont) de</a:t>
            </a:r>
            <a:r>
              <a:rPr sz="1100" spc="-2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Bary)  dhe temperaturave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ulëta. Kultivohet në</a:t>
            </a:r>
            <a:r>
              <a:rPr sz="1100" spc="-114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zona  të larta, </a:t>
            </a:r>
            <a:r>
              <a:rPr sz="1100" dirty="0">
                <a:latin typeface="TeXGyreHeros"/>
                <a:cs typeface="TeXGyreHeros"/>
              </a:rPr>
              <a:t>mbi </a:t>
            </a:r>
            <a:r>
              <a:rPr sz="1100" spc="-5" dirty="0">
                <a:latin typeface="TeXGyreHeros"/>
                <a:cs typeface="TeXGyreHeros"/>
              </a:rPr>
              <a:t>400 </a:t>
            </a:r>
            <a:r>
              <a:rPr sz="1100" dirty="0">
                <a:latin typeface="TeXGyreHeros"/>
                <a:cs typeface="TeXGyreHeros"/>
              </a:rPr>
              <a:t>m </a:t>
            </a:r>
            <a:r>
              <a:rPr sz="1100" spc="-5" dirty="0">
                <a:latin typeface="TeXGyreHeros"/>
                <a:cs typeface="TeXGyreHeros"/>
              </a:rPr>
              <a:t>mbi nivelin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detit. </a:t>
            </a:r>
            <a:r>
              <a:rPr sz="1100" dirty="0">
                <a:latin typeface="TeXGyreHeros"/>
                <a:cs typeface="TeXGyreHeros"/>
              </a:rPr>
              <a:t>Jep  </a:t>
            </a:r>
            <a:r>
              <a:rPr sz="1100" spc="-5" dirty="0">
                <a:latin typeface="TeXGyreHeros"/>
                <a:cs typeface="TeXGyreHeros"/>
              </a:rPr>
              <a:t>prodhim të mirë </a:t>
            </a:r>
            <a:r>
              <a:rPr sz="1100" dirty="0">
                <a:latin typeface="TeXGyreHeros"/>
                <a:cs typeface="TeXGyreHeros"/>
              </a:rPr>
              <a:t>e të</a:t>
            </a:r>
            <a:r>
              <a:rPr sz="1100" spc="1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qëndrueshëm;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950">
              <a:latin typeface="TeXGyreHeros"/>
              <a:cs typeface="TeXGyreHeros"/>
            </a:endParaRPr>
          </a:p>
          <a:p>
            <a:pPr marL="12700" marR="2129790" indent="179705" algn="just">
              <a:lnSpc>
                <a:spcPct val="105900"/>
              </a:lnSpc>
            </a:pPr>
            <a:r>
              <a:rPr sz="1100" b="1" spc="-15" dirty="0">
                <a:latin typeface="Arial"/>
                <a:cs typeface="Arial"/>
              </a:rPr>
              <a:t>Negative: </a:t>
            </a:r>
            <a:r>
              <a:rPr sz="1100" spc="-10" dirty="0">
                <a:latin typeface="TeXGyreHeros"/>
                <a:cs typeface="TeXGyreHeros"/>
              </a:rPr>
              <a:t>Në vite </a:t>
            </a:r>
            <a:r>
              <a:rPr sz="1100" spc="-5" dirty="0">
                <a:latin typeface="TeXGyreHeros"/>
                <a:cs typeface="TeXGyreHeros"/>
              </a:rPr>
              <a:t>të </a:t>
            </a:r>
            <a:r>
              <a:rPr sz="1100" spc="-15" dirty="0">
                <a:latin typeface="TeXGyreHeros"/>
                <a:cs typeface="TeXGyreHeros"/>
              </a:rPr>
              <a:t>veçanta, </a:t>
            </a:r>
            <a:r>
              <a:rPr sz="1100" spc="-10" dirty="0">
                <a:latin typeface="TeXGyreHeros"/>
                <a:cs typeface="TeXGyreHeros"/>
              </a:rPr>
              <a:t>në </a:t>
            </a:r>
            <a:r>
              <a:rPr sz="1100" spc="-15" dirty="0">
                <a:latin typeface="TeXGyreHeros"/>
                <a:cs typeface="TeXGyreHeros"/>
              </a:rPr>
              <a:t>kushte </a:t>
            </a:r>
            <a:r>
              <a:rPr sz="1100" spc="-5" dirty="0">
                <a:latin typeface="TeXGyreHeros"/>
                <a:cs typeface="TeXGyreHeros"/>
              </a:rPr>
              <a:t>me  </a:t>
            </a:r>
            <a:r>
              <a:rPr sz="1100" spc="-15" dirty="0">
                <a:latin typeface="TeXGyreHeros"/>
                <a:cs typeface="TeXGyreHeros"/>
              </a:rPr>
              <a:t>lagështi ajrore, </a:t>
            </a:r>
            <a:r>
              <a:rPr sz="1100" spc="-10" dirty="0">
                <a:latin typeface="TeXGyreHeros"/>
                <a:cs typeface="TeXGyreHeros"/>
              </a:rPr>
              <a:t>frutat kanë </a:t>
            </a:r>
            <a:r>
              <a:rPr sz="1100" spc="-15" dirty="0">
                <a:latin typeface="TeXGyreHeros"/>
                <a:cs typeface="TeXGyreHeros"/>
              </a:rPr>
              <a:t>plasaritje </a:t>
            </a:r>
            <a:r>
              <a:rPr sz="1100" spc="-10" dirty="0">
                <a:latin typeface="TeXGyreHeros"/>
                <a:cs typeface="TeXGyreHeros"/>
              </a:rPr>
              <a:t>të lehta </a:t>
            </a:r>
            <a:r>
              <a:rPr sz="1100" spc="-15" dirty="0">
                <a:latin typeface="TeXGyreHeros"/>
                <a:cs typeface="TeXGyreHeros"/>
              </a:rPr>
              <a:t>ra-  diale.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Përdorimi:</a:t>
            </a:r>
            <a:endParaRPr sz="1100">
              <a:latin typeface="Arial"/>
              <a:cs typeface="Arial"/>
            </a:endParaRPr>
          </a:p>
          <a:p>
            <a:pPr marL="12700" marR="2128520" indent="179705">
              <a:lnSpc>
                <a:spcPts val="1400"/>
              </a:lnSpc>
              <a:spcBef>
                <a:spcPts val="50"/>
              </a:spcBef>
            </a:pP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1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freskët</a:t>
            </a:r>
            <a:r>
              <a:rPr sz="1100" spc="-1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për</a:t>
            </a:r>
            <a:r>
              <a:rPr sz="1100" spc="-1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sallata</a:t>
            </a:r>
            <a:r>
              <a:rPr sz="1100" spc="-114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dhe</a:t>
            </a:r>
            <a:r>
              <a:rPr sz="1100" spc="-114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gatime</a:t>
            </a:r>
            <a:r>
              <a:rPr sz="1100" spc="-130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të</a:t>
            </a:r>
            <a:r>
              <a:rPr sz="1100" spc="-1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ndryshme,  por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edhe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për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përgatitje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salcave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dhe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turshive.</a:t>
            </a:r>
            <a:endParaRPr sz="1100">
              <a:latin typeface="TeXGyreHeros"/>
              <a:cs typeface="TeXGyreHeros"/>
            </a:endParaRPr>
          </a:p>
          <a:p>
            <a:pPr marL="12700" marR="2128520">
              <a:lnSpc>
                <a:spcPts val="1390"/>
              </a:lnSpc>
              <a:spcBef>
                <a:spcPts val="20"/>
              </a:spcBef>
            </a:pPr>
            <a:r>
              <a:rPr sz="1100" dirty="0">
                <a:latin typeface="TeXGyreHeros"/>
                <a:cs typeface="TeXGyreHeros"/>
              </a:rPr>
              <a:t>Në disa </a:t>
            </a:r>
            <a:r>
              <a:rPr sz="1100" spc="-5" dirty="0">
                <a:latin typeface="TeXGyreHeros"/>
                <a:cs typeface="TeXGyreHeros"/>
              </a:rPr>
              <a:t>fshatra përdoret edhe </a:t>
            </a:r>
            <a:r>
              <a:rPr sz="1100" dirty="0">
                <a:latin typeface="TeXGyreHeros"/>
                <a:cs typeface="TeXGyreHeros"/>
              </a:rPr>
              <a:t>si </a:t>
            </a:r>
            <a:r>
              <a:rPr sz="1100" spc="-5" dirty="0">
                <a:latin typeface="TeXGyreHeros"/>
                <a:cs typeface="TeXGyreHeros"/>
              </a:rPr>
              <a:t>domate </a:t>
            </a:r>
            <a:r>
              <a:rPr sz="1100" dirty="0">
                <a:latin typeface="TeXGyreHeros"/>
                <a:cs typeface="TeXGyreHeros"/>
              </a:rPr>
              <a:t>e  </a:t>
            </a:r>
            <a:r>
              <a:rPr sz="1100" spc="-5" dirty="0">
                <a:latin typeface="TeXGyreHeros"/>
                <a:cs typeface="TeXGyreHeros"/>
              </a:rPr>
              <a:t>tharë, për konsum </a:t>
            </a:r>
            <a:r>
              <a:rPr sz="1100" spc="-15" dirty="0">
                <a:latin typeface="TeXGyreHeros"/>
                <a:cs typeface="TeXGyreHeros"/>
              </a:rPr>
              <a:t>dimëror. </a:t>
            </a:r>
            <a:r>
              <a:rPr sz="1100" spc="-5" dirty="0">
                <a:latin typeface="TeXGyreHeros"/>
                <a:cs typeface="TeXGyreHeros"/>
              </a:rPr>
              <a:t>Preferohet për</a:t>
            </a:r>
            <a:r>
              <a:rPr sz="1100" spc="-16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kon-</a:t>
            </a:r>
            <a:endParaRPr sz="1100">
              <a:latin typeface="TeXGyreHeros"/>
              <a:cs typeface="TeXGyreHeros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100" spc="-5" dirty="0">
                <a:latin typeface="TeXGyreHeros"/>
                <a:cs typeface="TeXGyreHeros"/>
              </a:rPr>
              <a:t>sum </a:t>
            </a:r>
            <a:r>
              <a:rPr sz="1100" dirty="0">
                <a:latin typeface="TeXGyreHeros"/>
                <a:cs typeface="TeXGyreHeros"/>
              </a:rPr>
              <a:t>në familje </a:t>
            </a:r>
            <a:r>
              <a:rPr sz="1100" spc="-5" dirty="0">
                <a:latin typeface="TeXGyreHeros"/>
                <a:cs typeface="TeXGyreHeros"/>
              </a:rPr>
              <a:t>dhe për</a:t>
            </a:r>
            <a:r>
              <a:rPr sz="1100" spc="-1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treg.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</a:pPr>
            <a:endParaRPr sz="12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Rreziku: </a:t>
            </a:r>
            <a:r>
              <a:rPr sz="1100" dirty="0">
                <a:latin typeface="TeXGyreHeros"/>
                <a:cs typeface="TeXGyreHeros"/>
              </a:rPr>
              <a:t>Me futjen e </a:t>
            </a:r>
            <a:r>
              <a:rPr sz="1100" spc="-5" dirty="0">
                <a:latin typeface="TeXGyreHeros"/>
                <a:cs typeface="TeXGyreHeros"/>
              </a:rPr>
              <a:t>farërave të </a:t>
            </a:r>
            <a:r>
              <a:rPr sz="1100" dirty="0">
                <a:latin typeface="TeXGyreHeros"/>
                <a:cs typeface="TeXGyreHeros"/>
              </a:rPr>
              <a:t>importit po </a:t>
            </a:r>
            <a:r>
              <a:rPr sz="1100" spc="-5" dirty="0">
                <a:latin typeface="TeXGyreHeros"/>
                <a:cs typeface="TeXGyreHeros"/>
              </a:rPr>
              <a:t>mbillet pak dhe </a:t>
            </a:r>
            <a:r>
              <a:rPr sz="1100" dirty="0">
                <a:latin typeface="TeXGyreHeros"/>
                <a:cs typeface="TeXGyreHeros"/>
              </a:rPr>
              <a:t>vetëm </a:t>
            </a:r>
            <a:r>
              <a:rPr sz="1100" spc="-5" dirty="0">
                <a:latin typeface="TeXGyreHeros"/>
                <a:cs typeface="TeXGyreHeros"/>
              </a:rPr>
              <a:t>në</a:t>
            </a:r>
            <a:r>
              <a:rPr sz="1100" spc="-10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kopshtet</a:t>
            </a:r>
            <a:endParaRPr sz="1100">
              <a:latin typeface="TeXGyreHeros"/>
              <a:cs typeface="TeXGyreHero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79780" y="8259147"/>
            <a:ext cx="2455545" cy="182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spc="-5" dirty="0">
                <a:latin typeface="TeXGyreHeros"/>
                <a:cs typeface="TeXGyreHeros"/>
              </a:rPr>
              <a:t>familjare; </a:t>
            </a:r>
            <a:r>
              <a:rPr sz="1100" dirty="0">
                <a:latin typeface="TeXGyreHeros"/>
                <a:cs typeface="TeXGyreHeros"/>
              </a:rPr>
              <a:t>pra është </a:t>
            </a:r>
            <a:r>
              <a:rPr sz="1100" spc="-5" dirty="0">
                <a:latin typeface="TeXGyreHeros"/>
                <a:cs typeface="TeXGyreHeros"/>
              </a:rPr>
              <a:t>në </a:t>
            </a:r>
            <a:r>
              <a:rPr sz="1100" dirty="0">
                <a:latin typeface="TeXGyreHeros"/>
                <a:cs typeface="TeXGyreHeros"/>
              </a:rPr>
              <a:t>rrezik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zhdukjeje.</a:t>
            </a:r>
            <a:endParaRPr sz="1100">
              <a:latin typeface="TeXGyreHeros"/>
              <a:cs typeface="TeXGyreHero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125216" y="8572158"/>
            <a:ext cx="227965" cy="15367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900" dirty="0">
                <a:latin typeface="TeXGyreHeros"/>
                <a:cs typeface="TeXGyreHeros"/>
              </a:rPr>
              <a:t>- 8</a:t>
            </a:r>
            <a:r>
              <a:rPr sz="900" spc="-100" dirty="0">
                <a:latin typeface="TeXGyreHeros"/>
                <a:cs typeface="TeXGyreHeros"/>
              </a:rPr>
              <a:t> </a:t>
            </a:r>
            <a:r>
              <a:rPr sz="900" dirty="0">
                <a:latin typeface="TeXGyreHeros"/>
                <a:cs typeface="TeXGyreHeros"/>
              </a:rPr>
              <a:t>-</a:t>
            </a:r>
            <a:endParaRPr sz="900">
              <a:latin typeface="TeXGyreHeros"/>
              <a:cs typeface="TeXGyreHeros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9780" y="557957"/>
            <a:ext cx="5029835" cy="7499350"/>
          </a:xfrm>
          <a:prstGeom prst="rect">
            <a:avLst/>
          </a:prstGeom>
        </p:spPr>
        <p:txBody>
          <a:bodyPr vert="horz" wrap="square" lIns="0" tIns="8064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35"/>
              </a:spcBef>
            </a:pPr>
            <a:r>
              <a:rPr sz="1400" b="1" spc="-5" dirty="0">
                <a:latin typeface="Arial"/>
                <a:cs typeface="Arial"/>
              </a:rPr>
              <a:t>Pjepri Dimërak </a:t>
            </a:r>
            <a:r>
              <a:rPr sz="1400" b="1" dirty="0">
                <a:latin typeface="Arial"/>
                <a:cs typeface="Arial"/>
              </a:rPr>
              <a:t>i </a:t>
            </a:r>
            <a:r>
              <a:rPr sz="1400" b="1" spc="-5" dirty="0">
                <a:latin typeface="Arial"/>
                <a:cs typeface="Arial"/>
              </a:rPr>
              <a:t>Kallmit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475"/>
              </a:spcBef>
            </a:pPr>
            <a:r>
              <a:rPr sz="1250" b="1" spc="-5" dirty="0">
                <a:latin typeface="Arial"/>
                <a:cs typeface="Arial"/>
              </a:rPr>
              <a:t>Specia: </a:t>
            </a:r>
            <a:r>
              <a:rPr sz="1250" i="1" spc="-5" dirty="0">
                <a:latin typeface="Arimo"/>
                <a:cs typeface="Arimo"/>
              </a:rPr>
              <a:t>Cucumis melo, </a:t>
            </a:r>
            <a:r>
              <a:rPr sz="1250" i="1" spc="-10" dirty="0">
                <a:latin typeface="Arimo"/>
                <a:cs typeface="Arimo"/>
              </a:rPr>
              <a:t>var.inodorus</a:t>
            </a:r>
            <a:r>
              <a:rPr sz="1250" i="1" spc="20" dirty="0">
                <a:latin typeface="Arimo"/>
                <a:cs typeface="Arimo"/>
              </a:rPr>
              <a:t> </a:t>
            </a:r>
            <a:r>
              <a:rPr sz="1250" spc="-5" dirty="0">
                <a:latin typeface="TeXGyreHeros"/>
                <a:cs typeface="TeXGyreHeros"/>
              </a:rPr>
              <a:t>L.</a:t>
            </a:r>
            <a:endParaRPr sz="125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000">
              <a:latin typeface="TeXGyreHeros"/>
              <a:cs typeface="TeXGyreHeros"/>
            </a:endParaRPr>
          </a:p>
          <a:p>
            <a:pPr marL="12700" marR="5080" indent="179705" algn="just">
              <a:lnSpc>
                <a:spcPct val="106100"/>
              </a:lnSpc>
            </a:pPr>
            <a:r>
              <a:rPr sz="1100" b="1" spc="-5" dirty="0">
                <a:latin typeface="Arial"/>
                <a:cs typeface="Arial"/>
              </a:rPr>
              <a:t>Përhapja: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Shqipërinë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mesme dhe jugore, </a:t>
            </a:r>
            <a:r>
              <a:rPr sz="1100" dirty="0">
                <a:latin typeface="TeXGyreHeros"/>
                <a:cs typeface="TeXGyreHeros"/>
              </a:rPr>
              <a:t>njihet e </a:t>
            </a:r>
            <a:r>
              <a:rPr sz="1100" spc="-5" dirty="0">
                <a:latin typeface="TeXGyreHeros"/>
                <a:cs typeface="TeXGyreHeros"/>
              </a:rPr>
              <a:t>kultivohet për më </a:t>
            </a:r>
            <a:r>
              <a:rPr sz="1100" dirty="0">
                <a:latin typeface="TeXGyreHeros"/>
                <a:cs typeface="TeXGyreHeros"/>
              </a:rPr>
              <a:t>se  </a:t>
            </a:r>
            <a:r>
              <a:rPr sz="1100" spc="-5" dirty="0">
                <a:latin typeface="TeXGyreHeros"/>
                <a:cs typeface="TeXGyreHeros"/>
              </a:rPr>
              <a:t>80-100 vjet.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zonën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Myzeqesë </a:t>
            </a:r>
            <a:r>
              <a:rPr sz="1100" dirty="0">
                <a:latin typeface="TeXGyreHeros"/>
                <a:cs typeface="TeXGyreHeros"/>
              </a:rPr>
              <a:t>njihet </a:t>
            </a:r>
            <a:r>
              <a:rPr sz="1100" spc="5" dirty="0">
                <a:latin typeface="TeXGyreHeros"/>
                <a:cs typeface="TeXGyreHeros"/>
              </a:rPr>
              <a:t>si </a:t>
            </a:r>
            <a:r>
              <a:rPr sz="1100" spc="-5" dirty="0">
                <a:latin typeface="TeXGyreHeros"/>
                <a:cs typeface="TeXGyreHeros"/>
              </a:rPr>
              <a:t>“Pjepër Kallmi”, pasi </a:t>
            </a:r>
            <a:r>
              <a:rPr sz="1100" spc="-15" dirty="0">
                <a:latin typeface="TeXGyreHeros"/>
                <a:cs typeface="TeXGyreHeros"/>
              </a:rPr>
              <a:t>ka </a:t>
            </a:r>
            <a:r>
              <a:rPr sz="1100" spc="-5" dirty="0">
                <a:latin typeface="TeXGyreHeros"/>
                <a:cs typeface="TeXGyreHeros"/>
              </a:rPr>
              <a:t>qenë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njohur  për prodhimin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tij në </a:t>
            </a:r>
            <a:r>
              <a:rPr sz="1100" dirty="0">
                <a:latin typeface="TeXGyreHeros"/>
                <a:cs typeface="TeXGyreHeros"/>
              </a:rPr>
              <a:t>fshatin Kallm </a:t>
            </a:r>
            <a:r>
              <a:rPr sz="1100" spc="-5" dirty="0">
                <a:latin typeface="TeXGyreHeros"/>
                <a:cs typeface="TeXGyreHeros"/>
              </a:rPr>
              <a:t>të </a:t>
            </a:r>
            <a:r>
              <a:rPr sz="1100" dirty="0">
                <a:latin typeface="TeXGyreHeros"/>
                <a:cs typeface="TeXGyreHeros"/>
              </a:rPr>
              <a:t>Fierit. Fara e </a:t>
            </a:r>
            <a:r>
              <a:rPr sz="1100" spc="-5" dirty="0">
                <a:latin typeface="TeXGyreHeros"/>
                <a:cs typeface="TeXGyreHeros"/>
              </a:rPr>
              <a:t>tij </a:t>
            </a:r>
            <a:r>
              <a:rPr sz="1100" dirty="0">
                <a:latin typeface="TeXGyreHeros"/>
                <a:cs typeface="TeXGyreHeros"/>
              </a:rPr>
              <a:t>mbahet e </a:t>
            </a:r>
            <a:r>
              <a:rPr sz="1100" spc="-5" dirty="0">
                <a:latin typeface="TeXGyreHeros"/>
                <a:cs typeface="TeXGyreHeros"/>
              </a:rPr>
              <a:t>trashëgohet </a:t>
            </a:r>
            <a:r>
              <a:rPr sz="1100" dirty="0">
                <a:latin typeface="TeXGyreHeros"/>
                <a:cs typeface="TeXGyreHeros"/>
              </a:rPr>
              <a:t>brez  </a:t>
            </a:r>
            <a:r>
              <a:rPr sz="1100" spc="-5" dirty="0">
                <a:latin typeface="TeXGyreHeros"/>
                <a:cs typeface="TeXGyreHeros"/>
              </a:rPr>
              <a:t>pas brezi nga bahçevanët. </a:t>
            </a:r>
            <a:r>
              <a:rPr sz="1100" dirty="0">
                <a:latin typeface="TeXGyreHeros"/>
                <a:cs typeface="TeXGyreHeros"/>
              </a:rPr>
              <a:t>Aktualisht zë </a:t>
            </a:r>
            <a:r>
              <a:rPr sz="1100" spc="-5" dirty="0">
                <a:latin typeface="TeXGyreHeros"/>
                <a:cs typeface="TeXGyreHeros"/>
              </a:rPr>
              <a:t>më pak </a:t>
            </a:r>
            <a:r>
              <a:rPr sz="1100" dirty="0">
                <a:latin typeface="TeXGyreHeros"/>
                <a:cs typeface="TeXGyreHeros"/>
              </a:rPr>
              <a:t>se </a:t>
            </a:r>
            <a:r>
              <a:rPr sz="1100" spc="-5" dirty="0">
                <a:latin typeface="TeXGyreHeros"/>
                <a:cs typeface="TeXGyreHeros"/>
              </a:rPr>
              <a:t>5%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sipërfaqes </a:t>
            </a:r>
            <a:r>
              <a:rPr sz="1100" dirty="0">
                <a:latin typeface="TeXGyreHeros"/>
                <a:cs typeface="TeXGyreHeros"/>
              </a:rPr>
              <a:t>së </a:t>
            </a:r>
            <a:r>
              <a:rPr sz="1100" spc="-5" dirty="0">
                <a:latin typeface="TeXGyreHeros"/>
                <a:cs typeface="TeXGyreHeros"/>
              </a:rPr>
              <a:t>mbjellë 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pjepër </a:t>
            </a:r>
            <a:r>
              <a:rPr sz="1100" dirty="0">
                <a:latin typeface="TeXGyreHeros"/>
                <a:cs typeface="TeXGyreHeros"/>
              </a:rPr>
              <a:t>në</a:t>
            </a:r>
            <a:r>
              <a:rPr sz="1100" spc="-5" dirty="0">
                <a:latin typeface="TeXGyreHeros"/>
                <a:cs typeface="TeXGyreHeros"/>
              </a:rPr>
              <a:t> zonë.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  <a:spcBef>
                <a:spcPts val="5"/>
              </a:spcBef>
            </a:pPr>
            <a:r>
              <a:rPr sz="1100" b="1" spc="-5" dirty="0">
                <a:latin typeface="Arial"/>
                <a:cs typeface="Arial"/>
              </a:rPr>
              <a:t>Përshkrimi:</a:t>
            </a:r>
            <a:endParaRPr sz="1100">
              <a:latin typeface="Arial"/>
              <a:cs typeface="Arial"/>
            </a:endParaRPr>
          </a:p>
          <a:p>
            <a:pPr marL="12700" marR="5080" indent="179705" algn="just">
              <a:lnSpc>
                <a:spcPct val="106100"/>
              </a:lnSpc>
            </a:pPr>
            <a:r>
              <a:rPr sz="1100" spc="-5" dirty="0">
                <a:latin typeface="TeXGyreHeros"/>
                <a:cs typeface="TeXGyreHeros"/>
              </a:rPr>
              <a:t>Formon bimë me 3-4 lastar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rendit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parë, të gjatë. Gjethet janë </a:t>
            </a:r>
            <a:r>
              <a:rPr sz="1100" dirty="0">
                <a:latin typeface="TeXGyreHeros"/>
                <a:cs typeface="TeXGyreHeros"/>
              </a:rPr>
              <a:t>ovale, </a:t>
            </a:r>
            <a:r>
              <a:rPr sz="1100" spc="-5" dirty="0">
                <a:latin typeface="TeXGyreHeros"/>
                <a:cs typeface="TeXGyreHeros"/>
              </a:rPr>
              <a:t>me  madhësi mesatare, me </a:t>
            </a:r>
            <a:r>
              <a:rPr sz="1100" dirty="0">
                <a:latin typeface="TeXGyreHeros"/>
                <a:cs typeface="TeXGyreHeros"/>
              </a:rPr>
              <a:t>ngjyrë jeshile të </a:t>
            </a:r>
            <a:r>
              <a:rPr sz="1100" spc="-5" dirty="0">
                <a:latin typeface="TeXGyreHeros"/>
                <a:cs typeface="TeXGyreHeros"/>
              </a:rPr>
              <a:t>errët. </a:t>
            </a:r>
            <a:r>
              <a:rPr sz="1100" dirty="0">
                <a:latin typeface="TeXGyreHeros"/>
                <a:cs typeface="TeXGyreHeros"/>
              </a:rPr>
              <a:t>Frutat </a:t>
            </a:r>
            <a:r>
              <a:rPr sz="1100" spc="-5" dirty="0">
                <a:latin typeface="TeXGyreHeros"/>
                <a:cs typeface="TeXGyreHeros"/>
              </a:rPr>
              <a:t>janë </a:t>
            </a:r>
            <a:r>
              <a:rPr sz="1100" dirty="0">
                <a:latin typeface="TeXGyreHeros"/>
                <a:cs typeface="TeXGyreHeros"/>
              </a:rPr>
              <a:t>eliptik </a:t>
            </a:r>
            <a:r>
              <a:rPr sz="1100" spc="-5" dirty="0">
                <a:latin typeface="TeXGyreHeros"/>
                <a:cs typeface="TeXGyreHeros"/>
              </a:rPr>
              <a:t>të gjatë,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lëkur  të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rrudhosur,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me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ngjyrë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gjelbër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nuanca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verdha,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me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madhësi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2.0–3.0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kg.</a:t>
            </a:r>
            <a:r>
              <a:rPr sz="1100" spc="-80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Tuli  </a:t>
            </a:r>
            <a:r>
              <a:rPr sz="1100" dirty="0">
                <a:latin typeface="TeXGyreHeros"/>
                <a:cs typeface="TeXGyreHeros"/>
              </a:rPr>
              <a:t>ka </a:t>
            </a:r>
            <a:r>
              <a:rPr sz="1100" spc="-5" dirty="0">
                <a:latin typeface="TeXGyreHeros"/>
                <a:cs typeface="TeXGyreHeros"/>
              </a:rPr>
              <a:t>ngjyrë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bardhë,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konsistencë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mirë </a:t>
            </a:r>
            <a:r>
              <a:rPr sz="1100" dirty="0">
                <a:latin typeface="TeXGyreHeros"/>
                <a:cs typeface="TeXGyreHeros"/>
              </a:rPr>
              <a:t>dhe </a:t>
            </a:r>
            <a:r>
              <a:rPr sz="1100" spc="-5" dirty="0">
                <a:latin typeface="TeXGyreHeros"/>
                <a:cs typeface="TeXGyreHeros"/>
              </a:rPr>
              <a:t>ëmbëlsi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mesatare.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950">
              <a:latin typeface="TeXGyreHeros"/>
              <a:cs typeface="TeXGyreHeros"/>
            </a:endParaRPr>
          </a:p>
          <a:p>
            <a:pPr marL="12700" marR="5080" indent="179705" algn="just">
              <a:lnSpc>
                <a:spcPct val="106400"/>
              </a:lnSpc>
            </a:pPr>
            <a:r>
              <a:rPr sz="1100" b="1" spc="-5" dirty="0">
                <a:latin typeface="Arial"/>
                <a:cs typeface="Arial"/>
              </a:rPr>
              <a:t>Kultivimi:</a:t>
            </a:r>
            <a:r>
              <a:rPr sz="1100" b="1" spc="-55" dirty="0">
                <a:latin typeface="Arial"/>
                <a:cs typeface="Arial"/>
              </a:rPr>
              <a:t> </a:t>
            </a:r>
            <a:r>
              <a:rPr sz="1100" dirty="0">
                <a:latin typeface="TeXGyreHeros"/>
                <a:cs typeface="TeXGyreHeros"/>
              </a:rPr>
              <a:t>Në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traditën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bahçevanëve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mbillet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me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farë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në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gropëza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përgatitura  </a:t>
            </a:r>
            <a:r>
              <a:rPr sz="1100" dirty="0">
                <a:latin typeface="TeXGyreHeros"/>
                <a:cs typeface="TeXGyreHeros"/>
              </a:rPr>
              <a:t>mirë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me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pleh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organik.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Fara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mbillet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në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fushë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në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fund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muajit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prill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dhe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ﬁllimi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i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Majit,  </a:t>
            </a:r>
            <a:r>
              <a:rPr sz="1100" dirty="0">
                <a:latin typeface="TeXGyreHeros"/>
                <a:cs typeface="TeXGyreHeros"/>
              </a:rPr>
              <a:t>kurse vjelja e </a:t>
            </a:r>
            <a:r>
              <a:rPr sz="1100" spc="-5" dirty="0">
                <a:latin typeface="TeXGyreHeros"/>
                <a:cs typeface="TeXGyreHeros"/>
              </a:rPr>
              <a:t>prodhimit ﬁllon në gusht dhe </a:t>
            </a:r>
            <a:r>
              <a:rPr sz="1100" dirty="0">
                <a:latin typeface="TeXGyreHeros"/>
                <a:cs typeface="TeXGyreHeros"/>
              </a:rPr>
              <a:t>vazhdon deri </a:t>
            </a:r>
            <a:r>
              <a:rPr sz="1100" spc="-5" dirty="0">
                <a:latin typeface="TeXGyreHeros"/>
                <a:cs typeface="TeXGyreHeros"/>
              </a:rPr>
              <a:t>në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tetor.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950">
              <a:latin typeface="TeXGyreHeros"/>
              <a:cs typeface="TeXGyreHeros"/>
            </a:endParaRPr>
          </a:p>
          <a:p>
            <a:pPr marL="192405" marR="3696335">
              <a:lnSpc>
                <a:spcPct val="106400"/>
              </a:lnSpc>
              <a:spcBef>
                <a:spcPts val="5"/>
              </a:spcBef>
            </a:pPr>
            <a:r>
              <a:rPr sz="1100" b="1" spc="-5" dirty="0">
                <a:latin typeface="Arial"/>
                <a:cs typeface="Arial"/>
              </a:rPr>
              <a:t>Rendimenti:</a:t>
            </a:r>
            <a:r>
              <a:rPr sz="1100" b="1" spc="-40" dirty="0">
                <a:latin typeface="Arial"/>
                <a:cs typeface="Arial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rreth  25 </a:t>
            </a:r>
            <a:r>
              <a:rPr sz="1100" dirty="0">
                <a:latin typeface="TeXGyreHeros"/>
                <a:cs typeface="TeXGyreHeros"/>
              </a:rPr>
              <a:t>-30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kv/dynym.</a:t>
            </a:r>
            <a:endParaRPr sz="1100">
              <a:latin typeface="TeXGyreHeros"/>
              <a:cs typeface="TeXGyreHeros"/>
            </a:endParaRPr>
          </a:p>
          <a:p>
            <a:pPr marL="192405" marR="4215130">
              <a:lnSpc>
                <a:spcPct val="211800"/>
              </a:lnSpc>
            </a:pPr>
            <a:r>
              <a:rPr sz="1100" b="1" spc="-65" dirty="0">
                <a:latin typeface="Arial"/>
                <a:cs typeface="Arial"/>
              </a:rPr>
              <a:t>V</a:t>
            </a:r>
            <a:r>
              <a:rPr sz="1100" b="1" spc="-10" dirty="0">
                <a:latin typeface="Arial"/>
                <a:cs typeface="Arial"/>
              </a:rPr>
              <a:t>e</a:t>
            </a:r>
            <a:r>
              <a:rPr sz="1100" b="1" dirty="0">
                <a:latin typeface="Arial"/>
                <a:cs typeface="Arial"/>
              </a:rPr>
              <a:t>çant</a:t>
            </a:r>
            <a:r>
              <a:rPr sz="1100" b="1" spc="-10" dirty="0">
                <a:latin typeface="Arial"/>
                <a:cs typeface="Arial"/>
              </a:rPr>
              <a:t>i</a:t>
            </a:r>
            <a:r>
              <a:rPr sz="1100" b="1" spc="5" dirty="0">
                <a:latin typeface="Arial"/>
                <a:cs typeface="Arial"/>
              </a:rPr>
              <a:t>t</a:t>
            </a:r>
            <a:r>
              <a:rPr sz="1100" b="1" dirty="0">
                <a:latin typeface="Arial"/>
                <a:cs typeface="Arial"/>
              </a:rPr>
              <a:t>ë  </a:t>
            </a:r>
            <a:r>
              <a:rPr sz="1100" b="1" spc="-5" dirty="0">
                <a:latin typeface="Arial"/>
                <a:cs typeface="Arial"/>
              </a:rPr>
              <a:t>Pozitive:</a:t>
            </a:r>
            <a:endParaRPr sz="1100">
              <a:latin typeface="Arial"/>
              <a:cs typeface="Arial"/>
            </a:endParaRPr>
          </a:p>
          <a:p>
            <a:pPr marL="12700" marR="3493770" indent="179705" algn="just">
              <a:lnSpc>
                <a:spcPct val="106100"/>
              </a:lnSpc>
            </a:pPr>
            <a:r>
              <a:rPr sz="1100" spc="-5" dirty="0">
                <a:latin typeface="TeXGyreHeros"/>
                <a:cs typeface="TeXGyreHeros"/>
              </a:rPr>
              <a:t>Jep prodhim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dirty="0">
                <a:latin typeface="TeXGyreHeros"/>
                <a:cs typeface="TeXGyreHeros"/>
              </a:rPr>
              <a:t>vonë.  </a:t>
            </a:r>
            <a:r>
              <a:rPr sz="1100" spc="-5" dirty="0">
                <a:latin typeface="TeXGyreHeros"/>
                <a:cs typeface="TeXGyreHeros"/>
              </a:rPr>
              <a:t>Fruta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konsistencë  të mirë dhe të ëmbël, të  qëndrueshëm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trans-  porte të </a:t>
            </a:r>
            <a:r>
              <a:rPr sz="1100" dirty="0">
                <a:latin typeface="TeXGyreHeros"/>
                <a:cs typeface="TeXGyreHeros"/>
              </a:rPr>
              <a:t>gjata. </a:t>
            </a:r>
            <a:r>
              <a:rPr sz="1100" spc="-5" dirty="0">
                <a:latin typeface="TeXGyreHeros"/>
                <a:cs typeface="TeXGyreHeros"/>
              </a:rPr>
              <a:t>Frutat  mund </a:t>
            </a:r>
            <a:r>
              <a:rPr sz="1100" dirty="0">
                <a:latin typeface="TeXGyreHeros"/>
                <a:cs typeface="TeXGyreHeros"/>
              </a:rPr>
              <a:t>të ruhen </a:t>
            </a:r>
            <a:r>
              <a:rPr sz="1100" spc="-5" dirty="0">
                <a:latin typeface="TeXGyreHeros"/>
                <a:cs typeface="TeXGyreHeros"/>
              </a:rPr>
              <a:t>në han-  garë, për </a:t>
            </a:r>
            <a:r>
              <a:rPr sz="1100" dirty="0">
                <a:latin typeface="TeXGyreHeros"/>
                <a:cs typeface="TeXGyreHeros"/>
              </a:rPr>
              <a:t>2-3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muaj.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Negative:</a:t>
            </a:r>
            <a:endParaRPr sz="1100">
              <a:latin typeface="Arial"/>
              <a:cs typeface="Arial"/>
            </a:endParaRPr>
          </a:p>
          <a:p>
            <a:pPr marL="192405">
              <a:lnSpc>
                <a:spcPct val="100000"/>
              </a:lnSpc>
              <a:spcBef>
                <a:spcPts val="85"/>
              </a:spcBef>
            </a:pPr>
            <a:r>
              <a:rPr sz="1100" spc="-5" dirty="0">
                <a:latin typeface="TeXGyreHeros"/>
                <a:cs typeface="TeXGyreHeros"/>
              </a:rPr>
              <a:t>Qëndrueshmëri mesatare ndaj sëmundjeve. Prodhimtari relativisht të</a:t>
            </a:r>
            <a:r>
              <a:rPr sz="1100" spc="5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ulët.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Përdorimi:</a:t>
            </a:r>
            <a:endParaRPr sz="1100">
              <a:latin typeface="Arial"/>
              <a:cs typeface="Arial"/>
            </a:endParaRPr>
          </a:p>
          <a:p>
            <a:pPr marL="192405">
              <a:lnSpc>
                <a:spcPct val="100000"/>
              </a:lnSpc>
              <a:spcBef>
                <a:spcPts val="85"/>
              </a:spcBef>
            </a:pPr>
            <a:r>
              <a:rPr sz="1100" spc="-5" dirty="0">
                <a:latin typeface="TeXGyreHeros"/>
                <a:cs typeface="TeXGyreHeros"/>
              </a:rPr>
              <a:t>Përdoret </a:t>
            </a:r>
            <a:r>
              <a:rPr sz="1100" dirty="0">
                <a:latin typeface="TeXGyreHeros"/>
                <a:cs typeface="TeXGyreHeros"/>
              </a:rPr>
              <a:t>për konsum të </a:t>
            </a:r>
            <a:r>
              <a:rPr sz="1100" spc="-5" dirty="0">
                <a:latin typeface="TeXGyreHeros"/>
                <a:cs typeface="TeXGyreHeros"/>
              </a:rPr>
              <a:t>freskët, në </a:t>
            </a:r>
            <a:r>
              <a:rPr sz="1100" dirty="0">
                <a:latin typeface="TeXGyreHeros"/>
                <a:cs typeface="TeXGyreHeros"/>
              </a:rPr>
              <a:t>familje dhe </a:t>
            </a:r>
            <a:r>
              <a:rPr sz="1100" spc="-5" dirty="0">
                <a:latin typeface="TeXGyreHeros"/>
                <a:cs typeface="TeXGyreHeros"/>
              </a:rPr>
              <a:t>tregun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lokal.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950">
              <a:latin typeface="TeXGyreHeros"/>
              <a:cs typeface="TeXGyreHeros"/>
            </a:endParaRPr>
          </a:p>
          <a:p>
            <a:pPr marL="12700" marR="5080" indent="179705" algn="just">
              <a:lnSpc>
                <a:spcPct val="106400"/>
              </a:lnSpc>
            </a:pPr>
            <a:r>
              <a:rPr sz="1100" b="1" spc="-5" dirty="0">
                <a:latin typeface="Arial"/>
                <a:cs typeface="Arial"/>
              </a:rPr>
              <a:t>Rreziku:</a:t>
            </a:r>
            <a:r>
              <a:rPr sz="1100" b="1" spc="-45" dirty="0">
                <a:latin typeface="Arial"/>
                <a:cs typeface="Arial"/>
              </a:rPr>
              <a:t> </a:t>
            </a:r>
            <a:r>
              <a:rPr sz="1100" dirty="0">
                <a:latin typeface="TeXGyreHeros"/>
                <a:cs typeface="TeXGyreHeros"/>
              </a:rPr>
              <a:t>Me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futjen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farërave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importit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po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mbillet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gjithnjë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më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pak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dhe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vetëm  në </a:t>
            </a:r>
            <a:r>
              <a:rPr sz="1100" dirty="0">
                <a:latin typeface="TeXGyreHeros"/>
                <a:cs typeface="TeXGyreHeros"/>
              </a:rPr>
              <a:t>kopshtet </a:t>
            </a:r>
            <a:r>
              <a:rPr sz="1100" spc="-5" dirty="0">
                <a:latin typeface="TeXGyreHeros"/>
                <a:cs typeface="TeXGyreHeros"/>
              </a:rPr>
              <a:t>familjare, pra </a:t>
            </a:r>
            <a:r>
              <a:rPr sz="1100" dirty="0">
                <a:latin typeface="TeXGyreHeros"/>
                <a:cs typeface="TeXGyreHeros"/>
              </a:rPr>
              <a:t>është në rrezik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zhdukjeje.</a:t>
            </a:r>
            <a:endParaRPr sz="1100">
              <a:latin typeface="TeXGyreHeros"/>
              <a:cs typeface="TeXGyreHero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378201" y="4248150"/>
            <a:ext cx="3421379" cy="2121535"/>
            <a:chOff x="2378201" y="4248150"/>
            <a:chExt cx="3421379" cy="2121535"/>
          </a:xfrm>
        </p:grpSpPr>
        <p:sp>
          <p:nvSpPr>
            <p:cNvPr id="4" name="object 4"/>
            <p:cNvSpPr/>
            <p:nvPr/>
          </p:nvSpPr>
          <p:spPr>
            <a:xfrm>
              <a:off x="2382011" y="4250436"/>
              <a:ext cx="3415284" cy="211683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382011" y="4251960"/>
              <a:ext cx="3413760" cy="2113915"/>
            </a:xfrm>
            <a:custGeom>
              <a:avLst/>
              <a:gdLst/>
              <a:ahLst/>
              <a:cxnLst/>
              <a:rect l="l" t="t" r="r" b="b"/>
              <a:pathLst>
                <a:path w="3413760" h="2113915">
                  <a:moveTo>
                    <a:pt x="0" y="0"/>
                  </a:moveTo>
                  <a:lnTo>
                    <a:pt x="0" y="2113788"/>
                  </a:lnTo>
                  <a:lnTo>
                    <a:pt x="3413760" y="2113788"/>
                  </a:lnTo>
                  <a:lnTo>
                    <a:pt x="3413760" y="0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41275">
              <a:lnSpc>
                <a:spcPct val="100000"/>
              </a:lnSpc>
              <a:spcBef>
                <a:spcPts val="15"/>
              </a:spcBef>
            </a:pPr>
            <a:r>
              <a:rPr dirty="0"/>
              <a:t>- </a:t>
            </a:r>
            <a:fld id="{81D60167-4931-47E6-BA6A-407CBD079E47}" type="slidenum">
              <a:rPr dirty="0"/>
              <a:t>40</a:t>
            </a:fld>
            <a:r>
              <a:rPr spc="-100" dirty="0"/>
              <a:t> </a:t>
            </a:r>
            <a:r>
              <a:rPr dirty="0"/>
              <a:t>-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43204" y="557957"/>
            <a:ext cx="5030470" cy="7677784"/>
          </a:xfrm>
          <a:prstGeom prst="rect">
            <a:avLst/>
          </a:prstGeom>
        </p:spPr>
        <p:txBody>
          <a:bodyPr vert="horz" wrap="square" lIns="0" tIns="8064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35"/>
              </a:spcBef>
            </a:pPr>
            <a:r>
              <a:rPr sz="1400" b="1" spc="-5" dirty="0">
                <a:latin typeface="Arial"/>
                <a:cs typeface="Arial"/>
              </a:rPr>
              <a:t>Kungulli dimrit </a:t>
            </a:r>
            <a:r>
              <a:rPr sz="1400" b="1" dirty="0">
                <a:latin typeface="Arial"/>
                <a:cs typeface="Arial"/>
              </a:rPr>
              <a:t>për</a:t>
            </a:r>
            <a:r>
              <a:rPr sz="1400" b="1" spc="-1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pjekje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475"/>
              </a:spcBef>
            </a:pPr>
            <a:r>
              <a:rPr sz="1250" b="1" spc="-5" dirty="0">
                <a:latin typeface="Arial"/>
                <a:cs typeface="Arial"/>
              </a:rPr>
              <a:t>Specia: </a:t>
            </a:r>
            <a:r>
              <a:rPr sz="1250" i="1" spc="-5" dirty="0">
                <a:latin typeface="Arimo"/>
                <a:cs typeface="Arimo"/>
              </a:rPr>
              <a:t>Cucurbita maxima</a:t>
            </a:r>
            <a:r>
              <a:rPr sz="1250" i="1" spc="15" dirty="0">
                <a:latin typeface="Arimo"/>
                <a:cs typeface="Arimo"/>
              </a:rPr>
              <a:t> </a:t>
            </a:r>
            <a:r>
              <a:rPr sz="1250" spc="-5" dirty="0">
                <a:latin typeface="TeXGyreHeros"/>
                <a:cs typeface="TeXGyreHeros"/>
              </a:rPr>
              <a:t>L.</a:t>
            </a:r>
            <a:endParaRPr sz="125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000">
              <a:latin typeface="TeXGyreHeros"/>
              <a:cs typeface="TeXGyreHeros"/>
            </a:endParaRPr>
          </a:p>
          <a:p>
            <a:pPr marL="12700" marR="5080" indent="179705" algn="just">
              <a:lnSpc>
                <a:spcPct val="106400"/>
              </a:lnSpc>
            </a:pPr>
            <a:r>
              <a:rPr sz="1100" b="1" spc="-5" dirty="0">
                <a:latin typeface="Arial"/>
                <a:cs typeface="Arial"/>
              </a:rPr>
              <a:t>Përhapja: </a:t>
            </a:r>
            <a:r>
              <a:rPr sz="1100" spc="-5" dirty="0">
                <a:latin typeface="TeXGyreHeros"/>
                <a:cs typeface="TeXGyreHeros"/>
              </a:rPr>
              <a:t>Në </a:t>
            </a:r>
            <a:r>
              <a:rPr sz="1100" dirty="0">
                <a:latin typeface="TeXGyreHeros"/>
                <a:cs typeface="TeXGyreHeros"/>
              </a:rPr>
              <a:t>zonën e </a:t>
            </a:r>
            <a:r>
              <a:rPr sz="1100" spc="-5" dirty="0">
                <a:latin typeface="TeXGyreHeros"/>
                <a:cs typeface="TeXGyreHeros"/>
              </a:rPr>
              <a:t>Alpeve,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veri të </a:t>
            </a:r>
            <a:r>
              <a:rPr sz="1100" dirty="0">
                <a:latin typeface="TeXGyreHeros"/>
                <a:cs typeface="TeXGyreHeros"/>
              </a:rPr>
              <a:t>vendit, </a:t>
            </a:r>
            <a:r>
              <a:rPr sz="1100" spc="-5" dirty="0">
                <a:latin typeface="TeXGyreHeros"/>
                <a:cs typeface="TeXGyreHeros"/>
              </a:rPr>
              <a:t>kultivohet për më </a:t>
            </a:r>
            <a:r>
              <a:rPr sz="1100" dirty="0">
                <a:latin typeface="TeXGyreHeros"/>
                <a:cs typeface="TeXGyreHeros"/>
              </a:rPr>
              <a:t>se </a:t>
            </a:r>
            <a:r>
              <a:rPr sz="1100" spc="-5" dirty="0">
                <a:latin typeface="TeXGyreHeros"/>
                <a:cs typeface="TeXGyreHeros"/>
              </a:rPr>
              <a:t>80-100  vjet. Fara </a:t>
            </a:r>
            <a:r>
              <a:rPr sz="1100" dirty="0">
                <a:latin typeface="TeXGyreHeros"/>
                <a:cs typeface="TeXGyreHeros"/>
              </a:rPr>
              <a:t>është </a:t>
            </a:r>
            <a:r>
              <a:rPr sz="1100" spc="-10" dirty="0">
                <a:latin typeface="TeXGyreHeros"/>
                <a:cs typeface="TeXGyreHeros"/>
              </a:rPr>
              <a:t>mbajtur, </a:t>
            </a:r>
            <a:r>
              <a:rPr sz="1100" spc="-5" dirty="0">
                <a:latin typeface="TeXGyreHeros"/>
                <a:cs typeface="TeXGyreHeros"/>
              </a:rPr>
              <a:t>ruajtur dhe trashëguar brez </a:t>
            </a:r>
            <a:r>
              <a:rPr sz="1100" dirty="0">
                <a:latin typeface="TeXGyreHeros"/>
                <a:cs typeface="TeXGyreHeros"/>
              </a:rPr>
              <a:t>pas brezi. Aktualisht zë </a:t>
            </a:r>
            <a:r>
              <a:rPr sz="1100" spc="-5" dirty="0">
                <a:latin typeface="TeXGyreHeros"/>
                <a:cs typeface="TeXGyreHeros"/>
              </a:rPr>
              <a:t>rreth  45-50 </a:t>
            </a:r>
            <a:r>
              <a:rPr sz="1100" dirty="0">
                <a:latin typeface="TeXGyreHeros"/>
                <a:cs typeface="TeXGyreHeros"/>
              </a:rPr>
              <a:t>% </a:t>
            </a:r>
            <a:r>
              <a:rPr sz="1100" spc="-5" dirty="0">
                <a:latin typeface="TeXGyreHeros"/>
                <a:cs typeface="TeXGyreHeros"/>
              </a:rPr>
              <a:t>të </a:t>
            </a:r>
            <a:r>
              <a:rPr sz="1100" dirty="0">
                <a:latin typeface="TeXGyreHeros"/>
                <a:cs typeface="TeXGyreHeros"/>
              </a:rPr>
              <a:t>sipërfaqes që </a:t>
            </a:r>
            <a:r>
              <a:rPr sz="1100" spc="-5" dirty="0">
                <a:latin typeface="TeXGyreHeros"/>
                <a:cs typeface="TeXGyreHeros"/>
              </a:rPr>
              <a:t>mbillet në</a:t>
            </a:r>
            <a:r>
              <a:rPr sz="1100" spc="-1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zonë.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Përshkrimi:</a:t>
            </a:r>
            <a:endParaRPr sz="1100">
              <a:latin typeface="Arial"/>
              <a:cs typeface="Arial"/>
            </a:endParaRPr>
          </a:p>
          <a:p>
            <a:pPr marL="12700" marR="5715" indent="179705" algn="just">
              <a:lnSpc>
                <a:spcPct val="105900"/>
              </a:lnSpc>
              <a:spcBef>
                <a:spcPts val="5"/>
              </a:spcBef>
            </a:pPr>
            <a:r>
              <a:rPr sz="1100" dirty="0">
                <a:latin typeface="TeXGyreHeros"/>
                <a:cs typeface="TeXGyreHeros"/>
              </a:rPr>
              <a:t>Bimë me </a:t>
            </a:r>
            <a:r>
              <a:rPr sz="1100" spc="-5" dirty="0">
                <a:latin typeface="TeXGyreHeros"/>
                <a:cs typeface="TeXGyreHeros"/>
              </a:rPr>
              <a:t>kërcell zvarritës,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dirty="0">
                <a:latin typeface="TeXGyreHeros"/>
                <a:cs typeface="TeXGyreHeros"/>
              </a:rPr>
              <a:t>lastar të </a:t>
            </a:r>
            <a:r>
              <a:rPr sz="1100" spc="-5" dirty="0">
                <a:latin typeface="TeXGyreHeros"/>
                <a:cs typeface="TeXGyreHeros"/>
              </a:rPr>
              <a:t>gjatë. </a:t>
            </a:r>
            <a:r>
              <a:rPr sz="1100" dirty="0">
                <a:latin typeface="TeXGyreHeros"/>
                <a:cs typeface="TeXGyreHeros"/>
              </a:rPr>
              <a:t>Prodhon 3-4 </a:t>
            </a:r>
            <a:r>
              <a:rPr sz="1100" spc="-5" dirty="0">
                <a:latin typeface="TeXGyreHeros"/>
                <a:cs typeface="TeXGyreHeros"/>
              </a:rPr>
              <a:t>fruta </a:t>
            </a:r>
            <a:r>
              <a:rPr sz="1100" dirty="0">
                <a:latin typeface="TeXGyreHeros"/>
                <a:cs typeface="TeXGyreHeros"/>
              </a:rPr>
              <a:t>për </a:t>
            </a:r>
            <a:r>
              <a:rPr sz="1100" spc="-5" dirty="0">
                <a:latin typeface="TeXGyreHeros"/>
                <a:cs typeface="TeXGyreHeros"/>
              </a:rPr>
              <a:t>bimë; </a:t>
            </a:r>
            <a:r>
              <a:rPr sz="1100" dirty="0">
                <a:latin typeface="TeXGyreHeros"/>
                <a:cs typeface="TeXGyreHeros"/>
              </a:rPr>
              <a:t>me  </a:t>
            </a:r>
            <a:r>
              <a:rPr sz="1100" spc="-5" dirty="0">
                <a:latin typeface="TeXGyreHeros"/>
                <a:cs typeface="TeXGyreHeros"/>
              </a:rPr>
              <a:t>formë </a:t>
            </a:r>
            <a:r>
              <a:rPr sz="1100" dirty="0">
                <a:latin typeface="TeXGyreHeros"/>
                <a:cs typeface="TeXGyreHeros"/>
              </a:rPr>
              <a:t>cilindrike të </a:t>
            </a:r>
            <a:r>
              <a:rPr sz="1100" spc="-15" dirty="0">
                <a:latin typeface="TeXGyreHeros"/>
                <a:cs typeface="TeXGyreHeros"/>
              </a:rPr>
              <a:t>shtypur,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gjatësi </a:t>
            </a:r>
            <a:r>
              <a:rPr sz="1100" dirty="0">
                <a:latin typeface="TeXGyreHeros"/>
                <a:cs typeface="TeXGyreHeros"/>
              </a:rPr>
              <a:t>20 – 25 cm e </a:t>
            </a:r>
            <a:r>
              <a:rPr sz="1100" spc="-5" dirty="0">
                <a:latin typeface="TeXGyreHeros"/>
                <a:cs typeface="TeXGyreHeros"/>
              </a:rPr>
              <a:t>diametër 20-30 </a:t>
            </a:r>
            <a:r>
              <a:rPr sz="1100" dirty="0">
                <a:latin typeface="TeXGyreHeros"/>
                <a:cs typeface="TeXGyreHeros"/>
              </a:rPr>
              <a:t>cm, me </a:t>
            </a:r>
            <a:r>
              <a:rPr sz="1100" spc="-5" dirty="0">
                <a:latin typeface="TeXGyreHeros"/>
                <a:cs typeface="TeXGyreHeros"/>
              </a:rPr>
              <a:t>pe-  shë </a:t>
            </a:r>
            <a:r>
              <a:rPr sz="1100" dirty="0">
                <a:latin typeface="TeXGyreHeros"/>
                <a:cs typeface="TeXGyreHeros"/>
              </a:rPr>
              <a:t>mesatare </a:t>
            </a:r>
            <a:r>
              <a:rPr sz="1100" spc="-5" dirty="0">
                <a:latin typeface="TeXGyreHeros"/>
                <a:cs typeface="TeXGyreHeros"/>
              </a:rPr>
              <a:t>2,5-4,0 </a:t>
            </a:r>
            <a:r>
              <a:rPr sz="1100" dirty="0">
                <a:latin typeface="TeXGyreHeros"/>
                <a:cs typeface="TeXGyreHeros"/>
              </a:rPr>
              <a:t>kg, </a:t>
            </a:r>
            <a:r>
              <a:rPr sz="1100" spc="-5" dirty="0">
                <a:latin typeface="TeXGyreHeros"/>
                <a:cs typeface="TeXGyreHeros"/>
              </a:rPr>
              <a:t>nuk përjashtohen rastet </a:t>
            </a:r>
            <a:r>
              <a:rPr sz="1100" spc="-10" dirty="0">
                <a:latin typeface="TeXGyreHeros"/>
                <a:cs typeface="TeXGyreHeros"/>
              </a:rPr>
              <a:t>edhe </a:t>
            </a:r>
            <a:r>
              <a:rPr sz="1100" spc="-5" dirty="0">
                <a:latin typeface="TeXGyreHeros"/>
                <a:cs typeface="TeXGyreHeros"/>
              </a:rPr>
              <a:t>më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mëdha; në pjekjen  teknike kanë ngjyrë jeshile të </a:t>
            </a:r>
            <a:r>
              <a:rPr sz="1100" spc="-15" dirty="0">
                <a:latin typeface="TeXGyreHeros"/>
                <a:cs typeface="TeXGyreHeros"/>
              </a:rPr>
              <a:t>hapur, </a:t>
            </a:r>
            <a:r>
              <a:rPr sz="1100" dirty="0">
                <a:latin typeface="TeXGyreHeros"/>
                <a:cs typeface="TeXGyreHeros"/>
              </a:rPr>
              <a:t>kurse </a:t>
            </a:r>
            <a:r>
              <a:rPr sz="1100" spc="-5" dirty="0">
                <a:latin typeface="TeXGyreHeros"/>
                <a:cs typeface="TeXGyreHeros"/>
              </a:rPr>
              <a:t>në pjekjen </a:t>
            </a:r>
            <a:r>
              <a:rPr sz="1100" dirty="0">
                <a:latin typeface="TeXGyreHeros"/>
                <a:cs typeface="TeXGyreHeros"/>
              </a:rPr>
              <a:t>botanike </a:t>
            </a:r>
            <a:r>
              <a:rPr sz="1100" spc="-5" dirty="0">
                <a:latin typeface="TeXGyreHeros"/>
                <a:cs typeface="TeXGyreHeros"/>
              </a:rPr>
              <a:t>ngjyrë gri; </a:t>
            </a:r>
            <a:r>
              <a:rPr sz="1100" dirty="0">
                <a:latin typeface="TeXGyreHeros"/>
                <a:cs typeface="TeXGyreHeros"/>
              </a:rPr>
              <a:t>tuli </a:t>
            </a:r>
            <a:r>
              <a:rPr sz="1100" spc="-10" dirty="0">
                <a:latin typeface="TeXGyreHeros"/>
                <a:cs typeface="TeXGyreHeros"/>
              </a:rPr>
              <a:t>ka  </a:t>
            </a:r>
            <a:r>
              <a:rPr sz="1100" dirty="0">
                <a:latin typeface="TeXGyreHeros"/>
                <a:cs typeface="TeXGyreHeros"/>
              </a:rPr>
              <a:t>ngjyrë të </a:t>
            </a:r>
            <a:r>
              <a:rPr sz="1100" spc="-5" dirty="0">
                <a:latin typeface="TeXGyreHeros"/>
                <a:cs typeface="TeXGyreHeros"/>
              </a:rPr>
              <a:t>verdhë në</a:t>
            </a:r>
            <a:r>
              <a:rPr sz="1100" spc="-1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portokalli.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950">
              <a:latin typeface="TeXGyreHeros"/>
              <a:cs typeface="TeXGyreHeros"/>
            </a:endParaRPr>
          </a:p>
          <a:p>
            <a:pPr marL="12700" marR="5715" indent="179705" algn="just">
              <a:lnSpc>
                <a:spcPct val="105900"/>
              </a:lnSpc>
            </a:pPr>
            <a:r>
              <a:rPr sz="1100" b="1" spc="-5" dirty="0">
                <a:latin typeface="Arial"/>
                <a:cs typeface="Arial"/>
              </a:rPr>
              <a:t>Kultivimi: </a:t>
            </a:r>
            <a:r>
              <a:rPr sz="1100" spc="-5" dirty="0">
                <a:latin typeface="TeXGyreHeros"/>
                <a:cs typeface="TeXGyreHeros"/>
              </a:rPr>
              <a:t>Mbillet </a:t>
            </a:r>
            <a:r>
              <a:rPr sz="1100" dirty="0">
                <a:latin typeface="TeXGyreHeros"/>
                <a:cs typeface="TeXGyreHeros"/>
              </a:rPr>
              <a:t>me farë </a:t>
            </a:r>
            <a:r>
              <a:rPr sz="1100" spc="-5" dirty="0">
                <a:latin typeface="TeXGyreHeros"/>
                <a:cs typeface="TeXGyreHeros"/>
              </a:rPr>
              <a:t>në gropëza,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fund prillit </a:t>
            </a:r>
            <a:r>
              <a:rPr sz="1100" dirty="0">
                <a:latin typeface="TeXGyreHeros"/>
                <a:cs typeface="TeXGyreHeros"/>
              </a:rPr>
              <a:t>dhe </a:t>
            </a:r>
            <a:r>
              <a:rPr sz="1100" spc="-5" dirty="0">
                <a:latin typeface="TeXGyreHeros"/>
                <a:cs typeface="TeXGyreHeros"/>
              </a:rPr>
              <a:t>gjatë majit. </a:t>
            </a:r>
            <a:r>
              <a:rPr sz="1100" dirty="0">
                <a:latin typeface="TeXGyreHeros"/>
                <a:cs typeface="TeXGyreHeros"/>
              </a:rPr>
              <a:t>Zakon-  </a:t>
            </a:r>
            <a:r>
              <a:rPr sz="1100" spc="-5" dirty="0">
                <a:latin typeface="TeXGyreHeros"/>
                <a:cs typeface="TeXGyreHeros"/>
              </a:rPr>
              <a:t>isht </a:t>
            </a:r>
            <a:r>
              <a:rPr sz="1100" dirty="0">
                <a:latin typeface="TeXGyreHeros"/>
                <a:cs typeface="TeXGyreHeros"/>
              </a:rPr>
              <a:t>mbillet </a:t>
            </a:r>
            <a:r>
              <a:rPr sz="1100" spc="-5" dirty="0">
                <a:latin typeface="TeXGyreHeros"/>
                <a:cs typeface="TeXGyreHeros"/>
              </a:rPr>
              <a:t>në </a:t>
            </a:r>
            <a:r>
              <a:rPr sz="1100" dirty="0">
                <a:latin typeface="TeXGyreHeros"/>
                <a:cs typeface="TeXGyreHeros"/>
              </a:rPr>
              <a:t>anë </a:t>
            </a:r>
            <a:r>
              <a:rPr sz="1100" spc="-5" dirty="0">
                <a:latin typeface="TeXGyreHeros"/>
                <a:cs typeface="TeXGyreHeros"/>
              </a:rPr>
              <a:t>ngastrash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në ledhe,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largësi 2-2,5 </a:t>
            </a:r>
            <a:r>
              <a:rPr sz="1100" dirty="0">
                <a:latin typeface="TeXGyreHeros"/>
                <a:cs typeface="TeXGyreHeros"/>
              </a:rPr>
              <a:t>m </a:t>
            </a:r>
            <a:r>
              <a:rPr sz="1100" spc="-5" dirty="0">
                <a:latin typeface="TeXGyreHeros"/>
                <a:cs typeface="TeXGyreHeros"/>
              </a:rPr>
              <a:t>midis gropëzave në  rresht. </a:t>
            </a:r>
            <a:r>
              <a:rPr sz="1100" dirty="0">
                <a:latin typeface="TeXGyreHeros"/>
                <a:cs typeface="TeXGyreHeros"/>
              </a:rPr>
              <a:t>Po kështu, </a:t>
            </a:r>
            <a:r>
              <a:rPr sz="1100" spc="-5" dirty="0">
                <a:latin typeface="TeXGyreHeros"/>
                <a:cs typeface="TeXGyreHeros"/>
              </a:rPr>
              <a:t>është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njohur praktika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mbjelljes </a:t>
            </a:r>
            <a:r>
              <a:rPr sz="1100" dirty="0">
                <a:latin typeface="TeXGyreHeros"/>
                <a:cs typeface="TeXGyreHeros"/>
              </a:rPr>
              <a:t>së tij në </a:t>
            </a:r>
            <a:r>
              <a:rPr sz="1100" spc="-5" dirty="0">
                <a:latin typeface="TeXGyreHeros"/>
                <a:cs typeface="TeXGyreHeros"/>
              </a:rPr>
              <a:t>bashkëshoqërim 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misrin. </a:t>
            </a:r>
            <a:r>
              <a:rPr sz="1100" dirty="0">
                <a:latin typeface="TeXGyreHeros"/>
                <a:cs typeface="TeXGyreHeros"/>
              </a:rPr>
              <a:t>Prodhimi </a:t>
            </a:r>
            <a:r>
              <a:rPr sz="1100" spc="-5" dirty="0">
                <a:latin typeface="TeXGyreHeros"/>
                <a:cs typeface="TeXGyreHeros"/>
              </a:rPr>
              <a:t>ﬁllon në fund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korrikut dhe </a:t>
            </a:r>
            <a:r>
              <a:rPr sz="1100" dirty="0">
                <a:latin typeface="TeXGyreHeros"/>
                <a:cs typeface="TeXGyreHeros"/>
              </a:rPr>
              <a:t>vazhdon </a:t>
            </a:r>
            <a:r>
              <a:rPr sz="1100" spc="-5" dirty="0">
                <a:latin typeface="TeXGyreHeros"/>
                <a:cs typeface="TeXGyreHeros"/>
              </a:rPr>
              <a:t>deri </a:t>
            </a:r>
            <a:r>
              <a:rPr sz="1100" dirty="0">
                <a:latin typeface="TeXGyreHeros"/>
                <a:cs typeface="TeXGyreHeros"/>
              </a:rPr>
              <a:t>vonë </a:t>
            </a:r>
            <a:r>
              <a:rPr sz="1100" spc="-5" dirty="0">
                <a:latin typeface="TeXGyreHeros"/>
                <a:cs typeface="TeXGyreHeros"/>
              </a:rPr>
              <a:t>në </a:t>
            </a:r>
            <a:r>
              <a:rPr sz="1100" dirty="0">
                <a:latin typeface="TeXGyreHeros"/>
                <a:cs typeface="TeXGyreHeros"/>
              </a:rPr>
              <a:t>ngricat e  </a:t>
            </a:r>
            <a:r>
              <a:rPr sz="1100" spc="-5" dirty="0">
                <a:latin typeface="TeXGyreHeros"/>
                <a:cs typeface="TeXGyreHeros"/>
              </a:rPr>
              <a:t>vjeshtës. Pas kësaj </a:t>
            </a:r>
            <a:r>
              <a:rPr sz="1100" dirty="0">
                <a:latin typeface="TeXGyreHeros"/>
                <a:cs typeface="TeXGyreHeros"/>
              </a:rPr>
              <a:t>frutat vilen dhe </a:t>
            </a:r>
            <a:r>
              <a:rPr sz="1100" spc="-5" dirty="0">
                <a:latin typeface="TeXGyreHeros"/>
                <a:cs typeface="TeXGyreHeros"/>
              </a:rPr>
              <a:t>ruhen </a:t>
            </a:r>
            <a:r>
              <a:rPr sz="1100" dirty="0">
                <a:latin typeface="TeXGyreHeros"/>
                <a:cs typeface="TeXGyreHeros"/>
              </a:rPr>
              <a:t>për </a:t>
            </a:r>
            <a:r>
              <a:rPr sz="1100" spc="-5" dirty="0">
                <a:latin typeface="TeXGyreHeros"/>
                <a:cs typeface="TeXGyreHeros"/>
              </a:rPr>
              <a:t>konsum</a:t>
            </a:r>
            <a:r>
              <a:rPr sz="1100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dimëror.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Rendimenti:</a:t>
            </a:r>
            <a:endParaRPr sz="1100">
              <a:latin typeface="Arial"/>
              <a:cs typeface="Arial"/>
            </a:endParaRPr>
          </a:p>
          <a:p>
            <a:pPr marL="192405">
              <a:lnSpc>
                <a:spcPct val="100000"/>
              </a:lnSpc>
              <a:spcBef>
                <a:spcPts val="70"/>
              </a:spcBef>
            </a:pPr>
            <a:r>
              <a:rPr sz="1100" spc="-5" dirty="0">
                <a:latin typeface="TeXGyreHeros"/>
                <a:cs typeface="TeXGyreHeros"/>
              </a:rPr>
              <a:t>rreth </a:t>
            </a:r>
            <a:r>
              <a:rPr sz="1100" dirty="0">
                <a:latin typeface="TeXGyreHeros"/>
                <a:cs typeface="TeXGyreHeros"/>
              </a:rPr>
              <a:t>25-35</a:t>
            </a:r>
            <a:r>
              <a:rPr sz="1100" spc="-5" dirty="0">
                <a:latin typeface="TeXGyreHeros"/>
                <a:cs typeface="TeXGyreHeros"/>
              </a:rPr>
              <a:t> kv/dynym.</a:t>
            </a:r>
            <a:endParaRPr sz="1100">
              <a:latin typeface="TeXGyreHeros"/>
              <a:cs typeface="TeXGyreHeros"/>
            </a:endParaRPr>
          </a:p>
          <a:p>
            <a:pPr marL="192405" marR="3727450">
              <a:lnSpc>
                <a:spcPct val="211800"/>
              </a:lnSpc>
              <a:spcBef>
                <a:spcPts val="15"/>
              </a:spcBef>
            </a:pPr>
            <a:r>
              <a:rPr sz="1100" b="1" spc="-10" dirty="0">
                <a:latin typeface="Arial"/>
                <a:cs typeface="Arial"/>
              </a:rPr>
              <a:t>Veçantitë  </a:t>
            </a:r>
            <a:r>
              <a:rPr sz="1100" b="1" spc="-5" dirty="0">
                <a:latin typeface="Arial"/>
                <a:cs typeface="Arial"/>
              </a:rPr>
              <a:t>Pozitive: </a:t>
            </a:r>
            <a:r>
              <a:rPr sz="1100" spc="-5" dirty="0">
                <a:latin typeface="TeXGyreHeros"/>
                <a:cs typeface="TeXGyreHeros"/>
              </a:rPr>
              <a:t>Ka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qën-</a:t>
            </a:r>
            <a:endParaRPr sz="1100">
              <a:latin typeface="TeXGyreHeros"/>
              <a:cs typeface="TeXGyreHeros"/>
            </a:endParaRPr>
          </a:p>
          <a:p>
            <a:pPr marL="12700" marR="3572510">
              <a:lnSpc>
                <a:spcPct val="106000"/>
              </a:lnSpc>
              <a:spcBef>
                <a:spcPts val="5"/>
              </a:spcBef>
            </a:pPr>
            <a:r>
              <a:rPr sz="1100" spc="-5" dirty="0">
                <a:latin typeface="TeXGyreHeros"/>
                <a:cs typeface="TeXGyreHeros"/>
              </a:rPr>
              <a:t>drueshmëri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mirë  ndaj sëmundjeve </a:t>
            </a:r>
            <a:r>
              <a:rPr sz="1100" spc="-10" dirty="0">
                <a:latin typeface="TeXGyreHeros"/>
                <a:cs typeface="TeXGyreHeros"/>
              </a:rPr>
              <a:t>dhe  </a:t>
            </a:r>
            <a:r>
              <a:rPr sz="1100" spc="-5" dirty="0">
                <a:latin typeface="TeXGyreHeros"/>
                <a:cs typeface="TeXGyreHeros"/>
              </a:rPr>
              <a:t>dëmtuesve, temperatu-  rave të ulëta </a:t>
            </a:r>
            <a:r>
              <a:rPr sz="1100" dirty="0">
                <a:latin typeface="TeXGyreHeros"/>
                <a:cs typeface="TeXGyreHeros"/>
              </a:rPr>
              <a:t>dhe të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lar-  </a:t>
            </a:r>
            <a:r>
              <a:rPr sz="1100" spc="-5" dirty="0">
                <a:latin typeface="TeXGyreHeros"/>
                <a:cs typeface="TeXGyreHeros"/>
              </a:rPr>
              <a:t>ta. Jep prodhim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mirë  </a:t>
            </a:r>
            <a:r>
              <a:rPr sz="1100" dirty="0">
                <a:latin typeface="TeXGyreHeros"/>
                <a:cs typeface="TeXGyreHeros"/>
              </a:rPr>
              <a:t>e të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qëndrueshëm.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Negative: </a:t>
            </a:r>
            <a:r>
              <a:rPr sz="1100" dirty="0">
                <a:latin typeface="TeXGyreHeros"/>
                <a:cs typeface="TeXGyreHeros"/>
              </a:rPr>
              <a:t>Nuk </a:t>
            </a:r>
            <a:r>
              <a:rPr sz="1100" spc="-5" dirty="0">
                <a:latin typeface="TeXGyreHeros"/>
                <a:cs typeface="TeXGyreHeros"/>
              </a:rPr>
              <a:t>ka.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Përdorimi:</a:t>
            </a:r>
            <a:endParaRPr sz="1100">
              <a:latin typeface="Arial"/>
              <a:cs typeface="Arial"/>
            </a:endParaRPr>
          </a:p>
          <a:p>
            <a:pPr marL="12700" marR="3596004" indent="179705" algn="just">
              <a:lnSpc>
                <a:spcPts val="1400"/>
              </a:lnSpc>
              <a:spcBef>
                <a:spcPts val="50"/>
              </a:spcBef>
            </a:pPr>
            <a:r>
              <a:rPr sz="1100" spc="-5" dirty="0">
                <a:latin typeface="TeXGyreHeros"/>
                <a:cs typeface="TeXGyreHeros"/>
              </a:rPr>
              <a:t>Për pjekje, </a:t>
            </a:r>
            <a:r>
              <a:rPr sz="1100" dirty="0">
                <a:latin typeface="TeXGyreHeros"/>
                <a:cs typeface="TeXGyreHeros"/>
              </a:rPr>
              <a:t>për </a:t>
            </a:r>
            <a:r>
              <a:rPr sz="1100" spc="-5" dirty="0">
                <a:latin typeface="TeXGyreHeros"/>
                <a:cs typeface="TeXGyreHeros"/>
              </a:rPr>
              <a:t>kon-  sum dimëror në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familje  </a:t>
            </a:r>
            <a:r>
              <a:rPr sz="1100" spc="-5" dirty="0">
                <a:latin typeface="TeXGyreHeros"/>
                <a:cs typeface="TeXGyreHeros"/>
              </a:rPr>
              <a:t>dhe </a:t>
            </a:r>
            <a:r>
              <a:rPr sz="1100" dirty="0">
                <a:latin typeface="TeXGyreHeros"/>
                <a:cs typeface="TeXGyreHeros"/>
              </a:rPr>
              <a:t>për </a:t>
            </a:r>
            <a:r>
              <a:rPr sz="1100" spc="-5" dirty="0">
                <a:latin typeface="TeXGyreHeros"/>
                <a:cs typeface="TeXGyreHeros"/>
              </a:rPr>
              <a:t>tregun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lokal.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900">
              <a:latin typeface="TeXGyreHeros"/>
              <a:cs typeface="TeXGyreHeros"/>
            </a:endParaRPr>
          </a:p>
          <a:p>
            <a:pPr marL="12700" marR="3735704" indent="179705">
              <a:lnSpc>
                <a:spcPct val="106400"/>
              </a:lnSpc>
            </a:pPr>
            <a:r>
              <a:rPr sz="1100" b="1" dirty="0">
                <a:latin typeface="Arial"/>
                <a:cs typeface="Arial"/>
              </a:rPr>
              <a:t>Risku: </a:t>
            </a:r>
            <a:r>
              <a:rPr sz="1100" dirty="0">
                <a:latin typeface="TeXGyreHeros"/>
                <a:cs typeface="TeXGyreHeros"/>
              </a:rPr>
              <a:t>Nuk</a:t>
            </a:r>
            <a:r>
              <a:rPr sz="1100" spc="-9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është  në </a:t>
            </a:r>
            <a:r>
              <a:rPr sz="1100" dirty="0">
                <a:latin typeface="TeXGyreHeros"/>
                <a:cs typeface="TeXGyreHeros"/>
              </a:rPr>
              <a:t>rrezik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zhdukjeje.</a:t>
            </a:r>
            <a:endParaRPr sz="1100">
              <a:latin typeface="TeXGyreHeros"/>
              <a:cs typeface="TeXGyreHero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281427" y="4960620"/>
            <a:ext cx="3480816" cy="32293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41275">
              <a:lnSpc>
                <a:spcPct val="100000"/>
              </a:lnSpc>
              <a:spcBef>
                <a:spcPts val="15"/>
              </a:spcBef>
            </a:pPr>
            <a:r>
              <a:rPr dirty="0"/>
              <a:t>- </a:t>
            </a:r>
            <a:fld id="{81D60167-4931-47E6-BA6A-407CBD079E47}" type="slidenum">
              <a:rPr dirty="0"/>
              <a:t>41</a:t>
            </a:fld>
            <a:r>
              <a:rPr spc="-100" dirty="0"/>
              <a:t> </a:t>
            </a:r>
            <a:r>
              <a:rPr dirty="0"/>
              <a:t>-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9780" y="574913"/>
            <a:ext cx="5030470" cy="5214620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25"/>
              </a:spcBef>
            </a:pPr>
            <a:r>
              <a:rPr sz="1400" b="1" spc="-5" dirty="0">
                <a:latin typeface="Arial"/>
                <a:cs typeface="Arial"/>
              </a:rPr>
              <a:t>Kungulli </a:t>
            </a:r>
            <a:r>
              <a:rPr sz="1400" b="1" dirty="0">
                <a:latin typeface="Arial"/>
                <a:cs typeface="Arial"/>
              </a:rPr>
              <a:t>i</a:t>
            </a:r>
            <a:r>
              <a:rPr sz="1400" b="1" spc="-1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byrekut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459"/>
              </a:spcBef>
            </a:pPr>
            <a:r>
              <a:rPr sz="1250" b="1" spc="-5" dirty="0">
                <a:latin typeface="Arial"/>
                <a:cs typeface="Arial"/>
              </a:rPr>
              <a:t>Specia: </a:t>
            </a:r>
            <a:r>
              <a:rPr sz="1250" i="1" spc="-5" dirty="0">
                <a:latin typeface="Arimo"/>
                <a:cs typeface="Arimo"/>
              </a:rPr>
              <a:t>Cucurbita moschata</a:t>
            </a:r>
            <a:r>
              <a:rPr sz="1250" i="1" spc="15" dirty="0">
                <a:latin typeface="Arimo"/>
                <a:cs typeface="Arimo"/>
              </a:rPr>
              <a:t> </a:t>
            </a:r>
            <a:r>
              <a:rPr sz="1250" spc="-5" dirty="0">
                <a:latin typeface="TeXGyreHeros"/>
                <a:cs typeface="TeXGyreHeros"/>
              </a:rPr>
              <a:t>L.</a:t>
            </a:r>
            <a:endParaRPr sz="125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150">
              <a:latin typeface="TeXGyreHeros"/>
              <a:cs typeface="TeXGyreHeros"/>
            </a:endParaRPr>
          </a:p>
          <a:p>
            <a:pPr marL="12700" marR="5080" indent="179705" algn="just">
              <a:lnSpc>
                <a:spcPct val="105900"/>
              </a:lnSpc>
            </a:pPr>
            <a:r>
              <a:rPr sz="1100" b="1" spc="-5" dirty="0">
                <a:latin typeface="Arial"/>
                <a:cs typeface="Arial"/>
              </a:rPr>
              <a:t>Përhapja:</a:t>
            </a:r>
            <a:r>
              <a:rPr sz="1100" b="1" spc="-25" dirty="0">
                <a:latin typeface="Arial"/>
                <a:cs typeface="Arial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Në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zonën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7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Alpeve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kultivohet për</a:t>
            </a:r>
            <a:r>
              <a:rPr sz="1100" spc="-1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më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se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70-80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vjet,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fara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është</a:t>
            </a:r>
            <a:r>
              <a:rPr sz="1100" spc="-5" dirty="0">
                <a:latin typeface="TeXGyreHeros"/>
                <a:cs typeface="TeXGyreHeros"/>
              </a:rPr>
              <a:t> mba-  </a:t>
            </a:r>
            <a:r>
              <a:rPr sz="1100" spc="-15" dirty="0">
                <a:latin typeface="TeXGyreHeros"/>
                <a:cs typeface="TeXGyreHeros"/>
              </a:rPr>
              <a:t>jtur, </a:t>
            </a:r>
            <a:r>
              <a:rPr sz="1100" spc="-5" dirty="0">
                <a:latin typeface="TeXGyreHeros"/>
                <a:cs typeface="TeXGyreHeros"/>
              </a:rPr>
              <a:t>ruajtur </a:t>
            </a:r>
            <a:r>
              <a:rPr sz="1100" spc="-10" dirty="0">
                <a:latin typeface="TeXGyreHeros"/>
                <a:cs typeface="TeXGyreHeros"/>
              </a:rPr>
              <a:t>dhe </a:t>
            </a:r>
            <a:r>
              <a:rPr sz="1100" spc="-5" dirty="0">
                <a:latin typeface="TeXGyreHeros"/>
                <a:cs typeface="TeXGyreHeros"/>
              </a:rPr>
              <a:t>trashëguar brez pas brezi. Aktualisht </a:t>
            </a:r>
            <a:r>
              <a:rPr sz="1100" dirty="0">
                <a:latin typeface="TeXGyreHeros"/>
                <a:cs typeface="TeXGyreHeros"/>
              </a:rPr>
              <a:t>zë </a:t>
            </a:r>
            <a:r>
              <a:rPr sz="1100" spc="-5" dirty="0">
                <a:latin typeface="TeXGyreHeros"/>
                <a:cs typeface="TeXGyreHeros"/>
              </a:rPr>
              <a:t>rreth 30-35 </a:t>
            </a:r>
            <a:r>
              <a:rPr sz="1100" dirty="0">
                <a:latin typeface="TeXGyreHeros"/>
                <a:cs typeface="TeXGyreHeros"/>
              </a:rPr>
              <a:t>% të sipër-  </a:t>
            </a:r>
            <a:r>
              <a:rPr sz="1100" spc="-5" dirty="0">
                <a:latin typeface="TeXGyreHeros"/>
                <a:cs typeface="TeXGyreHeros"/>
              </a:rPr>
              <a:t>faqes që </a:t>
            </a:r>
            <a:r>
              <a:rPr sz="1100" dirty="0">
                <a:latin typeface="TeXGyreHeros"/>
                <a:cs typeface="TeXGyreHeros"/>
              </a:rPr>
              <a:t>mbillet në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zonë.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Përshkrimi:</a:t>
            </a:r>
            <a:endParaRPr sz="1100">
              <a:latin typeface="Arial"/>
              <a:cs typeface="Arial"/>
            </a:endParaRPr>
          </a:p>
          <a:p>
            <a:pPr marL="12700" marR="5080" indent="179705" algn="just">
              <a:lnSpc>
                <a:spcPct val="106100"/>
              </a:lnSpc>
              <a:spcBef>
                <a:spcPts val="5"/>
              </a:spcBef>
            </a:pPr>
            <a:r>
              <a:rPr sz="1100" dirty="0">
                <a:latin typeface="TeXGyreHeros"/>
                <a:cs typeface="TeXGyreHeros"/>
              </a:rPr>
              <a:t>Bimë me </a:t>
            </a:r>
            <a:r>
              <a:rPr sz="1100" spc="-5" dirty="0">
                <a:latin typeface="TeXGyreHeros"/>
                <a:cs typeface="TeXGyreHeros"/>
              </a:rPr>
              <a:t>kërcell zvarritës,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lastar </a:t>
            </a:r>
            <a:r>
              <a:rPr sz="1100" dirty="0">
                <a:latin typeface="TeXGyreHeros"/>
                <a:cs typeface="TeXGyreHeros"/>
              </a:rPr>
              <a:t>të gjatë. </a:t>
            </a:r>
            <a:r>
              <a:rPr sz="1100" spc="-5" dirty="0">
                <a:latin typeface="TeXGyreHeros"/>
                <a:cs typeface="TeXGyreHeros"/>
              </a:rPr>
              <a:t>Prodhon </a:t>
            </a:r>
            <a:r>
              <a:rPr sz="1100" dirty="0">
                <a:latin typeface="TeXGyreHeros"/>
                <a:cs typeface="TeXGyreHeros"/>
              </a:rPr>
              <a:t>3-4 fruta </a:t>
            </a:r>
            <a:r>
              <a:rPr sz="1100" spc="-5" dirty="0">
                <a:latin typeface="TeXGyreHeros"/>
                <a:cs typeface="TeXGyreHeros"/>
              </a:rPr>
              <a:t>për bimë; </a:t>
            </a:r>
            <a:r>
              <a:rPr sz="1100" dirty="0">
                <a:latin typeface="TeXGyreHeros"/>
                <a:cs typeface="TeXGyreHeros"/>
              </a:rPr>
              <a:t>me  </a:t>
            </a:r>
            <a:r>
              <a:rPr sz="1100" spc="-5" dirty="0">
                <a:latin typeface="TeXGyreHeros"/>
                <a:cs typeface="TeXGyreHeros"/>
              </a:rPr>
              <a:t>formë cilindrike, </a:t>
            </a:r>
            <a:r>
              <a:rPr sz="1100" dirty="0">
                <a:latin typeface="TeXGyreHeros"/>
                <a:cs typeface="TeXGyreHeros"/>
              </a:rPr>
              <a:t>me gjatësi </a:t>
            </a:r>
            <a:r>
              <a:rPr sz="1100" spc="-5" dirty="0">
                <a:latin typeface="TeXGyreHeros"/>
                <a:cs typeface="TeXGyreHeros"/>
              </a:rPr>
              <a:t>15-20 </a:t>
            </a:r>
            <a:r>
              <a:rPr sz="1100" dirty="0">
                <a:latin typeface="TeXGyreHeros"/>
                <a:cs typeface="TeXGyreHeros"/>
              </a:rPr>
              <a:t>cm e </a:t>
            </a:r>
            <a:r>
              <a:rPr sz="1100" spc="-5" dirty="0">
                <a:latin typeface="TeXGyreHeros"/>
                <a:cs typeface="TeXGyreHeros"/>
              </a:rPr>
              <a:t>diametër </a:t>
            </a:r>
            <a:r>
              <a:rPr sz="1100" dirty="0">
                <a:latin typeface="TeXGyreHeros"/>
                <a:cs typeface="TeXGyreHeros"/>
              </a:rPr>
              <a:t>20-25 cm, me peshë mesatare  </a:t>
            </a:r>
            <a:r>
              <a:rPr sz="1100" spc="-5" dirty="0">
                <a:latin typeface="TeXGyreHeros"/>
                <a:cs typeface="TeXGyreHeros"/>
              </a:rPr>
              <a:t>1.5-2.0 </a:t>
            </a:r>
            <a:r>
              <a:rPr sz="1100" spc="-10" dirty="0">
                <a:latin typeface="TeXGyreHeros"/>
                <a:cs typeface="TeXGyreHeros"/>
              </a:rPr>
              <a:t>kg, </a:t>
            </a:r>
            <a:r>
              <a:rPr sz="1100" dirty="0">
                <a:latin typeface="TeXGyreHeros"/>
                <a:cs typeface="TeXGyreHeros"/>
              </a:rPr>
              <a:t>nuk </a:t>
            </a:r>
            <a:r>
              <a:rPr sz="1100" spc="-5" dirty="0">
                <a:latin typeface="TeXGyreHeros"/>
                <a:cs typeface="TeXGyreHeros"/>
              </a:rPr>
              <a:t>përjashtohen rastet edhe </a:t>
            </a:r>
            <a:r>
              <a:rPr sz="1100" dirty="0">
                <a:latin typeface="TeXGyreHeros"/>
                <a:cs typeface="TeXGyreHeros"/>
              </a:rPr>
              <a:t>më </a:t>
            </a:r>
            <a:r>
              <a:rPr sz="1100" spc="-5" dirty="0">
                <a:latin typeface="TeXGyreHeros"/>
                <a:cs typeface="TeXGyreHeros"/>
              </a:rPr>
              <a:t>të mëdha; në pjekjen teknike </a:t>
            </a:r>
            <a:r>
              <a:rPr sz="1100" spc="-10" dirty="0">
                <a:latin typeface="TeXGyreHeros"/>
                <a:cs typeface="TeXGyreHeros"/>
              </a:rPr>
              <a:t>kanë  </a:t>
            </a:r>
            <a:r>
              <a:rPr sz="1100" dirty="0">
                <a:latin typeface="TeXGyreHeros"/>
                <a:cs typeface="TeXGyreHeros"/>
              </a:rPr>
              <a:t>ngjyrë jeshile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dirty="0">
                <a:latin typeface="TeXGyreHeros"/>
                <a:cs typeface="TeXGyreHeros"/>
              </a:rPr>
              <a:t>errët, kurse në </a:t>
            </a:r>
            <a:r>
              <a:rPr sz="1100" spc="-5" dirty="0">
                <a:latin typeface="TeXGyreHeros"/>
                <a:cs typeface="TeXGyreHeros"/>
              </a:rPr>
              <a:t>pjekjen </a:t>
            </a:r>
            <a:r>
              <a:rPr sz="1100" dirty="0">
                <a:latin typeface="TeXGyreHeros"/>
                <a:cs typeface="TeXGyreHeros"/>
              </a:rPr>
              <a:t>botanike ngjyrë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dirty="0">
                <a:latin typeface="TeXGyreHeros"/>
                <a:cs typeface="TeXGyreHeros"/>
              </a:rPr>
              <a:t>verdhë dhe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dirty="0">
                <a:latin typeface="TeXGyreHeros"/>
                <a:cs typeface="TeXGyreHeros"/>
              </a:rPr>
              <a:t>mozaik  </a:t>
            </a:r>
            <a:r>
              <a:rPr sz="1100" spc="-5" dirty="0">
                <a:latin typeface="TeXGyreHeros"/>
                <a:cs typeface="TeXGyreHeros"/>
              </a:rPr>
              <a:t>jeshil; </a:t>
            </a:r>
            <a:r>
              <a:rPr sz="1100" dirty="0">
                <a:latin typeface="TeXGyreHeros"/>
                <a:cs typeface="TeXGyreHeros"/>
              </a:rPr>
              <a:t>tuli ka </a:t>
            </a:r>
            <a:r>
              <a:rPr sz="1100" spc="-5" dirty="0">
                <a:latin typeface="TeXGyreHeros"/>
                <a:cs typeface="TeXGyreHeros"/>
              </a:rPr>
              <a:t>ngjyrë të bardhë ose të</a:t>
            </a:r>
            <a:r>
              <a:rPr sz="1100" spc="-1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verdhë.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950">
              <a:latin typeface="TeXGyreHeros"/>
              <a:cs typeface="TeXGyreHeros"/>
            </a:endParaRPr>
          </a:p>
          <a:p>
            <a:pPr marL="12700" marR="5715" indent="179705" algn="just">
              <a:lnSpc>
                <a:spcPct val="106100"/>
              </a:lnSpc>
            </a:pPr>
            <a:r>
              <a:rPr sz="1100" b="1" spc="-5" dirty="0">
                <a:latin typeface="Arial"/>
                <a:cs typeface="Arial"/>
              </a:rPr>
              <a:t>Kultivimi: </a:t>
            </a:r>
            <a:r>
              <a:rPr sz="1100" spc="-5" dirty="0">
                <a:latin typeface="TeXGyreHeros"/>
                <a:cs typeface="TeXGyreHeros"/>
              </a:rPr>
              <a:t>Mbillet me </a:t>
            </a:r>
            <a:r>
              <a:rPr sz="1100" dirty="0">
                <a:latin typeface="TeXGyreHeros"/>
                <a:cs typeface="TeXGyreHeros"/>
              </a:rPr>
              <a:t>farë në </a:t>
            </a:r>
            <a:r>
              <a:rPr sz="1100" spc="-5" dirty="0">
                <a:latin typeface="TeXGyreHeros"/>
                <a:cs typeface="TeXGyreHeros"/>
              </a:rPr>
              <a:t>gropëza, në fund prillit dhe gjatë </a:t>
            </a:r>
            <a:r>
              <a:rPr sz="1100" dirty="0">
                <a:latin typeface="TeXGyreHeros"/>
                <a:cs typeface="TeXGyreHeros"/>
              </a:rPr>
              <a:t>majit. </a:t>
            </a:r>
            <a:r>
              <a:rPr sz="1100" spc="-5" dirty="0">
                <a:latin typeface="TeXGyreHeros"/>
                <a:cs typeface="TeXGyreHeros"/>
              </a:rPr>
              <a:t>Zakonisht  mbillet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anë ngastra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në ledhe,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largësi 2-2,5 </a:t>
            </a:r>
            <a:r>
              <a:rPr sz="1100" dirty="0">
                <a:latin typeface="TeXGyreHeros"/>
                <a:cs typeface="TeXGyreHeros"/>
              </a:rPr>
              <a:t>m </a:t>
            </a:r>
            <a:r>
              <a:rPr sz="1100" spc="-5" dirty="0">
                <a:latin typeface="TeXGyreHeros"/>
                <a:cs typeface="TeXGyreHeros"/>
              </a:rPr>
              <a:t>midis bimëve. Po kështu,  është </a:t>
            </a:r>
            <a:r>
              <a:rPr sz="1100" dirty="0">
                <a:latin typeface="TeXGyreHeros"/>
                <a:cs typeface="TeXGyreHeros"/>
              </a:rPr>
              <a:t>e njohur </a:t>
            </a:r>
            <a:r>
              <a:rPr sz="1100" spc="-5" dirty="0">
                <a:latin typeface="TeXGyreHeros"/>
                <a:cs typeface="TeXGyreHeros"/>
              </a:rPr>
              <a:t>praktika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mbjelljes </a:t>
            </a:r>
            <a:r>
              <a:rPr sz="1100" dirty="0">
                <a:latin typeface="TeXGyreHeros"/>
                <a:cs typeface="TeXGyreHeros"/>
              </a:rPr>
              <a:t>së </a:t>
            </a:r>
            <a:r>
              <a:rPr sz="1100" spc="-5" dirty="0">
                <a:latin typeface="TeXGyreHeros"/>
                <a:cs typeface="TeXGyreHeros"/>
              </a:rPr>
              <a:t>tij </a:t>
            </a:r>
            <a:r>
              <a:rPr sz="1100" spc="-1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bashkëshoqërim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misrin. Prodhimi  </a:t>
            </a:r>
            <a:r>
              <a:rPr sz="1100" dirty="0">
                <a:latin typeface="TeXGyreHeros"/>
                <a:cs typeface="TeXGyreHeros"/>
              </a:rPr>
              <a:t>ﬁllon</a:t>
            </a:r>
            <a:r>
              <a:rPr sz="1100" spc="-8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në</a:t>
            </a:r>
            <a:r>
              <a:rPr sz="1100" spc="-7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fund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7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korrikut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dhe</a:t>
            </a:r>
            <a:r>
              <a:rPr sz="1100" spc="-7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vazhdon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deri</a:t>
            </a:r>
            <a:r>
              <a:rPr sz="1100" spc="-8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vonë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në</a:t>
            </a:r>
            <a:r>
              <a:rPr sz="1100" spc="-7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ngricat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7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vjeshtës.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Pas</a:t>
            </a:r>
            <a:r>
              <a:rPr sz="1100" spc="-7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kësaj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fru-  tat vilen </a:t>
            </a:r>
            <a:r>
              <a:rPr sz="1100" dirty="0">
                <a:latin typeface="TeXGyreHeros"/>
                <a:cs typeface="TeXGyreHeros"/>
              </a:rPr>
              <a:t>dhe </a:t>
            </a:r>
            <a:r>
              <a:rPr sz="1100" spc="-5" dirty="0">
                <a:latin typeface="TeXGyreHeros"/>
                <a:cs typeface="TeXGyreHeros"/>
              </a:rPr>
              <a:t>ruhen </a:t>
            </a:r>
            <a:r>
              <a:rPr sz="1100" dirty="0">
                <a:latin typeface="TeXGyreHeros"/>
                <a:cs typeface="TeXGyreHeros"/>
              </a:rPr>
              <a:t>për </a:t>
            </a:r>
            <a:r>
              <a:rPr sz="1100" spc="-5" dirty="0">
                <a:latin typeface="TeXGyreHeros"/>
                <a:cs typeface="TeXGyreHeros"/>
              </a:rPr>
              <a:t>konsum</a:t>
            </a:r>
            <a:r>
              <a:rPr sz="1100" spc="5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dimëror.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  <a:spcBef>
                <a:spcPts val="5"/>
              </a:spcBef>
            </a:pPr>
            <a:r>
              <a:rPr sz="1100" b="1" spc="-5" dirty="0">
                <a:latin typeface="Arial"/>
                <a:cs typeface="Arial"/>
              </a:rPr>
              <a:t>Rendimenti: </a:t>
            </a:r>
            <a:r>
              <a:rPr sz="1100" spc="-5" dirty="0">
                <a:latin typeface="TeXGyreHeros"/>
                <a:cs typeface="TeXGyreHeros"/>
              </a:rPr>
              <a:t>rreth </a:t>
            </a:r>
            <a:r>
              <a:rPr sz="1100" dirty="0">
                <a:latin typeface="TeXGyreHeros"/>
                <a:cs typeface="TeXGyreHeros"/>
              </a:rPr>
              <a:t>20-25</a:t>
            </a:r>
            <a:r>
              <a:rPr sz="1100" spc="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kv/dynym.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10" dirty="0">
                <a:latin typeface="Arial"/>
                <a:cs typeface="Arial"/>
              </a:rPr>
              <a:t>Veçantitë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200">
              <a:latin typeface="Arial"/>
              <a:cs typeface="Arial"/>
            </a:endParaRPr>
          </a:p>
          <a:p>
            <a:pPr marL="12700" marR="2488565" indent="179705" algn="just">
              <a:lnSpc>
                <a:spcPct val="106100"/>
              </a:lnSpc>
            </a:pPr>
            <a:r>
              <a:rPr sz="1100" b="1" spc="-5" dirty="0">
                <a:latin typeface="Arial"/>
                <a:cs typeface="Arial"/>
              </a:rPr>
              <a:t>Pozitive: </a:t>
            </a:r>
            <a:r>
              <a:rPr sz="1100" spc="-5" dirty="0">
                <a:latin typeface="TeXGyreHeros"/>
                <a:cs typeface="TeXGyreHeros"/>
              </a:rPr>
              <a:t>Ka qëndrueshmëri të </a:t>
            </a:r>
            <a:r>
              <a:rPr sz="1100" dirty="0">
                <a:latin typeface="TeXGyreHeros"/>
                <a:cs typeface="TeXGyreHeros"/>
              </a:rPr>
              <a:t>mirë  </a:t>
            </a:r>
            <a:r>
              <a:rPr sz="1100" spc="-5" dirty="0">
                <a:latin typeface="TeXGyreHeros"/>
                <a:cs typeface="TeXGyreHeros"/>
              </a:rPr>
              <a:t>ndaj </a:t>
            </a:r>
            <a:r>
              <a:rPr sz="1100" dirty="0">
                <a:latin typeface="TeXGyreHeros"/>
                <a:cs typeface="TeXGyreHeros"/>
              </a:rPr>
              <a:t>sëmundjeve </a:t>
            </a:r>
            <a:r>
              <a:rPr sz="1100" spc="-5" dirty="0">
                <a:latin typeface="TeXGyreHeros"/>
                <a:cs typeface="TeXGyreHeros"/>
              </a:rPr>
              <a:t>dhe dëmtuesve, </a:t>
            </a:r>
            <a:r>
              <a:rPr sz="1100" dirty="0">
                <a:latin typeface="TeXGyreHeros"/>
                <a:cs typeface="TeXGyreHeros"/>
              </a:rPr>
              <a:t>tem-  </a:t>
            </a:r>
            <a:r>
              <a:rPr sz="1100" spc="-5" dirty="0">
                <a:latin typeface="TeXGyreHeros"/>
                <a:cs typeface="TeXGyreHeros"/>
              </a:rPr>
              <a:t>peraturave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ulëta </a:t>
            </a:r>
            <a:r>
              <a:rPr sz="1100" dirty="0">
                <a:latin typeface="TeXGyreHeros"/>
                <a:cs typeface="TeXGyreHeros"/>
              </a:rPr>
              <a:t>dhe </a:t>
            </a:r>
            <a:r>
              <a:rPr sz="1100" spc="-5" dirty="0">
                <a:latin typeface="TeXGyreHeros"/>
                <a:cs typeface="TeXGyreHeros"/>
              </a:rPr>
              <a:t>të larta. Jep  prodhim të mirë </a:t>
            </a:r>
            <a:r>
              <a:rPr sz="1100" dirty="0">
                <a:latin typeface="TeXGyreHeros"/>
                <a:cs typeface="TeXGyreHeros"/>
              </a:rPr>
              <a:t>e të</a:t>
            </a:r>
            <a:r>
              <a:rPr sz="1100" spc="1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qëndrueshëm.</a:t>
            </a:r>
            <a:endParaRPr sz="1100">
              <a:latin typeface="TeXGyreHeros"/>
              <a:cs typeface="TeXGyreHero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119120" y="7195830"/>
            <a:ext cx="2690495" cy="1260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2405">
              <a:lnSpc>
                <a:spcPct val="100000"/>
              </a:lnSpc>
              <a:spcBef>
                <a:spcPts val="100"/>
              </a:spcBef>
            </a:pPr>
            <a:r>
              <a:rPr sz="1100" b="1" spc="-5" dirty="0">
                <a:latin typeface="Arial"/>
                <a:cs typeface="Arial"/>
              </a:rPr>
              <a:t>Negative: </a:t>
            </a:r>
            <a:r>
              <a:rPr sz="1100" spc="-5" dirty="0">
                <a:latin typeface="TeXGyreHeros"/>
                <a:cs typeface="TeXGyreHeros"/>
              </a:rPr>
              <a:t>Nuk</a:t>
            </a:r>
            <a:r>
              <a:rPr sz="1100" spc="-1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ka.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Përdorimi:</a:t>
            </a:r>
            <a:endParaRPr sz="1100">
              <a:latin typeface="Arial"/>
              <a:cs typeface="Arial"/>
            </a:endParaRPr>
          </a:p>
          <a:p>
            <a:pPr marL="12700" marR="5080" indent="179705">
              <a:lnSpc>
                <a:spcPct val="105500"/>
              </a:lnSpc>
              <a:spcBef>
                <a:spcPts val="15"/>
              </a:spcBef>
            </a:pPr>
            <a:r>
              <a:rPr sz="1100" spc="-5" dirty="0">
                <a:latin typeface="TeXGyreHeros"/>
                <a:cs typeface="TeXGyreHeros"/>
              </a:rPr>
              <a:t>Për përgatitje të byrekëve, për </a:t>
            </a:r>
            <a:r>
              <a:rPr sz="1100" dirty="0">
                <a:latin typeface="TeXGyreHeros"/>
                <a:cs typeface="TeXGyreHeros"/>
              </a:rPr>
              <a:t>konsum  </a:t>
            </a:r>
            <a:r>
              <a:rPr sz="1100" spc="-5" dirty="0">
                <a:latin typeface="TeXGyreHeros"/>
                <a:cs typeface="TeXGyreHeros"/>
              </a:rPr>
              <a:t>në familje </a:t>
            </a:r>
            <a:r>
              <a:rPr sz="1100" dirty="0">
                <a:latin typeface="TeXGyreHeros"/>
                <a:cs typeface="TeXGyreHeros"/>
              </a:rPr>
              <a:t>dhe për </a:t>
            </a:r>
            <a:r>
              <a:rPr sz="1100" spc="-5" dirty="0">
                <a:latin typeface="TeXGyreHeros"/>
                <a:cs typeface="TeXGyreHeros"/>
              </a:rPr>
              <a:t>tregun</a:t>
            </a:r>
            <a:r>
              <a:rPr sz="1100" spc="-1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lokal.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dirty="0">
                <a:latin typeface="Arial"/>
                <a:cs typeface="Arial"/>
              </a:rPr>
              <a:t>Risku: </a:t>
            </a:r>
            <a:r>
              <a:rPr sz="1100" spc="-5" dirty="0">
                <a:latin typeface="TeXGyreHeros"/>
                <a:cs typeface="TeXGyreHeros"/>
              </a:rPr>
              <a:t>Nuk </a:t>
            </a:r>
            <a:r>
              <a:rPr sz="1100" dirty="0">
                <a:latin typeface="TeXGyreHeros"/>
                <a:cs typeface="TeXGyreHeros"/>
              </a:rPr>
              <a:t>është në rrezik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zhdukjeje.</a:t>
            </a:r>
            <a:endParaRPr sz="1100">
              <a:latin typeface="TeXGyreHeros"/>
              <a:cs typeface="TeXGyreHeros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384041" y="4112514"/>
            <a:ext cx="2415540" cy="2889885"/>
            <a:chOff x="3384041" y="4112514"/>
            <a:chExt cx="2415540" cy="2889885"/>
          </a:xfrm>
        </p:grpSpPr>
        <p:sp>
          <p:nvSpPr>
            <p:cNvPr id="5" name="object 5"/>
            <p:cNvSpPr/>
            <p:nvPr/>
          </p:nvSpPr>
          <p:spPr>
            <a:xfrm>
              <a:off x="3386327" y="4116324"/>
              <a:ext cx="2410968" cy="288340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387851" y="4116324"/>
              <a:ext cx="2407920" cy="2882265"/>
            </a:xfrm>
            <a:custGeom>
              <a:avLst/>
              <a:gdLst/>
              <a:ahLst/>
              <a:cxnLst/>
              <a:rect l="l" t="t" r="r" b="b"/>
              <a:pathLst>
                <a:path w="2407920" h="2882265">
                  <a:moveTo>
                    <a:pt x="0" y="0"/>
                  </a:moveTo>
                  <a:lnTo>
                    <a:pt x="0" y="2881883"/>
                  </a:lnTo>
                  <a:lnTo>
                    <a:pt x="2407920" y="2881883"/>
                  </a:lnTo>
                  <a:lnTo>
                    <a:pt x="2407920" y="0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791718" y="6044946"/>
            <a:ext cx="2269490" cy="2377440"/>
            <a:chOff x="791718" y="6044946"/>
            <a:chExt cx="2269490" cy="2377440"/>
          </a:xfrm>
        </p:grpSpPr>
        <p:sp>
          <p:nvSpPr>
            <p:cNvPr id="8" name="object 8"/>
            <p:cNvSpPr/>
            <p:nvPr/>
          </p:nvSpPr>
          <p:spPr>
            <a:xfrm>
              <a:off x="794004" y="6047232"/>
              <a:ext cx="2263140" cy="237134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95528" y="6048756"/>
              <a:ext cx="2261870" cy="2369820"/>
            </a:xfrm>
            <a:custGeom>
              <a:avLst/>
              <a:gdLst/>
              <a:ahLst/>
              <a:cxnLst/>
              <a:rect l="l" t="t" r="r" b="b"/>
              <a:pathLst>
                <a:path w="2261870" h="2369820">
                  <a:moveTo>
                    <a:pt x="0" y="0"/>
                  </a:moveTo>
                  <a:lnTo>
                    <a:pt x="0" y="2369820"/>
                  </a:lnTo>
                  <a:lnTo>
                    <a:pt x="2261616" y="2369820"/>
                  </a:lnTo>
                  <a:lnTo>
                    <a:pt x="2261616" y="0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41275">
              <a:lnSpc>
                <a:spcPct val="100000"/>
              </a:lnSpc>
              <a:spcBef>
                <a:spcPts val="15"/>
              </a:spcBef>
            </a:pPr>
            <a:r>
              <a:rPr dirty="0"/>
              <a:t>- </a:t>
            </a:r>
            <a:fld id="{81D60167-4931-47E6-BA6A-407CBD079E47}" type="slidenum">
              <a:rPr dirty="0"/>
              <a:t>42</a:t>
            </a:fld>
            <a:r>
              <a:rPr spc="-100" dirty="0"/>
              <a:t> </a:t>
            </a:r>
            <a:r>
              <a:rPr dirty="0"/>
              <a:t>-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43204" y="603869"/>
            <a:ext cx="5029835" cy="7674609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25"/>
              </a:spcBef>
            </a:pPr>
            <a:r>
              <a:rPr sz="1400" b="1" spc="-5" dirty="0">
                <a:latin typeface="Arial"/>
                <a:cs typeface="Arial"/>
              </a:rPr>
              <a:t>Kungulli </a:t>
            </a:r>
            <a:r>
              <a:rPr sz="1400" b="1" dirty="0">
                <a:latin typeface="Arial"/>
                <a:cs typeface="Arial"/>
              </a:rPr>
              <a:t>i bardhë i</a:t>
            </a:r>
            <a:r>
              <a:rPr sz="1400" b="1" spc="-2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verës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459"/>
              </a:spcBef>
            </a:pPr>
            <a:r>
              <a:rPr sz="1250" b="1" spc="-5" dirty="0">
                <a:latin typeface="Arial"/>
                <a:cs typeface="Arial"/>
              </a:rPr>
              <a:t>Specia: </a:t>
            </a:r>
            <a:r>
              <a:rPr sz="1250" i="1" spc="-5" dirty="0">
                <a:latin typeface="Arimo"/>
                <a:cs typeface="Arimo"/>
              </a:rPr>
              <a:t>Cucurbita pepo</a:t>
            </a:r>
            <a:r>
              <a:rPr sz="1250" i="1" spc="5" dirty="0">
                <a:latin typeface="Arimo"/>
                <a:cs typeface="Arimo"/>
              </a:rPr>
              <a:t> </a:t>
            </a:r>
            <a:r>
              <a:rPr sz="1250" spc="-5" dirty="0">
                <a:latin typeface="TeXGyreHeros"/>
                <a:cs typeface="TeXGyreHeros"/>
              </a:rPr>
              <a:t>L.</a:t>
            </a:r>
            <a:endParaRPr sz="125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000">
              <a:latin typeface="TeXGyreHeros"/>
              <a:cs typeface="TeXGyreHeros"/>
            </a:endParaRPr>
          </a:p>
          <a:p>
            <a:pPr marL="12700" marR="5080" indent="179705" algn="just">
              <a:lnSpc>
                <a:spcPct val="105900"/>
              </a:lnSpc>
              <a:spcBef>
                <a:spcPts val="5"/>
              </a:spcBef>
            </a:pPr>
            <a:r>
              <a:rPr sz="1100" b="1" spc="-5" dirty="0">
                <a:latin typeface="Arial"/>
                <a:cs typeface="Arial"/>
              </a:rPr>
              <a:t>Përhapja: </a:t>
            </a:r>
            <a:r>
              <a:rPr sz="1100" dirty="0">
                <a:latin typeface="TeXGyreHeros"/>
                <a:cs typeface="TeXGyreHeros"/>
              </a:rPr>
              <a:t>Në zonën e </a:t>
            </a:r>
            <a:r>
              <a:rPr sz="1100" spc="-5" dirty="0">
                <a:latin typeface="TeXGyreHeros"/>
                <a:cs typeface="TeXGyreHeros"/>
              </a:rPr>
              <a:t>ulët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bregdetare kultivohet </a:t>
            </a:r>
            <a:r>
              <a:rPr sz="1100" dirty="0">
                <a:latin typeface="TeXGyreHeros"/>
                <a:cs typeface="TeXGyreHeros"/>
              </a:rPr>
              <a:t>për </a:t>
            </a:r>
            <a:r>
              <a:rPr sz="1100" spc="-5" dirty="0">
                <a:latin typeface="TeXGyreHeros"/>
                <a:cs typeface="TeXGyreHeros"/>
              </a:rPr>
              <a:t>më </a:t>
            </a:r>
            <a:r>
              <a:rPr sz="1100" dirty="0">
                <a:latin typeface="TeXGyreHeros"/>
                <a:cs typeface="TeXGyreHeros"/>
              </a:rPr>
              <a:t>se </a:t>
            </a:r>
            <a:r>
              <a:rPr sz="1100" spc="-5" dirty="0">
                <a:latin typeface="TeXGyreHeros"/>
                <a:cs typeface="TeXGyreHeros"/>
              </a:rPr>
              <a:t>80 </a:t>
            </a:r>
            <a:r>
              <a:rPr sz="1100" dirty="0">
                <a:latin typeface="TeXGyreHeros"/>
                <a:cs typeface="TeXGyreHeros"/>
              </a:rPr>
              <a:t>- </a:t>
            </a:r>
            <a:r>
              <a:rPr sz="1100" spc="-5" dirty="0">
                <a:latin typeface="TeXGyreHeros"/>
                <a:cs typeface="TeXGyreHeros"/>
              </a:rPr>
              <a:t>100 vjet.  Mendohet </a:t>
            </a:r>
            <a:r>
              <a:rPr sz="1100" dirty="0">
                <a:latin typeface="TeXGyreHeros"/>
                <a:cs typeface="TeXGyreHeros"/>
              </a:rPr>
              <a:t>se </a:t>
            </a:r>
            <a:r>
              <a:rPr sz="1100" spc="-5" dirty="0">
                <a:latin typeface="TeXGyreHeros"/>
                <a:cs typeface="TeXGyreHeros"/>
              </a:rPr>
              <a:t>është </a:t>
            </a:r>
            <a:r>
              <a:rPr sz="1100" dirty="0">
                <a:latin typeface="TeXGyreHeros"/>
                <a:cs typeface="TeXGyreHeros"/>
              </a:rPr>
              <a:t>me orgjinë </a:t>
            </a:r>
            <a:r>
              <a:rPr sz="1100" spc="-5" dirty="0">
                <a:latin typeface="TeXGyreHeros"/>
                <a:cs typeface="TeXGyreHeros"/>
              </a:rPr>
              <a:t>nga Italia, </a:t>
            </a:r>
            <a:r>
              <a:rPr sz="1100" dirty="0">
                <a:latin typeface="TeXGyreHeros"/>
                <a:cs typeface="TeXGyreHeros"/>
              </a:rPr>
              <a:t>i mbjellë ﬁllimisht </a:t>
            </a:r>
            <a:r>
              <a:rPr sz="1100" spc="-5" dirty="0">
                <a:latin typeface="TeXGyreHeros"/>
                <a:cs typeface="TeXGyreHeros"/>
              </a:rPr>
              <a:t>në </a:t>
            </a:r>
            <a:r>
              <a:rPr sz="1100" dirty="0">
                <a:latin typeface="TeXGyreHeros"/>
                <a:cs typeface="TeXGyreHeros"/>
              </a:rPr>
              <a:t>fermat </a:t>
            </a:r>
            <a:r>
              <a:rPr sz="1100" spc="-5" dirty="0">
                <a:latin typeface="TeXGyreHeros"/>
                <a:cs typeface="TeXGyreHeros"/>
              </a:rPr>
              <a:t>bujqësore  të Durrësit (Sukth)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10" dirty="0">
                <a:latin typeface="TeXGyreHeros"/>
                <a:cs typeface="TeXGyreHeros"/>
              </a:rPr>
              <a:t>Tiranës. </a:t>
            </a:r>
            <a:r>
              <a:rPr sz="1100" spc="-5" dirty="0">
                <a:latin typeface="TeXGyreHeros"/>
                <a:cs typeface="TeXGyreHeros"/>
              </a:rPr>
              <a:t>Fara është </a:t>
            </a:r>
            <a:r>
              <a:rPr sz="1100" spc="-10" dirty="0">
                <a:latin typeface="TeXGyreHeros"/>
                <a:cs typeface="TeXGyreHeros"/>
              </a:rPr>
              <a:t>mbajtur, </a:t>
            </a:r>
            <a:r>
              <a:rPr sz="1100" spc="-5" dirty="0">
                <a:latin typeface="TeXGyreHeros"/>
                <a:cs typeface="TeXGyreHeros"/>
              </a:rPr>
              <a:t>ruajtur dhe </a:t>
            </a:r>
            <a:r>
              <a:rPr sz="1100" dirty="0">
                <a:latin typeface="TeXGyreHeros"/>
                <a:cs typeface="TeXGyreHeros"/>
              </a:rPr>
              <a:t>trashëguar </a:t>
            </a:r>
            <a:r>
              <a:rPr sz="1100" spc="-5" dirty="0">
                <a:latin typeface="TeXGyreHeros"/>
                <a:cs typeface="TeXGyreHeros"/>
              </a:rPr>
              <a:t>nga  bahçevanët. Aktualisht </a:t>
            </a:r>
            <a:r>
              <a:rPr sz="1100" dirty="0">
                <a:latin typeface="TeXGyreHeros"/>
                <a:cs typeface="TeXGyreHeros"/>
              </a:rPr>
              <a:t>zë rreth 5-10 % të </a:t>
            </a:r>
            <a:r>
              <a:rPr sz="1100" spc="-5" dirty="0">
                <a:latin typeface="TeXGyreHeros"/>
                <a:cs typeface="TeXGyreHeros"/>
              </a:rPr>
              <a:t>sipërfaqes </a:t>
            </a:r>
            <a:r>
              <a:rPr sz="1100" dirty="0">
                <a:latin typeface="TeXGyreHeros"/>
                <a:cs typeface="TeXGyreHeros"/>
              </a:rPr>
              <a:t>që </a:t>
            </a:r>
            <a:r>
              <a:rPr sz="1100" spc="-5" dirty="0">
                <a:latin typeface="TeXGyreHeros"/>
                <a:cs typeface="TeXGyreHeros"/>
              </a:rPr>
              <a:t>mbillet në </a:t>
            </a:r>
            <a:r>
              <a:rPr sz="1100" dirty="0">
                <a:latin typeface="TeXGyreHeros"/>
                <a:cs typeface="TeXGyreHeros"/>
              </a:rPr>
              <a:t>zonë, </a:t>
            </a:r>
            <a:r>
              <a:rPr sz="1100" spc="-5" dirty="0">
                <a:latin typeface="TeXGyreHeros"/>
                <a:cs typeface="TeXGyreHeros"/>
              </a:rPr>
              <a:t>duke  qenë </a:t>
            </a:r>
            <a:r>
              <a:rPr sz="1100" dirty="0">
                <a:latin typeface="TeXGyreHeros"/>
                <a:cs typeface="TeXGyreHeros"/>
              </a:rPr>
              <a:t>kështu kultivari </a:t>
            </a:r>
            <a:r>
              <a:rPr sz="1100" spc="-5" dirty="0">
                <a:latin typeface="TeXGyreHeros"/>
                <a:cs typeface="TeXGyreHeros"/>
              </a:rPr>
              <a:t>autokton </a:t>
            </a:r>
            <a:r>
              <a:rPr sz="1100" dirty="0">
                <a:latin typeface="TeXGyreHeros"/>
                <a:cs typeface="TeXGyreHeros"/>
              </a:rPr>
              <a:t>i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rrallë.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Përshkrimi:</a:t>
            </a:r>
            <a:endParaRPr sz="1100">
              <a:latin typeface="Arial"/>
              <a:cs typeface="Arial"/>
            </a:endParaRPr>
          </a:p>
          <a:p>
            <a:pPr marL="12700" marR="5080" indent="179705" algn="just">
              <a:lnSpc>
                <a:spcPts val="1400"/>
              </a:lnSpc>
              <a:spcBef>
                <a:spcPts val="50"/>
              </a:spcBef>
            </a:pPr>
            <a:r>
              <a:rPr sz="1100" dirty="0">
                <a:latin typeface="TeXGyreHeros"/>
                <a:cs typeface="TeXGyreHeros"/>
              </a:rPr>
              <a:t>Bimë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me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kërcell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kaçubor,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me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lastar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shkurtër.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Prodhon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4-5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fruta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për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bimë;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me  </a:t>
            </a:r>
            <a:r>
              <a:rPr sz="1100" spc="-5" dirty="0">
                <a:latin typeface="TeXGyreHeros"/>
                <a:cs typeface="TeXGyreHeros"/>
              </a:rPr>
              <a:t>formë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cilindrike,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me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gjatësi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12-15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cm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diametër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3-4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cm,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me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peshë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mesatare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120-</a:t>
            </a:r>
            <a:endParaRPr sz="1100">
              <a:latin typeface="TeXGyreHeros"/>
              <a:cs typeface="TeXGyreHeros"/>
            </a:endParaRPr>
          </a:p>
          <a:p>
            <a:pPr marL="12700" marR="5080">
              <a:lnSpc>
                <a:spcPts val="1390"/>
              </a:lnSpc>
              <a:spcBef>
                <a:spcPts val="15"/>
              </a:spcBef>
            </a:pPr>
            <a:r>
              <a:rPr sz="1100" spc="-5" dirty="0">
                <a:latin typeface="TeXGyreHeros"/>
                <a:cs typeface="TeXGyreHeros"/>
              </a:rPr>
              <a:t>150 g; në pjekjen </a:t>
            </a:r>
            <a:r>
              <a:rPr sz="1100" dirty="0">
                <a:latin typeface="TeXGyreHeros"/>
                <a:cs typeface="TeXGyreHeros"/>
              </a:rPr>
              <a:t>teknike </a:t>
            </a:r>
            <a:r>
              <a:rPr sz="1100" spc="-5" dirty="0">
                <a:latin typeface="TeXGyreHeros"/>
                <a:cs typeface="TeXGyreHeros"/>
              </a:rPr>
              <a:t>kanë ngjyrë jeshile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çelët, </a:t>
            </a:r>
            <a:r>
              <a:rPr sz="1100" dirty="0">
                <a:latin typeface="TeXGyreHeros"/>
                <a:cs typeface="TeXGyreHeros"/>
              </a:rPr>
              <a:t>kurse </a:t>
            </a:r>
            <a:r>
              <a:rPr sz="1100" spc="-5" dirty="0">
                <a:latin typeface="TeXGyreHeros"/>
                <a:cs typeface="TeXGyreHeros"/>
              </a:rPr>
              <a:t>tuli ngjyrë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bardhë. 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pjekjen botanike fryti </a:t>
            </a:r>
            <a:r>
              <a:rPr sz="1100" spc="5" dirty="0">
                <a:latin typeface="TeXGyreHeros"/>
                <a:cs typeface="TeXGyreHeros"/>
              </a:rPr>
              <a:t>ka </a:t>
            </a:r>
            <a:r>
              <a:rPr sz="1100" dirty="0">
                <a:latin typeface="TeXGyreHeros"/>
                <a:cs typeface="TeXGyreHeros"/>
              </a:rPr>
              <a:t>ngjyrë të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verdhë.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65"/>
              </a:spcBef>
            </a:pPr>
            <a:endParaRPr sz="900">
              <a:latin typeface="TeXGyreHeros"/>
              <a:cs typeface="TeXGyreHeros"/>
            </a:endParaRPr>
          </a:p>
          <a:p>
            <a:pPr marL="12700" marR="5080" indent="179705" algn="just">
              <a:lnSpc>
                <a:spcPct val="105900"/>
              </a:lnSpc>
            </a:pPr>
            <a:r>
              <a:rPr sz="1100" b="1" spc="-5" dirty="0">
                <a:latin typeface="Arial"/>
                <a:cs typeface="Arial"/>
              </a:rPr>
              <a:t>Kultivimi: </a:t>
            </a:r>
            <a:r>
              <a:rPr sz="1100" spc="-5" dirty="0">
                <a:latin typeface="TeXGyreHeros"/>
                <a:cs typeface="TeXGyreHeros"/>
              </a:rPr>
              <a:t>Mbillet </a:t>
            </a:r>
            <a:r>
              <a:rPr sz="1100" dirty="0">
                <a:latin typeface="TeXGyreHeros"/>
                <a:cs typeface="TeXGyreHeros"/>
              </a:rPr>
              <a:t>me farë dhe me </a:t>
            </a:r>
            <a:r>
              <a:rPr sz="1100" spc="-5" dirty="0">
                <a:latin typeface="TeXGyreHeros"/>
                <a:cs typeface="TeXGyreHeros"/>
              </a:rPr>
              <a:t>ﬁdanë. Farat mbillen në gropëza </a:t>
            </a:r>
            <a:r>
              <a:rPr sz="1100" dirty="0">
                <a:latin typeface="TeXGyreHeros"/>
                <a:cs typeface="TeXGyreHeros"/>
              </a:rPr>
              <a:t>në fund </a:t>
            </a:r>
            <a:r>
              <a:rPr sz="1100" spc="-5" dirty="0">
                <a:latin typeface="TeXGyreHeros"/>
                <a:cs typeface="TeXGyreHeros"/>
              </a:rPr>
              <a:t>të  prillit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deri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ﬁllim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majit.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Për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mbjelljet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me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ﬁdanë,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fara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në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farishte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në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gjysmën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parë  </a:t>
            </a:r>
            <a:r>
              <a:rPr sz="1100" spc="-5" dirty="0">
                <a:latin typeface="TeXGyreHeros"/>
                <a:cs typeface="TeXGyreHeros"/>
              </a:rPr>
              <a:t>të prillit dhe ﬁdanët në </a:t>
            </a:r>
            <a:r>
              <a:rPr sz="1100" dirty="0">
                <a:latin typeface="TeXGyreHeros"/>
                <a:cs typeface="TeXGyreHeros"/>
              </a:rPr>
              <a:t>fushë në </a:t>
            </a:r>
            <a:r>
              <a:rPr sz="1100" spc="-5" dirty="0">
                <a:latin typeface="TeXGyreHeros"/>
                <a:cs typeface="TeXGyreHeros"/>
              </a:rPr>
              <a:t>ﬁllim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majit. </a:t>
            </a:r>
            <a:r>
              <a:rPr sz="1100" dirty="0">
                <a:latin typeface="TeXGyreHeros"/>
                <a:cs typeface="TeXGyreHeros"/>
              </a:rPr>
              <a:t>Largësia </a:t>
            </a:r>
            <a:r>
              <a:rPr sz="1100" spc="-5" dirty="0">
                <a:latin typeface="TeXGyreHeros"/>
                <a:cs typeface="TeXGyreHeros"/>
              </a:rPr>
              <a:t>midis rreshtave 100-120  </a:t>
            </a:r>
            <a:r>
              <a:rPr sz="1100" dirty="0">
                <a:latin typeface="TeXGyreHeros"/>
                <a:cs typeface="TeXGyreHeros"/>
              </a:rPr>
              <a:t>cm dhe midis </a:t>
            </a:r>
            <a:r>
              <a:rPr sz="1100" spc="-5" dirty="0">
                <a:latin typeface="TeXGyreHeros"/>
                <a:cs typeface="TeXGyreHeros"/>
              </a:rPr>
              <a:t>bimëve në rresht 40-60 </a:t>
            </a:r>
            <a:r>
              <a:rPr sz="1100" dirty="0">
                <a:latin typeface="TeXGyreHeros"/>
                <a:cs typeface="TeXGyreHeros"/>
              </a:rPr>
              <a:t>cm. </a:t>
            </a:r>
            <a:r>
              <a:rPr sz="1100" spc="-5" dirty="0">
                <a:latin typeface="TeXGyreHeros"/>
                <a:cs typeface="TeXGyreHeros"/>
              </a:rPr>
              <a:t>Prodhimi </a:t>
            </a:r>
            <a:r>
              <a:rPr sz="1100" dirty="0">
                <a:latin typeface="TeXGyreHeros"/>
                <a:cs typeface="TeXGyreHeros"/>
              </a:rPr>
              <a:t>ﬁllon në </a:t>
            </a:r>
            <a:r>
              <a:rPr sz="1100" spc="-5" dirty="0">
                <a:latin typeface="TeXGyreHeros"/>
                <a:cs typeface="TeXGyreHeros"/>
              </a:rPr>
              <a:t>gjysmën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dytë të  qershorit </a:t>
            </a:r>
            <a:r>
              <a:rPr sz="1100" dirty="0">
                <a:latin typeface="TeXGyreHeros"/>
                <a:cs typeface="TeXGyreHeros"/>
              </a:rPr>
              <a:t>dhe </a:t>
            </a:r>
            <a:r>
              <a:rPr sz="1100" spc="-5" dirty="0">
                <a:latin typeface="TeXGyreHeros"/>
                <a:cs typeface="TeXGyreHeros"/>
              </a:rPr>
              <a:t>vazhdon </a:t>
            </a:r>
            <a:r>
              <a:rPr sz="1100" dirty="0">
                <a:latin typeface="TeXGyreHeros"/>
                <a:cs typeface="TeXGyreHeros"/>
              </a:rPr>
              <a:t>deri në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vjeshtë.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  <a:spcBef>
                <a:spcPts val="5"/>
              </a:spcBef>
            </a:pPr>
            <a:r>
              <a:rPr sz="1100" b="1" spc="-5" dirty="0">
                <a:latin typeface="Arial"/>
                <a:cs typeface="Arial"/>
              </a:rPr>
              <a:t>Rendimenti:</a:t>
            </a:r>
            <a:endParaRPr sz="1100">
              <a:latin typeface="Arial"/>
              <a:cs typeface="Arial"/>
            </a:endParaRPr>
          </a:p>
          <a:p>
            <a:pPr marL="192405">
              <a:lnSpc>
                <a:spcPct val="100000"/>
              </a:lnSpc>
              <a:spcBef>
                <a:spcPts val="70"/>
              </a:spcBef>
            </a:pPr>
            <a:r>
              <a:rPr sz="1100" spc="-5" dirty="0">
                <a:latin typeface="TeXGyreHeros"/>
                <a:cs typeface="TeXGyreHeros"/>
              </a:rPr>
              <a:t>rreth </a:t>
            </a:r>
            <a:r>
              <a:rPr sz="1100" dirty="0">
                <a:latin typeface="TeXGyreHeros"/>
                <a:cs typeface="TeXGyreHeros"/>
              </a:rPr>
              <a:t>10-15</a:t>
            </a:r>
            <a:r>
              <a:rPr sz="1100" spc="-5" dirty="0">
                <a:latin typeface="TeXGyreHeros"/>
                <a:cs typeface="TeXGyreHeros"/>
              </a:rPr>
              <a:t> kv/dynym.</a:t>
            </a:r>
            <a:endParaRPr sz="1100">
              <a:latin typeface="TeXGyreHeros"/>
              <a:cs typeface="TeXGyreHeros"/>
            </a:endParaRPr>
          </a:p>
          <a:p>
            <a:pPr marL="192405" marR="4215130">
              <a:lnSpc>
                <a:spcPct val="211800"/>
              </a:lnSpc>
              <a:spcBef>
                <a:spcPts val="10"/>
              </a:spcBef>
            </a:pPr>
            <a:r>
              <a:rPr sz="1100" b="1" spc="-65" dirty="0">
                <a:latin typeface="Arial"/>
                <a:cs typeface="Arial"/>
              </a:rPr>
              <a:t>V</a:t>
            </a:r>
            <a:r>
              <a:rPr sz="1100" b="1" spc="-10" dirty="0">
                <a:latin typeface="Arial"/>
                <a:cs typeface="Arial"/>
              </a:rPr>
              <a:t>e</a:t>
            </a:r>
            <a:r>
              <a:rPr sz="1100" b="1" dirty="0">
                <a:latin typeface="Arial"/>
                <a:cs typeface="Arial"/>
              </a:rPr>
              <a:t>çant</a:t>
            </a:r>
            <a:r>
              <a:rPr sz="1100" b="1" spc="-10" dirty="0">
                <a:latin typeface="Arial"/>
                <a:cs typeface="Arial"/>
              </a:rPr>
              <a:t>i</a:t>
            </a:r>
            <a:r>
              <a:rPr sz="1100" b="1" spc="5" dirty="0">
                <a:latin typeface="Arial"/>
                <a:cs typeface="Arial"/>
              </a:rPr>
              <a:t>t</a:t>
            </a:r>
            <a:r>
              <a:rPr sz="1100" b="1" dirty="0">
                <a:latin typeface="Arial"/>
                <a:cs typeface="Arial"/>
              </a:rPr>
              <a:t>ë  </a:t>
            </a:r>
            <a:r>
              <a:rPr sz="1100" b="1" spc="-5" dirty="0">
                <a:latin typeface="Arial"/>
                <a:cs typeface="Arial"/>
              </a:rPr>
              <a:t>Pozitive:</a:t>
            </a:r>
            <a:endParaRPr sz="1100">
              <a:latin typeface="Arial"/>
              <a:cs typeface="Arial"/>
            </a:endParaRPr>
          </a:p>
          <a:p>
            <a:pPr marL="12700" marR="3145790" indent="179705">
              <a:lnSpc>
                <a:spcPct val="105900"/>
              </a:lnSpc>
              <a:spcBef>
                <a:spcPts val="10"/>
              </a:spcBef>
            </a:pPr>
            <a:r>
              <a:rPr sz="1100" spc="-5" dirty="0">
                <a:latin typeface="TeXGyreHeros"/>
                <a:cs typeface="TeXGyreHeros"/>
              </a:rPr>
              <a:t>Ka </a:t>
            </a:r>
            <a:r>
              <a:rPr sz="1100" dirty="0">
                <a:latin typeface="TeXGyreHeros"/>
                <a:cs typeface="TeXGyreHeros"/>
              </a:rPr>
              <a:t>qëndrueshmëri </a:t>
            </a:r>
            <a:r>
              <a:rPr sz="1100" spc="-5" dirty="0">
                <a:latin typeface="TeXGyreHeros"/>
                <a:cs typeface="TeXGyreHeros"/>
              </a:rPr>
              <a:t>të </a:t>
            </a:r>
            <a:r>
              <a:rPr sz="1100" dirty="0">
                <a:latin typeface="TeXGyreHeros"/>
                <a:cs typeface="TeXGyreHeros"/>
              </a:rPr>
              <a:t>mirë  </a:t>
            </a:r>
            <a:r>
              <a:rPr sz="1100" spc="-5" dirty="0">
                <a:latin typeface="TeXGyreHeros"/>
                <a:cs typeface="TeXGyreHeros"/>
              </a:rPr>
              <a:t>ndaj vrugut dhe ndaj tempera-  turave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1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ulëta.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Negative:</a:t>
            </a:r>
            <a:endParaRPr sz="1100">
              <a:latin typeface="Arial"/>
              <a:cs typeface="Arial"/>
            </a:endParaRPr>
          </a:p>
          <a:p>
            <a:pPr marL="192405">
              <a:lnSpc>
                <a:spcPct val="100000"/>
              </a:lnSpc>
              <a:spcBef>
                <a:spcPts val="85"/>
              </a:spcBef>
            </a:pPr>
            <a:r>
              <a:rPr sz="1100" spc="-5" dirty="0">
                <a:latin typeface="TeXGyreHeros"/>
                <a:cs typeface="TeXGyreHeros"/>
              </a:rPr>
              <a:t>Jep </a:t>
            </a:r>
            <a:r>
              <a:rPr sz="1100" dirty="0">
                <a:latin typeface="TeXGyreHeros"/>
                <a:cs typeface="TeXGyreHeros"/>
              </a:rPr>
              <a:t>prodhim të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ulët.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Përdorimi:</a:t>
            </a:r>
            <a:endParaRPr sz="1100">
              <a:latin typeface="Arial"/>
              <a:cs typeface="Arial"/>
            </a:endParaRPr>
          </a:p>
          <a:p>
            <a:pPr marL="12700" marR="3198495" indent="179705">
              <a:lnSpc>
                <a:spcPct val="105900"/>
              </a:lnSpc>
              <a:spcBef>
                <a:spcPts val="5"/>
              </a:spcBef>
            </a:pPr>
            <a:r>
              <a:rPr sz="1100" spc="-5" dirty="0">
                <a:latin typeface="TeXGyreHeros"/>
                <a:cs typeface="TeXGyreHeros"/>
              </a:rPr>
              <a:t>Për </a:t>
            </a:r>
            <a:r>
              <a:rPr sz="1100" dirty="0">
                <a:latin typeface="TeXGyreHeros"/>
                <a:cs typeface="TeXGyreHeros"/>
              </a:rPr>
              <a:t>konsum </a:t>
            </a:r>
            <a:r>
              <a:rPr sz="1100" spc="-5" dirty="0">
                <a:latin typeface="TeXGyreHeros"/>
                <a:cs typeface="TeXGyreHeros"/>
              </a:rPr>
              <a:t>të </a:t>
            </a:r>
            <a:r>
              <a:rPr sz="1100" dirty="0">
                <a:latin typeface="TeXGyreHeros"/>
                <a:cs typeface="TeXGyreHeros"/>
              </a:rPr>
              <a:t>freskët</a:t>
            </a:r>
            <a:r>
              <a:rPr sz="1100" spc="-7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dhe  gatime, në familje </a:t>
            </a:r>
            <a:r>
              <a:rPr sz="1100" dirty="0">
                <a:latin typeface="TeXGyreHeros"/>
                <a:cs typeface="TeXGyreHeros"/>
              </a:rPr>
              <a:t>dhe </a:t>
            </a:r>
            <a:r>
              <a:rPr sz="1100" spc="-5" dirty="0">
                <a:latin typeface="TeXGyreHeros"/>
                <a:cs typeface="TeXGyreHeros"/>
              </a:rPr>
              <a:t>për  tregun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lokal.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950">
              <a:latin typeface="TeXGyreHeros"/>
              <a:cs typeface="TeXGyreHeros"/>
            </a:endParaRPr>
          </a:p>
          <a:p>
            <a:pPr marL="12700" marR="3121025" indent="179705">
              <a:lnSpc>
                <a:spcPct val="105500"/>
              </a:lnSpc>
            </a:pPr>
            <a:r>
              <a:rPr sz="1100" b="1" dirty="0">
                <a:latin typeface="Arial"/>
                <a:cs typeface="Arial"/>
              </a:rPr>
              <a:t>Risku: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dirty="0">
                <a:latin typeface="TeXGyreHeros"/>
                <a:cs typeface="TeXGyreHeros"/>
              </a:rPr>
              <a:t>futjen e</a:t>
            </a:r>
            <a:r>
              <a:rPr sz="1100" spc="-1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farërave  </a:t>
            </a:r>
            <a:r>
              <a:rPr sz="1100" spc="-5" dirty="0">
                <a:latin typeface="TeXGyreHeros"/>
                <a:cs typeface="TeXGyreHeros"/>
              </a:rPr>
              <a:t>të importit </a:t>
            </a:r>
            <a:r>
              <a:rPr sz="1100" dirty="0">
                <a:latin typeface="TeXGyreHeros"/>
                <a:cs typeface="TeXGyreHeros"/>
              </a:rPr>
              <a:t>po </a:t>
            </a:r>
            <a:r>
              <a:rPr sz="1100" spc="-5" dirty="0">
                <a:latin typeface="TeXGyreHeros"/>
                <a:cs typeface="TeXGyreHeros"/>
              </a:rPr>
              <a:t>mbillet gjithnjë</a:t>
            </a:r>
            <a:r>
              <a:rPr sz="1100" spc="1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endParaRPr sz="1100">
              <a:latin typeface="TeXGyreHeros"/>
              <a:cs typeface="TeXGyreHeros"/>
            </a:endParaRPr>
          </a:p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z="1100" dirty="0">
                <a:latin typeface="TeXGyreHeros"/>
                <a:cs typeface="TeXGyreHeros"/>
              </a:rPr>
              <a:t>më </a:t>
            </a:r>
            <a:r>
              <a:rPr sz="1100" spc="-5" dirty="0">
                <a:latin typeface="TeXGyreHeros"/>
                <a:cs typeface="TeXGyreHeros"/>
              </a:rPr>
              <a:t>pak dhe </a:t>
            </a:r>
            <a:r>
              <a:rPr sz="1100" dirty="0">
                <a:latin typeface="TeXGyreHeros"/>
                <a:cs typeface="TeXGyreHeros"/>
              </a:rPr>
              <a:t>vetëm </a:t>
            </a:r>
            <a:r>
              <a:rPr sz="1100" spc="-5" dirty="0">
                <a:latin typeface="TeXGyreHeros"/>
                <a:cs typeface="TeXGyreHeros"/>
              </a:rPr>
              <a:t>në </a:t>
            </a:r>
            <a:r>
              <a:rPr sz="1100" dirty="0">
                <a:latin typeface="TeXGyreHeros"/>
                <a:cs typeface="TeXGyreHeros"/>
              </a:rPr>
              <a:t>kopshtet </a:t>
            </a:r>
            <a:r>
              <a:rPr sz="1100" spc="-5" dirty="0">
                <a:latin typeface="TeXGyreHeros"/>
                <a:cs typeface="TeXGyreHeros"/>
              </a:rPr>
              <a:t>familjare, </a:t>
            </a:r>
            <a:r>
              <a:rPr sz="1100" dirty="0">
                <a:latin typeface="TeXGyreHeros"/>
                <a:cs typeface="TeXGyreHeros"/>
              </a:rPr>
              <a:t>pra është </a:t>
            </a:r>
            <a:r>
              <a:rPr sz="1100" spc="-5" dirty="0">
                <a:latin typeface="TeXGyreHeros"/>
                <a:cs typeface="TeXGyreHeros"/>
              </a:rPr>
              <a:t>në </a:t>
            </a:r>
            <a:r>
              <a:rPr sz="1100" dirty="0">
                <a:latin typeface="TeXGyreHeros"/>
                <a:cs typeface="TeXGyreHeros"/>
              </a:rPr>
              <a:t>rrezik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zhdukjeje.</a:t>
            </a:r>
            <a:endParaRPr sz="1100">
              <a:latin typeface="TeXGyreHeros"/>
              <a:cs typeface="TeXGyreHero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722626" y="4447794"/>
            <a:ext cx="3007360" cy="3455035"/>
            <a:chOff x="2722626" y="4447794"/>
            <a:chExt cx="3007360" cy="3455035"/>
          </a:xfrm>
        </p:grpSpPr>
        <p:sp>
          <p:nvSpPr>
            <p:cNvPr id="4" name="object 4"/>
            <p:cNvSpPr/>
            <p:nvPr/>
          </p:nvSpPr>
          <p:spPr>
            <a:xfrm>
              <a:off x="2724912" y="4451604"/>
              <a:ext cx="3003804" cy="34488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726436" y="4451604"/>
              <a:ext cx="2999740" cy="3447415"/>
            </a:xfrm>
            <a:custGeom>
              <a:avLst/>
              <a:gdLst/>
              <a:ahLst/>
              <a:cxnLst/>
              <a:rect l="l" t="t" r="r" b="b"/>
              <a:pathLst>
                <a:path w="2999740" h="3447415">
                  <a:moveTo>
                    <a:pt x="0" y="0"/>
                  </a:moveTo>
                  <a:lnTo>
                    <a:pt x="0" y="3447288"/>
                  </a:lnTo>
                  <a:lnTo>
                    <a:pt x="2999232" y="3447288"/>
                  </a:lnTo>
                  <a:lnTo>
                    <a:pt x="2999232" y="0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41275">
              <a:lnSpc>
                <a:spcPct val="100000"/>
              </a:lnSpc>
              <a:spcBef>
                <a:spcPts val="15"/>
              </a:spcBef>
            </a:pPr>
            <a:r>
              <a:rPr dirty="0"/>
              <a:t>- </a:t>
            </a:r>
            <a:fld id="{81D60167-4931-47E6-BA6A-407CBD079E47}" type="slidenum">
              <a:rPr dirty="0"/>
              <a:t>43</a:t>
            </a:fld>
            <a:r>
              <a:rPr spc="-100" dirty="0"/>
              <a:t> </a:t>
            </a:r>
            <a:r>
              <a:rPr dirty="0"/>
              <a:t>-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9780" y="577769"/>
            <a:ext cx="5029835" cy="7677784"/>
          </a:xfrm>
          <a:prstGeom prst="rect">
            <a:avLst/>
          </a:prstGeom>
        </p:spPr>
        <p:txBody>
          <a:bodyPr vert="horz" wrap="square" lIns="0" tIns="80645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635"/>
              </a:spcBef>
            </a:pPr>
            <a:r>
              <a:rPr sz="1400" b="1" spc="-5" dirty="0">
                <a:latin typeface="Arial"/>
                <a:cs typeface="Arial"/>
              </a:rPr>
              <a:t>Kungulli “Stambolli” </a:t>
            </a:r>
            <a:r>
              <a:rPr sz="1400" b="1" dirty="0">
                <a:latin typeface="Arial"/>
                <a:cs typeface="Arial"/>
              </a:rPr>
              <a:t>i</a:t>
            </a:r>
            <a:r>
              <a:rPr sz="1400" b="1" spc="1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Shkodrës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475"/>
              </a:spcBef>
            </a:pPr>
            <a:r>
              <a:rPr sz="1250" b="1" spc="-5" dirty="0">
                <a:latin typeface="Arial"/>
                <a:cs typeface="Arial"/>
              </a:rPr>
              <a:t>Specia: </a:t>
            </a:r>
            <a:r>
              <a:rPr sz="1250" i="1" spc="-5" dirty="0">
                <a:latin typeface="Arimo"/>
                <a:cs typeface="Arimo"/>
              </a:rPr>
              <a:t>Cucurbita moschata</a:t>
            </a:r>
            <a:r>
              <a:rPr sz="1250" i="1" spc="15" dirty="0">
                <a:latin typeface="Arimo"/>
                <a:cs typeface="Arimo"/>
              </a:rPr>
              <a:t> </a:t>
            </a:r>
            <a:r>
              <a:rPr sz="1250" spc="-5" dirty="0">
                <a:latin typeface="TeXGyreHeros"/>
                <a:cs typeface="TeXGyreHeros"/>
              </a:rPr>
              <a:t>L.</a:t>
            </a:r>
            <a:endParaRPr sz="125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000">
              <a:latin typeface="TeXGyreHeros"/>
              <a:cs typeface="TeXGyreHeros"/>
            </a:endParaRPr>
          </a:p>
          <a:p>
            <a:pPr marL="12700" marR="5715" indent="179705" algn="just">
              <a:lnSpc>
                <a:spcPct val="106400"/>
              </a:lnSpc>
            </a:pPr>
            <a:r>
              <a:rPr sz="1100" b="1" spc="-5" dirty="0">
                <a:latin typeface="Arial"/>
                <a:cs typeface="Arial"/>
              </a:rPr>
              <a:t>Përhapja: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zonën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Shkodrës njihet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kultivohet për </a:t>
            </a:r>
            <a:r>
              <a:rPr sz="1100" dirty="0">
                <a:latin typeface="TeXGyreHeros"/>
                <a:cs typeface="TeXGyreHeros"/>
              </a:rPr>
              <a:t>më se 100-120 </a:t>
            </a:r>
            <a:r>
              <a:rPr sz="1100" spc="-5" dirty="0">
                <a:latin typeface="TeXGyreHeros"/>
                <a:cs typeface="TeXGyreHeros"/>
              </a:rPr>
              <a:t>vjet,  </a:t>
            </a:r>
            <a:r>
              <a:rPr sz="1100" dirty="0">
                <a:latin typeface="TeXGyreHeros"/>
                <a:cs typeface="TeXGyreHeros"/>
              </a:rPr>
              <a:t>fara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është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mbajtur,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ruajtur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dhe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trashëguar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brez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pas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brezi.</a:t>
            </a:r>
            <a:r>
              <a:rPr sz="1100" spc="-11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Aktualisht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zë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rreth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10-15</a:t>
            </a:r>
            <a:endParaRPr sz="1100">
              <a:latin typeface="TeXGyreHeros"/>
              <a:cs typeface="TeXGyreHeros"/>
            </a:endParaRPr>
          </a:p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z="1100" dirty="0">
                <a:latin typeface="TeXGyreHeros"/>
                <a:cs typeface="TeXGyreHeros"/>
              </a:rPr>
              <a:t>% të </a:t>
            </a:r>
            <a:r>
              <a:rPr sz="1100" spc="-5" dirty="0">
                <a:latin typeface="TeXGyreHeros"/>
                <a:cs typeface="TeXGyreHeros"/>
              </a:rPr>
              <a:t>sipërfaqes </a:t>
            </a:r>
            <a:r>
              <a:rPr sz="1100" dirty="0">
                <a:latin typeface="TeXGyreHeros"/>
                <a:cs typeface="TeXGyreHeros"/>
              </a:rPr>
              <a:t>së </a:t>
            </a:r>
            <a:r>
              <a:rPr sz="1100" spc="-5" dirty="0">
                <a:latin typeface="TeXGyreHeros"/>
                <a:cs typeface="TeXGyreHeros"/>
              </a:rPr>
              <a:t>kungullit në </a:t>
            </a:r>
            <a:r>
              <a:rPr sz="1100" dirty="0">
                <a:latin typeface="TeXGyreHeros"/>
                <a:cs typeface="TeXGyreHeros"/>
              </a:rPr>
              <a:t>zonë, </a:t>
            </a:r>
            <a:r>
              <a:rPr sz="1100" spc="-5" dirty="0">
                <a:latin typeface="TeXGyreHeros"/>
                <a:cs typeface="TeXGyreHeros"/>
              </a:rPr>
              <a:t>duke qenë </a:t>
            </a:r>
            <a:r>
              <a:rPr sz="1100" dirty="0">
                <a:latin typeface="TeXGyreHeros"/>
                <a:cs typeface="TeXGyreHeros"/>
              </a:rPr>
              <a:t>kështu </a:t>
            </a:r>
            <a:r>
              <a:rPr sz="1100" spc="-5" dirty="0">
                <a:latin typeface="TeXGyreHeros"/>
                <a:cs typeface="TeXGyreHeros"/>
              </a:rPr>
              <a:t>kultivari autokton </a:t>
            </a:r>
            <a:r>
              <a:rPr sz="1100" dirty="0">
                <a:latin typeface="TeXGyreHeros"/>
                <a:cs typeface="TeXGyreHeros"/>
              </a:rPr>
              <a:t>i</a:t>
            </a:r>
            <a:r>
              <a:rPr sz="1100" spc="9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rrallë.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  <a:spcBef>
                <a:spcPts val="5"/>
              </a:spcBef>
            </a:pPr>
            <a:r>
              <a:rPr sz="1100" b="1" spc="-5" dirty="0">
                <a:latin typeface="Arial"/>
                <a:cs typeface="Arial"/>
              </a:rPr>
              <a:t>Përshkrimi:</a:t>
            </a:r>
            <a:endParaRPr sz="1100">
              <a:latin typeface="Arial"/>
              <a:cs typeface="Arial"/>
            </a:endParaRPr>
          </a:p>
          <a:p>
            <a:pPr marL="12700" marR="5080" indent="179705" algn="just">
              <a:lnSpc>
                <a:spcPct val="105900"/>
              </a:lnSpc>
              <a:spcBef>
                <a:spcPts val="5"/>
              </a:spcBef>
            </a:pPr>
            <a:r>
              <a:rPr sz="1100" dirty="0">
                <a:latin typeface="TeXGyreHeros"/>
                <a:cs typeface="TeXGyreHeros"/>
              </a:rPr>
              <a:t>Bimë me </a:t>
            </a:r>
            <a:r>
              <a:rPr sz="1100" spc="-5" dirty="0">
                <a:latin typeface="TeXGyreHeros"/>
                <a:cs typeface="TeXGyreHeros"/>
              </a:rPr>
              <a:t>kërcell zvarritës,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lastar </a:t>
            </a:r>
            <a:r>
              <a:rPr sz="1100" dirty="0">
                <a:latin typeface="TeXGyreHeros"/>
                <a:cs typeface="TeXGyreHeros"/>
              </a:rPr>
              <a:t>të gjatë. </a:t>
            </a:r>
            <a:r>
              <a:rPr sz="1100" spc="-5" dirty="0">
                <a:latin typeface="TeXGyreHeros"/>
                <a:cs typeface="TeXGyreHeros"/>
              </a:rPr>
              <a:t>Prodhon </a:t>
            </a:r>
            <a:r>
              <a:rPr sz="1100" dirty="0">
                <a:latin typeface="TeXGyreHeros"/>
                <a:cs typeface="TeXGyreHeros"/>
              </a:rPr>
              <a:t>5-8 fruta </a:t>
            </a:r>
            <a:r>
              <a:rPr sz="1100" spc="-5" dirty="0">
                <a:latin typeface="TeXGyreHeros"/>
                <a:cs typeface="TeXGyreHeros"/>
              </a:rPr>
              <a:t>për bimë; </a:t>
            </a:r>
            <a:r>
              <a:rPr sz="1100" dirty="0">
                <a:latin typeface="TeXGyreHeros"/>
                <a:cs typeface="TeXGyreHeros"/>
              </a:rPr>
              <a:t>me  </a:t>
            </a:r>
            <a:r>
              <a:rPr sz="1100" spc="-5" dirty="0">
                <a:latin typeface="TeXGyreHeros"/>
                <a:cs typeface="TeXGyreHeros"/>
              </a:rPr>
              <a:t>formë dardhe, me gjatësi 25-30 </a:t>
            </a:r>
            <a:r>
              <a:rPr sz="1100" dirty="0">
                <a:latin typeface="TeXGyreHeros"/>
                <a:cs typeface="TeXGyreHeros"/>
              </a:rPr>
              <a:t>cm e </a:t>
            </a:r>
            <a:r>
              <a:rPr sz="1100" spc="-5" dirty="0">
                <a:latin typeface="TeXGyreHeros"/>
                <a:cs typeface="TeXGyreHeros"/>
              </a:rPr>
              <a:t>diametër 10-15 cm, me </a:t>
            </a:r>
            <a:r>
              <a:rPr sz="1100" dirty="0">
                <a:latin typeface="TeXGyreHeros"/>
                <a:cs typeface="TeXGyreHeros"/>
              </a:rPr>
              <a:t>peshë mesatare  </a:t>
            </a:r>
            <a:r>
              <a:rPr sz="1100" spc="-5" dirty="0">
                <a:latin typeface="TeXGyreHeros"/>
                <a:cs typeface="TeXGyreHeros"/>
              </a:rPr>
              <a:t>3.5-4.0 </a:t>
            </a:r>
            <a:r>
              <a:rPr sz="1100" spc="-10" dirty="0">
                <a:latin typeface="TeXGyreHeros"/>
                <a:cs typeface="TeXGyreHeros"/>
              </a:rPr>
              <a:t>kg, </a:t>
            </a:r>
            <a:r>
              <a:rPr sz="1100" dirty="0">
                <a:latin typeface="TeXGyreHeros"/>
                <a:cs typeface="TeXGyreHeros"/>
              </a:rPr>
              <a:t>nuk </a:t>
            </a:r>
            <a:r>
              <a:rPr sz="1100" spc="-5" dirty="0">
                <a:latin typeface="TeXGyreHeros"/>
                <a:cs typeface="TeXGyreHeros"/>
              </a:rPr>
              <a:t>përjashtohen rastet edhe </a:t>
            </a:r>
            <a:r>
              <a:rPr sz="1100" dirty="0">
                <a:latin typeface="TeXGyreHeros"/>
                <a:cs typeface="TeXGyreHeros"/>
              </a:rPr>
              <a:t>më </a:t>
            </a:r>
            <a:r>
              <a:rPr sz="1100" spc="-5" dirty="0">
                <a:latin typeface="TeXGyreHeros"/>
                <a:cs typeface="TeXGyreHeros"/>
              </a:rPr>
              <a:t>të mëdha; në pjekjen teknike </a:t>
            </a:r>
            <a:r>
              <a:rPr sz="1100" spc="-10" dirty="0">
                <a:latin typeface="TeXGyreHeros"/>
                <a:cs typeface="TeXGyreHeros"/>
              </a:rPr>
              <a:t>kanë  </a:t>
            </a:r>
            <a:r>
              <a:rPr sz="1100" dirty="0">
                <a:latin typeface="TeXGyreHeros"/>
                <a:cs typeface="TeXGyreHeros"/>
              </a:rPr>
              <a:t>ngjyrë jeshile të </a:t>
            </a:r>
            <a:r>
              <a:rPr sz="1100" spc="-5" dirty="0">
                <a:latin typeface="TeXGyreHeros"/>
                <a:cs typeface="TeXGyreHeros"/>
              </a:rPr>
              <a:t>errët, kurse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pjekjen </a:t>
            </a:r>
            <a:r>
              <a:rPr sz="1100" dirty="0">
                <a:latin typeface="TeXGyreHeros"/>
                <a:cs typeface="TeXGyreHeros"/>
              </a:rPr>
              <a:t>biologjike ngjyrë </a:t>
            </a:r>
            <a:r>
              <a:rPr sz="1100" spc="-5" dirty="0">
                <a:latin typeface="TeXGyreHeros"/>
                <a:cs typeface="TeXGyreHeros"/>
              </a:rPr>
              <a:t>të verdhë </a:t>
            </a:r>
            <a:r>
              <a:rPr sz="1100" dirty="0">
                <a:latin typeface="TeXGyreHeros"/>
                <a:cs typeface="TeXGyreHeros"/>
              </a:rPr>
              <a:t>- portokalli; tuli  ka </a:t>
            </a:r>
            <a:r>
              <a:rPr sz="1100" spc="-5" dirty="0">
                <a:latin typeface="TeXGyreHeros"/>
                <a:cs typeface="TeXGyreHeros"/>
              </a:rPr>
              <a:t>ngjyrë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verdhë-portokalli.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950">
              <a:latin typeface="TeXGyreHeros"/>
              <a:cs typeface="TeXGyreHeros"/>
            </a:endParaRPr>
          </a:p>
          <a:p>
            <a:pPr marL="12700" marR="2507615" indent="179705" algn="just">
              <a:lnSpc>
                <a:spcPct val="106100"/>
              </a:lnSpc>
            </a:pPr>
            <a:r>
              <a:rPr sz="1100" b="1" spc="-5" dirty="0">
                <a:latin typeface="Arial"/>
                <a:cs typeface="Arial"/>
              </a:rPr>
              <a:t>Kultivimi: </a:t>
            </a:r>
            <a:r>
              <a:rPr sz="1100" spc="-5" dirty="0">
                <a:latin typeface="TeXGyreHeros"/>
                <a:cs typeface="TeXGyreHeros"/>
              </a:rPr>
              <a:t>Farat mbillen në gropëza  të </a:t>
            </a:r>
            <a:r>
              <a:rPr sz="1100" dirty="0">
                <a:latin typeface="TeXGyreHeros"/>
                <a:cs typeface="TeXGyreHeros"/>
              </a:rPr>
              <a:t>përgatitura me </a:t>
            </a:r>
            <a:r>
              <a:rPr sz="1100" spc="-5" dirty="0">
                <a:latin typeface="TeXGyreHeros"/>
                <a:cs typeface="TeXGyreHeros"/>
              </a:rPr>
              <a:t>pleh organik, </a:t>
            </a:r>
            <a:r>
              <a:rPr sz="1100" dirty="0">
                <a:latin typeface="TeXGyreHeros"/>
                <a:cs typeface="TeXGyreHeros"/>
              </a:rPr>
              <a:t>në fund  </a:t>
            </a:r>
            <a:r>
              <a:rPr sz="1100" spc="-5" dirty="0">
                <a:latin typeface="TeXGyreHeros"/>
                <a:cs typeface="TeXGyreHeros"/>
              </a:rPr>
              <a:t>të prillit deri ﬁllim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majit. Zakonisht  mbillet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anë </a:t>
            </a:r>
            <a:r>
              <a:rPr sz="1100" dirty="0">
                <a:latin typeface="TeXGyreHeros"/>
                <a:cs typeface="TeXGyreHeros"/>
              </a:rPr>
              <a:t>ngastra e </a:t>
            </a:r>
            <a:r>
              <a:rPr sz="1100" spc="-5" dirty="0">
                <a:latin typeface="TeXGyreHeros"/>
                <a:cs typeface="TeXGyreHeros"/>
              </a:rPr>
              <a:t>në ledhe, </a:t>
            </a:r>
            <a:r>
              <a:rPr sz="1100" spc="5" dirty="0">
                <a:latin typeface="TeXGyreHeros"/>
                <a:cs typeface="TeXGyreHeros"/>
              </a:rPr>
              <a:t>me  </a:t>
            </a:r>
            <a:r>
              <a:rPr sz="1100" spc="-5" dirty="0">
                <a:latin typeface="TeXGyreHeros"/>
                <a:cs typeface="TeXGyreHeros"/>
              </a:rPr>
              <a:t>largësi 2-2,5 </a:t>
            </a:r>
            <a:r>
              <a:rPr sz="1100" dirty="0">
                <a:latin typeface="TeXGyreHeros"/>
                <a:cs typeface="TeXGyreHeros"/>
              </a:rPr>
              <a:t>m </a:t>
            </a:r>
            <a:r>
              <a:rPr sz="1100" spc="-5" dirty="0">
                <a:latin typeface="TeXGyreHeros"/>
                <a:cs typeface="TeXGyreHeros"/>
              </a:rPr>
              <a:t>midis bimëve. Po</a:t>
            </a:r>
            <a:r>
              <a:rPr sz="1100" spc="-12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kështu,  </a:t>
            </a:r>
            <a:r>
              <a:rPr sz="1100" spc="-5" dirty="0">
                <a:latin typeface="TeXGyreHeros"/>
                <a:cs typeface="TeXGyreHeros"/>
              </a:rPr>
              <a:t>është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njohur praktika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mbjelljes </a:t>
            </a:r>
            <a:r>
              <a:rPr sz="1100" dirty="0">
                <a:latin typeface="TeXGyreHeros"/>
                <a:cs typeface="TeXGyreHeros"/>
              </a:rPr>
              <a:t>së </a:t>
            </a:r>
            <a:r>
              <a:rPr sz="1100" spc="-5" dirty="0">
                <a:latin typeface="TeXGyreHeros"/>
                <a:cs typeface="TeXGyreHeros"/>
              </a:rPr>
              <a:t>tij  në bashkëshoqërim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dirty="0">
                <a:latin typeface="TeXGyreHeros"/>
                <a:cs typeface="TeXGyreHeros"/>
              </a:rPr>
              <a:t>misrin. </a:t>
            </a:r>
            <a:r>
              <a:rPr sz="1100" spc="-5" dirty="0">
                <a:latin typeface="TeXGyreHeros"/>
                <a:cs typeface="TeXGyreHeros"/>
              </a:rPr>
              <a:t>Prodhimi  </a:t>
            </a:r>
            <a:r>
              <a:rPr sz="1100" dirty="0">
                <a:latin typeface="TeXGyreHeros"/>
                <a:cs typeface="TeXGyreHeros"/>
              </a:rPr>
              <a:t>ﬁllon </a:t>
            </a:r>
            <a:r>
              <a:rPr sz="1100" spc="-5" dirty="0">
                <a:latin typeface="TeXGyreHeros"/>
                <a:cs typeface="TeXGyreHeros"/>
              </a:rPr>
              <a:t>në gjysmën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dytë të qershorit </a:t>
            </a:r>
            <a:r>
              <a:rPr sz="1100" dirty="0">
                <a:latin typeface="TeXGyreHeros"/>
                <a:cs typeface="TeXGyreHeros"/>
              </a:rPr>
              <a:t>dhe  vazhdon deri </a:t>
            </a:r>
            <a:r>
              <a:rPr sz="1100" spc="-5" dirty="0">
                <a:latin typeface="TeXGyreHeros"/>
                <a:cs typeface="TeXGyreHeros"/>
              </a:rPr>
              <a:t>në vjeshtë. </a:t>
            </a:r>
            <a:r>
              <a:rPr sz="1100" dirty="0">
                <a:latin typeface="TeXGyreHeros"/>
                <a:cs typeface="TeXGyreHeros"/>
              </a:rPr>
              <a:t>Pas </a:t>
            </a:r>
            <a:r>
              <a:rPr sz="1100" spc="-5" dirty="0">
                <a:latin typeface="TeXGyreHeros"/>
                <a:cs typeface="TeXGyreHeros"/>
              </a:rPr>
              <a:t>kësaj</a:t>
            </a:r>
            <a:r>
              <a:rPr sz="1100" spc="-1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frutat  </a:t>
            </a:r>
            <a:r>
              <a:rPr sz="1100" dirty="0">
                <a:latin typeface="TeXGyreHeros"/>
                <a:cs typeface="TeXGyreHeros"/>
              </a:rPr>
              <a:t>vilen </a:t>
            </a:r>
            <a:r>
              <a:rPr sz="1100" spc="-5" dirty="0">
                <a:latin typeface="TeXGyreHeros"/>
                <a:cs typeface="TeXGyreHeros"/>
              </a:rPr>
              <a:t>dhe ruhen </a:t>
            </a:r>
            <a:r>
              <a:rPr sz="1100" dirty="0">
                <a:latin typeface="TeXGyreHeros"/>
                <a:cs typeface="TeXGyreHeros"/>
              </a:rPr>
              <a:t>për </a:t>
            </a:r>
            <a:r>
              <a:rPr sz="1100" spc="-5" dirty="0">
                <a:latin typeface="TeXGyreHeros"/>
                <a:cs typeface="TeXGyreHeros"/>
              </a:rPr>
              <a:t>konsum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dimëror.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Rendimenti:</a:t>
            </a:r>
            <a:endParaRPr sz="1100">
              <a:latin typeface="Arial"/>
              <a:cs typeface="Arial"/>
            </a:endParaRPr>
          </a:p>
          <a:p>
            <a:pPr marL="192405">
              <a:lnSpc>
                <a:spcPct val="100000"/>
              </a:lnSpc>
              <a:spcBef>
                <a:spcPts val="85"/>
              </a:spcBef>
            </a:pPr>
            <a:r>
              <a:rPr sz="1100" spc="-5" dirty="0">
                <a:latin typeface="TeXGyreHeros"/>
                <a:cs typeface="TeXGyreHeros"/>
              </a:rPr>
              <a:t>rreth </a:t>
            </a:r>
            <a:r>
              <a:rPr sz="1100" dirty="0">
                <a:latin typeface="TeXGyreHeros"/>
                <a:cs typeface="TeXGyreHeros"/>
              </a:rPr>
              <a:t>10-15</a:t>
            </a:r>
            <a:r>
              <a:rPr sz="1100" spc="-5" dirty="0">
                <a:latin typeface="TeXGyreHeros"/>
                <a:cs typeface="TeXGyreHeros"/>
              </a:rPr>
              <a:t> kv/dynym.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  <a:spcBef>
                <a:spcPts val="5"/>
              </a:spcBef>
            </a:pPr>
            <a:r>
              <a:rPr sz="1100" b="1" spc="-10" dirty="0">
                <a:latin typeface="Arial"/>
                <a:cs typeface="Arial"/>
              </a:rPr>
              <a:t>Veçantitë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200">
              <a:latin typeface="Arial"/>
              <a:cs typeface="Arial"/>
            </a:endParaRPr>
          </a:p>
          <a:p>
            <a:pPr marL="12700" marR="2508250" indent="179705" algn="just">
              <a:lnSpc>
                <a:spcPct val="106400"/>
              </a:lnSpc>
            </a:pPr>
            <a:r>
              <a:rPr sz="1100" b="1" spc="-5" dirty="0">
                <a:latin typeface="Arial"/>
                <a:cs typeface="Arial"/>
              </a:rPr>
              <a:t>Pozitive: </a:t>
            </a:r>
            <a:r>
              <a:rPr sz="1100" spc="-5" dirty="0">
                <a:latin typeface="TeXGyreHeros"/>
                <a:cs typeface="TeXGyreHeros"/>
              </a:rPr>
              <a:t>Ka qëndrueshmëri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mirë  ndaj sëmundjeve dhe ndaj ndryshimeve  të temperaturave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ditës.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Negative: </a:t>
            </a:r>
            <a:r>
              <a:rPr sz="1100" spc="-5" dirty="0">
                <a:latin typeface="TeXGyreHeros"/>
                <a:cs typeface="TeXGyreHeros"/>
              </a:rPr>
              <a:t>Jep </a:t>
            </a:r>
            <a:r>
              <a:rPr sz="1100" dirty="0">
                <a:latin typeface="TeXGyreHeros"/>
                <a:cs typeface="TeXGyreHeros"/>
              </a:rPr>
              <a:t>prodhim të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ulët.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Përdorimi:</a:t>
            </a:r>
            <a:endParaRPr sz="1100">
              <a:latin typeface="Arial"/>
              <a:cs typeface="Arial"/>
            </a:endParaRPr>
          </a:p>
          <a:p>
            <a:pPr marL="12700" marR="2507615" indent="179705" algn="just">
              <a:lnSpc>
                <a:spcPct val="105900"/>
              </a:lnSpc>
              <a:spcBef>
                <a:spcPts val="10"/>
              </a:spcBef>
            </a:pPr>
            <a:r>
              <a:rPr sz="1100" spc="-5" dirty="0">
                <a:latin typeface="TeXGyreHeros"/>
                <a:cs typeface="TeXGyreHeros"/>
              </a:rPr>
              <a:t>Për përgatitje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byrekëve </a:t>
            </a:r>
            <a:r>
              <a:rPr sz="1100" dirty="0">
                <a:latin typeface="TeXGyreHeros"/>
                <a:cs typeface="TeXGyreHeros"/>
              </a:rPr>
              <a:t>dhe </a:t>
            </a:r>
            <a:r>
              <a:rPr sz="1100" spc="-5" dirty="0">
                <a:latin typeface="TeXGyreHeros"/>
                <a:cs typeface="TeXGyreHeros"/>
              </a:rPr>
              <a:t>gatime  të ndryshme, në familje dhe për tregun  lokal.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dirty="0">
                <a:latin typeface="Arial"/>
                <a:cs typeface="Arial"/>
              </a:rPr>
              <a:t>Risku: </a:t>
            </a:r>
            <a:r>
              <a:rPr sz="1100" spc="-5" dirty="0">
                <a:latin typeface="TeXGyreHeros"/>
                <a:cs typeface="TeXGyreHeros"/>
              </a:rPr>
              <a:t>Nuk </a:t>
            </a:r>
            <a:r>
              <a:rPr sz="1100" dirty="0">
                <a:latin typeface="TeXGyreHeros"/>
                <a:cs typeface="TeXGyreHeros"/>
              </a:rPr>
              <a:t>është </a:t>
            </a:r>
            <a:r>
              <a:rPr sz="1100" spc="-5" dirty="0">
                <a:latin typeface="TeXGyreHeros"/>
                <a:cs typeface="TeXGyreHeros"/>
              </a:rPr>
              <a:t>në </a:t>
            </a:r>
            <a:r>
              <a:rPr sz="1100" dirty="0">
                <a:latin typeface="TeXGyreHeros"/>
                <a:cs typeface="TeXGyreHeros"/>
              </a:rPr>
              <a:t>rrezik</a:t>
            </a:r>
            <a:r>
              <a:rPr sz="1100" spc="-17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zhdukjeje.</a:t>
            </a:r>
            <a:endParaRPr sz="1100">
              <a:latin typeface="TeXGyreHeros"/>
              <a:cs typeface="TeXGyreHero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364991" y="3467100"/>
            <a:ext cx="2433955" cy="5013960"/>
            <a:chOff x="3364991" y="3467100"/>
            <a:chExt cx="2433955" cy="5013960"/>
          </a:xfrm>
        </p:grpSpPr>
        <p:sp>
          <p:nvSpPr>
            <p:cNvPr id="4" name="object 4"/>
            <p:cNvSpPr/>
            <p:nvPr/>
          </p:nvSpPr>
          <p:spPr>
            <a:xfrm>
              <a:off x="3366515" y="3470148"/>
              <a:ext cx="2432304" cy="501091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368039" y="3470148"/>
              <a:ext cx="2428240" cy="5008245"/>
            </a:xfrm>
            <a:custGeom>
              <a:avLst/>
              <a:gdLst/>
              <a:ahLst/>
              <a:cxnLst/>
              <a:rect l="l" t="t" r="r" b="b"/>
              <a:pathLst>
                <a:path w="2428240" h="5008245">
                  <a:moveTo>
                    <a:pt x="0" y="0"/>
                  </a:moveTo>
                  <a:lnTo>
                    <a:pt x="0" y="5007864"/>
                  </a:lnTo>
                  <a:lnTo>
                    <a:pt x="2427731" y="5007864"/>
                  </a:lnTo>
                  <a:lnTo>
                    <a:pt x="2427731" y="0"/>
                  </a:lnTo>
                  <a:lnTo>
                    <a:pt x="0" y="0"/>
                  </a:lnTo>
                  <a:close/>
                </a:path>
              </a:pathLst>
            </a:custGeom>
            <a:ln w="6096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41275">
              <a:lnSpc>
                <a:spcPct val="100000"/>
              </a:lnSpc>
              <a:spcBef>
                <a:spcPts val="15"/>
              </a:spcBef>
            </a:pPr>
            <a:r>
              <a:rPr dirty="0"/>
              <a:t>- </a:t>
            </a:r>
            <a:fld id="{81D60167-4931-47E6-BA6A-407CBD079E47}" type="slidenum">
              <a:rPr dirty="0"/>
              <a:t>44</a:t>
            </a:fld>
            <a:r>
              <a:rPr spc="-100" dirty="0"/>
              <a:t> </a:t>
            </a:r>
            <a:r>
              <a:rPr dirty="0"/>
              <a:t>-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43204" y="577769"/>
            <a:ext cx="5030470" cy="7499350"/>
          </a:xfrm>
          <a:prstGeom prst="rect">
            <a:avLst/>
          </a:prstGeom>
        </p:spPr>
        <p:txBody>
          <a:bodyPr vert="horz" wrap="square" lIns="0" tIns="8064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35"/>
              </a:spcBef>
            </a:pPr>
            <a:r>
              <a:rPr sz="1400" b="1" spc="-5" dirty="0">
                <a:latin typeface="Arial"/>
                <a:cs typeface="Arial"/>
              </a:rPr>
              <a:t>Bamja </a:t>
            </a:r>
            <a:r>
              <a:rPr sz="1400" b="1" dirty="0">
                <a:latin typeface="Arial"/>
                <a:cs typeface="Arial"/>
              </a:rPr>
              <a:t>e</a:t>
            </a:r>
            <a:r>
              <a:rPr sz="1400" b="1" spc="1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Libohovës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475"/>
              </a:spcBef>
            </a:pPr>
            <a:r>
              <a:rPr sz="1250" b="1" spc="-5" dirty="0">
                <a:latin typeface="Arial"/>
                <a:cs typeface="Arial"/>
              </a:rPr>
              <a:t>Specia: </a:t>
            </a:r>
            <a:r>
              <a:rPr sz="1250" i="1" spc="-5" dirty="0">
                <a:latin typeface="Arimo"/>
                <a:cs typeface="Arimo"/>
              </a:rPr>
              <a:t>Abelmoschus esculentus</a:t>
            </a:r>
            <a:r>
              <a:rPr sz="1250" i="1" spc="25" dirty="0">
                <a:latin typeface="Arimo"/>
                <a:cs typeface="Arimo"/>
              </a:rPr>
              <a:t> </a:t>
            </a:r>
            <a:r>
              <a:rPr sz="1250" spc="-5" dirty="0">
                <a:latin typeface="TeXGyreHeros"/>
                <a:cs typeface="TeXGyreHeros"/>
              </a:rPr>
              <a:t>L.</a:t>
            </a:r>
            <a:endParaRPr sz="125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000">
              <a:latin typeface="TeXGyreHeros"/>
              <a:cs typeface="TeXGyreHeros"/>
            </a:endParaRPr>
          </a:p>
          <a:p>
            <a:pPr marL="12700" marR="5080" indent="179705" algn="just">
              <a:lnSpc>
                <a:spcPct val="106200"/>
              </a:lnSpc>
            </a:pPr>
            <a:r>
              <a:rPr sz="1100" b="1" spc="-5" dirty="0">
                <a:latin typeface="Arial"/>
                <a:cs typeface="Arial"/>
              </a:rPr>
              <a:t>Përhapja: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Libohovë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Gjirokastrës </a:t>
            </a:r>
            <a:r>
              <a:rPr sz="1100" dirty="0">
                <a:latin typeface="TeXGyreHeros"/>
                <a:cs typeface="TeXGyreHeros"/>
              </a:rPr>
              <a:t>dhe </a:t>
            </a:r>
            <a:r>
              <a:rPr sz="1100" spc="-5" dirty="0">
                <a:latin typeface="TeXGyreHeros"/>
                <a:cs typeface="TeXGyreHeros"/>
              </a:rPr>
              <a:t>në fshatrat për rreth njihet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kulti-  </a:t>
            </a:r>
            <a:r>
              <a:rPr sz="1100" dirty="0">
                <a:latin typeface="TeXGyreHeros"/>
                <a:cs typeface="TeXGyreHeros"/>
              </a:rPr>
              <a:t>vohet </a:t>
            </a:r>
            <a:r>
              <a:rPr sz="1100" spc="-10" dirty="0">
                <a:latin typeface="TeXGyreHeros"/>
                <a:cs typeface="TeXGyreHeros"/>
              </a:rPr>
              <a:t>për </a:t>
            </a:r>
            <a:r>
              <a:rPr sz="1100" spc="5" dirty="0">
                <a:latin typeface="TeXGyreHeros"/>
                <a:cs typeface="TeXGyreHeros"/>
              </a:rPr>
              <a:t>më </a:t>
            </a:r>
            <a:r>
              <a:rPr sz="1100" dirty="0">
                <a:latin typeface="TeXGyreHeros"/>
                <a:cs typeface="TeXGyreHeros"/>
              </a:rPr>
              <a:t>shumë se 80 </a:t>
            </a:r>
            <a:r>
              <a:rPr sz="1100" spc="-5" dirty="0">
                <a:latin typeface="TeXGyreHeros"/>
                <a:cs typeface="TeXGyreHeros"/>
              </a:rPr>
              <a:t>-100 vjet. </a:t>
            </a:r>
            <a:r>
              <a:rPr sz="1100" dirty="0">
                <a:latin typeface="TeXGyreHeros"/>
                <a:cs typeface="TeXGyreHeros"/>
              </a:rPr>
              <a:t>Fara është </a:t>
            </a:r>
            <a:r>
              <a:rPr sz="1100" spc="-5" dirty="0">
                <a:latin typeface="TeXGyreHeros"/>
                <a:cs typeface="TeXGyreHeros"/>
              </a:rPr>
              <a:t>ruajtur në </a:t>
            </a:r>
            <a:r>
              <a:rPr sz="1100" dirty="0">
                <a:latin typeface="TeXGyreHeros"/>
                <a:cs typeface="TeXGyreHeros"/>
              </a:rPr>
              <a:t>breza </a:t>
            </a:r>
            <a:r>
              <a:rPr sz="1100" spc="-5" dirty="0">
                <a:latin typeface="TeXGyreHeros"/>
                <a:cs typeface="TeXGyreHeros"/>
              </a:rPr>
              <a:t>duke </a:t>
            </a:r>
            <a:r>
              <a:rPr sz="1100" dirty="0">
                <a:latin typeface="TeXGyreHeros"/>
                <a:cs typeface="TeXGyreHeros"/>
              </a:rPr>
              <a:t>e kultivuar  </a:t>
            </a:r>
            <a:r>
              <a:rPr sz="1100" spc="-5" dirty="0">
                <a:latin typeface="TeXGyreHeros"/>
                <a:cs typeface="TeXGyreHeros"/>
              </a:rPr>
              <a:t>nga bahçevanët.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vitet 80-90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shekullit </a:t>
            </a:r>
            <a:r>
              <a:rPr sz="1100" dirty="0">
                <a:latin typeface="TeXGyreHeros"/>
                <a:cs typeface="TeXGyreHeros"/>
              </a:rPr>
              <a:t>kaluar </a:t>
            </a:r>
            <a:r>
              <a:rPr sz="1100" spc="-5" dirty="0">
                <a:latin typeface="TeXGyreHeros"/>
                <a:cs typeface="TeXGyreHeros"/>
              </a:rPr>
              <a:t>ishte përhapur në </a:t>
            </a:r>
            <a:r>
              <a:rPr sz="1100" dirty="0">
                <a:latin typeface="TeXGyreHeros"/>
                <a:cs typeface="TeXGyreHeros"/>
              </a:rPr>
              <a:t>gjithë </a:t>
            </a:r>
            <a:r>
              <a:rPr sz="1100" spc="-5" dirty="0">
                <a:latin typeface="TeXGyreHeros"/>
                <a:cs typeface="TeXGyreHeros"/>
              </a:rPr>
              <a:t>rrethet 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Shqipërisë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së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mesme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dhe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jugut,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duke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u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bërë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kështu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kultivari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bazë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për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furnizimin 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qyteteve. Aktualisht, me futjen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farërave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importit, mbillet </a:t>
            </a:r>
            <a:r>
              <a:rPr sz="1100" dirty="0">
                <a:latin typeface="TeXGyreHeros"/>
                <a:cs typeface="TeXGyreHeros"/>
              </a:rPr>
              <a:t>pak, </a:t>
            </a:r>
            <a:r>
              <a:rPr sz="1100" spc="-5" dirty="0">
                <a:latin typeface="TeXGyreHeros"/>
                <a:cs typeface="TeXGyreHeros"/>
              </a:rPr>
              <a:t>duke </a:t>
            </a:r>
            <a:r>
              <a:rPr sz="1100" spc="-10" dirty="0">
                <a:latin typeface="TeXGyreHeros"/>
                <a:cs typeface="TeXGyreHeros"/>
              </a:rPr>
              <a:t>qenë  </a:t>
            </a:r>
            <a:r>
              <a:rPr sz="1100" spc="-5" dirty="0">
                <a:latin typeface="TeXGyreHeros"/>
                <a:cs typeface="TeXGyreHeros"/>
              </a:rPr>
              <a:t>kështu kultivar </a:t>
            </a:r>
            <a:r>
              <a:rPr sz="1100" dirty="0">
                <a:latin typeface="TeXGyreHeros"/>
                <a:cs typeface="TeXGyreHeros"/>
              </a:rPr>
              <a:t>autokton i</a:t>
            </a:r>
            <a:r>
              <a:rPr sz="1100" spc="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rrallë.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Përshkrimi:</a:t>
            </a:r>
            <a:endParaRPr sz="1100">
              <a:latin typeface="Arial"/>
              <a:cs typeface="Arial"/>
            </a:endParaRPr>
          </a:p>
          <a:p>
            <a:pPr marL="12700" marR="7620" indent="179705" algn="just">
              <a:lnSpc>
                <a:spcPct val="105900"/>
              </a:lnSpc>
              <a:spcBef>
                <a:spcPts val="5"/>
              </a:spcBef>
            </a:pPr>
            <a:r>
              <a:rPr sz="1100" dirty="0">
                <a:latin typeface="TeXGyreHeros"/>
                <a:cs typeface="TeXGyreHeros"/>
              </a:rPr>
              <a:t>Bimë </a:t>
            </a:r>
            <a:r>
              <a:rPr sz="1100" spc="-5" dirty="0">
                <a:latin typeface="TeXGyreHeros"/>
                <a:cs typeface="TeXGyreHeros"/>
              </a:rPr>
              <a:t>me kërcell të lartë, rreth 1,3-1,5 </a:t>
            </a:r>
            <a:r>
              <a:rPr sz="1100" dirty="0">
                <a:latin typeface="TeXGyreHeros"/>
                <a:cs typeface="TeXGyreHeros"/>
              </a:rPr>
              <a:t>m, </a:t>
            </a:r>
            <a:r>
              <a:rPr sz="1100" spc="-5" dirty="0">
                <a:latin typeface="TeXGyreHeros"/>
                <a:cs typeface="TeXGyreHeros"/>
              </a:rPr>
              <a:t>me pak </a:t>
            </a:r>
            <a:r>
              <a:rPr sz="1100" spc="-10" dirty="0">
                <a:latin typeface="TeXGyreHeros"/>
                <a:cs typeface="TeXGyreHeros"/>
              </a:rPr>
              <a:t>lastar,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mbulesë të mirë  gjethore,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dirty="0">
                <a:latin typeface="TeXGyreHeros"/>
                <a:cs typeface="TeXGyreHeros"/>
              </a:rPr>
              <a:t>ngjyrë </a:t>
            </a:r>
            <a:r>
              <a:rPr sz="1100" spc="-5" dirty="0">
                <a:latin typeface="TeXGyreHeros"/>
                <a:cs typeface="TeXGyreHeros"/>
              </a:rPr>
              <a:t>të gjelbër të errët. Prodhon 30-50 fruta për bimë; me formë  konike, me gjatësi </a:t>
            </a:r>
            <a:r>
              <a:rPr sz="1100" dirty="0">
                <a:latin typeface="TeXGyreHeros"/>
                <a:cs typeface="TeXGyreHeros"/>
              </a:rPr>
              <a:t>7-10 cm e </a:t>
            </a:r>
            <a:r>
              <a:rPr sz="1100" spc="-5" dirty="0">
                <a:latin typeface="TeXGyreHeros"/>
                <a:cs typeface="TeXGyreHeros"/>
              </a:rPr>
              <a:t>gjerësi 1,0-1,3 cm, me </a:t>
            </a:r>
            <a:r>
              <a:rPr sz="1100" dirty="0">
                <a:latin typeface="TeXGyreHeros"/>
                <a:cs typeface="TeXGyreHeros"/>
              </a:rPr>
              <a:t>ngjyrë jeshile të</a:t>
            </a:r>
            <a:r>
              <a:rPr sz="1100" spc="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hapët.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950">
              <a:latin typeface="TeXGyreHeros"/>
              <a:cs typeface="TeXGyreHeros"/>
            </a:endParaRPr>
          </a:p>
          <a:p>
            <a:pPr marL="12700" marR="5080" indent="179705" algn="just">
              <a:lnSpc>
                <a:spcPct val="106400"/>
              </a:lnSpc>
            </a:pPr>
            <a:r>
              <a:rPr sz="1100" b="1" spc="-5" dirty="0">
                <a:latin typeface="Arial"/>
                <a:cs typeface="Arial"/>
              </a:rPr>
              <a:t>Kultivimi: </a:t>
            </a:r>
            <a:r>
              <a:rPr sz="1100" spc="-5" dirty="0">
                <a:latin typeface="TeXGyreHeros"/>
                <a:cs typeface="TeXGyreHeros"/>
              </a:rPr>
              <a:t>Farërat mbillen </a:t>
            </a:r>
            <a:r>
              <a:rPr sz="1100" dirty="0">
                <a:latin typeface="TeXGyreHeros"/>
                <a:cs typeface="TeXGyreHeros"/>
              </a:rPr>
              <a:t>gjatë prillit dhe </a:t>
            </a:r>
            <a:r>
              <a:rPr sz="1100" spc="-5" dirty="0">
                <a:latin typeface="TeXGyreHeros"/>
                <a:cs typeface="TeXGyreHeros"/>
              </a:rPr>
              <a:t>deri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ﬁllim </a:t>
            </a:r>
            <a:r>
              <a:rPr sz="1100" dirty="0">
                <a:latin typeface="TeXGyreHeros"/>
                <a:cs typeface="TeXGyreHeros"/>
              </a:rPr>
              <a:t>të majit. </a:t>
            </a:r>
            <a:r>
              <a:rPr sz="1100" spc="-5" dirty="0">
                <a:latin typeface="TeXGyreHeros"/>
                <a:cs typeface="TeXGyreHeros"/>
              </a:rPr>
              <a:t>Prodhimi ﬁllon  në </a:t>
            </a:r>
            <a:r>
              <a:rPr sz="1100" dirty="0">
                <a:latin typeface="TeXGyreHeros"/>
                <a:cs typeface="TeXGyreHeros"/>
              </a:rPr>
              <a:t>qershor </a:t>
            </a:r>
            <a:r>
              <a:rPr sz="1100" spc="-5" dirty="0">
                <a:latin typeface="TeXGyreHeros"/>
                <a:cs typeface="TeXGyreHeros"/>
              </a:rPr>
              <a:t>dhe </a:t>
            </a:r>
            <a:r>
              <a:rPr sz="1100" dirty="0">
                <a:latin typeface="TeXGyreHeros"/>
                <a:cs typeface="TeXGyreHeros"/>
              </a:rPr>
              <a:t>vazhdon deri </a:t>
            </a:r>
            <a:r>
              <a:rPr sz="1100" spc="-5" dirty="0">
                <a:latin typeface="TeXGyreHeros"/>
                <a:cs typeface="TeXGyreHeros"/>
              </a:rPr>
              <a:t>në </a:t>
            </a:r>
            <a:r>
              <a:rPr sz="1100" dirty="0">
                <a:latin typeface="TeXGyreHeros"/>
                <a:cs typeface="TeXGyreHeros"/>
              </a:rPr>
              <a:t>ngricat e para të</a:t>
            </a:r>
            <a:r>
              <a:rPr sz="1100" spc="-8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vjeshtës.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  <a:spcBef>
                <a:spcPts val="5"/>
              </a:spcBef>
            </a:pPr>
            <a:r>
              <a:rPr sz="1100" b="1" spc="-5" dirty="0">
                <a:latin typeface="Arial"/>
                <a:cs typeface="Arial"/>
              </a:rPr>
              <a:t>Rendimenti: </a:t>
            </a:r>
            <a:r>
              <a:rPr sz="1100" spc="-5" dirty="0">
                <a:latin typeface="TeXGyreHeros"/>
                <a:cs typeface="TeXGyreHeros"/>
              </a:rPr>
              <a:t>rreth </a:t>
            </a:r>
            <a:r>
              <a:rPr sz="1100" dirty="0">
                <a:latin typeface="TeXGyreHeros"/>
                <a:cs typeface="TeXGyreHeros"/>
              </a:rPr>
              <a:t>15-20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kv/dynym.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10" dirty="0">
                <a:latin typeface="Arial"/>
                <a:cs typeface="Arial"/>
              </a:rPr>
              <a:t>Veçantitë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200">
              <a:latin typeface="Arial"/>
              <a:cs typeface="Arial"/>
            </a:endParaRPr>
          </a:p>
          <a:p>
            <a:pPr marL="12700" marR="1917700" indent="179705" algn="just">
              <a:lnSpc>
                <a:spcPct val="105900"/>
              </a:lnSpc>
            </a:pPr>
            <a:r>
              <a:rPr sz="1100" b="1" spc="-5" dirty="0">
                <a:latin typeface="Arial"/>
                <a:cs typeface="Arial"/>
              </a:rPr>
              <a:t>Pozitive: </a:t>
            </a:r>
            <a:r>
              <a:rPr sz="1100" dirty="0">
                <a:latin typeface="TeXGyreHeros"/>
                <a:cs typeface="TeXGyreHeros"/>
              </a:rPr>
              <a:t>Ka </a:t>
            </a:r>
            <a:r>
              <a:rPr sz="1100" spc="-5" dirty="0">
                <a:latin typeface="TeXGyreHeros"/>
                <a:cs typeface="TeXGyreHeros"/>
              </a:rPr>
              <a:t>qëndrueshmëri të mirë ndaj së-  mundjeve, veçanërisht bakteriozës. </a:t>
            </a:r>
            <a:r>
              <a:rPr sz="1100" dirty="0">
                <a:latin typeface="TeXGyreHeros"/>
                <a:cs typeface="TeXGyreHeros"/>
              </a:rPr>
              <a:t>Jep prodhim  </a:t>
            </a:r>
            <a:r>
              <a:rPr sz="1100" spc="-5" dirty="0">
                <a:latin typeface="TeXGyreHeros"/>
                <a:cs typeface="TeXGyreHeros"/>
              </a:rPr>
              <a:t>të mirë </a:t>
            </a:r>
            <a:r>
              <a:rPr sz="1100" dirty="0">
                <a:latin typeface="TeXGyreHeros"/>
                <a:cs typeface="TeXGyreHeros"/>
              </a:rPr>
              <a:t>e të</a:t>
            </a:r>
            <a:r>
              <a:rPr sz="1100" spc="-1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qëndrueshëm.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  <a:spcBef>
                <a:spcPts val="5"/>
              </a:spcBef>
            </a:pPr>
            <a:r>
              <a:rPr sz="1100" b="1" spc="-5" dirty="0">
                <a:latin typeface="Arial"/>
                <a:cs typeface="Arial"/>
              </a:rPr>
              <a:t>Negative: </a:t>
            </a:r>
            <a:r>
              <a:rPr sz="1100" dirty="0">
                <a:latin typeface="TeXGyreHeros"/>
                <a:cs typeface="TeXGyreHeros"/>
              </a:rPr>
              <a:t>Nuk </a:t>
            </a:r>
            <a:r>
              <a:rPr sz="1100" spc="-5" dirty="0">
                <a:latin typeface="TeXGyreHeros"/>
                <a:cs typeface="TeXGyreHeros"/>
              </a:rPr>
              <a:t>ka.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Përdorimi:</a:t>
            </a:r>
            <a:endParaRPr sz="1100">
              <a:latin typeface="Arial"/>
              <a:cs typeface="Arial"/>
            </a:endParaRPr>
          </a:p>
          <a:p>
            <a:pPr marR="1725295" algn="ctr">
              <a:lnSpc>
                <a:spcPct val="100000"/>
              </a:lnSpc>
              <a:spcBef>
                <a:spcPts val="85"/>
              </a:spcBef>
            </a:pPr>
            <a:r>
              <a:rPr sz="1100" spc="-5" dirty="0">
                <a:latin typeface="TeXGyreHeros"/>
                <a:cs typeface="TeXGyreHeros"/>
              </a:rPr>
              <a:t>Për  konsum  në  familje  dhe  për  tregun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lokal.</a:t>
            </a:r>
            <a:endParaRPr sz="1100">
              <a:latin typeface="TeXGyreHeros"/>
              <a:cs typeface="TeXGyreHeros"/>
            </a:endParaRPr>
          </a:p>
          <a:p>
            <a:pPr marL="2193290" marR="1917700" indent="-635" algn="ctr">
              <a:lnSpc>
                <a:spcPts val="1400"/>
              </a:lnSpc>
              <a:spcBef>
                <a:spcPts val="55"/>
              </a:spcBef>
            </a:pPr>
            <a:r>
              <a:rPr sz="1100" spc="-5" dirty="0">
                <a:latin typeface="TeXGyreHeros"/>
                <a:cs typeface="TeXGyreHeros"/>
              </a:rPr>
              <a:t>Përdoret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fre-  skët </a:t>
            </a:r>
            <a:r>
              <a:rPr sz="1100" dirty="0">
                <a:latin typeface="TeXGyreHeros"/>
                <a:cs typeface="TeXGyreHeros"/>
              </a:rPr>
              <a:t>në</a:t>
            </a:r>
            <a:r>
              <a:rPr sz="1100" spc="-7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gatime</a:t>
            </a:r>
            <a:endParaRPr sz="1100">
              <a:latin typeface="TeXGyreHeros"/>
              <a:cs typeface="TeXGyreHeros"/>
            </a:endParaRPr>
          </a:p>
          <a:p>
            <a:pPr marL="2193290" marR="1917700" algn="ctr">
              <a:lnSpc>
                <a:spcPts val="1390"/>
              </a:lnSpc>
              <a:spcBef>
                <a:spcPts val="15"/>
              </a:spcBef>
              <a:tabLst>
                <a:tab pos="2450465" algn="l"/>
              </a:tabLst>
            </a:pPr>
            <a:r>
              <a:rPr sz="1100" spc="-10" dirty="0">
                <a:latin typeface="TeXGyreHeros"/>
                <a:cs typeface="TeXGyreHeros"/>
              </a:rPr>
              <a:t>t</a:t>
            </a:r>
            <a:r>
              <a:rPr sz="1100" dirty="0">
                <a:latin typeface="TeXGyreHeros"/>
                <a:cs typeface="TeXGyreHeros"/>
              </a:rPr>
              <a:t>ë	n</a:t>
            </a:r>
            <a:r>
              <a:rPr sz="1100" spc="-10" dirty="0">
                <a:latin typeface="TeXGyreHeros"/>
                <a:cs typeface="TeXGyreHeros"/>
              </a:rPr>
              <a:t>d</a:t>
            </a:r>
            <a:r>
              <a:rPr sz="1100" spc="5" dirty="0">
                <a:latin typeface="TeXGyreHeros"/>
                <a:cs typeface="TeXGyreHeros"/>
              </a:rPr>
              <a:t>r</a:t>
            </a:r>
            <a:r>
              <a:rPr sz="1100" spc="-15" dirty="0">
                <a:latin typeface="TeXGyreHeros"/>
                <a:cs typeface="TeXGyreHeros"/>
              </a:rPr>
              <a:t>y</a:t>
            </a:r>
            <a:r>
              <a:rPr sz="1100" dirty="0">
                <a:latin typeface="TeXGyreHeros"/>
                <a:cs typeface="TeXGyreHeros"/>
              </a:rPr>
              <a:t>s</a:t>
            </a:r>
            <a:r>
              <a:rPr sz="1100" spc="-10" dirty="0">
                <a:latin typeface="TeXGyreHeros"/>
                <a:cs typeface="TeXGyreHeros"/>
              </a:rPr>
              <a:t>h</a:t>
            </a:r>
            <a:r>
              <a:rPr sz="1100" spc="5" dirty="0">
                <a:latin typeface="TeXGyreHeros"/>
                <a:cs typeface="TeXGyreHeros"/>
              </a:rPr>
              <a:t>m</a:t>
            </a:r>
            <a:r>
              <a:rPr sz="1100" dirty="0">
                <a:latin typeface="TeXGyreHeros"/>
                <a:cs typeface="TeXGyreHeros"/>
              </a:rPr>
              <a:t>e.  Në  </a:t>
            </a:r>
            <a:r>
              <a:rPr sz="1100" spc="-5" dirty="0">
                <a:latin typeface="TeXGyreHeros"/>
                <a:cs typeface="TeXGyreHeros"/>
              </a:rPr>
              <a:t>disa</a:t>
            </a:r>
            <a:r>
              <a:rPr sz="1100" spc="7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famil-</a:t>
            </a:r>
            <a:endParaRPr sz="1100">
              <a:latin typeface="TeXGyreHeros"/>
              <a:cs typeface="TeXGyreHeros"/>
            </a:endParaRPr>
          </a:p>
          <a:p>
            <a:pPr marL="2193290" marR="1917700" indent="-1270" algn="ctr">
              <a:lnSpc>
                <a:spcPts val="1400"/>
              </a:lnSpc>
              <a:spcBef>
                <a:spcPts val="5"/>
              </a:spcBef>
              <a:tabLst>
                <a:tab pos="2947035" algn="l"/>
              </a:tabLst>
            </a:pPr>
            <a:r>
              <a:rPr sz="1100" dirty="0">
                <a:latin typeface="TeXGyreHeros"/>
                <a:cs typeface="TeXGyreHeros"/>
              </a:rPr>
              <a:t>je </a:t>
            </a:r>
            <a:r>
              <a:rPr sz="1100" spc="-5" dirty="0">
                <a:latin typeface="TeXGyreHeros"/>
                <a:cs typeface="TeXGyreHeros"/>
              </a:rPr>
              <a:t>të vjetra të  </a:t>
            </a:r>
            <a:r>
              <a:rPr sz="1100" spc="-10" dirty="0">
                <a:latin typeface="TeXGyreHeros"/>
                <a:cs typeface="TeXGyreHeros"/>
              </a:rPr>
              <a:t>q</a:t>
            </a:r>
            <a:r>
              <a:rPr sz="1100" dirty="0">
                <a:latin typeface="TeXGyreHeros"/>
                <a:cs typeface="TeXGyreHeros"/>
              </a:rPr>
              <a:t>yt</a:t>
            </a:r>
            <a:r>
              <a:rPr sz="1100" spc="-10" dirty="0">
                <a:latin typeface="TeXGyreHeros"/>
                <a:cs typeface="TeXGyreHeros"/>
              </a:rPr>
              <a:t>e</a:t>
            </a:r>
            <a:r>
              <a:rPr sz="1100" spc="10" dirty="0">
                <a:latin typeface="TeXGyreHeros"/>
                <a:cs typeface="TeXGyreHeros"/>
              </a:rPr>
              <a:t>t</a:t>
            </a:r>
            <a:r>
              <a:rPr sz="1100" spc="-10" dirty="0">
                <a:latin typeface="TeXGyreHeros"/>
                <a:cs typeface="TeXGyreHeros"/>
              </a:rPr>
              <a:t>e</a:t>
            </a:r>
            <a:r>
              <a:rPr sz="1100" dirty="0">
                <a:latin typeface="TeXGyreHeros"/>
                <a:cs typeface="TeXGyreHeros"/>
              </a:rPr>
              <a:t>ve	L</a:t>
            </a:r>
            <a:r>
              <a:rPr sz="1100" spc="5" dirty="0">
                <a:latin typeface="TeXGyreHeros"/>
                <a:cs typeface="TeXGyreHeros"/>
              </a:rPr>
              <a:t>i</a:t>
            </a:r>
            <a:r>
              <a:rPr sz="1100" dirty="0">
                <a:latin typeface="TeXGyreHeros"/>
                <a:cs typeface="TeXGyreHeros"/>
              </a:rPr>
              <a:t>-</a:t>
            </a:r>
            <a:endParaRPr sz="1100">
              <a:latin typeface="TeXGyreHeros"/>
              <a:cs typeface="TeXGyreHeros"/>
            </a:endParaRPr>
          </a:p>
          <a:p>
            <a:pPr marL="2193290">
              <a:lnSpc>
                <a:spcPct val="100000"/>
              </a:lnSpc>
              <a:spcBef>
                <a:spcPts val="20"/>
              </a:spcBef>
            </a:pPr>
            <a:r>
              <a:rPr sz="1100" spc="-5" dirty="0">
                <a:latin typeface="TeXGyreHeros"/>
                <a:cs typeface="TeXGyreHeros"/>
              </a:rPr>
              <a:t>bohovë,</a:t>
            </a:r>
            <a:r>
              <a:rPr sz="1100" spc="1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Përmet</a:t>
            </a:r>
            <a:r>
              <a:rPr sz="1100" spc="1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1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Gjirokastër</a:t>
            </a:r>
            <a:r>
              <a:rPr sz="1100" spc="1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frutat</a:t>
            </a:r>
            <a:r>
              <a:rPr sz="1100" spc="16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1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pjekur</a:t>
            </a:r>
            <a:endParaRPr sz="1100">
              <a:latin typeface="TeXGyreHeros"/>
              <a:cs typeface="TeXGyreHeros"/>
            </a:endParaRPr>
          </a:p>
          <a:p>
            <a:pPr marL="2193290" marR="6350">
              <a:lnSpc>
                <a:spcPct val="106400"/>
              </a:lnSpc>
            </a:pPr>
            <a:r>
              <a:rPr sz="1100" dirty="0">
                <a:latin typeface="TeXGyreHeros"/>
                <a:cs typeface="TeXGyreHeros"/>
              </a:rPr>
              <a:t>vilen e thahen </a:t>
            </a:r>
            <a:r>
              <a:rPr sz="1100" spc="-5" dirty="0">
                <a:latin typeface="TeXGyreHeros"/>
                <a:cs typeface="TeXGyreHeros"/>
              </a:rPr>
              <a:t>në vargje, </a:t>
            </a:r>
            <a:r>
              <a:rPr sz="1100" dirty="0">
                <a:latin typeface="TeXGyreHeros"/>
                <a:cs typeface="TeXGyreHeros"/>
              </a:rPr>
              <a:t>për </a:t>
            </a:r>
            <a:r>
              <a:rPr sz="1100" spc="-5" dirty="0">
                <a:latin typeface="TeXGyreHeros"/>
                <a:cs typeface="TeXGyreHeros"/>
              </a:rPr>
              <a:t>tu konsumuar</a:t>
            </a:r>
            <a:r>
              <a:rPr sz="1100" spc="-18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në  </a:t>
            </a:r>
            <a:r>
              <a:rPr sz="1100" spc="-15" dirty="0">
                <a:latin typeface="TeXGyreHeros"/>
                <a:cs typeface="TeXGyreHeros"/>
              </a:rPr>
              <a:t>dimër.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00">
              <a:latin typeface="TeXGyreHeros"/>
              <a:cs typeface="TeXGyreHeros"/>
            </a:endParaRPr>
          </a:p>
          <a:p>
            <a:pPr marL="2372995">
              <a:lnSpc>
                <a:spcPct val="100000"/>
              </a:lnSpc>
            </a:pPr>
            <a:r>
              <a:rPr sz="1100" b="1" dirty="0">
                <a:latin typeface="Arial"/>
                <a:cs typeface="Arial"/>
              </a:rPr>
              <a:t>Risku: </a:t>
            </a:r>
            <a:r>
              <a:rPr sz="1100" spc="-5" dirty="0">
                <a:latin typeface="TeXGyreHeros"/>
                <a:cs typeface="TeXGyreHeros"/>
              </a:rPr>
              <a:t>Është </a:t>
            </a:r>
            <a:r>
              <a:rPr sz="1100" dirty="0">
                <a:latin typeface="TeXGyreHeros"/>
                <a:cs typeface="TeXGyreHeros"/>
              </a:rPr>
              <a:t>në rrezik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zhdukjeje.</a:t>
            </a:r>
            <a:endParaRPr sz="1100">
              <a:latin typeface="TeXGyreHeros"/>
              <a:cs typeface="TeXGyreHero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918965" y="3908298"/>
            <a:ext cx="1841500" cy="3164205"/>
            <a:chOff x="3918965" y="3908298"/>
            <a:chExt cx="1841500" cy="3164205"/>
          </a:xfrm>
        </p:grpSpPr>
        <p:sp>
          <p:nvSpPr>
            <p:cNvPr id="4" name="object 4"/>
            <p:cNvSpPr/>
            <p:nvPr/>
          </p:nvSpPr>
          <p:spPr>
            <a:xfrm>
              <a:off x="3921251" y="3910584"/>
              <a:ext cx="1837944" cy="315925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922775" y="3912108"/>
              <a:ext cx="1833880" cy="3156585"/>
            </a:xfrm>
            <a:custGeom>
              <a:avLst/>
              <a:gdLst/>
              <a:ahLst/>
              <a:cxnLst/>
              <a:rect l="l" t="t" r="r" b="b"/>
              <a:pathLst>
                <a:path w="1833879" h="3156584">
                  <a:moveTo>
                    <a:pt x="0" y="0"/>
                  </a:moveTo>
                  <a:lnTo>
                    <a:pt x="0" y="3156204"/>
                  </a:lnTo>
                  <a:lnTo>
                    <a:pt x="1833372" y="3156204"/>
                  </a:lnTo>
                  <a:lnTo>
                    <a:pt x="1833372" y="0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758190" y="6226302"/>
            <a:ext cx="2108200" cy="2255520"/>
            <a:chOff x="758190" y="6226302"/>
            <a:chExt cx="2108200" cy="2255520"/>
          </a:xfrm>
        </p:grpSpPr>
        <p:sp>
          <p:nvSpPr>
            <p:cNvPr id="7" name="object 7"/>
            <p:cNvSpPr/>
            <p:nvPr/>
          </p:nvSpPr>
          <p:spPr>
            <a:xfrm>
              <a:off x="762000" y="6230112"/>
              <a:ext cx="2101596" cy="224942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62000" y="6230112"/>
              <a:ext cx="2100580" cy="2247900"/>
            </a:xfrm>
            <a:custGeom>
              <a:avLst/>
              <a:gdLst/>
              <a:ahLst/>
              <a:cxnLst/>
              <a:rect l="l" t="t" r="r" b="b"/>
              <a:pathLst>
                <a:path w="2100580" h="2247900">
                  <a:moveTo>
                    <a:pt x="0" y="0"/>
                  </a:moveTo>
                  <a:lnTo>
                    <a:pt x="0" y="2247900"/>
                  </a:lnTo>
                  <a:lnTo>
                    <a:pt x="2100072" y="2247900"/>
                  </a:lnTo>
                  <a:lnTo>
                    <a:pt x="2100072" y="0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41275">
              <a:lnSpc>
                <a:spcPct val="100000"/>
              </a:lnSpc>
              <a:spcBef>
                <a:spcPts val="15"/>
              </a:spcBef>
            </a:pPr>
            <a:r>
              <a:rPr dirty="0"/>
              <a:t>- </a:t>
            </a:r>
            <a:fld id="{81D60167-4931-47E6-BA6A-407CBD079E47}" type="slidenum">
              <a:rPr dirty="0"/>
              <a:t>45</a:t>
            </a:fld>
            <a:r>
              <a:rPr spc="-100" dirty="0"/>
              <a:t> </a:t>
            </a:r>
            <a:r>
              <a:rPr dirty="0"/>
              <a:t>-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9780" y="577769"/>
            <a:ext cx="5029200" cy="5720715"/>
          </a:xfrm>
          <a:prstGeom prst="rect">
            <a:avLst/>
          </a:prstGeom>
        </p:spPr>
        <p:txBody>
          <a:bodyPr vert="horz" wrap="square" lIns="0" tIns="8064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35"/>
              </a:spcBef>
            </a:pPr>
            <a:r>
              <a:rPr sz="1400" b="1" spc="-5" dirty="0">
                <a:latin typeface="Arial"/>
                <a:cs typeface="Arial"/>
              </a:rPr>
              <a:t>Bamja </a:t>
            </a:r>
            <a:r>
              <a:rPr sz="1400" b="1" dirty="0">
                <a:latin typeface="Arial"/>
                <a:cs typeface="Arial"/>
              </a:rPr>
              <a:t>e</a:t>
            </a:r>
            <a:r>
              <a:rPr sz="1400" b="1" spc="1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Oblikës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475"/>
              </a:spcBef>
            </a:pPr>
            <a:r>
              <a:rPr sz="1250" b="1" spc="-5" dirty="0">
                <a:latin typeface="Arial"/>
                <a:cs typeface="Arial"/>
              </a:rPr>
              <a:t>Specia: </a:t>
            </a:r>
            <a:r>
              <a:rPr sz="1250" i="1" spc="-5" dirty="0">
                <a:latin typeface="Arimo"/>
                <a:cs typeface="Arimo"/>
              </a:rPr>
              <a:t>Abelmoschus esculentus</a:t>
            </a:r>
            <a:r>
              <a:rPr sz="1250" i="1" spc="15" dirty="0">
                <a:latin typeface="Arimo"/>
                <a:cs typeface="Arimo"/>
              </a:rPr>
              <a:t> </a:t>
            </a:r>
            <a:r>
              <a:rPr sz="1250" spc="-5" dirty="0">
                <a:latin typeface="TeXGyreHeros"/>
                <a:cs typeface="TeXGyreHeros"/>
              </a:rPr>
              <a:t>L.</a:t>
            </a:r>
            <a:endParaRPr sz="125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000">
              <a:latin typeface="TeXGyreHeros"/>
              <a:cs typeface="TeXGyreHeros"/>
            </a:endParaRPr>
          </a:p>
          <a:p>
            <a:pPr marL="12700" marR="5080" indent="179705" algn="just">
              <a:lnSpc>
                <a:spcPct val="106400"/>
              </a:lnSpc>
            </a:pPr>
            <a:r>
              <a:rPr sz="1100" b="1" spc="-5" dirty="0">
                <a:latin typeface="Arial"/>
                <a:cs typeface="Arial"/>
              </a:rPr>
              <a:t>Përhapja: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Oblikë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Shkodrës dhe në fshatrat për </a:t>
            </a:r>
            <a:r>
              <a:rPr sz="1100" dirty="0">
                <a:latin typeface="TeXGyreHeros"/>
                <a:cs typeface="TeXGyreHeros"/>
              </a:rPr>
              <a:t>rreth </a:t>
            </a:r>
            <a:r>
              <a:rPr sz="1100" spc="-5" dirty="0">
                <a:latin typeface="TeXGyreHeros"/>
                <a:cs typeface="TeXGyreHeros"/>
              </a:rPr>
              <a:t>njihet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kultivohet  për</a:t>
            </a:r>
            <a:r>
              <a:rPr sz="1100" spc="-7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më</a:t>
            </a:r>
            <a:r>
              <a:rPr sz="1100" spc="-8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shumë</a:t>
            </a:r>
            <a:r>
              <a:rPr sz="1100" spc="-9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se</a:t>
            </a:r>
            <a:r>
              <a:rPr sz="1100" spc="-7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70-80</a:t>
            </a:r>
            <a:r>
              <a:rPr sz="1100" spc="-7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vjet.</a:t>
            </a:r>
            <a:r>
              <a:rPr sz="1100" spc="-7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Fara</a:t>
            </a:r>
            <a:r>
              <a:rPr sz="1100" spc="-9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është</a:t>
            </a:r>
            <a:r>
              <a:rPr sz="1100" spc="-7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mbajtur</a:t>
            </a:r>
            <a:r>
              <a:rPr sz="1100" spc="-8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dhe</a:t>
            </a:r>
            <a:r>
              <a:rPr sz="1100" spc="-7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ruajtur</a:t>
            </a:r>
            <a:r>
              <a:rPr sz="1100" spc="-8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në</a:t>
            </a:r>
            <a:r>
              <a:rPr sz="1100" spc="-8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breza</a:t>
            </a:r>
            <a:r>
              <a:rPr sz="1100" spc="-8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nga</a:t>
            </a:r>
            <a:r>
              <a:rPr sz="1100" spc="-7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fermerët.  Aktualisht mbillet pak, duke qenë kështu </a:t>
            </a:r>
            <a:r>
              <a:rPr sz="1100" dirty="0">
                <a:latin typeface="TeXGyreHeros"/>
                <a:cs typeface="TeXGyreHeros"/>
              </a:rPr>
              <a:t>specie dhe </a:t>
            </a:r>
            <a:r>
              <a:rPr sz="1100" spc="-5" dirty="0">
                <a:latin typeface="TeXGyreHeros"/>
                <a:cs typeface="TeXGyreHeros"/>
              </a:rPr>
              <a:t>kultivar autokton </a:t>
            </a:r>
            <a:r>
              <a:rPr sz="1100" dirty="0">
                <a:latin typeface="TeXGyreHeros"/>
                <a:cs typeface="TeXGyreHeros"/>
              </a:rPr>
              <a:t>i</a:t>
            </a:r>
            <a:r>
              <a:rPr sz="1100" spc="9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rrallë.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Përshkrimi:</a:t>
            </a:r>
            <a:endParaRPr sz="1100">
              <a:latin typeface="Arial"/>
              <a:cs typeface="Arial"/>
            </a:endParaRPr>
          </a:p>
          <a:p>
            <a:pPr marL="12700" marR="5080" indent="179705" algn="just">
              <a:lnSpc>
                <a:spcPct val="105500"/>
              </a:lnSpc>
              <a:spcBef>
                <a:spcPts val="10"/>
              </a:spcBef>
            </a:pPr>
            <a:r>
              <a:rPr sz="1100" dirty="0">
                <a:latin typeface="TeXGyreHeros"/>
                <a:cs typeface="TeXGyreHeros"/>
              </a:rPr>
              <a:t>Bimë me </a:t>
            </a:r>
            <a:r>
              <a:rPr sz="1100" spc="-5" dirty="0">
                <a:latin typeface="TeXGyreHeros"/>
                <a:cs typeface="TeXGyreHeros"/>
              </a:rPr>
              <a:t>kërcell </a:t>
            </a:r>
            <a:r>
              <a:rPr sz="1100" spc="-10" dirty="0">
                <a:latin typeface="TeXGyreHeros"/>
                <a:cs typeface="TeXGyreHeros"/>
              </a:rPr>
              <a:t>kaçubor, </a:t>
            </a:r>
            <a:r>
              <a:rPr sz="1100" dirty="0">
                <a:latin typeface="TeXGyreHeros"/>
                <a:cs typeface="TeXGyreHeros"/>
              </a:rPr>
              <a:t>me shumë </a:t>
            </a:r>
            <a:r>
              <a:rPr sz="1100" spc="-10" dirty="0">
                <a:latin typeface="TeXGyreHeros"/>
                <a:cs typeface="TeXGyreHeros"/>
              </a:rPr>
              <a:t>lastar. </a:t>
            </a:r>
            <a:r>
              <a:rPr sz="1100" spc="-5" dirty="0">
                <a:latin typeface="TeXGyreHeros"/>
                <a:cs typeface="TeXGyreHeros"/>
              </a:rPr>
              <a:t>Prodhon 15-30 fruta </a:t>
            </a:r>
            <a:r>
              <a:rPr sz="1100" dirty="0">
                <a:latin typeface="TeXGyreHeros"/>
                <a:cs typeface="TeXGyreHeros"/>
              </a:rPr>
              <a:t>për bimë; me  </a:t>
            </a:r>
            <a:r>
              <a:rPr sz="1100" spc="-5" dirty="0">
                <a:latin typeface="TeXGyreHeros"/>
                <a:cs typeface="TeXGyreHeros"/>
              </a:rPr>
              <a:t>formë konike, me gjatësi 7-10 </a:t>
            </a:r>
            <a:r>
              <a:rPr sz="1100" dirty="0">
                <a:latin typeface="TeXGyreHeros"/>
                <a:cs typeface="TeXGyreHeros"/>
              </a:rPr>
              <a:t>cm e </a:t>
            </a:r>
            <a:r>
              <a:rPr sz="1100" spc="-5" dirty="0">
                <a:latin typeface="TeXGyreHeros"/>
                <a:cs typeface="TeXGyreHeros"/>
              </a:rPr>
              <a:t>gjerësi 1,0-1,3 </a:t>
            </a:r>
            <a:r>
              <a:rPr sz="1100" dirty="0">
                <a:latin typeface="TeXGyreHeros"/>
                <a:cs typeface="TeXGyreHeros"/>
              </a:rPr>
              <a:t>cm, </a:t>
            </a:r>
            <a:r>
              <a:rPr sz="1100" spc="-5" dirty="0">
                <a:latin typeface="TeXGyreHeros"/>
                <a:cs typeface="TeXGyreHeros"/>
              </a:rPr>
              <a:t>me </a:t>
            </a:r>
            <a:r>
              <a:rPr sz="1100" dirty="0">
                <a:latin typeface="TeXGyreHeros"/>
                <a:cs typeface="TeXGyreHeros"/>
              </a:rPr>
              <a:t>ngjyrë </a:t>
            </a:r>
            <a:r>
              <a:rPr sz="1100" spc="-5" dirty="0">
                <a:latin typeface="TeXGyreHeros"/>
                <a:cs typeface="TeXGyreHeros"/>
              </a:rPr>
              <a:t>jeshile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114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hapët.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950">
              <a:latin typeface="TeXGyreHeros"/>
              <a:cs typeface="TeXGyreHeros"/>
            </a:endParaRPr>
          </a:p>
          <a:p>
            <a:pPr marL="12700" marR="5080" indent="179705" algn="just">
              <a:lnSpc>
                <a:spcPct val="105900"/>
              </a:lnSpc>
            </a:pPr>
            <a:r>
              <a:rPr sz="1100" b="1" spc="-5" dirty="0">
                <a:latin typeface="Arial"/>
                <a:cs typeface="Arial"/>
              </a:rPr>
              <a:t>Kultivimi: </a:t>
            </a:r>
            <a:r>
              <a:rPr sz="1100" spc="-5" dirty="0">
                <a:latin typeface="TeXGyreHeros"/>
                <a:cs typeface="TeXGyreHeros"/>
              </a:rPr>
              <a:t>Farërat, në </a:t>
            </a:r>
            <a:r>
              <a:rPr sz="1100" dirty="0">
                <a:latin typeface="TeXGyreHeros"/>
                <a:cs typeface="TeXGyreHeros"/>
              </a:rPr>
              <a:t>ngastra të vogla e </a:t>
            </a:r>
            <a:r>
              <a:rPr sz="1100" spc="-5" dirty="0">
                <a:latin typeface="TeXGyreHeros"/>
                <a:cs typeface="TeXGyreHeros"/>
              </a:rPr>
              <a:t>kopshte familjare, mbillen gjatë prillit  dhe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në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ﬁllim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majit.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Prodhimi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ﬁllon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në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mes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korrikut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dhe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vazhdon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deri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në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ngricat  </a:t>
            </a:r>
            <a:r>
              <a:rPr sz="1100" dirty="0">
                <a:latin typeface="TeXGyreHeros"/>
                <a:cs typeface="TeXGyreHeros"/>
              </a:rPr>
              <a:t>e para </a:t>
            </a:r>
            <a:r>
              <a:rPr sz="1100" spc="5" dirty="0">
                <a:latin typeface="TeXGyreHeros"/>
                <a:cs typeface="TeXGyreHeros"/>
              </a:rPr>
              <a:t>të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vjeshtës.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Rendimenti: </a:t>
            </a:r>
            <a:r>
              <a:rPr sz="1100" spc="-5" dirty="0">
                <a:latin typeface="TeXGyreHeros"/>
                <a:cs typeface="TeXGyreHeros"/>
              </a:rPr>
              <a:t>rreth </a:t>
            </a:r>
            <a:r>
              <a:rPr sz="1100" dirty="0">
                <a:latin typeface="TeXGyreHeros"/>
                <a:cs typeface="TeXGyreHeros"/>
              </a:rPr>
              <a:t>10 </a:t>
            </a:r>
            <a:r>
              <a:rPr sz="1100" spc="-5" dirty="0">
                <a:latin typeface="TeXGyreHeros"/>
                <a:cs typeface="TeXGyreHeros"/>
              </a:rPr>
              <a:t>-12</a:t>
            </a:r>
            <a:r>
              <a:rPr sz="1100" spc="-1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kv/dynym.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10" dirty="0">
                <a:latin typeface="Arial"/>
                <a:cs typeface="Arial"/>
              </a:rPr>
              <a:t>Veçantitë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200">
              <a:latin typeface="Arial"/>
              <a:cs typeface="Arial"/>
            </a:endParaRPr>
          </a:p>
          <a:p>
            <a:pPr marL="12700" marR="2009139" indent="179705" algn="just">
              <a:lnSpc>
                <a:spcPct val="105900"/>
              </a:lnSpc>
              <a:spcBef>
                <a:spcPts val="5"/>
              </a:spcBef>
            </a:pPr>
            <a:r>
              <a:rPr sz="1100" b="1" spc="-5" dirty="0">
                <a:latin typeface="Arial"/>
                <a:cs typeface="Arial"/>
              </a:rPr>
              <a:t>Pozitive: </a:t>
            </a:r>
            <a:r>
              <a:rPr sz="1100" spc="-5" dirty="0">
                <a:latin typeface="TeXGyreHeros"/>
                <a:cs typeface="TeXGyreHeros"/>
              </a:rPr>
              <a:t>Ka qëndrueshmëri </a:t>
            </a:r>
            <a:r>
              <a:rPr sz="1100" dirty="0">
                <a:latin typeface="TeXGyreHeros"/>
                <a:cs typeface="TeXGyreHeros"/>
              </a:rPr>
              <a:t>të mirë </a:t>
            </a:r>
            <a:r>
              <a:rPr sz="1100" spc="-5" dirty="0">
                <a:latin typeface="TeXGyreHeros"/>
                <a:cs typeface="TeXGyreHeros"/>
              </a:rPr>
              <a:t>ndaj së-  mundjeve, temperaturave të ulëta dhe të </a:t>
            </a:r>
            <a:r>
              <a:rPr sz="1100" dirty="0">
                <a:latin typeface="TeXGyreHeros"/>
                <a:cs typeface="TeXGyreHeros"/>
              </a:rPr>
              <a:t>larta.  </a:t>
            </a:r>
            <a:r>
              <a:rPr sz="1100" spc="-5" dirty="0">
                <a:latin typeface="TeXGyreHeros"/>
                <a:cs typeface="TeXGyreHeros"/>
              </a:rPr>
              <a:t>Jep </a:t>
            </a:r>
            <a:r>
              <a:rPr sz="1100" dirty="0">
                <a:latin typeface="TeXGyreHeros"/>
                <a:cs typeface="TeXGyreHeros"/>
              </a:rPr>
              <a:t>prodhim të </a:t>
            </a:r>
            <a:r>
              <a:rPr sz="1100" spc="-5" dirty="0">
                <a:latin typeface="TeXGyreHeros"/>
                <a:cs typeface="TeXGyreHeros"/>
              </a:rPr>
              <a:t>mirë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qëndrueshëm.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Negative: </a:t>
            </a:r>
            <a:r>
              <a:rPr sz="1100" dirty="0">
                <a:latin typeface="TeXGyreHeros"/>
                <a:cs typeface="TeXGyreHeros"/>
              </a:rPr>
              <a:t>Nuk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ka.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  <a:spcBef>
                <a:spcPts val="5"/>
              </a:spcBef>
            </a:pPr>
            <a:r>
              <a:rPr sz="1100" b="1" spc="-5" dirty="0">
                <a:latin typeface="Arial"/>
                <a:cs typeface="Arial"/>
              </a:rPr>
              <a:t>Përdorimi:</a:t>
            </a:r>
            <a:endParaRPr sz="1100">
              <a:latin typeface="Arial"/>
              <a:cs typeface="Arial"/>
            </a:endParaRPr>
          </a:p>
          <a:p>
            <a:pPr marL="12700" marR="2009139" indent="179705" algn="just">
              <a:lnSpc>
                <a:spcPct val="105500"/>
              </a:lnSpc>
              <a:spcBef>
                <a:spcPts val="10"/>
              </a:spcBef>
            </a:pPr>
            <a:r>
              <a:rPr sz="1100" spc="-5" dirty="0">
                <a:latin typeface="TeXGyreHeros"/>
                <a:cs typeface="TeXGyreHeros"/>
              </a:rPr>
              <a:t>Preferohet për </a:t>
            </a:r>
            <a:r>
              <a:rPr sz="1100" dirty="0">
                <a:latin typeface="TeXGyreHeros"/>
                <a:cs typeface="TeXGyreHeros"/>
              </a:rPr>
              <a:t>konsum </a:t>
            </a:r>
            <a:r>
              <a:rPr sz="1100" spc="-5" dirty="0">
                <a:latin typeface="TeXGyreHeros"/>
                <a:cs typeface="TeXGyreHeros"/>
              </a:rPr>
              <a:t>në </a:t>
            </a:r>
            <a:r>
              <a:rPr sz="1100" dirty="0">
                <a:latin typeface="TeXGyreHeros"/>
                <a:cs typeface="TeXGyreHeros"/>
              </a:rPr>
              <a:t>familje </a:t>
            </a:r>
            <a:r>
              <a:rPr sz="1100" spc="-5" dirty="0">
                <a:latin typeface="TeXGyreHeros"/>
                <a:cs typeface="TeXGyreHeros"/>
              </a:rPr>
              <a:t>dhe për  tregun lokal. Përdoret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freskët në </a:t>
            </a:r>
            <a:r>
              <a:rPr sz="1100" dirty="0">
                <a:latin typeface="TeXGyreHeros"/>
                <a:cs typeface="TeXGyreHeros"/>
              </a:rPr>
              <a:t>gatime</a:t>
            </a:r>
            <a:r>
              <a:rPr sz="1100" spc="114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endParaRPr sz="1100">
              <a:latin typeface="TeXGyreHeros"/>
              <a:cs typeface="TeXGyreHeros"/>
            </a:endParaRPr>
          </a:p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z="1100" spc="-5" dirty="0">
                <a:latin typeface="TeXGyreHeros"/>
                <a:cs typeface="TeXGyreHeros"/>
              </a:rPr>
              <a:t>ndryshme; </a:t>
            </a:r>
            <a:r>
              <a:rPr sz="1100" dirty="0">
                <a:latin typeface="TeXGyreHeros"/>
                <a:cs typeface="TeXGyreHeros"/>
              </a:rPr>
              <a:t>në disa </a:t>
            </a:r>
            <a:r>
              <a:rPr sz="1100" spc="-5" dirty="0">
                <a:latin typeface="TeXGyreHeros"/>
                <a:cs typeface="TeXGyreHeros"/>
              </a:rPr>
              <a:t>familje frutat </a:t>
            </a:r>
            <a:r>
              <a:rPr sz="1100" dirty="0">
                <a:latin typeface="TeXGyreHeros"/>
                <a:cs typeface="TeXGyreHeros"/>
              </a:rPr>
              <a:t>vilen e </a:t>
            </a:r>
            <a:r>
              <a:rPr sz="1100" spc="-5" dirty="0">
                <a:latin typeface="TeXGyreHeros"/>
                <a:cs typeface="TeXGyreHeros"/>
              </a:rPr>
              <a:t>thahen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vargje </a:t>
            </a:r>
            <a:r>
              <a:rPr sz="1100" dirty="0">
                <a:latin typeface="TeXGyreHeros"/>
                <a:cs typeface="TeXGyreHeros"/>
              </a:rPr>
              <a:t>për konsum në</a:t>
            </a:r>
            <a:r>
              <a:rPr sz="1100" spc="25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dimër.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dirty="0">
                <a:latin typeface="Arial"/>
                <a:cs typeface="Arial"/>
              </a:rPr>
              <a:t>Risku: </a:t>
            </a:r>
            <a:r>
              <a:rPr sz="1100" spc="-5" dirty="0">
                <a:latin typeface="TeXGyreHeros"/>
                <a:cs typeface="TeXGyreHeros"/>
              </a:rPr>
              <a:t>Është </a:t>
            </a:r>
            <a:r>
              <a:rPr sz="1100" dirty="0">
                <a:latin typeface="TeXGyreHeros"/>
                <a:cs typeface="TeXGyreHeros"/>
              </a:rPr>
              <a:t>në rrezik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zhdukjeje.</a:t>
            </a:r>
            <a:endParaRPr sz="1100">
              <a:latin typeface="TeXGyreHeros"/>
              <a:cs typeface="TeXGyreHero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862578" y="3647694"/>
            <a:ext cx="1937385" cy="1957070"/>
            <a:chOff x="3862578" y="3647694"/>
            <a:chExt cx="1937385" cy="1957070"/>
          </a:xfrm>
        </p:grpSpPr>
        <p:sp>
          <p:nvSpPr>
            <p:cNvPr id="4" name="object 4"/>
            <p:cNvSpPr/>
            <p:nvPr/>
          </p:nvSpPr>
          <p:spPr>
            <a:xfrm>
              <a:off x="3864864" y="3649980"/>
              <a:ext cx="1933955" cy="195376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866388" y="3651504"/>
              <a:ext cx="1929764" cy="1949450"/>
            </a:xfrm>
            <a:custGeom>
              <a:avLst/>
              <a:gdLst/>
              <a:ahLst/>
              <a:cxnLst/>
              <a:rect l="l" t="t" r="r" b="b"/>
              <a:pathLst>
                <a:path w="1929764" h="1949450">
                  <a:moveTo>
                    <a:pt x="0" y="0"/>
                  </a:moveTo>
                  <a:lnTo>
                    <a:pt x="0" y="1949196"/>
                  </a:lnTo>
                  <a:lnTo>
                    <a:pt x="1929384" y="1949196"/>
                  </a:lnTo>
                  <a:lnTo>
                    <a:pt x="1929384" y="0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41275">
              <a:lnSpc>
                <a:spcPct val="100000"/>
              </a:lnSpc>
              <a:spcBef>
                <a:spcPts val="15"/>
              </a:spcBef>
            </a:pPr>
            <a:r>
              <a:rPr dirty="0"/>
              <a:t>- </a:t>
            </a:r>
            <a:fld id="{81D60167-4931-47E6-BA6A-407CBD079E47}" type="slidenum">
              <a:rPr dirty="0"/>
              <a:t>46</a:t>
            </a:fld>
            <a:r>
              <a:rPr spc="-100" dirty="0"/>
              <a:t> </a:t>
            </a:r>
            <a:r>
              <a:rPr dirty="0"/>
              <a:t>-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43204" y="577769"/>
            <a:ext cx="5029835" cy="7880350"/>
          </a:xfrm>
          <a:prstGeom prst="rect">
            <a:avLst/>
          </a:prstGeom>
        </p:spPr>
        <p:txBody>
          <a:bodyPr vert="horz" wrap="square" lIns="0" tIns="8064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35"/>
              </a:spcBef>
            </a:pPr>
            <a:r>
              <a:rPr sz="1400" b="1" spc="-5" dirty="0">
                <a:latin typeface="Arial"/>
                <a:cs typeface="Arial"/>
              </a:rPr>
              <a:t>Hudhra </a:t>
            </a:r>
            <a:r>
              <a:rPr sz="1400" b="1" dirty="0">
                <a:latin typeface="Arial"/>
                <a:cs typeface="Arial"/>
              </a:rPr>
              <a:t>e</a:t>
            </a:r>
            <a:r>
              <a:rPr sz="1400" b="1" spc="-5" dirty="0">
                <a:latin typeface="Arial"/>
                <a:cs typeface="Arial"/>
              </a:rPr>
              <a:t> Korçës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475"/>
              </a:spcBef>
            </a:pPr>
            <a:r>
              <a:rPr sz="1250" b="1" spc="-5" dirty="0">
                <a:latin typeface="Arial"/>
                <a:cs typeface="Arial"/>
              </a:rPr>
              <a:t>Specia: </a:t>
            </a:r>
            <a:r>
              <a:rPr sz="1250" i="1" spc="-5" dirty="0">
                <a:latin typeface="Arimo"/>
                <a:cs typeface="Arimo"/>
              </a:rPr>
              <a:t>Allium sativum</a:t>
            </a:r>
            <a:r>
              <a:rPr sz="1250" i="1" spc="15" dirty="0">
                <a:latin typeface="Arimo"/>
                <a:cs typeface="Arimo"/>
              </a:rPr>
              <a:t> </a:t>
            </a:r>
            <a:r>
              <a:rPr sz="1250" spc="-5" dirty="0">
                <a:latin typeface="TeXGyreHeros"/>
                <a:cs typeface="TeXGyreHeros"/>
              </a:rPr>
              <a:t>L.</a:t>
            </a:r>
            <a:endParaRPr sz="125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000">
              <a:latin typeface="TeXGyreHeros"/>
              <a:cs typeface="TeXGyreHeros"/>
            </a:endParaRPr>
          </a:p>
          <a:p>
            <a:pPr marL="12700" marR="5080" indent="179705" algn="just">
              <a:lnSpc>
                <a:spcPct val="106100"/>
              </a:lnSpc>
            </a:pPr>
            <a:r>
              <a:rPr sz="1100" b="1" spc="-5" dirty="0">
                <a:latin typeface="Arial"/>
                <a:cs typeface="Arial"/>
              </a:rPr>
              <a:t>Përhapja: </a:t>
            </a:r>
            <a:r>
              <a:rPr sz="1100" dirty="0">
                <a:latin typeface="TeXGyreHeros"/>
                <a:cs typeface="TeXGyreHeros"/>
              </a:rPr>
              <a:t>Në zonën e Korçës, </a:t>
            </a:r>
            <a:r>
              <a:rPr sz="1100" spc="-5" dirty="0">
                <a:latin typeface="TeXGyreHeros"/>
                <a:cs typeface="TeXGyreHeros"/>
              </a:rPr>
              <a:t>veçanërisht tek bahçevanët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fshatit Bulgarec,  njihet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kultivohet për </a:t>
            </a:r>
            <a:r>
              <a:rPr sz="1100" dirty="0">
                <a:latin typeface="TeXGyreHeros"/>
                <a:cs typeface="TeXGyreHeros"/>
              </a:rPr>
              <a:t>më se </a:t>
            </a:r>
            <a:r>
              <a:rPr sz="1100" spc="-5" dirty="0">
                <a:latin typeface="TeXGyreHeros"/>
                <a:cs typeface="TeXGyreHeros"/>
              </a:rPr>
              <a:t>100 vjet; </a:t>
            </a:r>
            <a:r>
              <a:rPr sz="1100" dirty="0">
                <a:latin typeface="TeXGyreHeros"/>
                <a:cs typeface="TeXGyreHeros"/>
              </a:rPr>
              <a:t>fara është </a:t>
            </a:r>
            <a:r>
              <a:rPr sz="1100" spc="-10" dirty="0">
                <a:latin typeface="TeXGyreHeros"/>
                <a:cs typeface="TeXGyreHeros"/>
              </a:rPr>
              <a:t>mbajtur, </a:t>
            </a:r>
            <a:r>
              <a:rPr sz="1100" spc="-5" dirty="0">
                <a:latin typeface="TeXGyreHeros"/>
                <a:cs typeface="TeXGyreHeros"/>
              </a:rPr>
              <a:t>ruajtur dhe trashëguar  brez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pas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brezi.</a:t>
            </a:r>
            <a:r>
              <a:rPr sz="1100" spc="-114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Aktualisht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zë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rreth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10-15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%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sipërfaqes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së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hudhrës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në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zonë,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duke  përberë </a:t>
            </a:r>
            <a:r>
              <a:rPr sz="1100" dirty="0">
                <a:latin typeface="TeXGyreHeros"/>
                <a:cs typeface="TeXGyreHeros"/>
              </a:rPr>
              <a:t>kështu një </a:t>
            </a:r>
            <a:r>
              <a:rPr sz="1100" spc="-5" dirty="0">
                <a:latin typeface="TeXGyreHeros"/>
                <a:cs typeface="TeXGyreHeros"/>
              </a:rPr>
              <a:t>kultivar </a:t>
            </a:r>
            <a:r>
              <a:rPr sz="1100" dirty="0">
                <a:latin typeface="TeXGyreHeros"/>
                <a:cs typeface="TeXGyreHeros"/>
              </a:rPr>
              <a:t>i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rrallë.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Përshkrimi:</a:t>
            </a:r>
            <a:endParaRPr sz="1100">
              <a:latin typeface="Arial"/>
              <a:cs typeface="Arial"/>
            </a:endParaRPr>
          </a:p>
          <a:p>
            <a:pPr marL="12700" marR="5080" indent="179705" algn="just">
              <a:lnSpc>
                <a:spcPts val="1400"/>
              </a:lnSpc>
              <a:spcBef>
                <a:spcPts val="50"/>
              </a:spcBef>
            </a:pPr>
            <a:r>
              <a:rPr sz="1100" dirty="0">
                <a:latin typeface="TeXGyreHeros"/>
                <a:cs typeface="TeXGyreHeros"/>
              </a:rPr>
              <a:t>Bima </a:t>
            </a:r>
            <a:r>
              <a:rPr sz="1100" spc="-5" dirty="0">
                <a:latin typeface="TeXGyreHeros"/>
                <a:cs typeface="TeXGyreHeros"/>
              </a:rPr>
              <a:t>formon kërcell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gjatë </a:t>
            </a:r>
            <a:r>
              <a:rPr sz="1100" dirty="0">
                <a:latin typeface="TeXGyreHeros"/>
                <a:cs typeface="TeXGyreHeros"/>
              </a:rPr>
              <a:t>e masë </a:t>
            </a:r>
            <a:r>
              <a:rPr sz="1100" spc="-5" dirty="0">
                <a:latin typeface="TeXGyreHeros"/>
                <a:cs typeface="TeXGyreHeros"/>
              </a:rPr>
              <a:t>gjethore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madhe, me ngjyrë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gjelbër</a:t>
            </a:r>
            <a:r>
              <a:rPr sz="1100" spc="-18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  </a:t>
            </a:r>
            <a:r>
              <a:rPr sz="1100" spc="-10" dirty="0">
                <a:latin typeface="TeXGyreHeros"/>
                <a:cs typeface="TeXGyreHeros"/>
              </a:rPr>
              <a:t>çelur.</a:t>
            </a:r>
            <a:r>
              <a:rPr sz="1100" spc="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Bulbet</a:t>
            </a:r>
            <a:r>
              <a:rPr sz="1100" spc="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janë</a:t>
            </a:r>
            <a:r>
              <a:rPr sz="1100" spc="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rrumbullakët,</a:t>
            </a:r>
            <a:r>
              <a:rPr sz="1100" spc="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me</a:t>
            </a:r>
            <a:r>
              <a:rPr sz="1100" spc="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mbulesë</a:t>
            </a:r>
            <a:r>
              <a:rPr sz="1100" spc="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kuqe</a:t>
            </a:r>
            <a:r>
              <a:rPr sz="1100" spc="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në</a:t>
            </a:r>
            <a:r>
              <a:rPr sz="1100" spc="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lela,</a:t>
            </a:r>
            <a:r>
              <a:rPr sz="1100" spc="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me</a:t>
            </a:r>
            <a:r>
              <a:rPr sz="1100" spc="3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peshe</a:t>
            </a:r>
            <a:r>
              <a:rPr sz="1100" spc="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mesa-</a:t>
            </a:r>
            <a:endParaRPr sz="1100">
              <a:latin typeface="TeXGyreHeros"/>
              <a:cs typeface="TeXGyreHeros"/>
            </a:endParaRPr>
          </a:p>
          <a:p>
            <a:pPr marL="12700" marR="5080">
              <a:lnSpc>
                <a:spcPts val="1390"/>
              </a:lnSpc>
              <a:spcBef>
                <a:spcPts val="20"/>
              </a:spcBef>
            </a:pPr>
            <a:r>
              <a:rPr sz="1100" dirty="0">
                <a:latin typeface="TeXGyreHeros"/>
                <a:cs typeface="TeXGyreHeros"/>
              </a:rPr>
              <a:t>tare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30-40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g.</a:t>
            </a:r>
            <a:r>
              <a:rPr sz="1100" spc="-10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Ato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nuk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janë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shumë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kompakte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shkoqen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lehtë;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më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shpesh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formojnë  </a:t>
            </a:r>
            <a:r>
              <a:rPr sz="1100" dirty="0">
                <a:latin typeface="TeXGyreHeros"/>
                <a:cs typeface="TeXGyreHeros"/>
              </a:rPr>
              <a:t>5-6 </a:t>
            </a:r>
            <a:r>
              <a:rPr sz="1100" spc="-5" dirty="0">
                <a:latin typeface="TeXGyreHeros"/>
                <a:cs typeface="TeXGyreHeros"/>
              </a:rPr>
              <a:t>thelpinj, </a:t>
            </a:r>
            <a:r>
              <a:rPr sz="1100" dirty="0">
                <a:latin typeface="TeXGyreHeros"/>
                <a:cs typeface="TeXGyreHeros"/>
              </a:rPr>
              <a:t>të cilët </a:t>
            </a:r>
            <a:r>
              <a:rPr sz="1100" spc="-5" dirty="0">
                <a:latin typeface="TeXGyreHeros"/>
                <a:cs typeface="TeXGyreHeros"/>
              </a:rPr>
              <a:t>kanë </a:t>
            </a:r>
            <a:r>
              <a:rPr sz="1100" dirty="0">
                <a:latin typeface="TeXGyreHeros"/>
                <a:cs typeface="TeXGyreHeros"/>
              </a:rPr>
              <a:t>shije </a:t>
            </a:r>
            <a:r>
              <a:rPr sz="1100" spc="-5" dirty="0">
                <a:latin typeface="TeXGyreHeros"/>
                <a:cs typeface="TeXGyreHeros"/>
              </a:rPr>
              <a:t>të fortë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djegëse.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900">
              <a:latin typeface="TeXGyreHeros"/>
              <a:cs typeface="TeXGyreHeros"/>
            </a:endParaRPr>
          </a:p>
          <a:p>
            <a:pPr marL="12700" marR="5080" indent="179705" algn="just">
              <a:lnSpc>
                <a:spcPct val="106000"/>
              </a:lnSpc>
            </a:pPr>
            <a:r>
              <a:rPr sz="1100" b="1" spc="-5" dirty="0">
                <a:latin typeface="Arial"/>
                <a:cs typeface="Arial"/>
              </a:rPr>
              <a:t>Kultivimi: </a:t>
            </a:r>
            <a:r>
              <a:rPr sz="1100" spc="-5" dirty="0">
                <a:latin typeface="TeXGyreHeros"/>
                <a:cs typeface="TeXGyreHeros"/>
              </a:rPr>
              <a:t>Tradicionalisht kultivohet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thelpinj. Mbjellja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thelpinjve bëhet  herët në pranverë </a:t>
            </a:r>
            <a:r>
              <a:rPr sz="1100" dirty="0">
                <a:latin typeface="TeXGyreHeros"/>
                <a:cs typeface="TeXGyreHeros"/>
              </a:rPr>
              <a:t>(1- </a:t>
            </a:r>
            <a:r>
              <a:rPr sz="1100" spc="-5" dirty="0">
                <a:latin typeface="TeXGyreHeros"/>
                <a:cs typeface="TeXGyreHeros"/>
              </a:rPr>
              <a:t>15 mars),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brazda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cekëta,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largësitë 20 </a:t>
            </a:r>
            <a:r>
              <a:rPr sz="1100" dirty="0">
                <a:latin typeface="TeXGyreHeros"/>
                <a:cs typeface="TeXGyreHeros"/>
              </a:rPr>
              <a:t>cm </a:t>
            </a:r>
            <a:r>
              <a:rPr sz="1100" spc="-5" dirty="0">
                <a:latin typeface="TeXGyreHeros"/>
                <a:cs typeface="TeXGyreHeros"/>
              </a:rPr>
              <a:t>rreshti  nga rreshti dhe </a:t>
            </a:r>
            <a:r>
              <a:rPr sz="1100" dirty="0">
                <a:latin typeface="TeXGyreHeros"/>
                <a:cs typeface="TeXGyreHeros"/>
              </a:rPr>
              <a:t>10-15 </a:t>
            </a:r>
            <a:r>
              <a:rPr sz="1100" spc="-5" dirty="0">
                <a:latin typeface="TeXGyreHeros"/>
                <a:cs typeface="TeXGyreHeros"/>
              </a:rPr>
              <a:t>cm </a:t>
            </a:r>
            <a:r>
              <a:rPr sz="1100" dirty="0">
                <a:latin typeface="TeXGyreHeros"/>
                <a:cs typeface="TeXGyreHeros"/>
              </a:rPr>
              <a:t>bima </a:t>
            </a:r>
            <a:r>
              <a:rPr sz="1100" spc="-5" dirty="0">
                <a:latin typeface="TeXGyreHeros"/>
                <a:cs typeface="TeXGyreHeros"/>
              </a:rPr>
              <a:t>nga </a:t>
            </a:r>
            <a:r>
              <a:rPr sz="1100" dirty="0">
                <a:latin typeface="TeXGyreHeros"/>
                <a:cs typeface="TeXGyreHeros"/>
              </a:rPr>
              <a:t>bima. </a:t>
            </a:r>
            <a:r>
              <a:rPr sz="1100" spc="-5" dirty="0">
                <a:latin typeface="TeXGyreHeros"/>
                <a:cs typeface="TeXGyreHeros"/>
              </a:rPr>
              <a:t>Kryhen ujitje, </a:t>
            </a:r>
            <a:r>
              <a:rPr sz="1100" dirty="0">
                <a:latin typeface="TeXGyreHeros"/>
                <a:cs typeface="TeXGyreHeros"/>
              </a:rPr>
              <a:t>plehërime </a:t>
            </a:r>
            <a:r>
              <a:rPr sz="1100" spc="-5" dirty="0">
                <a:latin typeface="TeXGyreHeros"/>
                <a:cs typeface="TeXGyreHeros"/>
              </a:rPr>
              <a:t>dhe </a:t>
            </a:r>
            <a:r>
              <a:rPr sz="1100" dirty="0">
                <a:latin typeface="TeXGyreHeros"/>
                <a:cs typeface="TeXGyreHeros"/>
              </a:rPr>
              <a:t>prashitje e  </a:t>
            </a:r>
            <a:r>
              <a:rPr sz="1100" spc="-5" dirty="0">
                <a:latin typeface="TeXGyreHeros"/>
                <a:cs typeface="TeXGyreHeros"/>
              </a:rPr>
              <a:t>bimëve,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mes rreshta. Prodhimi </a:t>
            </a:r>
            <a:r>
              <a:rPr sz="1100" dirty="0">
                <a:latin typeface="TeXGyreHeros"/>
                <a:cs typeface="TeXGyreHeros"/>
              </a:rPr>
              <a:t>është i </a:t>
            </a:r>
            <a:r>
              <a:rPr sz="1100" spc="-5" dirty="0">
                <a:latin typeface="TeXGyreHeros"/>
                <a:cs typeface="TeXGyreHeros"/>
              </a:rPr>
              <a:t>gatshëm për </a:t>
            </a:r>
            <a:r>
              <a:rPr sz="1100" dirty="0">
                <a:latin typeface="TeXGyreHeros"/>
                <a:cs typeface="TeXGyreHeros"/>
              </a:rPr>
              <a:t>tu vjelë si </a:t>
            </a:r>
            <a:r>
              <a:rPr sz="1100" spc="-5" dirty="0">
                <a:latin typeface="TeXGyreHeros"/>
                <a:cs typeface="TeXGyreHeros"/>
              </a:rPr>
              <a:t>hudhër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njomë  në maj-qershor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për </a:t>
            </a:r>
            <a:r>
              <a:rPr sz="1100" dirty="0">
                <a:latin typeface="TeXGyreHeros"/>
                <a:cs typeface="TeXGyreHeros"/>
              </a:rPr>
              <a:t>hudhër </a:t>
            </a:r>
            <a:r>
              <a:rPr sz="1100" spc="-5" dirty="0">
                <a:latin typeface="TeXGyreHeros"/>
                <a:cs typeface="TeXGyreHeros"/>
              </a:rPr>
              <a:t>të thatë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korrik-gusht. Pas vjeljes, hudhrat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thata  </a:t>
            </a:r>
            <a:r>
              <a:rPr sz="1100" dirty="0">
                <a:latin typeface="TeXGyreHeros"/>
                <a:cs typeface="TeXGyreHeros"/>
              </a:rPr>
              <a:t>lidhen </a:t>
            </a:r>
            <a:r>
              <a:rPr sz="1100" spc="-5" dirty="0">
                <a:latin typeface="TeXGyreHeros"/>
                <a:cs typeface="TeXGyreHeros"/>
              </a:rPr>
              <a:t>gërshetë </a:t>
            </a:r>
            <a:r>
              <a:rPr sz="1100" dirty="0">
                <a:latin typeface="TeXGyreHeros"/>
                <a:cs typeface="TeXGyreHeros"/>
              </a:rPr>
              <a:t>e ruhen </a:t>
            </a:r>
            <a:r>
              <a:rPr sz="1100" spc="-5" dirty="0">
                <a:latin typeface="TeXGyreHeros"/>
                <a:cs typeface="TeXGyreHeros"/>
              </a:rPr>
              <a:t>në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hangarë.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800">
              <a:latin typeface="TeXGyreHeros"/>
              <a:cs typeface="TeXGyreHeros"/>
            </a:endParaRPr>
          </a:p>
          <a:p>
            <a:pPr marL="12700" marR="2760980" indent="179705" algn="just">
              <a:lnSpc>
                <a:spcPct val="105900"/>
              </a:lnSpc>
            </a:pPr>
            <a:r>
              <a:rPr sz="1100" b="1" spc="-5" dirty="0">
                <a:latin typeface="Arial"/>
                <a:cs typeface="Arial"/>
              </a:rPr>
              <a:t>Rendimenti: </a:t>
            </a:r>
            <a:r>
              <a:rPr sz="1100" spc="-5" dirty="0">
                <a:latin typeface="TeXGyreHeros"/>
                <a:cs typeface="TeXGyreHeros"/>
              </a:rPr>
              <a:t>Për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njomë 15-20  kv/dynym, kurse </a:t>
            </a:r>
            <a:r>
              <a:rPr sz="1100" dirty="0">
                <a:latin typeface="TeXGyreHeros"/>
                <a:cs typeface="TeXGyreHeros"/>
              </a:rPr>
              <a:t>për </a:t>
            </a:r>
            <a:r>
              <a:rPr sz="1100" spc="-5" dirty="0">
                <a:latin typeface="TeXGyreHeros"/>
                <a:cs typeface="TeXGyreHeros"/>
              </a:rPr>
              <a:t>të thatë rreth  10-15</a:t>
            </a:r>
            <a:r>
              <a:rPr sz="110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kv/dynym.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8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  <a:spcBef>
                <a:spcPts val="5"/>
              </a:spcBef>
            </a:pPr>
            <a:r>
              <a:rPr sz="1100" b="1" spc="-10" dirty="0">
                <a:latin typeface="Arial"/>
                <a:cs typeface="Arial"/>
              </a:rPr>
              <a:t>Veçantitë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950">
              <a:latin typeface="Arial"/>
              <a:cs typeface="Arial"/>
            </a:endParaRPr>
          </a:p>
          <a:p>
            <a:pPr marL="12700" marR="2761615" indent="179705" algn="just">
              <a:lnSpc>
                <a:spcPct val="105900"/>
              </a:lnSpc>
            </a:pPr>
            <a:r>
              <a:rPr sz="1100" b="1" spc="-5" dirty="0">
                <a:latin typeface="Arial"/>
                <a:cs typeface="Arial"/>
              </a:rPr>
              <a:t>Pozitive: </a:t>
            </a:r>
            <a:r>
              <a:rPr sz="1100" spc="-5" dirty="0">
                <a:latin typeface="TeXGyreHeros"/>
                <a:cs typeface="TeXGyreHeros"/>
              </a:rPr>
              <a:t>Është mesatarisht </a:t>
            </a:r>
            <a:r>
              <a:rPr sz="1100" dirty="0">
                <a:latin typeface="TeXGyreHeros"/>
                <a:cs typeface="TeXGyreHeros"/>
              </a:rPr>
              <a:t>e  qëndrueshme </a:t>
            </a:r>
            <a:r>
              <a:rPr sz="1100" spc="-5" dirty="0">
                <a:latin typeface="TeXGyreHeros"/>
                <a:cs typeface="TeXGyreHeros"/>
              </a:rPr>
              <a:t>ndaj sëmundjeve dhe  dëmtuesve. </a:t>
            </a:r>
            <a:r>
              <a:rPr sz="1100" dirty="0">
                <a:latin typeface="TeXGyreHeros"/>
                <a:cs typeface="TeXGyreHeros"/>
              </a:rPr>
              <a:t>Jep prodhim </a:t>
            </a:r>
            <a:r>
              <a:rPr sz="1100" spc="-5" dirty="0">
                <a:latin typeface="TeXGyreHeros"/>
                <a:cs typeface="TeXGyreHeros"/>
              </a:rPr>
              <a:t>të qën-  drueshëm. Pas vjeljes ruhet në</a:t>
            </a:r>
            <a:r>
              <a:rPr sz="1100" spc="-21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varg-  </a:t>
            </a:r>
            <a:r>
              <a:rPr sz="1100" dirty="0">
                <a:latin typeface="TeXGyreHeros"/>
                <a:cs typeface="TeXGyreHeros"/>
              </a:rPr>
              <a:t>je për </a:t>
            </a:r>
            <a:r>
              <a:rPr sz="1100" spc="-5" dirty="0">
                <a:latin typeface="TeXGyreHeros"/>
                <a:cs typeface="TeXGyreHeros"/>
              </a:rPr>
              <a:t>5-6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muaj.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800">
              <a:latin typeface="TeXGyreHeros"/>
              <a:cs typeface="TeXGyreHeros"/>
            </a:endParaRPr>
          </a:p>
          <a:p>
            <a:pPr marL="12700" marR="2662555" indent="179705">
              <a:lnSpc>
                <a:spcPct val="106100"/>
              </a:lnSpc>
              <a:spcBef>
                <a:spcPts val="5"/>
              </a:spcBef>
              <a:tabLst>
                <a:tab pos="916305" algn="l"/>
              </a:tabLst>
            </a:pPr>
            <a:r>
              <a:rPr sz="1100" b="1" spc="-5" dirty="0">
                <a:latin typeface="Arial"/>
                <a:cs typeface="Arial"/>
              </a:rPr>
              <a:t>Negative: </a:t>
            </a:r>
            <a:r>
              <a:rPr sz="1100" dirty="0">
                <a:latin typeface="TeXGyreHeros"/>
                <a:cs typeface="TeXGyreHeros"/>
              </a:rPr>
              <a:t>Preket </a:t>
            </a:r>
            <a:r>
              <a:rPr sz="1100" spc="-5" dirty="0">
                <a:latin typeface="TeXGyreHeros"/>
                <a:cs typeface="TeXGyreHeros"/>
              </a:rPr>
              <a:t>nga ndrysh-  </a:t>
            </a:r>
            <a:r>
              <a:rPr sz="1100" dirty="0">
                <a:latin typeface="TeXGyreHeros"/>
                <a:cs typeface="TeXGyreHeros"/>
              </a:rPr>
              <a:t>ku </a:t>
            </a:r>
            <a:r>
              <a:rPr sz="1100" spc="-5" dirty="0">
                <a:latin typeface="TeXGyreHeros"/>
                <a:cs typeface="TeXGyreHeros"/>
              </a:rPr>
              <a:t>(</a:t>
            </a:r>
            <a:r>
              <a:rPr sz="1100" i="1" spc="-5" dirty="0">
                <a:latin typeface="Arimo"/>
                <a:cs typeface="Arimo"/>
              </a:rPr>
              <a:t>Puccinia </a:t>
            </a:r>
            <a:r>
              <a:rPr sz="1100" i="1" dirty="0">
                <a:latin typeface="Arimo"/>
                <a:cs typeface="Arimo"/>
              </a:rPr>
              <a:t>allii</a:t>
            </a:r>
            <a:r>
              <a:rPr sz="1100" dirty="0">
                <a:latin typeface="TeXGyreHeros"/>
                <a:cs typeface="TeXGyreHeros"/>
              </a:rPr>
              <a:t>), </a:t>
            </a:r>
            <a:r>
              <a:rPr sz="1100" spc="-5" dirty="0">
                <a:latin typeface="TeXGyreHeros"/>
                <a:cs typeface="TeXGyreHeros"/>
              </a:rPr>
              <a:t>veçanërisht </a:t>
            </a:r>
            <a:r>
              <a:rPr sz="1100" dirty="0">
                <a:latin typeface="TeXGyreHeros"/>
                <a:cs typeface="TeXGyreHeros"/>
              </a:rPr>
              <a:t>kur  </a:t>
            </a:r>
            <a:r>
              <a:rPr sz="1100" spc="-5" dirty="0">
                <a:latin typeface="TeXGyreHeros"/>
                <a:cs typeface="TeXGyreHeros"/>
              </a:rPr>
              <a:t>mbillet </a:t>
            </a:r>
            <a:r>
              <a:rPr sz="1100" dirty="0">
                <a:latin typeface="TeXGyreHeros"/>
                <a:cs typeface="TeXGyreHeros"/>
              </a:rPr>
              <a:t>në zonën e </a:t>
            </a:r>
            <a:r>
              <a:rPr sz="1100" spc="-5" dirty="0">
                <a:latin typeface="TeXGyreHeros"/>
                <a:cs typeface="TeXGyreHeros"/>
              </a:rPr>
              <a:t>ngrohtë. Janë  përkeqësuar	</a:t>
            </a:r>
            <a:r>
              <a:rPr sz="1100" dirty="0">
                <a:latin typeface="TeXGyreHeros"/>
                <a:cs typeface="TeXGyreHeros"/>
              </a:rPr>
              <a:t>cilësitë bimore </a:t>
            </a:r>
            <a:r>
              <a:rPr sz="1100" spc="-5" dirty="0">
                <a:latin typeface="TeXGyreHeros"/>
                <a:cs typeface="TeXGyreHeros"/>
              </a:rPr>
              <a:t>dhe  </a:t>
            </a:r>
            <a:r>
              <a:rPr sz="1100" dirty="0">
                <a:latin typeface="TeXGyreHeros"/>
                <a:cs typeface="TeXGyreHeros"/>
              </a:rPr>
              <a:t>shpesh herë </a:t>
            </a:r>
            <a:r>
              <a:rPr sz="1100" spc="-5" dirty="0">
                <a:latin typeface="TeXGyreHeros"/>
                <a:cs typeface="TeXGyreHeros"/>
              </a:rPr>
              <a:t>bulbet shpërbëhen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lehtë.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800">
              <a:latin typeface="TeXGyreHeros"/>
              <a:cs typeface="TeXGyreHeros"/>
            </a:endParaRPr>
          </a:p>
          <a:p>
            <a:pPr marL="12700" marR="6985" indent="179705">
              <a:lnSpc>
                <a:spcPct val="106400"/>
              </a:lnSpc>
            </a:pPr>
            <a:r>
              <a:rPr sz="1100" b="1" spc="-5" dirty="0">
                <a:latin typeface="Arial"/>
                <a:cs typeface="Arial"/>
              </a:rPr>
              <a:t>Përdorimi: </a:t>
            </a:r>
            <a:r>
              <a:rPr sz="1100" spc="-5" dirty="0">
                <a:latin typeface="TeXGyreHeros"/>
                <a:cs typeface="TeXGyreHeros"/>
              </a:rPr>
              <a:t>Përdoret </a:t>
            </a:r>
            <a:r>
              <a:rPr sz="1100" dirty="0">
                <a:latin typeface="TeXGyreHeros"/>
                <a:cs typeface="TeXGyreHeros"/>
              </a:rPr>
              <a:t>si </a:t>
            </a:r>
            <a:r>
              <a:rPr sz="1100" spc="-5" dirty="0">
                <a:latin typeface="TeXGyreHeros"/>
                <a:cs typeface="TeXGyreHeros"/>
              </a:rPr>
              <a:t>hudhër </a:t>
            </a:r>
            <a:r>
              <a:rPr sz="1100" dirty="0">
                <a:latin typeface="TeXGyreHeros"/>
                <a:cs typeface="TeXGyreHeros"/>
              </a:rPr>
              <a:t>e njomë </a:t>
            </a:r>
            <a:r>
              <a:rPr sz="1100" spc="-5" dirty="0">
                <a:latin typeface="TeXGyreHeros"/>
                <a:cs typeface="TeXGyreHeros"/>
              </a:rPr>
              <a:t>për </a:t>
            </a:r>
            <a:r>
              <a:rPr sz="1100" dirty="0">
                <a:latin typeface="TeXGyreHeros"/>
                <a:cs typeface="TeXGyreHeros"/>
              </a:rPr>
              <a:t>konsum të </a:t>
            </a:r>
            <a:r>
              <a:rPr sz="1100" spc="-5" dirty="0">
                <a:latin typeface="TeXGyreHeros"/>
                <a:cs typeface="TeXGyreHeros"/>
              </a:rPr>
              <a:t>freskët;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thatë për ga-  </a:t>
            </a:r>
            <a:r>
              <a:rPr sz="1100" dirty="0">
                <a:latin typeface="TeXGyreHeros"/>
                <a:cs typeface="TeXGyreHeros"/>
              </a:rPr>
              <a:t>time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ndryshme.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950">
              <a:latin typeface="TeXGyreHeros"/>
              <a:cs typeface="TeXGyreHeros"/>
            </a:endParaRPr>
          </a:p>
          <a:p>
            <a:pPr marL="12700" marR="5715" indent="179705">
              <a:lnSpc>
                <a:spcPct val="106400"/>
              </a:lnSpc>
            </a:pPr>
            <a:r>
              <a:rPr sz="1100" b="1" dirty="0">
                <a:latin typeface="Arial"/>
                <a:cs typeface="Arial"/>
              </a:rPr>
              <a:t>Risku: </a:t>
            </a:r>
            <a:r>
              <a:rPr sz="1100" spc="-5" dirty="0">
                <a:latin typeface="TeXGyreHeros"/>
                <a:cs typeface="TeXGyreHeros"/>
              </a:rPr>
              <a:t>Është në </a:t>
            </a:r>
            <a:r>
              <a:rPr sz="1100" dirty="0">
                <a:latin typeface="TeXGyreHeros"/>
                <a:cs typeface="TeXGyreHeros"/>
              </a:rPr>
              <a:t>rrezik </a:t>
            </a:r>
            <a:r>
              <a:rPr sz="1100" spc="-5" dirty="0">
                <a:latin typeface="TeXGyreHeros"/>
                <a:cs typeface="TeXGyreHeros"/>
              </a:rPr>
              <a:t>zhdukjeje, sepse </a:t>
            </a:r>
            <a:r>
              <a:rPr sz="1100" dirty="0">
                <a:latin typeface="TeXGyreHeros"/>
                <a:cs typeface="TeXGyreHeros"/>
              </a:rPr>
              <a:t>në vite </a:t>
            </a:r>
            <a:r>
              <a:rPr sz="1100" spc="-5" dirty="0">
                <a:latin typeface="TeXGyreHeros"/>
                <a:cs typeface="TeXGyreHeros"/>
              </a:rPr>
              <a:t>nuk është punuar </a:t>
            </a:r>
            <a:r>
              <a:rPr sz="1100" dirty="0">
                <a:latin typeface="TeXGyreHeros"/>
                <a:cs typeface="TeXGyreHeros"/>
              </a:rPr>
              <a:t>për </a:t>
            </a:r>
            <a:r>
              <a:rPr sz="1100" spc="-5" dirty="0">
                <a:latin typeface="TeXGyreHeros"/>
                <a:cs typeface="TeXGyreHeros"/>
              </a:rPr>
              <a:t>selek-  sionimin </a:t>
            </a:r>
            <a:r>
              <a:rPr sz="1100" dirty="0">
                <a:latin typeface="TeXGyreHeros"/>
                <a:cs typeface="TeXGyreHeros"/>
              </a:rPr>
              <a:t>dhe prodhimin e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farës.</a:t>
            </a:r>
            <a:endParaRPr sz="1100">
              <a:latin typeface="TeXGyreHeros"/>
              <a:cs typeface="TeXGyreHero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074670" y="4508754"/>
            <a:ext cx="2685415" cy="2604770"/>
            <a:chOff x="3074670" y="4508754"/>
            <a:chExt cx="2685415" cy="2604770"/>
          </a:xfrm>
        </p:grpSpPr>
        <p:sp>
          <p:nvSpPr>
            <p:cNvPr id="4" name="object 4"/>
            <p:cNvSpPr/>
            <p:nvPr/>
          </p:nvSpPr>
          <p:spPr>
            <a:xfrm>
              <a:off x="3076956" y="4512564"/>
              <a:ext cx="2682240" cy="259994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078480" y="4512564"/>
              <a:ext cx="2677795" cy="2597150"/>
            </a:xfrm>
            <a:custGeom>
              <a:avLst/>
              <a:gdLst/>
              <a:ahLst/>
              <a:cxnLst/>
              <a:rect l="l" t="t" r="r" b="b"/>
              <a:pathLst>
                <a:path w="2677795" h="2597150">
                  <a:moveTo>
                    <a:pt x="0" y="0"/>
                  </a:moveTo>
                  <a:lnTo>
                    <a:pt x="0" y="2596895"/>
                  </a:lnTo>
                  <a:lnTo>
                    <a:pt x="2677668" y="2596895"/>
                  </a:lnTo>
                  <a:lnTo>
                    <a:pt x="2677668" y="0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41275">
              <a:lnSpc>
                <a:spcPct val="100000"/>
              </a:lnSpc>
              <a:spcBef>
                <a:spcPts val="15"/>
              </a:spcBef>
            </a:pPr>
            <a:r>
              <a:rPr dirty="0"/>
              <a:t>- </a:t>
            </a:r>
            <a:fld id="{81D60167-4931-47E6-BA6A-407CBD079E47}" type="slidenum">
              <a:rPr dirty="0"/>
              <a:t>47</a:t>
            </a:fld>
            <a:r>
              <a:rPr spc="-100" dirty="0"/>
              <a:t> </a:t>
            </a:r>
            <a:r>
              <a:rPr dirty="0"/>
              <a:t>-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9780" y="574913"/>
            <a:ext cx="5030470" cy="7738109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25"/>
              </a:spcBef>
            </a:pPr>
            <a:r>
              <a:rPr sz="1400" b="1" spc="-5" dirty="0">
                <a:latin typeface="Arial"/>
                <a:cs typeface="Arial"/>
              </a:rPr>
              <a:t>Hudhra </a:t>
            </a:r>
            <a:r>
              <a:rPr sz="1400" b="1" dirty="0">
                <a:latin typeface="Arial"/>
                <a:cs typeface="Arial"/>
              </a:rPr>
              <a:t>e</a:t>
            </a:r>
            <a:r>
              <a:rPr sz="1400" b="1" spc="-5" dirty="0">
                <a:latin typeface="Arial"/>
                <a:cs typeface="Arial"/>
              </a:rPr>
              <a:t> Brojës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459"/>
              </a:spcBef>
            </a:pPr>
            <a:r>
              <a:rPr sz="1250" b="1" spc="-5" dirty="0">
                <a:latin typeface="Arial"/>
                <a:cs typeface="Arial"/>
              </a:rPr>
              <a:t>Specia: </a:t>
            </a:r>
            <a:r>
              <a:rPr sz="1250" i="1" spc="-5" dirty="0">
                <a:latin typeface="Arimo"/>
                <a:cs typeface="Arimo"/>
              </a:rPr>
              <a:t>Allium sativum</a:t>
            </a:r>
            <a:r>
              <a:rPr sz="1250" i="1" spc="10" dirty="0">
                <a:latin typeface="Arimo"/>
                <a:cs typeface="Arimo"/>
              </a:rPr>
              <a:t> </a:t>
            </a:r>
            <a:r>
              <a:rPr sz="1250" spc="-5" dirty="0">
                <a:latin typeface="TeXGyreHeros"/>
                <a:cs typeface="TeXGyreHeros"/>
              </a:rPr>
              <a:t>L.</a:t>
            </a:r>
            <a:endParaRPr sz="125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000">
              <a:latin typeface="TeXGyreHeros"/>
              <a:cs typeface="TeXGyreHeros"/>
            </a:endParaRPr>
          </a:p>
          <a:p>
            <a:pPr marL="12700" marR="5080" indent="179705" algn="just">
              <a:lnSpc>
                <a:spcPct val="105900"/>
              </a:lnSpc>
              <a:spcBef>
                <a:spcPts val="5"/>
              </a:spcBef>
            </a:pPr>
            <a:r>
              <a:rPr sz="1100" b="1" spc="-15" dirty="0">
                <a:latin typeface="Arial"/>
                <a:cs typeface="Arial"/>
              </a:rPr>
              <a:t>Përhapja: </a:t>
            </a:r>
            <a:r>
              <a:rPr sz="1100" spc="-5" dirty="0">
                <a:latin typeface="TeXGyreHeros"/>
                <a:cs typeface="TeXGyreHeros"/>
              </a:rPr>
              <a:t>Në </a:t>
            </a:r>
            <a:r>
              <a:rPr sz="1100" spc="-10" dirty="0">
                <a:latin typeface="TeXGyreHeros"/>
                <a:cs typeface="TeXGyreHeros"/>
              </a:rPr>
              <a:t>zonën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15" dirty="0">
                <a:latin typeface="TeXGyreHeros"/>
                <a:cs typeface="TeXGyreHeros"/>
              </a:rPr>
              <a:t>Alpeve, kryesisht Kelmend, njihet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15" dirty="0">
                <a:latin typeface="TeXGyreHeros"/>
                <a:cs typeface="TeXGyreHeros"/>
              </a:rPr>
              <a:t>kultivohet </a:t>
            </a:r>
            <a:r>
              <a:rPr sz="1100" spc="-10" dirty="0">
                <a:latin typeface="TeXGyreHeros"/>
                <a:cs typeface="TeXGyreHeros"/>
              </a:rPr>
              <a:t>për </a:t>
            </a:r>
            <a:r>
              <a:rPr sz="1100" spc="-5" dirty="0">
                <a:latin typeface="TeXGyreHeros"/>
                <a:cs typeface="TeXGyreHeros"/>
              </a:rPr>
              <a:t>më </a:t>
            </a:r>
            <a:r>
              <a:rPr sz="1100" spc="-10" dirty="0">
                <a:latin typeface="TeXGyreHeros"/>
                <a:cs typeface="TeXGyreHeros"/>
              </a:rPr>
              <a:t>se  100 </a:t>
            </a:r>
            <a:r>
              <a:rPr sz="1100" spc="-15" dirty="0">
                <a:latin typeface="TeXGyreHeros"/>
                <a:cs typeface="TeXGyreHeros"/>
              </a:rPr>
              <a:t>vjet; </a:t>
            </a:r>
            <a:r>
              <a:rPr sz="1100" spc="-10" dirty="0">
                <a:latin typeface="TeXGyreHeros"/>
                <a:cs typeface="TeXGyreHeros"/>
              </a:rPr>
              <a:t>fara </a:t>
            </a:r>
            <a:r>
              <a:rPr sz="1100" spc="-15" dirty="0">
                <a:latin typeface="TeXGyreHeros"/>
                <a:cs typeface="TeXGyreHeros"/>
              </a:rPr>
              <a:t>është </a:t>
            </a:r>
            <a:r>
              <a:rPr sz="1100" spc="-20" dirty="0">
                <a:latin typeface="TeXGyreHeros"/>
                <a:cs typeface="TeXGyreHeros"/>
              </a:rPr>
              <a:t>mbajtur, </a:t>
            </a:r>
            <a:r>
              <a:rPr sz="1100" spc="-15" dirty="0">
                <a:latin typeface="TeXGyreHeros"/>
                <a:cs typeface="TeXGyreHeros"/>
              </a:rPr>
              <a:t>ruajtur dhe trashëguar </a:t>
            </a:r>
            <a:r>
              <a:rPr sz="1100" spc="-10" dirty="0">
                <a:latin typeface="TeXGyreHeros"/>
                <a:cs typeface="TeXGyreHeros"/>
              </a:rPr>
              <a:t>brez </a:t>
            </a:r>
            <a:r>
              <a:rPr sz="1100" spc="-15" dirty="0">
                <a:latin typeface="TeXGyreHeros"/>
                <a:cs typeface="TeXGyreHeros"/>
              </a:rPr>
              <a:t>pas brezi. </a:t>
            </a:r>
            <a:r>
              <a:rPr sz="1100" spc="-10" dirty="0">
                <a:latin typeface="TeXGyreHeros"/>
                <a:cs typeface="TeXGyreHeros"/>
              </a:rPr>
              <a:t>Zë </a:t>
            </a:r>
            <a:r>
              <a:rPr sz="1100" spc="-15" dirty="0">
                <a:latin typeface="TeXGyreHeros"/>
                <a:cs typeface="TeXGyreHeros"/>
              </a:rPr>
              <a:t>rreth</a:t>
            </a:r>
            <a:r>
              <a:rPr sz="1100" spc="-204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10-15%  </a:t>
            </a:r>
            <a:r>
              <a:rPr sz="1100" spc="-5" dirty="0">
                <a:latin typeface="TeXGyreHeros"/>
                <a:cs typeface="TeXGyreHeros"/>
              </a:rPr>
              <a:t>të </a:t>
            </a:r>
            <a:r>
              <a:rPr sz="1100" spc="-15" dirty="0">
                <a:latin typeface="TeXGyreHeros"/>
                <a:cs typeface="TeXGyreHeros"/>
              </a:rPr>
              <a:t>sipërfaqes </a:t>
            </a:r>
            <a:r>
              <a:rPr sz="1100" spc="-10" dirty="0">
                <a:latin typeface="TeXGyreHeros"/>
                <a:cs typeface="TeXGyreHeros"/>
              </a:rPr>
              <a:t>së hudhrës që mbillet në </a:t>
            </a:r>
            <a:r>
              <a:rPr sz="1100" spc="-15" dirty="0">
                <a:latin typeface="TeXGyreHeros"/>
                <a:cs typeface="TeXGyreHeros"/>
              </a:rPr>
              <a:t>zonë, duke qenë kështu kultivar </a:t>
            </a:r>
            <a:r>
              <a:rPr sz="1100" dirty="0">
                <a:latin typeface="TeXGyreHeros"/>
                <a:cs typeface="TeXGyreHeros"/>
              </a:rPr>
              <a:t>i</a:t>
            </a:r>
            <a:r>
              <a:rPr sz="1100" spc="-140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rrallë.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Përshkrimi:</a:t>
            </a:r>
            <a:endParaRPr sz="1100">
              <a:latin typeface="Arial"/>
              <a:cs typeface="Arial"/>
            </a:endParaRPr>
          </a:p>
          <a:p>
            <a:pPr marL="12700" marR="5080" indent="179705" algn="just">
              <a:lnSpc>
                <a:spcPct val="105900"/>
              </a:lnSpc>
              <a:spcBef>
                <a:spcPts val="10"/>
              </a:spcBef>
            </a:pPr>
            <a:r>
              <a:rPr sz="1100" spc="-5" dirty="0">
                <a:latin typeface="TeXGyreHeros"/>
                <a:cs typeface="TeXGyreHeros"/>
              </a:rPr>
              <a:t>Karakterizohet nga </a:t>
            </a:r>
            <a:r>
              <a:rPr sz="1100" dirty="0">
                <a:latin typeface="TeXGyreHeros"/>
                <a:cs typeface="TeXGyreHeros"/>
              </a:rPr>
              <a:t>bimë që </a:t>
            </a:r>
            <a:r>
              <a:rPr sz="1100" spc="-5" dirty="0">
                <a:latin typeface="TeXGyreHeros"/>
                <a:cs typeface="TeXGyreHeros"/>
              </a:rPr>
              <a:t>formon kërcell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gjatë </a:t>
            </a:r>
            <a:r>
              <a:rPr sz="1100" dirty="0">
                <a:latin typeface="TeXGyreHeros"/>
                <a:cs typeface="TeXGyreHeros"/>
              </a:rPr>
              <a:t>e masë gjethore të </a:t>
            </a:r>
            <a:r>
              <a:rPr sz="1100" spc="-5" dirty="0">
                <a:latin typeface="TeXGyreHeros"/>
                <a:cs typeface="TeXGyreHeros"/>
              </a:rPr>
              <a:t>madhe.  </a:t>
            </a:r>
            <a:r>
              <a:rPr sz="1100" dirty="0">
                <a:latin typeface="TeXGyreHeros"/>
                <a:cs typeface="TeXGyreHeros"/>
              </a:rPr>
              <a:t>Ato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janë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gjata,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me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ngjyrë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gjelbër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errët.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Bulbet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janë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vogla,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shpesh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me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2-3  </a:t>
            </a:r>
            <a:r>
              <a:rPr sz="1100" spc="-5" dirty="0">
                <a:latin typeface="TeXGyreHeros"/>
                <a:cs typeface="TeXGyreHeros"/>
              </a:rPr>
              <a:t>thelpinj të vegjël </a:t>
            </a:r>
            <a:r>
              <a:rPr sz="1100" dirty="0">
                <a:latin typeface="TeXGyreHeros"/>
                <a:cs typeface="TeXGyreHeros"/>
              </a:rPr>
              <a:t>ose </a:t>
            </a:r>
            <a:r>
              <a:rPr sz="1100" spc="-5" dirty="0">
                <a:latin typeface="TeXGyreHeros"/>
                <a:cs typeface="TeXGyreHeros"/>
              </a:rPr>
              <a:t>edhe </a:t>
            </a:r>
            <a:r>
              <a:rPr sz="1100" dirty="0">
                <a:latin typeface="TeXGyreHeros"/>
                <a:cs typeface="TeXGyreHeros"/>
              </a:rPr>
              <a:t>pa </a:t>
            </a:r>
            <a:r>
              <a:rPr sz="1100" spc="-5" dirty="0">
                <a:latin typeface="TeXGyreHeros"/>
                <a:cs typeface="TeXGyreHeros"/>
              </a:rPr>
              <a:t>thelpinj. Kultivohet kryesisht </a:t>
            </a:r>
            <a:r>
              <a:rPr sz="1100" spc="-10" dirty="0">
                <a:latin typeface="TeXGyreHeros"/>
                <a:cs typeface="TeXGyreHeros"/>
              </a:rPr>
              <a:t>për </a:t>
            </a:r>
            <a:r>
              <a:rPr sz="1100" dirty="0">
                <a:latin typeface="TeXGyreHeros"/>
                <a:cs typeface="TeXGyreHeros"/>
              </a:rPr>
              <a:t>hudhër të</a:t>
            </a:r>
            <a:r>
              <a:rPr sz="1100" spc="114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njomë.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Kultivimi: </a:t>
            </a:r>
            <a:r>
              <a:rPr sz="1100" spc="-5" dirty="0">
                <a:latin typeface="TeXGyreHeros"/>
                <a:cs typeface="TeXGyreHeros"/>
              </a:rPr>
              <a:t>Tradicionalisht kultivohet </a:t>
            </a:r>
            <a:r>
              <a:rPr sz="1100" dirty="0">
                <a:latin typeface="TeXGyreHeros"/>
                <a:cs typeface="TeXGyreHeros"/>
              </a:rPr>
              <a:t>me</a:t>
            </a:r>
            <a:r>
              <a:rPr sz="1100" spc="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thelpinj.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950">
              <a:latin typeface="TeXGyreHeros"/>
              <a:cs typeface="TeXGyreHeros"/>
            </a:endParaRPr>
          </a:p>
          <a:p>
            <a:pPr marL="12700" marR="2327275" indent="179705" algn="just">
              <a:lnSpc>
                <a:spcPct val="105900"/>
              </a:lnSpc>
            </a:pPr>
            <a:r>
              <a:rPr sz="1100" b="1" spc="-10" dirty="0">
                <a:latin typeface="Arial"/>
                <a:cs typeface="Arial"/>
              </a:rPr>
              <a:t>Teknologjia: </a:t>
            </a:r>
            <a:r>
              <a:rPr sz="1100" spc="-5" dirty="0">
                <a:latin typeface="TeXGyreHeros"/>
                <a:cs typeface="TeXGyreHeros"/>
              </a:rPr>
              <a:t>Mbjellja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thelpinjve bë-het  herët në </a:t>
            </a:r>
            <a:r>
              <a:rPr sz="1100" dirty="0">
                <a:latin typeface="TeXGyreHeros"/>
                <a:cs typeface="TeXGyreHeros"/>
              </a:rPr>
              <a:t>pranverë </a:t>
            </a:r>
            <a:r>
              <a:rPr sz="1100" spc="-5" dirty="0">
                <a:latin typeface="TeXGyreHeros"/>
                <a:cs typeface="TeXGyreHeros"/>
              </a:rPr>
              <a:t>(1-15 mars), në brazda  të cekëta të hapura me shatë, </a:t>
            </a:r>
            <a:r>
              <a:rPr sz="1100" spc="5" dirty="0">
                <a:latin typeface="TeXGyreHeros"/>
                <a:cs typeface="TeXGyreHeros"/>
              </a:rPr>
              <a:t>me</a:t>
            </a:r>
            <a:r>
              <a:rPr sz="1100" spc="26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largësitë</a:t>
            </a:r>
            <a:endParaRPr sz="1100">
              <a:latin typeface="TeXGyreHeros"/>
              <a:cs typeface="TeXGyreHeros"/>
            </a:endParaRPr>
          </a:p>
          <a:p>
            <a:pPr marL="12700" marR="2326005" algn="just">
              <a:lnSpc>
                <a:spcPct val="106100"/>
              </a:lnSpc>
              <a:spcBef>
                <a:spcPts val="5"/>
              </a:spcBef>
            </a:pPr>
            <a:r>
              <a:rPr sz="1100" spc="-5" dirty="0">
                <a:latin typeface="TeXGyreHeros"/>
                <a:cs typeface="TeXGyreHeros"/>
              </a:rPr>
              <a:t>20 </a:t>
            </a:r>
            <a:r>
              <a:rPr sz="1100" dirty="0">
                <a:latin typeface="TeXGyreHeros"/>
                <a:cs typeface="TeXGyreHeros"/>
              </a:rPr>
              <a:t>cm </a:t>
            </a:r>
            <a:r>
              <a:rPr sz="1100" spc="-5" dirty="0">
                <a:latin typeface="TeXGyreHeros"/>
                <a:cs typeface="TeXGyreHeros"/>
              </a:rPr>
              <a:t>rreshti nga rreshti dhe </a:t>
            </a:r>
            <a:r>
              <a:rPr sz="1100" dirty="0">
                <a:latin typeface="TeXGyreHeros"/>
                <a:cs typeface="TeXGyreHeros"/>
              </a:rPr>
              <a:t>10-15 </a:t>
            </a:r>
            <a:r>
              <a:rPr sz="1100" spc="-10" dirty="0">
                <a:latin typeface="TeXGyreHeros"/>
                <a:cs typeface="TeXGyreHeros"/>
              </a:rPr>
              <a:t>cm  </a:t>
            </a:r>
            <a:r>
              <a:rPr sz="1100" dirty="0">
                <a:latin typeface="TeXGyreHeros"/>
                <a:cs typeface="TeXGyreHeros"/>
              </a:rPr>
              <a:t>bima </a:t>
            </a:r>
            <a:r>
              <a:rPr sz="1100" spc="-5" dirty="0">
                <a:latin typeface="TeXGyreHeros"/>
                <a:cs typeface="TeXGyreHeros"/>
              </a:rPr>
              <a:t>nga bima. Kryhen ujitje, </a:t>
            </a:r>
            <a:r>
              <a:rPr sz="1100" dirty="0">
                <a:latin typeface="TeXGyreHeros"/>
                <a:cs typeface="TeXGyreHeros"/>
              </a:rPr>
              <a:t>plehërime  </a:t>
            </a:r>
            <a:r>
              <a:rPr sz="1100" spc="-5" dirty="0">
                <a:latin typeface="TeXGyreHeros"/>
                <a:cs typeface="TeXGyreHeros"/>
              </a:rPr>
              <a:t>dhe </a:t>
            </a:r>
            <a:r>
              <a:rPr sz="1100" dirty="0">
                <a:latin typeface="TeXGyreHeros"/>
                <a:cs typeface="TeXGyreHeros"/>
              </a:rPr>
              <a:t>prashitje e </a:t>
            </a:r>
            <a:r>
              <a:rPr sz="1100" spc="-5" dirty="0">
                <a:latin typeface="TeXGyreHeros"/>
                <a:cs typeface="TeXGyreHeros"/>
              </a:rPr>
              <a:t>bimëve, në </a:t>
            </a:r>
            <a:r>
              <a:rPr sz="1100" dirty="0">
                <a:latin typeface="TeXGyreHeros"/>
                <a:cs typeface="TeXGyreHeros"/>
              </a:rPr>
              <a:t>mes </a:t>
            </a:r>
            <a:r>
              <a:rPr sz="1100" spc="-5" dirty="0">
                <a:latin typeface="TeXGyreHeros"/>
                <a:cs typeface="TeXGyreHeros"/>
              </a:rPr>
              <a:t>rreshta.  Prodhimi</a:t>
            </a:r>
            <a:r>
              <a:rPr sz="1100" spc="-7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është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i</a:t>
            </a:r>
            <a:r>
              <a:rPr sz="1100" spc="-9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gatshëm</a:t>
            </a:r>
            <a:r>
              <a:rPr sz="1100" spc="-8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për</a:t>
            </a:r>
            <a:r>
              <a:rPr sz="1100" spc="-80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tu</a:t>
            </a:r>
            <a:r>
              <a:rPr sz="1100" spc="-8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vjelë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si</a:t>
            </a:r>
            <a:r>
              <a:rPr sz="1100" spc="-8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hud-  hër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njomë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në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maj-qershor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për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hudhër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  </a:t>
            </a:r>
            <a:r>
              <a:rPr sz="1100" spc="-5" dirty="0">
                <a:latin typeface="TeXGyreHeros"/>
                <a:cs typeface="TeXGyreHeros"/>
              </a:rPr>
              <a:t>thatë në </a:t>
            </a:r>
            <a:r>
              <a:rPr sz="1100" spc="-10" dirty="0">
                <a:latin typeface="TeXGyreHeros"/>
                <a:cs typeface="TeXGyreHeros"/>
              </a:rPr>
              <a:t>gusht-shtator. </a:t>
            </a:r>
            <a:r>
              <a:rPr sz="1100" spc="-5" dirty="0">
                <a:latin typeface="TeXGyreHeros"/>
                <a:cs typeface="TeXGyreHeros"/>
              </a:rPr>
              <a:t>Pas </a:t>
            </a:r>
            <a:r>
              <a:rPr sz="1100" dirty="0">
                <a:latin typeface="TeXGyreHeros"/>
                <a:cs typeface="TeXGyreHeros"/>
              </a:rPr>
              <a:t>vjeljes, </a:t>
            </a:r>
            <a:r>
              <a:rPr sz="1100" spc="-5" dirty="0">
                <a:latin typeface="TeXGyreHeros"/>
                <a:cs typeface="TeXGyreHeros"/>
              </a:rPr>
              <a:t>hudhrat 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thata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lidhen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gërshetë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ruhen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në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hangarë.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950">
              <a:latin typeface="TeXGyreHeros"/>
              <a:cs typeface="TeXGyreHeros"/>
            </a:endParaRPr>
          </a:p>
          <a:p>
            <a:pPr marL="12700" marR="2327910" indent="179705" algn="just">
              <a:lnSpc>
                <a:spcPct val="106400"/>
              </a:lnSpc>
            </a:pPr>
            <a:r>
              <a:rPr sz="1100" b="1" spc="-5" dirty="0">
                <a:latin typeface="Arial"/>
                <a:cs typeface="Arial"/>
              </a:rPr>
              <a:t>Rendimenti: </a:t>
            </a:r>
            <a:r>
              <a:rPr sz="1100" spc="-5" dirty="0">
                <a:latin typeface="TeXGyreHeros"/>
                <a:cs typeface="TeXGyreHeros"/>
              </a:rPr>
              <a:t>Për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njomë 15-20 kv/dy-  nym; </a:t>
            </a:r>
            <a:r>
              <a:rPr sz="1100" dirty="0">
                <a:latin typeface="TeXGyreHeros"/>
                <a:cs typeface="TeXGyreHeros"/>
              </a:rPr>
              <a:t>për të </a:t>
            </a:r>
            <a:r>
              <a:rPr sz="1100" spc="-5" dirty="0">
                <a:latin typeface="TeXGyreHeros"/>
                <a:cs typeface="TeXGyreHeros"/>
              </a:rPr>
              <a:t>thatë rreth </a:t>
            </a:r>
            <a:r>
              <a:rPr sz="1100" dirty="0">
                <a:latin typeface="TeXGyreHeros"/>
                <a:cs typeface="TeXGyreHeros"/>
              </a:rPr>
              <a:t>7-10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kv/dynym.</a:t>
            </a:r>
            <a:endParaRPr sz="11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  <a:spcBef>
                <a:spcPts val="985"/>
              </a:spcBef>
            </a:pPr>
            <a:r>
              <a:rPr sz="1100" b="1" spc="-10" dirty="0">
                <a:latin typeface="Arial"/>
                <a:cs typeface="Arial"/>
              </a:rPr>
              <a:t>Veçantitë</a:t>
            </a:r>
            <a:endParaRPr sz="1100">
              <a:latin typeface="Arial"/>
              <a:cs typeface="Arial"/>
            </a:endParaRPr>
          </a:p>
          <a:p>
            <a:pPr marL="12700" marR="2327910" indent="179705" algn="just">
              <a:lnSpc>
                <a:spcPct val="106400"/>
              </a:lnSpc>
              <a:spcBef>
                <a:spcPts val="890"/>
              </a:spcBef>
            </a:pPr>
            <a:r>
              <a:rPr sz="1100" b="1" spc="-5" dirty="0">
                <a:latin typeface="Arial"/>
                <a:cs typeface="Arial"/>
              </a:rPr>
              <a:t>Pozitive: </a:t>
            </a:r>
            <a:r>
              <a:rPr sz="1100" spc="-5" dirty="0">
                <a:latin typeface="TeXGyreHeros"/>
                <a:cs typeface="TeXGyreHeros"/>
              </a:rPr>
              <a:t>Është mesatarisht </a:t>
            </a:r>
            <a:r>
              <a:rPr sz="1100" dirty="0">
                <a:latin typeface="TeXGyreHeros"/>
                <a:cs typeface="TeXGyreHeros"/>
              </a:rPr>
              <a:t>e qënd-  </a:t>
            </a:r>
            <a:r>
              <a:rPr sz="1100" spc="-5" dirty="0">
                <a:latin typeface="TeXGyreHeros"/>
                <a:cs typeface="TeXGyreHeros"/>
              </a:rPr>
              <a:t>rueshme ndaj sëmundjeve </a:t>
            </a:r>
            <a:r>
              <a:rPr sz="1100" dirty="0">
                <a:latin typeface="TeXGyreHeros"/>
                <a:cs typeface="TeXGyreHeros"/>
              </a:rPr>
              <a:t>dhe </a:t>
            </a:r>
            <a:r>
              <a:rPr sz="1100" spc="-5" dirty="0">
                <a:latin typeface="TeXGyreHeros"/>
                <a:cs typeface="TeXGyreHeros"/>
              </a:rPr>
              <a:t>dëmtue-  sve. Jep prodhim </a:t>
            </a:r>
            <a:r>
              <a:rPr sz="1100" spc="5" dirty="0">
                <a:latin typeface="TeXGyreHeros"/>
                <a:cs typeface="TeXGyreHeros"/>
              </a:rPr>
              <a:t>të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qëndrueshëm.</a:t>
            </a:r>
            <a:endParaRPr sz="1100">
              <a:latin typeface="TeXGyreHeros"/>
              <a:cs typeface="TeXGyreHeros"/>
            </a:endParaRPr>
          </a:p>
          <a:p>
            <a:pPr marL="12700" marR="2327275" indent="179705" algn="just">
              <a:lnSpc>
                <a:spcPct val="106400"/>
              </a:lnSpc>
              <a:spcBef>
                <a:spcPts val="885"/>
              </a:spcBef>
            </a:pPr>
            <a:r>
              <a:rPr sz="1100" b="1" spc="-5" dirty="0">
                <a:latin typeface="Arial"/>
                <a:cs typeface="Arial"/>
              </a:rPr>
              <a:t>Negative: </a:t>
            </a:r>
            <a:r>
              <a:rPr sz="1100" spc="-5" dirty="0">
                <a:latin typeface="TeXGyreHeros"/>
                <a:cs typeface="TeXGyreHeros"/>
              </a:rPr>
              <a:t>Janë përkeqësuar </a:t>
            </a:r>
            <a:r>
              <a:rPr sz="1100" dirty="0">
                <a:latin typeface="TeXGyreHeros"/>
                <a:cs typeface="TeXGyreHeros"/>
              </a:rPr>
              <a:t>cilësitë bi-  more. Shpesh herë nuk formon</a:t>
            </a:r>
            <a:r>
              <a:rPr sz="1100" spc="-7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thelpinj.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75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Përdorimi:</a:t>
            </a:r>
            <a:endParaRPr sz="1100">
              <a:latin typeface="Arial"/>
              <a:cs typeface="Arial"/>
            </a:endParaRPr>
          </a:p>
          <a:p>
            <a:pPr marL="12700" marR="2327910" indent="179705" algn="just">
              <a:lnSpc>
                <a:spcPct val="105500"/>
              </a:lnSpc>
              <a:spcBef>
                <a:spcPts val="15"/>
              </a:spcBef>
            </a:pPr>
            <a:r>
              <a:rPr sz="1100" spc="-5" dirty="0">
                <a:latin typeface="TeXGyreHeros"/>
                <a:cs typeface="TeXGyreHeros"/>
              </a:rPr>
              <a:t>Për konsum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freskët dhe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thatë për  gatim në </a:t>
            </a:r>
            <a:r>
              <a:rPr sz="1100" dirty="0">
                <a:latin typeface="TeXGyreHeros"/>
                <a:cs typeface="TeXGyreHeros"/>
              </a:rPr>
              <a:t>familje </a:t>
            </a:r>
            <a:r>
              <a:rPr sz="1100" spc="-5" dirty="0">
                <a:latin typeface="TeXGyreHeros"/>
                <a:cs typeface="TeXGyreHeros"/>
              </a:rPr>
              <a:t>dhe </a:t>
            </a:r>
            <a:r>
              <a:rPr sz="1100" dirty="0">
                <a:latin typeface="TeXGyreHeros"/>
                <a:cs typeface="TeXGyreHeros"/>
              </a:rPr>
              <a:t>për </a:t>
            </a:r>
            <a:r>
              <a:rPr sz="1100" spc="-5" dirty="0">
                <a:latin typeface="TeXGyreHeros"/>
                <a:cs typeface="TeXGyreHeros"/>
              </a:rPr>
              <a:t>tregun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lokal.</a:t>
            </a:r>
            <a:endParaRPr sz="1100">
              <a:latin typeface="TeXGyreHeros"/>
              <a:cs typeface="TeXGyreHeros"/>
            </a:endParaRPr>
          </a:p>
          <a:p>
            <a:pPr marL="12700" marR="2327275" indent="179705" algn="just">
              <a:lnSpc>
                <a:spcPct val="106400"/>
              </a:lnSpc>
              <a:spcBef>
                <a:spcPts val="995"/>
              </a:spcBef>
            </a:pPr>
            <a:r>
              <a:rPr sz="1100" b="1" dirty="0">
                <a:latin typeface="Arial"/>
                <a:cs typeface="Arial"/>
              </a:rPr>
              <a:t>Risku: </a:t>
            </a:r>
            <a:r>
              <a:rPr sz="1100" spc="-5" dirty="0">
                <a:latin typeface="TeXGyreHeros"/>
                <a:cs typeface="TeXGyreHeros"/>
              </a:rPr>
              <a:t>Është në </a:t>
            </a:r>
            <a:r>
              <a:rPr sz="1100" dirty="0">
                <a:latin typeface="TeXGyreHeros"/>
                <a:cs typeface="TeXGyreHeros"/>
              </a:rPr>
              <a:t>rrezik </a:t>
            </a:r>
            <a:r>
              <a:rPr sz="1100" spc="-5" dirty="0">
                <a:latin typeface="TeXGyreHeros"/>
                <a:cs typeface="TeXGyreHeros"/>
              </a:rPr>
              <a:t>zhdukjeje, pasi  në </a:t>
            </a:r>
            <a:r>
              <a:rPr sz="1100" dirty="0">
                <a:latin typeface="TeXGyreHeros"/>
                <a:cs typeface="TeXGyreHeros"/>
              </a:rPr>
              <a:t>vite s’është </a:t>
            </a:r>
            <a:r>
              <a:rPr sz="1100" spc="-5" dirty="0">
                <a:latin typeface="TeXGyreHeros"/>
                <a:cs typeface="TeXGyreHeros"/>
              </a:rPr>
              <a:t>punuar për seleksionimin </a:t>
            </a:r>
            <a:r>
              <a:rPr sz="1100" dirty="0">
                <a:latin typeface="TeXGyreHeros"/>
                <a:cs typeface="TeXGyreHeros"/>
              </a:rPr>
              <a:t>e  </a:t>
            </a:r>
            <a:r>
              <a:rPr sz="1100" spc="-5" dirty="0">
                <a:latin typeface="TeXGyreHeros"/>
                <a:cs typeface="TeXGyreHeros"/>
              </a:rPr>
              <a:t>prodhimin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farës.</a:t>
            </a:r>
            <a:endParaRPr sz="1100">
              <a:latin typeface="TeXGyreHeros"/>
              <a:cs typeface="TeXGyreHero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545585" y="3220974"/>
            <a:ext cx="2254250" cy="5260975"/>
            <a:chOff x="3545585" y="3220974"/>
            <a:chExt cx="2254250" cy="5260975"/>
          </a:xfrm>
        </p:grpSpPr>
        <p:sp>
          <p:nvSpPr>
            <p:cNvPr id="4" name="object 4"/>
            <p:cNvSpPr/>
            <p:nvPr/>
          </p:nvSpPr>
          <p:spPr>
            <a:xfrm>
              <a:off x="3547871" y="3224784"/>
              <a:ext cx="2249424" cy="280720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549395" y="3224784"/>
              <a:ext cx="2246630" cy="2806065"/>
            </a:xfrm>
            <a:custGeom>
              <a:avLst/>
              <a:gdLst/>
              <a:ahLst/>
              <a:cxnLst/>
              <a:rect l="l" t="t" r="r" b="b"/>
              <a:pathLst>
                <a:path w="2246629" h="2806065">
                  <a:moveTo>
                    <a:pt x="0" y="0"/>
                  </a:moveTo>
                  <a:lnTo>
                    <a:pt x="0" y="2805684"/>
                  </a:lnTo>
                  <a:lnTo>
                    <a:pt x="2246376" y="2805684"/>
                  </a:lnTo>
                  <a:lnTo>
                    <a:pt x="2246376" y="0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547871" y="6060948"/>
              <a:ext cx="2249424" cy="241858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549395" y="6060948"/>
              <a:ext cx="2246630" cy="2417445"/>
            </a:xfrm>
            <a:custGeom>
              <a:avLst/>
              <a:gdLst/>
              <a:ahLst/>
              <a:cxnLst/>
              <a:rect l="l" t="t" r="r" b="b"/>
              <a:pathLst>
                <a:path w="2246629" h="2417445">
                  <a:moveTo>
                    <a:pt x="0" y="0"/>
                  </a:moveTo>
                  <a:lnTo>
                    <a:pt x="0" y="2417064"/>
                  </a:lnTo>
                  <a:lnTo>
                    <a:pt x="2246376" y="2417064"/>
                  </a:lnTo>
                  <a:lnTo>
                    <a:pt x="2246376" y="0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41275">
              <a:lnSpc>
                <a:spcPct val="100000"/>
              </a:lnSpc>
              <a:spcBef>
                <a:spcPts val="15"/>
              </a:spcBef>
            </a:pPr>
            <a:r>
              <a:rPr dirty="0"/>
              <a:t>- </a:t>
            </a:r>
            <a:fld id="{81D60167-4931-47E6-BA6A-407CBD079E47}" type="slidenum">
              <a:rPr dirty="0"/>
              <a:t>48</a:t>
            </a:fld>
            <a:r>
              <a:rPr spc="-100" dirty="0"/>
              <a:t> </a:t>
            </a:r>
            <a:r>
              <a:rPr dirty="0"/>
              <a:t>-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43204" y="574913"/>
            <a:ext cx="5029835" cy="5490210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625"/>
              </a:spcBef>
            </a:pPr>
            <a:r>
              <a:rPr sz="1400" b="1" spc="-5" dirty="0">
                <a:latin typeface="Arial"/>
                <a:cs typeface="Arial"/>
              </a:rPr>
              <a:t>Panxhari </a:t>
            </a:r>
            <a:r>
              <a:rPr sz="1400" b="1" dirty="0">
                <a:latin typeface="Arial"/>
                <a:cs typeface="Arial"/>
              </a:rPr>
              <a:t>i </a:t>
            </a:r>
            <a:r>
              <a:rPr sz="1400" b="1" spc="-5" dirty="0">
                <a:latin typeface="Arial"/>
                <a:cs typeface="Arial"/>
              </a:rPr>
              <a:t>kuq</a:t>
            </a:r>
            <a:r>
              <a:rPr sz="1400" b="1" dirty="0">
                <a:latin typeface="Arial"/>
                <a:cs typeface="Arial"/>
              </a:rPr>
              <a:t> perimor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459"/>
              </a:spcBef>
            </a:pPr>
            <a:r>
              <a:rPr sz="1250" b="1" spc="-5" dirty="0">
                <a:latin typeface="Arial"/>
                <a:cs typeface="Arial"/>
              </a:rPr>
              <a:t>Specia: </a:t>
            </a:r>
            <a:r>
              <a:rPr sz="1250" i="1" spc="-5" dirty="0">
                <a:latin typeface="Arimo"/>
                <a:cs typeface="Arimo"/>
              </a:rPr>
              <a:t>Beta vulgaris subsp. vulgaris</a:t>
            </a:r>
            <a:r>
              <a:rPr sz="1250" i="1" spc="35" dirty="0">
                <a:latin typeface="Arimo"/>
                <a:cs typeface="Arimo"/>
              </a:rPr>
              <a:t> </a:t>
            </a:r>
            <a:r>
              <a:rPr sz="1250" spc="-5" dirty="0">
                <a:latin typeface="TeXGyreHeros"/>
                <a:cs typeface="TeXGyreHeros"/>
              </a:rPr>
              <a:t>L.</a:t>
            </a:r>
            <a:endParaRPr sz="125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000">
              <a:latin typeface="TeXGyreHeros"/>
              <a:cs typeface="TeXGyreHeros"/>
            </a:endParaRPr>
          </a:p>
          <a:p>
            <a:pPr marL="12700" marR="5080" indent="179705" algn="just">
              <a:lnSpc>
                <a:spcPct val="105900"/>
              </a:lnSpc>
              <a:spcBef>
                <a:spcPts val="5"/>
              </a:spcBef>
            </a:pPr>
            <a:r>
              <a:rPr sz="1100" b="1" spc="-5" dirty="0">
                <a:latin typeface="Arial"/>
                <a:cs typeface="Arial"/>
              </a:rPr>
              <a:t>Përhapja: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Shqipërinë </a:t>
            </a:r>
            <a:r>
              <a:rPr sz="1100" dirty="0">
                <a:latin typeface="TeXGyreHeros"/>
                <a:cs typeface="TeXGyreHeros"/>
              </a:rPr>
              <a:t>e mesme dhe të jugut </a:t>
            </a:r>
            <a:r>
              <a:rPr sz="1100" spc="-5" dirty="0">
                <a:latin typeface="TeXGyreHeros"/>
                <a:cs typeface="TeXGyreHeros"/>
              </a:rPr>
              <a:t>njihet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kultivohet </a:t>
            </a:r>
            <a:r>
              <a:rPr sz="1100" dirty="0">
                <a:latin typeface="TeXGyreHeros"/>
                <a:cs typeface="TeXGyreHeros"/>
              </a:rPr>
              <a:t>për </a:t>
            </a:r>
            <a:r>
              <a:rPr sz="1100" spc="5" dirty="0">
                <a:latin typeface="TeXGyreHeros"/>
                <a:cs typeface="TeXGyreHeros"/>
              </a:rPr>
              <a:t>më </a:t>
            </a:r>
            <a:r>
              <a:rPr sz="1100" dirty="0">
                <a:latin typeface="TeXGyreHeros"/>
                <a:cs typeface="TeXGyreHeros"/>
              </a:rPr>
              <a:t>se  </a:t>
            </a:r>
            <a:r>
              <a:rPr sz="1100" spc="-5" dirty="0">
                <a:latin typeface="TeXGyreHeros"/>
                <a:cs typeface="TeXGyreHeros"/>
              </a:rPr>
              <a:t>70-80 vjet. Mendohet </a:t>
            </a:r>
            <a:r>
              <a:rPr sz="1100" dirty="0">
                <a:latin typeface="TeXGyreHeros"/>
                <a:cs typeface="TeXGyreHeros"/>
              </a:rPr>
              <a:t>se </a:t>
            </a:r>
            <a:r>
              <a:rPr sz="1100" spc="-5" dirty="0">
                <a:latin typeface="TeXGyreHeros"/>
                <a:cs typeface="TeXGyreHeros"/>
              </a:rPr>
              <a:t>është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dirty="0">
                <a:latin typeface="TeXGyreHeros"/>
                <a:cs typeface="TeXGyreHeros"/>
              </a:rPr>
              <a:t>orgjinë </a:t>
            </a:r>
            <a:r>
              <a:rPr sz="1100" spc="-5" dirty="0">
                <a:latin typeface="TeXGyreHeros"/>
                <a:cs typeface="TeXGyreHeros"/>
              </a:rPr>
              <a:t>nga Egjipti. </a:t>
            </a:r>
            <a:r>
              <a:rPr sz="1100" spc="-40" dirty="0">
                <a:latin typeface="TeXGyreHeros"/>
                <a:cs typeface="TeXGyreHeros"/>
              </a:rPr>
              <a:t>Tek </a:t>
            </a:r>
            <a:r>
              <a:rPr sz="1100" dirty="0">
                <a:latin typeface="TeXGyreHeros"/>
                <a:cs typeface="TeXGyreHeros"/>
              </a:rPr>
              <a:t>ne ka ardhur nga </a:t>
            </a:r>
            <a:r>
              <a:rPr sz="1100" spc="-5" dirty="0">
                <a:latin typeface="TeXGyreHeros"/>
                <a:cs typeface="TeXGyreHeros"/>
              </a:rPr>
              <a:t>Italia,  </a:t>
            </a:r>
            <a:r>
              <a:rPr sz="1100" dirty="0">
                <a:latin typeface="TeXGyreHeros"/>
                <a:cs typeface="TeXGyreHeros"/>
              </a:rPr>
              <a:t> i </a:t>
            </a:r>
            <a:r>
              <a:rPr sz="1100" spc="-5" dirty="0">
                <a:latin typeface="TeXGyreHeros"/>
                <a:cs typeface="TeXGyreHeros"/>
              </a:rPr>
              <a:t>mbjellë </a:t>
            </a:r>
            <a:r>
              <a:rPr sz="1100" dirty="0">
                <a:latin typeface="TeXGyreHeros"/>
                <a:cs typeface="TeXGyreHeros"/>
              </a:rPr>
              <a:t>ﬁllimisht </a:t>
            </a:r>
            <a:r>
              <a:rPr sz="1100" spc="-5" dirty="0">
                <a:latin typeface="TeXGyreHeros"/>
                <a:cs typeface="TeXGyreHeros"/>
              </a:rPr>
              <a:t>në fermat </a:t>
            </a:r>
            <a:r>
              <a:rPr sz="1100" dirty="0">
                <a:latin typeface="TeXGyreHeros"/>
                <a:cs typeface="TeXGyreHeros"/>
              </a:rPr>
              <a:t>bujqësore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dirty="0">
                <a:latin typeface="TeXGyreHeros"/>
                <a:cs typeface="TeXGyreHeros"/>
              </a:rPr>
              <a:t>Durrësit </a:t>
            </a:r>
            <a:r>
              <a:rPr sz="1100" spc="-5" dirty="0">
                <a:latin typeface="TeXGyreHeros"/>
                <a:cs typeface="TeXGyreHeros"/>
              </a:rPr>
              <a:t>(Sukth)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10" dirty="0">
                <a:latin typeface="TeXGyreHeros"/>
                <a:cs typeface="TeXGyreHeros"/>
              </a:rPr>
              <a:t>Tiranës. </a:t>
            </a:r>
            <a:r>
              <a:rPr sz="1100" spc="-5" dirty="0">
                <a:latin typeface="TeXGyreHeros"/>
                <a:cs typeface="TeXGyreHeros"/>
              </a:rPr>
              <a:t>Fara mbahet 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trashëgohet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brez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pas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brezi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nga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bahçevanët.</a:t>
            </a:r>
            <a:r>
              <a:rPr sz="1100" spc="-9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Aktualisht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zë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rreth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10-15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%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sipër-  faqes </a:t>
            </a:r>
            <a:r>
              <a:rPr sz="1100" dirty="0">
                <a:latin typeface="TeXGyreHeros"/>
                <a:cs typeface="TeXGyreHeros"/>
              </a:rPr>
              <a:t>së </a:t>
            </a:r>
            <a:r>
              <a:rPr sz="1100" spc="-5" dirty="0">
                <a:latin typeface="TeXGyreHeros"/>
                <a:cs typeface="TeXGyreHeros"/>
              </a:rPr>
              <a:t>mbjell me domate </a:t>
            </a:r>
            <a:r>
              <a:rPr sz="1100" dirty="0">
                <a:latin typeface="TeXGyreHeros"/>
                <a:cs typeface="TeXGyreHeros"/>
              </a:rPr>
              <a:t>në zonë.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Përshkrimi:</a:t>
            </a:r>
            <a:endParaRPr sz="1100">
              <a:latin typeface="Arial"/>
              <a:cs typeface="Arial"/>
            </a:endParaRPr>
          </a:p>
          <a:p>
            <a:pPr marL="12700" marR="5080" indent="179705">
              <a:lnSpc>
                <a:spcPts val="1400"/>
              </a:lnSpc>
              <a:spcBef>
                <a:spcPts val="50"/>
              </a:spcBef>
            </a:pPr>
            <a:r>
              <a:rPr sz="1100" spc="-5" dirty="0">
                <a:latin typeface="TeXGyreHeros"/>
                <a:cs typeface="TeXGyreHeros"/>
              </a:rPr>
              <a:t>Panxhari kuq perimor </a:t>
            </a:r>
            <a:r>
              <a:rPr sz="1100" dirty="0">
                <a:latin typeface="TeXGyreHeros"/>
                <a:cs typeface="TeXGyreHeros"/>
              </a:rPr>
              <a:t>është </a:t>
            </a:r>
            <a:r>
              <a:rPr sz="1100" spc="-5" dirty="0">
                <a:latin typeface="TeXGyreHeros"/>
                <a:cs typeface="TeXGyreHeros"/>
              </a:rPr>
              <a:t>bimë dyvjeçare; në vitin </a:t>
            </a:r>
            <a:r>
              <a:rPr sz="1100" dirty="0">
                <a:latin typeface="TeXGyreHeros"/>
                <a:cs typeface="TeXGyreHeros"/>
              </a:rPr>
              <a:t>e parë formon </a:t>
            </a:r>
            <a:r>
              <a:rPr sz="1100" spc="-5" dirty="0">
                <a:latin typeface="TeXGyreHeros"/>
                <a:cs typeface="TeXGyreHeros"/>
              </a:rPr>
              <a:t>rrënjën  mishtore,</a:t>
            </a:r>
            <a:r>
              <a:rPr sz="1100" spc="6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me</a:t>
            </a:r>
            <a:r>
              <a:rPr sz="1100" spc="6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formë</a:t>
            </a:r>
            <a:r>
              <a:rPr sz="1100" spc="6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6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rrumbullakët</a:t>
            </a:r>
            <a:r>
              <a:rPr sz="1100" spc="7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55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zgjatur,</a:t>
            </a:r>
            <a:r>
              <a:rPr sz="1100" spc="7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me</a:t>
            </a:r>
            <a:r>
              <a:rPr sz="1100" spc="6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diametër</a:t>
            </a:r>
            <a:r>
              <a:rPr sz="1100" spc="6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5</a:t>
            </a:r>
            <a:r>
              <a:rPr sz="1100" spc="7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–</a:t>
            </a:r>
            <a:r>
              <a:rPr sz="1100" spc="6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7</a:t>
            </a:r>
            <a:r>
              <a:rPr sz="1100" spc="5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cm,</a:t>
            </a:r>
            <a:r>
              <a:rPr sz="1100" spc="6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me</a:t>
            </a:r>
            <a:r>
              <a:rPr sz="1100" spc="6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peshe</a:t>
            </a:r>
            <a:endParaRPr sz="1100">
              <a:latin typeface="TeXGyreHeros"/>
              <a:cs typeface="TeXGyreHeros"/>
            </a:endParaRPr>
          </a:p>
          <a:p>
            <a:pPr marL="12700" marR="5080">
              <a:lnSpc>
                <a:spcPts val="1390"/>
              </a:lnSpc>
              <a:spcBef>
                <a:spcPts val="15"/>
              </a:spcBef>
            </a:pPr>
            <a:r>
              <a:rPr sz="1100" spc="-5" dirty="0">
                <a:latin typeface="TeXGyreHeros"/>
                <a:cs typeface="TeXGyreHeros"/>
              </a:rPr>
              <a:t>mesatare </a:t>
            </a:r>
            <a:r>
              <a:rPr sz="1100" dirty="0">
                <a:latin typeface="TeXGyreHeros"/>
                <a:cs typeface="TeXGyreHeros"/>
              </a:rPr>
              <a:t>0. 3 – 0. 5 </a:t>
            </a:r>
            <a:r>
              <a:rPr sz="1100" spc="-5" dirty="0">
                <a:latin typeface="TeXGyreHeros"/>
                <a:cs typeface="TeXGyreHeros"/>
              </a:rPr>
              <a:t>kg. </a:t>
            </a:r>
            <a:r>
              <a:rPr sz="1100" dirty="0">
                <a:latin typeface="TeXGyreHeros"/>
                <a:cs typeface="TeXGyreHeros"/>
              </a:rPr>
              <a:t>Bima ka zhvillim </a:t>
            </a:r>
            <a:r>
              <a:rPr sz="1100" spc="-10" dirty="0">
                <a:latin typeface="TeXGyreHeros"/>
                <a:cs typeface="TeXGyreHeros"/>
              </a:rPr>
              <a:t>mesatar,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rozetë </a:t>
            </a:r>
            <a:r>
              <a:rPr sz="1100" dirty="0">
                <a:latin typeface="TeXGyreHeros"/>
                <a:cs typeface="TeXGyreHeros"/>
              </a:rPr>
              <a:t>gjethore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160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zhvilluar.  </a:t>
            </a:r>
            <a:r>
              <a:rPr sz="1100" spc="-5" dirty="0">
                <a:latin typeface="TeXGyreHeros"/>
                <a:cs typeface="TeXGyreHeros"/>
              </a:rPr>
              <a:t>Gjethet kanë </a:t>
            </a:r>
            <a:r>
              <a:rPr sz="1100" dirty="0">
                <a:latin typeface="TeXGyreHeros"/>
                <a:cs typeface="TeXGyreHeros"/>
              </a:rPr>
              <a:t>ngjyrë </a:t>
            </a:r>
            <a:r>
              <a:rPr sz="1100" spc="-5" dirty="0">
                <a:latin typeface="TeXGyreHeros"/>
                <a:cs typeface="TeXGyreHeros"/>
              </a:rPr>
              <a:t>të gjelbër të </a:t>
            </a:r>
            <a:r>
              <a:rPr sz="1100" dirty="0">
                <a:latin typeface="TeXGyreHeros"/>
                <a:cs typeface="TeXGyreHeros"/>
              </a:rPr>
              <a:t>errët, me nuanca të kuqe </a:t>
            </a:r>
            <a:r>
              <a:rPr sz="1100" spc="-5" dirty="0">
                <a:latin typeface="TeXGyreHeros"/>
                <a:cs typeface="TeXGyreHeros"/>
              </a:rPr>
              <a:t>dhe nervaturë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kuqe.</a:t>
            </a:r>
            <a:endParaRPr sz="1100">
              <a:latin typeface="TeXGyreHeros"/>
              <a:cs typeface="TeXGyreHeros"/>
            </a:endParaRPr>
          </a:p>
          <a:p>
            <a:pPr marL="12700" marR="5080">
              <a:lnSpc>
                <a:spcPts val="1400"/>
              </a:lnSpc>
              <a:spcBef>
                <a:spcPts val="10"/>
              </a:spcBef>
            </a:pP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vitin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dytë del kërcelli </a:t>
            </a:r>
            <a:r>
              <a:rPr sz="1100" spc="-15" dirty="0">
                <a:latin typeface="TeXGyreHeros"/>
                <a:cs typeface="TeXGyreHeros"/>
              </a:rPr>
              <a:t>lulor,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cili është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drunjëzuar dhe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10" dirty="0">
                <a:latin typeface="TeXGyreHeros"/>
                <a:cs typeface="TeXGyreHeros"/>
              </a:rPr>
              <a:t>degëzuar, </a:t>
            </a:r>
            <a:r>
              <a:rPr sz="1100" spc="-5" dirty="0">
                <a:latin typeface="TeXGyreHeros"/>
                <a:cs typeface="TeXGyreHeros"/>
              </a:rPr>
              <a:t>që arrin  70 </a:t>
            </a:r>
            <a:r>
              <a:rPr sz="1100" dirty="0">
                <a:latin typeface="TeXGyreHeros"/>
                <a:cs typeface="TeXGyreHeros"/>
              </a:rPr>
              <a:t>– </a:t>
            </a:r>
            <a:r>
              <a:rPr sz="1100" spc="-5" dirty="0">
                <a:latin typeface="TeXGyreHeros"/>
                <a:cs typeface="TeXGyreHeros"/>
              </a:rPr>
              <a:t>90 </a:t>
            </a:r>
            <a:r>
              <a:rPr sz="1100" dirty="0">
                <a:latin typeface="TeXGyreHeros"/>
                <a:cs typeface="TeXGyreHeros"/>
              </a:rPr>
              <a:t>cm</a:t>
            </a:r>
            <a:r>
              <a:rPr sz="1100" spc="-5" dirty="0">
                <a:latin typeface="TeXGyreHeros"/>
                <a:cs typeface="TeXGyreHeros"/>
              </a:rPr>
              <a:t> lartësi.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900">
              <a:latin typeface="TeXGyreHeros"/>
              <a:cs typeface="TeXGyreHeros"/>
            </a:endParaRPr>
          </a:p>
          <a:p>
            <a:pPr marL="12700" marR="5080" indent="179705" algn="just">
              <a:lnSpc>
                <a:spcPct val="106400"/>
              </a:lnSpc>
            </a:pPr>
            <a:r>
              <a:rPr sz="1100" b="1" spc="-5" dirty="0">
                <a:latin typeface="Arial"/>
                <a:cs typeface="Arial"/>
              </a:rPr>
              <a:t>Kultivimi: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varësi </a:t>
            </a:r>
            <a:r>
              <a:rPr sz="1100" dirty="0">
                <a:latin typeface="TeXGyreHeros"/>
                <a:cs typeface="TeXGyreHeros"/>
              </a:rPr>
              <a:t>të zonave </a:t>
            </a:r>
            <a:r>
              <a:rPr sz="1100" spc="-5" dirty="0">
                <a:latin typeface="TeXGyreHeros"/>
                <a:cs typeface="TeXGyreHeros"/>
              </a:rPr>
              <a:t>klimatike, farat mbillen dorë-dorë, nga mua-  </a:t>
            </a:r>
            <a:r>
              <a:rPr sz="1100" dirty="0">
                <a:latin typeface="TeXGyreHeros"/>
                <a:cs typeface="TeXGyreHeros"/>
              </a:rPr>
              <a:t>ji mars </a:t>
            </a:r>
            <a:r>
              <a:rPr sz="1100" spc="-5" dirty="0">
                <a:latin typeface="TeXGyreHeros"/>
                <a:cs typeface="TeXGyreHeros"/>
              </a:rPr>
              <a:t>dhe </a:t>
            </a:r>
            <a:r>
              <a:rPr sz="1100" dirty="0">
                <a:latin typeface="TeXGyreHeros"/>
                <a:cs typeface="TeXGyreHeros"/>
              </a:rPr>
              <a:t>deri </a:t>
            </a:r>
            <a:r>
              <a:rPr sz="1100" spc="-5" dirty="0">
                <a:latin typeface="TeXGyreHeros"/>
                <a:cs typeface="TeXGyreHeros"/>
              </a:rPr>
              <a:t>në </a:t>
            </a:r>
            <a:r>
              <a:rPr sz="1100" spc="-15" dirty="0">
                <a:latin typeface="TeXGyreHeros"/>
                <a:cs typeface="TeXGyreHeros"/>
              </a:rPr>
              <a:t>tetor. </a:t>
            </a:r>
            <a:r>
              <a:rPr sz="1100" dirty="0">
                <a:latin typeface="TeXGyreHeros"/>
                <a:cs typeface="TeXGyreHeros"/>
              </a:rPr>
              <a:t>Me këto</a:t>
            </a:r>
            <a:r>
              <a:rPr sz="1100" spc="-16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mbjellje</a:t>
            </a:r>
            <a:endParaRPr sz="1100">
              <a:latin typeface="TeXGyreHeros"/>
              <a:cs typeface="TeXGyreHeros"/>
            </a:endParaRPr>
          </a:p>
          <a:p>
            <a:pPr marL="12700" marR="2326640" algn="just">
              <a:lnSpc>
                <a:spcPts val="1400"/>
              </a:lnSpc>
              <a:spcBef>
                <a:spcPts val="55"/>
              </a:spcBef>
            </a:pPr>
            <a:r>
              <a:rPr sz="1100" spc="-5" dirty="0">
                <a:latin typeface="TeXGyreHeros"/>
                <a:cs typeface="TeXGyreHeros"/>
              </a:rPr>
              <a:t>prodhimi</a:t>
            </a:r>
            <a:r>
              <a:rPr sz="1100" spc="-7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është</a:t>
            </a:r>
            <a:r>
              <a:rPr sz="1100" spc="-7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gjithë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vjetor.</a:t>
            </a:r>
            <a:r>
              <a:rPr sz="1100" spc="-7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Mbjelljet</a:t>
            </a:r>
            <a:r>
              <a:rPr sz="1100" spc="-7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mua-  </a:t>
            </a:r>
            <a:r>
              <a:rPr sz="1100" dirty="0">
                <a:latin typeface="TeXGyreHeros"/>
                <a:cs typeface="TeXGyreHeros"/>
              </a:rPr>
              <a:t>jit </a:t>
            </a:r>
            <a:r>
              <a:rPr sz="1100" spc="-5" dirty="0">
                <a:latin typeface="TeXGyreHeros"/>
                <a:cs typeface="TeXGyreHeros"/>
              </a:rPr>
              <a:t>mars </a:t>
            </a:r>
            <a:r>
              <a:rPr sz="1100" dirty="0">
                <a:latin typeface="TeXGyreHeros"/>
                <a:cs typeface="TeXGyreHeros"/>
              </a:rPr>
              <a:t>e japin </a:t>
            </a:r>
            <a:r>
              <a:rPr sz="1100" spc="-5" dirty="0">
                <a:latin typeface="TeXGyreHeros"/>
                <a:cs typeface="TeXGyreHeros"/>
              </a:rPr>
              <a:t>prodhimin në ditët </a:t>
            </a:r>
            <a:r>
              <a:rPr sz="1100" dirty="0">
                <a:latin typeface="TeXGyreHeros"/>
                <a:cs typeface="TeXGyreHeros"/>
              </a:rPr>
              <a:t>e para të  </a:t>
            </a:r>
            <a:r>
              <a:rPr sz="1100" spc="-5" dirty="0">
                <a:latin typeface="TeXGyreHeros"/>
                <a:cs typeface="TeXGyreHeros"/>
              </a:rPr>
              <a:t>qershorit.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95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Rendimenti: </a:t>
            </a:r>
            <a:r>
              <a:rPr sz="1100" spc="-5" dirty="0">
                <a:latin typeface="TeXGyreHeros"/>
                <a:cs typeface="TeXGyreHeros"/>
              </a:rPr>
              <a:t>rreth </a:t>
            </a:r>
            <a:r>
              <a:rPr sz="1100" dirty="0">
                <a:latin typeface="TeXGyreHeros"/>
                <a:cs typeface="TeXGyreHeros"/>
              </a:rPr>
              <a:t>20-30</a:t>
            </a:r>
            <a:r>
              <a:rPr sz="1100" spc="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kv/dynym.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10" dirty="0">
                <a:latin typeface="Arial"/>
                <a:cs typeface="Arial"/>
              </a:rPr>
              <a:t>Veçantitë</a:t>
            </a:r>
            <a:endParaRPr sz="1100">
              <a:latin typeface="Arial"/>
              <a:cs typeface="Arial"/>
            </a:endParaRPr>
          </a:p>
          <a:p>
            <a:pPr marL="12700" marR="2327275" indent="179705" algn="just">
              <a:lnSpc>
                <a:spcPct val="106400"/>
              </a:lnSpc>
              <a:spcBef>
                <a:spcPts val="994"/>
              </a:spcBef>
            </a:pPr>
            <a:r>
              <a:rPr sz="1100" b="1" spc="-5" dirty="0">
                <a:latin typeface="Arial"/>
                <a:cs typeface="Arial"/>
              </a:rPr>
              <a:t>Pozitive: </a:t>
            </a:r>
            <a:r>
              <a:rPr sz="1100" spc="-5" dirty="0">
                <a:latin typeface="TeXGyreHeros"/>
                <a:cs typeface="TeXGyreHeros"/>
              </a:rPr>
              <a:t>Është mesatarisht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qëndrue-  </a:t>
            </a:r>
            <a:r>
              <a:rPr sz="1100" dirty="0">
                <a:latin typeface="TeXGyreHeros"/>
                <a:cs typeface="TeXGyreHeros"/>
              </a:rPr>
              <a:t>shëm </a:t>
            </a:r>
            <a:r>
              <a:rPr sz="1100" spc="-5" dirty="0">
                <a:latin typeface="TeXGyreHeros"/>
                <a:cs typeface="TeXGyreHeros"/>
              </a:rPr>
              <a:t>ndaj sëmundjeve </a:t>
            </a:r>
            <a:r>
              <a:rPr sz="1100" dirty="0">
                <a:latin typeface="TeXGyreHeros"/>
                <a:cs typeface="TeXGyreHeros"/>
              </a:rPr>
              <a:t>dhe </a:t>
            </a:r>
            <a:r>
              <a:rPr sz="1100" spc="-5" dirty="0">
                <a:latin typeface="TeXGyreHeros"/>
                <a:cs typeface="TeXGyreHeros"/>
              </a:rPr>
              <a:t>dëmtuesve.  Jep </a:t>
            </a:r>
            <a:r>
              <a:rPr sz="1100" dirty="0">
                <a:latin typeface="TeXGyreHeros"/>
                <a:cs typeface="TeXGyreHeros"/>
              </a:rPr>
              <a:t>prodhim të </a:t>
            </a:r>
            <a:r>
              <a:rPr sz="1100" spc="-5" dirty="0">
                <a:latin typeface="TeXGyreHeros"/>
                <a:cs typeface="TeXGyreHeros"/>
              </a:rPr>
              <a:t>mirë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qëndrueshëm.</a:t>
            </a:r>
            <a:endParaRPr sz="1100">
              <a:latin typeface="TeXGyreHeros"/>
              <a:cs typeface="TeXGyreHero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515359" y="6571587"/>
            <a:ext cx="2258695" cy="180403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92405">
              <a:lnSpc>
                <a:spcPct val="100000"/>
              </a:lnSpc>
              <a:spcBef>
                <a:spcPts val="180"/>
              </a:spcBef>
            </a:pPr>
            <a:r>
              <a:rPr sz="1100" b="1" spc="-5" dirty="0">
                <a:latin typeface="Arial"/>
                <a:cs typeface="Arial"/>
              </a:rPr>
              <a:t>Negative: </a:t>
            </a:r>
            <a:r>
              <a:rPr sz="1100" dirty="0">
                <a:latin typeface="TeXGyreHeros"/>
                <a:cs typeface="TeXGyreHeros"/>
              </a:rPr>
              <a:t>Nuk </a:t>
            </a:r>
            <a:r>
              <a:rPr sz="1100" spc="-5" dirty="0">
                <a:latin typeface="TeXGyreHeros"/>
                <a:cs typeface="TeXGyreHeros"/>
              </a:rPr>
              <a:t>ka.</a:t>
            </a:r>
            <a:endParaRPr sz="11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  <a:spcBef>
                <a:spcPts val="85"/>
              </a:spcBef>
            </a:pPr>
            <a:r>
              <a:rPr sz="1100" b="1" spc="-5" dirty="0">
                <a:latin typeface="Arial"/>
                <a:cs typeface="Arial"/>
              </a:rPr>
              <a:t>Përdorimi:</a:t>
            </a:r>
            <a:endParaRPr sz="1100">
              <a:latin typeface="Arial"/>
              <a:cs typeface="Arial"/>
            </a:endParaRPr>
          </a:p>
          <a:p>
            <a:pPr marL="12700" marR="5080" indent="179705" algn="just">
              <a:lnSpc>
                <a:spcPct val="106100"/>
              </a:lnSpc>
              <a:spcBef>
                <a:spcPts val="5"/>
              </a:spcBef>
            </a:pPr>
            <a:r>
              <a:rPr sz="1100" spc="-5" dirty="0">
                <a:latin typeface="TeXGyreHeros"/>
                <a:cs typeface="TeXGyreHeros"/>
              </a:rPr>
              <a:t>Për </a:t>
            </a:r>
            <a:r>
              <a:rPr sz="1100" dirty="0">
                <a:latin typeface="TeXGyreHeros"/>
                <a:cs typeface="TeXGyreHeros"/>
              </a:rPr>
              <a:t>konsum të </a:t>
            </a:r>
            <a:r>
              <a:rPr sz="1100" spc="-5" dirty="0">
                <a:latin typeface="TeXGyreHeros"/>
                <a:cs typeface="TeXGyreHeros"/>
              </a:rPr>
              <a:t>freskët në sallata,  gatime të </a:t>
            </a:r>
            <a:r>
              <a:rPr sz="1100" dirty="0">
                <a:latin typeface="TeXGyreHeros"/>
                <a:cs typeface="TeXGyreHeros"/>
              </a:rPr>
              <a:t>ndryshme </a:t>
            </a:r>
            <a:r>
              <a:rPr sz="1100" spc="-5" dirty="0">
                <a:latin typeface="TeXGyreHeros"/>
                <a:cs typeface="TeXGyreHeros"/>
              </a:rPr>
              <a:t>dhe përpunim  në </a:t>
            </a:r>
            <a:r>
              <a:rPr sz="1100" dirty="0">
                <a:latin typeface="TeXGyreHeros"/>
                <a:cs typeface="TeXGyreHeros"/>
              </a:rPr>
              <a:t>formë </a:t>
            </a:r>
            <a:r>
              <a:rPr sz="1100" spc="-5" dirty="0">
                <a:latin typeface="TeXGyreHeros"/>
                <a:cs typeface="TeXGyreHeros"/>
              </a:rPr>
              <a:t>turshie, </a:t>
            </a:r>
            <a:r>
              <a:rPr sz="1100" dirty="0">
                <a:latin typeface="TeXGyreHeros"/>
                <a:cs typeface="TeXGyreHeros"/>
              </a:rPr>
              <a:t>për konsum në  </a:t>
            </a:r>
            <a:r>
              <a:rPr sz="1100" spc="-5" dirty="0">
                <a:latin typeface="TeXGyreHeros"/>
                <a:cs typeface="TeXGyreHeros"/>
              </a:rPr>
              <a:t>familje </a:t>
            </a:r>
            <a:r>
              <a:rPr sz="1100" dirty="0">
                <a:latin typeface="TeXGyreHeros"/>
                <a:cs typeface="TeXGyreHeros"/>
              </a:rPr>
              <a:t>dhe </a:t>
            </a:r>
            <a:r>
              <a:rPr sz="1100" spc="-5" dirty="0">
                <a:latin typeface="TeXGyreHeros"/>
                <a:cs typeface="TeXGyreHeros"/>
              </a:rPr>
              <a:t>për tregun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lokal.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950">
              <a:latin typeface="TeXGyreHeros"/>
              <a:cs typeface="TeXGyreHeros"/>
            </a:endParaRPr>
          </a:p>
          <a:p>
            <a:pPr marL="12700" marR="5080" indent="179705" algn="just">
              <a:lnSpc>
                <a:spcPct val="105900"/>
              </a:lnSpc>
            </a:pPr>
            <a:r>
              <a:rPr sz="1100" b="1" dirty="0">
                <a:latin typeface="Arial"/>
                <a:cs typeface="Arial"/>
              </a:rPr>
              <a:t>Risku:</a:t>
            </a:r>
            <a:r>
              <a:rPr sz="1100" b="1" spc="-105" dirty="0">
                <a:latin typeface="Arial"/>
                <a:cs typeface="Arial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Ka</a:t>
            </a:r>
            <a:r>
              <a:rPr sz="1100" spc="-10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rrezik</a:t>
            </a:r>
            <a:r>
              <a:rPr sz="1100" spc="-9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zhdukjeje,</a:t>
            </a:r>
            <a:r>
              <a:rPr sz="1100" spc="-9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sepse  në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treg</a:t>
            </a:r>
            <a:r>
              <a:rPr sz="1100" spc="-7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qarkullojnë</a:t>
            </a:r>
            <a:r>
              <a:rPr sz="1100" spc="-7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paketa</a:t>
            </a:r>
            <a:r>
              <a:rPr sz="1100" spc="-75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me</a:t>
            </a:r>
            <a:r>
              <a:rPr sz="1100" spc="-7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farë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  </a:t>
            </a:r>
            <a:r>
              <a:rPr sz="1100" spc="-5" dirty="0">
                <a:latin typeface="TeXGyreHeros"/>
                <a:cs typeface="TeXGyreHeros"/>
              </a:rPr>
              <a:t>kultivarëve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huaj.</a:t>
            </a:r>
            <a:endParaRPr sz="1100">
              <a:latin typeface="TeXGyreHeros"/>
              <a:cs typeface="TeXGyreHeros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509771" y="4140708"/>
            <a:ext cx="2249805" cy="2268220"/>
            <a:chOff x="3509771" y="4140708"/>
            <a:chExt cx="2249805" cy="2268220"/>
          </a:xfrm>
        </p:grpSpPr>
        <p:sp>
          <p:nvSpPr>
            <p:cNvPr id="5" name="object 5"/>
            <p:cNvSpPr/>
            <p:nvPr/>
          </p:nvSpPr>
          <p:spPr>
            <a:xfrm>
              <a:off x="3512819" y="4142232"/>
              <a:ext cx="2246376" cy="226466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512819" y="4143756"/>
              <a:ext cx="2243455" cy="2261870"/>
            </a:xfrm>
            <a:custGeom>
              <a:avLst/>
              <a:gdLst/>
              <a:ahLst/>
              <a:cxnLst/>
              <a:rect l="l" t="t" r="r" b="b"/>
              <a:pathLst>
                <a:path w="2243454" h="2261870">
                  <a:moveTo>
                    <a:pt x="0" y="0"/>
                  </a:moveTo>
                  <a:lnTo>
                    <a:pt x="0" y="2261616"/>
                  </a:lnTo>
                  <a:lnTo>
                    <a:pt x="2243328" y="2261616"/>
                  </a:lnTo>
                  <a:lnTo>
                    <a:pt x="2243328" y="0"/>
                  </a:lnTo>
                  <a:lnTo>
                    <a:pt x="0" y="0"/>
                  </a:lnTo>
                  <a:close/>
                </a:path>
              </a:pathLst>
            </a:custGeom>
            <a:ln w="6096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752094" y="6133338"/>
            <a:ext cx="2705100" cy="2348865"/>
            <a:chOff x="752094" y="6133338"/>
            <a:chExt cx="2705100" cy="2348865"/>
          </a:xfrm>
        </p:grpSpPr>
        <p:sp>
          <p:nvSpPr>
            <p:cNvPr id="8" name="object 8"/>
            <p:cNvSpPr/>
            <p:nvPr/>
          </p:nvSpPr>
          <p:spPr>
            <a:xfrm>
              <a:off x="754380" y="6135624"/>
              <a:ext cx="2700528" cy="234238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55904" y="6137148"/>
              <a:ext cx="2697480" cy="2341245"/>
            </a:xfrm>
            <a:custGeom>
              <a:avLst/>
              <a:gdLst/>
              <a:ahLst/>
              <a:cxnLst/>
              <a:rect l="l" t="t" r="r" b="b"/>
              <a:pathLst>
                <a:path w="2697479" h="2341245">
                  <a:moveTo>
                    <a:pt x="0" y="0"/>
                  </a:moveTo>
                  <a:lnTo>
                    <a:pt x="0" y="2340864"/>
                  </a:lnTo>
                  <a:lnTo>
                    <a:pt x="2697480" y="2340864"/>
                  </a:lnTo>
                  <a:lnTo>
                    <a:pt x="2697480" y="0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41275">
              <a:lnSpc>
                <a:spcPct val="100000"/>
              </a:lnSpc>
              <a:spcBef>
                <a:spcPts val="15"/>
              </a:spcBef>
            </a:pPr>
            <a:r>
              <a:rPr dirty="0"/>
              <a:t>- </a:t>
            </a:r>
            <a:fld id="{81D60167-4931-47E6-BA6A-407CBD079E47}" type="slidenum">
              <a:rPr dirty="0"/>
              <a:t>49</a:t>
            </a:fld>
            <a:r>
              <a:rPr spc="-100" dirty="0"/>
              <a:t> </a:t>
            </a:r>
            <a:r>
              <a:rPr dirty="0"/>
              <a:t>-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43204" y="574913"/>
            <a:ext cx="5029835" cy="4295775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25"/>
              </a:spcBef>
            </a:pPr>
            <a:r>
              <a:rPr sz="1400" b="1" spc="-5" dirty="0">
                <a:latin typeface="Arial"/>
                <a:cs typeface="Arial"/>
              </a:rPr>
              <a:t>Domatja  </a:t>
            </a:r>
            <a:r>
              <a:rPr sz="1400" b="1" dirty="0">
                <a:latin typeface="Arial"/>
                <a:cs typeface="Arial"/>
              </a:rPr>
              <a:t>e</a:t>
            </a:r>
            <a:r>
              <a:rPr sz="1400" b="1" spc="-5" dirty="0">
                <a:latin typeface="Arial"/>
                <a:cs typeface="Arial"/>
              </a:rPr>
              <a:t> Tiranës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459"/>
              </a:spcBef>
            </a:pPr>
            <a:r>
              <a:rPr sz="1250" b="1" spc="-5" dirty="0">
                <a:latin typeface="Arial"/>
                <a:cs typeface="Arial"/>
              </a:rPr>
              <a:t>Specia: </a:t>
            </a:r>
            <a:r>
              <a:rPr sz="1250" i="1" spc="-5" dirty="0">
                <a:latin typeface="Arimo"/>
                <a:cs typeface="Arimo"/>
              </a:rPr>
              <a:t>Solanum lycopersicum</a:t>
            </a:r>
            <a:r>
              <a:rPr sz="1250" i="1" spc="15" dirty="0">
                <a:latin typeface="Arimo"/>
                <a:cs typeface="Arimo"/>
              </a:rPr>
              <a:t> </a:t>
            </a:r>
            <a:r>
              <a:rPr sz="1250" spc="-5" dirty="0">
                <a:latin typeface="TeXGyreHeros"/>
                <a:cs typeface="TeXGyreHeros"/>
              </a:rPr>
              <a:t>L.</a:t>
            </a:r>
            <a:endParaRPr sz="125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000">
              <a:latin typeface="TeXGyreHeros"/>
              <a:cs typeface="TeXGyreHeros"/>
            </a:endParaRPr>
          </a:p>
          <a:p>
            <a:pPr marL="12700" marR="5080" indent="179705" algn="just">
              <a:lnSpc>
                <a:spcPct val="106100"/>
              </a:lnSpc>
            </a:pPr>
            <a:r>
              <a:rPr sz="1100" b="1" spc="-5" dirty="0">
                <a:latin typeface="Arial"/>
                <a:cs typeface="Arial"/>
              </a:rPr>
              <a:t>Përhapja</a:t>
            </a:r>
            <a:r>
              <a:rPr sz="1100" spc="-5" dirty="0">
                <a:latin typeface="TeXGyreHeros"/>
                <a:cs typeface="TeXGyreHeros"/>
              </a:rPr>
              <a:t>:</a:t>
            </a:r>
            <a:r>
              <a:rPr sz="1100" spc="-9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Në</a:t>
            </a:r>
            <a:r>
              <a:rPr sz="1100" spc="-9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Shqipërinë</a:t>
            </a:r>
            <a:r>
              <a:rPr sz="1100" spc="-9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10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mesme,</a:t>
            </a:r>
            <a:r>
              <a:rPr sz="1100" spc="-9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kryesisht</a:t>
            </a:r>
            <a:r>
              <a:rPr sz="1100" spc="-9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në</a:t>
            </a:r>
            <a:r>
              <a:rPr sz="1100" spc="-9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zonën</a:t>
            </a:r>
            <a:r>
              <a:rPr sz="1100" spc="-10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9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Piskës</a:t>
            </a:r>
            <a:r>
              <a:rPr sz="1100" spc="-9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dhe</a:t>
            </a:r>
            <a:r>
              <a:rPr sz="1100" spc="-10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Shëngjerg-  jit, njihet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kultivohet për </a:t>
            </a:r>
            <a:r>
              <a:rPr sz="1100" dirty="0">
                <a:latin typeface="TeXGyreHeros"/>
                <a:cs typeface="TeXGyreHeros"/>
              </a:rPr>
              <a:t>më se </a:t>
            </a:r>
            <a:r>
              <a:rPr sz="1100" spc="-5" dirty="0">
                <a:latin typeface="TeXGyreHeros"/>
                <a:cs typeface="TeXGyreHeros"/>
              </a:rPr>
              <a:t>100 vjet. </a:t>
            </a:r>
            <a:r>
              <a:rPr sz="1100" dirty="0">
                <a:latin typeface="TeXGyreHeros"/>
                <a:cs typeface="TeXGyreHeros"/>
              </a:rPr>
              <a:t>Fara e saj </a:t>
            </a:r>
            <a:r>
              <a:rPr sz="1100" spc="-5" dirty="0">
                <a:latin typeface="TeXGyreHeros"/>
                <a:cs typeface="TeXGyreHeros"/>
              </a:rPr>
              <a:t>është mbajtur dhe trashëguar  brez pas brezi nga bahçevanët. Aktualisht, </a:t>
            </a:r>
            <a:r>
              <a:rPr sz="1100" spc="-10" dirty="0">
                <a:latin typeface="TeXGyreHeros"/>
                <a:cs typeface="TeXGyreHeros"/>
              </a:rPr>
              <a:t>zë </a:t>
            </a:r>
            <a:r>
              <a:rPr sz="1100" dirty="0">
                <a:latin typeface="TeXGyreHeros"/>
                <a:cs typeface="TeXGyreHeros"/>
              </a:rPr>
              <a:t>më </a:t>
            </a:r>
            <a:r>
              <a:rPr sz="1100" spc="-5" dirty="0">
                <a:latin typeface="TeXGyreHeros"/>
                <a:cs typeface="TeXGyreHeros"/>
              </a:rPr>
              <a:t>pak </a:t>
            </a:r>
            <a:r>
              <a:rPr sz="1100" dirty="0">
                <a:latin typeface="TeXGyreHeros"/>
                <a:cs typeface="TeXGyreHeros"/>
              </a:rPr>
              <a:t>se 5% </a:t>
            </a:r>
            <a:r>
              <a:rPr sz="1100" spc="-5" dirty="0">
                <a:latin typeface="TeXGyreHeros"/>
                <a:cs typeface="TeXGyreHeros"/>
              </a:rPr>
              <a:t>të sipërfaqes </a:t>
            </a:r>
            <a:r>
              <a:rPr sz="1100" spc="-10" dirty="0">
                <a:latin typeface="TeXGyreHeros"/>
                <a:cs typeface="TeXGyreHeros"/>
              </a:rPr>
              <a:t>së  </a:t>
            </a:r>
            <a:r>
              <a:rPr sz="1100" spc="-5" dirty="0">
                <a:latin typeface="TeXGyreHeros"/>
                <a:cs typeface="TeXGyreHeros"/>
              </a:rPr>
              <a:t>domates </a:t>
            </a:r>
            <a:r>
              <a:rPr sz="1100" dirty="0">
                <a:latin typeface="TeXGyreHeros"/>
                <a:cs typeface="TeXGyreHeros"/>
              </a:rPr>
              <a:t>në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zonë.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Përshkrimi:</a:t>
            </a:r>
            <a:endParaRPr sz="1100">
              <a:latin typeface="Arial"/>
              <a:cs typeface="Arial"/>
            </a:endParaRPr>
          </a:p>
          <a:p>
            <a:pPr marL="12700" marR="5080" indent="179705" algn="just">
              <a:lnSpc>
                <a:spcPct val="106100"/>
              </a:lnSpc>
              <a:spcBef>
                <a:spcPts val="5"/>
              </a:spcBef>
            </a:pPr>
            <a:r>
              <a:rPr sz="1100" spc="-5" dirty="0">
                <a:latin typeface="TeXGyreHeros"/>
                <a:cs typeface="TeXGyreHeros"/>
              </a:rPr>
              <a:t>Gjendet</a:t>
            </a:r>
            <a:r>
              <a:rPr sz="1100" spc="-8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në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dy</a:t>
            </a:r>
            <a:r>
              <a:rPr sz="1100" spc="-8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forma,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7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regjistruara</a:t>
            </a:r>
            <a:r>
              <a:rPr sz="1100" spc="-7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në</a:t>
            </a:r>
            <a:r>
              <a:rPr sz="1100" spc="-7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inventarin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8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Bankës</a:t>
            </a:r>
            <a:r>
              <a:rPr sz="1100" spc="-7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Gjenetike</a:t>
            </a:r>
            <a:r>
              <a:rPr sz="1100" spc="-9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Bimëve  </a:t>
            </a:r>
            <a:r>
              <a:rPr sz="1100" dirty="0">
                <a:latin typeface="TeXGyreHeros"/>
                <a:cs typeface="TeXGyreHeros"/>
              </a:rPr>
              <a:t>si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Tirana-92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dhe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Tirana-100.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Më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preferuar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dhe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më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përhapur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në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prodhim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është  </a:t>
            </a:r>
            <a:r>
              <a:rPr sz="1100" spc="-10" dirty="0">
                <a:latin typeface="TeXGyreHeros"/>
                <a:cs typeface="TeXGyreHeros"/>
              </a:rPr>
              <a:t>Tirana-92, </a:t>
            </a:r>
            <a:r>
              <a:rPr sz="1100" dirty="0">
                <a:latin typeface="TeXGyreHeros"/>
                <a:cs typeface="TeXGyreHeros"/>
              </a:rPr>
              <a:t>sepse ka fruta </a:t>
            </a:r>
            <a:r>
              <a:rPr sz="1100" spc="-5" dirty="0">
                <a:latin typeface="TeXGyreHeros"/>
                <a:cs typeface="TeXGyreHeros"/>
              </a:rPr>
              <a:t>më </a:t>
            </a:r>
            <a:r>
              <a:rPr sz="1100" dirty="0">
                <a:latin typeface="TeXGyreHeros"/>
                <a:cs typeface="TeXGyreHeros"/>
              </a:rPr>
              <a:t>të mëdha </a:t>
            </a:r>
            <a:r>
              <a:rPr sz="1100" spc="-5" dirty="0">
                <a:latin typeface="TeXGyreHeros"/>
                <a:cs typeface="TeXGyreHeros"/>
              </a:rPr>
              <a:t>dhe </a:t>
            </a:r>
            <a:r>
              <a:rPr sz="1100" dirty="0">
                <a:latin typeface="TeXGyreHeros"/>
                <a:cs typeface="TeXGyreHeros"/>
              </a:rPr>
              <a:t>është e përshtatshme </a:t>
            </a:r>
            <a:r>
              <a:rPr sz="1100" spc="-5" dirty="0">
                <a:latin typeface="TeXGyreHeros"/>
                <a:cs typeface="TeXGyreHeros"/>
              </a:rPr>
              <a:t>për </a:t>
            </a:r>
            <a:r>
              <a:rPr sz="1100" dirty="0">
                <a:latin typeface="TeXGyreHeros"/>
                <a:cs typeface="TeXGyreHeros"/>
              </a:rPr>
              <a:t>prodhim </a:t>
            </a:r>
            <a:r>
              <a:rPr sz="1100" spc="-5" dirty="0">
                <a:latin typeface="TeXGyreHeros"/>
                <a:cs typeface="TeXGyreHeros"/>
              </a:rPr>
              <a:t>të  mesëm </a:t>
            </a:r>
            <a:r>
              <a:rPr sz="1100" dirty="0">
                <a:latin typeface="TeXGyreHeros"/>
                <a:cs typeface="TeXGyreHeros"/>
              </a:rPr>
              <a:t>e të</a:t>
            </a:r>
            <a:r>
              <a:rPr sz="1100" spc="-1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vonë.</a:t>
            </a:r>
            <a:endParaRPr sz="1100">
              <a:latin typeface="TeXGyreHeros"/>
              <a:cs typeface="TeXGyreHeros"/>
            </a:endParaRPr>
          </a:p>
          <a:p>
            <a:pPr marL="12700" marR="5080" indent="179705" algn="just">
              <a:lnSpc>
                <a:spcPts val="1400"/>
              </a:lnSpc>
              <a:spcBef>
                <a:spcPts val="50"/>
              </a:spcBef>
              <a:buChar char="•"/>
              <a:tabLst>
                <a:tab pos="288290" algn="l"/>
              </a:tabLst>
            </a:pPr>
            <a:r>
              <a:rPr sz="1100" spc="-5" dirty="0">
                <a:latin typeface="TeXGyreHeros"/>
                <a:cs typeface="TeXGyreHeros"/>
              </a:rPr>
              <a:t>Tirana-92, </a:t>
            </a:r>
            <a:r>
              <a:rPr sz="1100" dirty="0">
                <a:latin typeface="TeXGyreHeros"/>
                <a:cs typeface="TeXGyreHeros"/>
              </a:rPr>
              <a:t>ka </a:t>
            </a:r>
            <a:r>
              <a:rPr sz="1100" spc="-5" dirty="0">
                <a:latin typeface="TeXGyreHeros"/>
                <a:cs typeface="TeXGyreHeros"/>
              </a:rPr>
              <a:t>bimë të </a:t>
            </a:r>
            <a:r>
              <a:rPr sz="1100" dirty="0">
                <a:latin typeface="TeXGyreHeros"/>
                <a:cs typeface="TeXGyreHeros"/>
              </a:rPr>
              <a:t>tipit </a:t>
            </a:r>
            <a:r>
              <a:rPr sz="1100" spc="-5" dirty="0">
                <a:latin typeface="TeXGyreHeros"/>
                <a:cs typeface="TeXGyreHeros"/>
              </a:rPr>
              <a:t>gjysmë të </a:t>
            </a:r>
            <a:r>
              <a:rPr sz="1100" spc="-10" dirty="0">
                <a:latin typeface="TeXGyreHeros"/>
                <a:cs typeface="TeXGyreHeros"/>
              </a:rPr>
              <a:t>kuﬁzuar, </a:t>
            </a:r>
            <a:r>
              <a:rPr sz="1100" spc="-5" dirty="0">
                <a:latin typeface="TeXGyreHeros"/>
                <a:cs typeface="TeXGyreHeros"/>
              </a:rPr>
              <a:t>masë gjethore mesatarisht të  dendur</a:t>
            </a:r>
            <a:r>
              <a:rPr sz="1100" spc="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dhe</a:t>
            </a:r>
            <a:r>
              <a:rPr sz="1100" spc="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lulëri</a:t>
            </a:r>
            <a:r>
              <a:rPr sz="1100" spc="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6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thjeshtë.</a:t>
            </a:r>
            <a:r>
              <a:rPr sz="1100" spc="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Zakonisht</a:t>
            </a:r>
            <a:r>
              <a:rPr sz="1100" spc="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formon</a:t>
            </a:r>
            <a:r>
              <a:rPr sz="1100" spc="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4-5</a:t>
            </a:r>
            <a:r>
              <a:rPr sz="1100" spc="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lulesa</a:t>
            </a:r>
            <a:r>
              <a:rPr sz="1100" spc="5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/</a:t>
            </a:r>
            <a:r>
              <a:rPr sz="1100" spc="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bimë,</a:t>
            </a:r>
            <a:r>
              <a:rPr sz="1100" spc="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por</a:t>
            </a:r>
            <a:r>
              <a:rPr sz="1100" spc="6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në</a:t>
            </a:r>
            <a:r>
              <a:rPr sz="1100" spc="6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traditën</a:t>
            </a:r>
            <a:endParaRPr sz="1100">
              <a:latin typeface="TeXGyreHeros"/>
              <a:cs typeface="TeXGyreHeros"/>
            </a:endParaRPr>
          </a:p>
          <a:p>
            <a:pPr marL="12700" marR="5715" algn="just">
              <a:lnSpc>
                <a:spcPts val="1390"/>
              </a:lnSpc>
              <a:spcBef>
                <a:spcPts val="15"/>
              </a:spcBef>
            </a:pPr>
            <a:r>
              <a:rPr sz="1100" dirty="0">
                <a:latin typeface="TeXGyreHeros"/>
                <a:cs typeface="TeXGyreHeros"/>
              </a:rPr>
              <a:t>e zonës </a:t>
            </a:r>
            <a:r>
              <a:rPr sz="1100" spc="-5" dirty="0">
                <a:latin typeface="TeXGyreHeros"/>
                <a:cs typeface="TeXGyreHeros"/>
              </a:rPr>
              <a:t>mbahet </a:t>
            </a:r>
            <a:r>
              <a:rPr sz="1100" dirty="0">
                <a:latin typeface="TeXGyreHeros"/>
                <a:cs typeface="TeXGyreHeros"/>
              </a:rPr>
              <a:t>me 3-4 </a:t>
            </a:r>
            <a:r>
              <a:rPr sz="1100" spc="-5" dirty="0">
                <a:latin typeface="TeXGyreHeros"/>
                <a:cs typeface="TeXGyreHeros"/>
              </a:rPr>
              <a:t>lulesa (ose kate prodhimi). Frutat janë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rrumbullakët </a:t>
            </a:r>
            <a:r>
              <a:rPr sz="1100" dirty="0">
                <a:latin typeface="TeXGyreHeros"/>
                <a:cs typeface="TeXGyreHeros"/>
              </a:rPr>
              <a:t>e  me </a:t>
            </a:r>
            <a:r>
              <a:rPr sz="1100" spc="-5" dirty="0">
                <a:latin typeface="TeXGyreHeros"/>
                <a:cs typeface="TeXGyreHeros"/>
              </a:rPr>
              <a:t>pole lehtësisht të </a:t>
            </a:r>
            <a:r>
              <a:rPr sz="1100" spc="-10" dirty="0">
                <a:latin typeface="TeXGyreHeros"/>
                <a:cs typeface="TeXGyreHeros"/>
              </a:rPr>
              <a:t>shtypur, </a:t>
            </a:r>
            <a:r>
              <a:rPr sz="1100" spc="-5" dirty="0">
                <a:latin typeface="TeXGyreHeros"/>
                <a:cs typeface="TeXGyreHeros"/>
              </a:rPr>
              <a:t>mesatarisht të </a:t>
            </a:r>
            <a:r>
              <a:rPr sz="1100" dirty="0">
                <a:latin typeface="TeXGyreHeros"/>
                <a:cs typeface="TeXGyreHeros"/>
              </a:rPr>
              <a:t>mëdha, 180 - 200 g, </a:t>
            </a:r>
            <a:r>
              <a:rPr sz="1100" spc="-5" dirty="0">
                <a:latin typeface="TeXGyreHeros"/>
                <a:cs typeface="TeXGyreHeros"/>
              </a:rPr>
              <a:t>ngjyrë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kuqe</a:t>
            </a:r>
            <a:r>
              <a:rPr sz="1100" spc="1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endParaRPr sz="1100">
              <a:latin typeface="TeXGyreHeros"/>
              <a:cs typeface="TeXGyreHeros"/>
            </a:endParaRPr>
          </a:p>
          <a:p>
            <a:pPr marL="12700" algn="just">
              <a:lnSpc>
                <a:spcPct val="100000"/>
              </a:lnSpc>
              <a:spcBef>
                <a:spcPts val="30"/>
              </a:spcBef>
            </a:pPr>
            <a:r>
              <a:rPr sz="1100" spc="-5" dirty="0">
                <a:latin typeface="TeXGyreHeros"/>
                <a:cs typeface="TeXGyreHeros"/>
              </a:rPr>
              <a:t>plotë, me shije </a:t>
            </a:r>
            <a:r>
              <a:rPr sz="1100" dirty="0">
                <a:latin typeface="TeXGyreHeros"/>
                <a:cs typeface="TeXGyreHeros"/>
              </a:rPr>
              <a:t>të mirë. Është </a:t>
            </a:r>
            <a:r>
              <a:rPr sz="1100" spc="-5" dirty="0">
                <a:latin typeface="TeXGyreHeros"/>
                <a:cs typeface="TeXGyreHeros"/>
              </a:rPr>
              <a:t>mesatarisht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vonë.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950">
              <a:latin typeface="TeXGyreHeros"/>
              <a:cs typeface="TeXGyreHeros"/>
            </a:endParaRPr>
          </a:p>
          <a:p>
            <a:pPr marL="12700" marR="5080" indent="179705" algn="just">
              <a:lnSpc>
                <a:spcPct val="106100"/>
              </a:lnSpc>
              <a:buChar char="•"/>
              <a:tabLst>
                <a:tab pos="273050" algn="l"/>
              </a:tabLst>
            </a:pPr>
            <a:r>
              <a:rPr sz="1100" spc="-10" dirty="0">
                <a:latin typeface="TeXGyreHeros"/>
                <a:cs typeface="TeXGyreHeros"/>
              </a:rPr>
              <a:t>Tirana-100,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ka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bimë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tipit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pakuﬁzuar,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masë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gjethore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dendur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dhe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lulëri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  thjeshtë. Zakonisht formon </a:t>
            </a:r>
            <a:r>
              <a:rPr sz="1100" dirty="0">
                <a:latin typeface="TeXGyreHeros"/>
                <a:cs typeface="TeXGyreHeros"/>
              </a:rPr>
              <a:t>6-8 </a:t>
            </a:r>
            <a:r>
              <a:rPr sz="1100" spc="-5" dirty="0">
                <a:latin typeface="TeXGyreHeros"/>
                <a:cs typeface="TeXGyreHeros"/>
              </a:rPr>
              <a:t>lulesa </a:t>
            </a:r>
            <a:r>
              <a:rPr sz="1100" dirty="0">
                <a:latin typeface="TeXGyreHeros"/>
                <a:cs typeface="TeXGyreHeros"/>
              </a:rPr>
              <a:t>/ </a:t>
            </a:r>
            <a:r>
              <a:rPr sz="1100" spc="-5" dirty="0">
                <a:latin typeface="TeXGyreHeros"/>
                <a:cs typeface="TeXGyreHeros"/>
              </a:rPr>
              <a:t>bimë, por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traditën </a:t>
            </a:r>
            <a:r>
              <a:rPr sz="1100" dirty="0">
                <a:latin typeface="TeXGyreHeros"/>
                <a:cs typeface="TeXGyreHeros"/>
              </a:rPr>
              <a:t>e zonës </a:t>
            </a:r>
            <a:r>
              <a:rPr sz="1100" spc="-5" dirty="0">
                <a:latin typeface="TeXGyreHeros"/>
                <a:cs typeface="TeXGyreHeros"/>
              </a:rPr>
              <a:t>mbahet </a:t>
            </a:r>
            <a:r>
              <a:rPr sz="1100" dirty="0">
                <a:latin typeface="TeXGyreHeros"/>
                <a:cs typeface="TeXGyreHeros"/>
              </a:rPr>
              <a:t>me  4 - 5 </a:t>
            </a:r>
            <a:r>
              <a:rPr sz="1100" spc="-5" dirty="0">
                <a:latin typeface="TeXGyreHeros"/>
                <a:cs typeface="TeXGyreHeros"/>
              </a:rPr>
              <a:t>lulesa prodhimi. Frutat janë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rrumbullakët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me pole të </a:t>
            </a:r>
            <a:r>
              <a:rPr sz="1100" spc="-10" dirty="0">
                <a:latin typeface="TeXGyreHeros"/>
                <a:cs typeface="TeXGyreHeros"/>
              </a:rPr>
              <a:t>shtypur, </a:t>
            </a:r>
            <a:r>
              <a:rPr sz="1100" spc="-5" dirty="0">
                <a:latin typeface="TeXGyreHeros"/>
                <a:cs typeface="TeXGyreHeros"/>
              </a:rPr>
              <a:t>me peshë  mesatare 150-160 </a:t>
            </a:r>
            <a:r>
              <a:rPr sz="1100" dirty="0">
                <a:latin typeface="TeXGyreHeros"/>
                <a:cs typeface="TeXGyreHeros"/>
              </a:rPr>
              <a:t>g, ngjyrë e kuqe. </a:t>
            </a:r>
            <a:r>
              <a:rPr sz="1100" spc="-5" dirty="0">
                <a:latin typeface="TeXGyreHeros"/>
                <a:cs typeface="TeXGyreHeros"/>
              </a:rPr>
              <a:t>Është mesatarisht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1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hershme</a:t>
            </a:r>
            <a:endParaRPr sz="1100">
              <a:latin typeface="TeXGyreHeros"/>
              <a:cs typeface="TeXGyreHero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245108" y="4969764"/>
            <a:ext cx="2001012" cy="29062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43204" y="7938615"/>
            <a:ext cx="5029200" cy="3822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79705">
              <a:lnSpc>
                <a:spcPct val="106400"/>
              </a:lnSpc>
              <a:spcBef>
                <a:spcPts val="95"/>
              </a:spcBef>
            </a:pPr>
            <a:r>
              <a:rPr sz="1100" b="1" spc="-5" dirty="0">
                <a:latin typeface="Arial"/>
                <a:cs typeface="Arial"/>
              </a:rPr>
              <a:t>Kultivimi:</a:t>
            </a:r>
            <a:r>
              <a:rPr sz="1100" b="1" spc="-55" dirty="0">
                <a:latin typeface="Arial"/>
                <a:cs typeface="Arial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Domate</a:t>
            </a:r>
            <a:r>
              <a:rPr sz="1100" spc="-70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Tirana-92,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ose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domate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vonë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Tiranës,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ose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Shëngjergjit.  Mbillet në fushë nga fundi muajit </a:t>
            </a:r>
            <a:r>
              <a:rPr sz="1100" dirty="0">
                <a:latin typeface="TeXGyreHeros"/>
                <a:cs typeface="TeXGyreHeros"/>
              </a:rPr>
              <a:t>Maj e ﬁllimi Qershorit </a:t>
            </a:r>
            <a:r>
              <a:rPr sz="1100" spc="-5" dirty="0">
                <a:latin typeface="TeXGyreHeros"/>
                <a:cs typeface="TeXGyreHeros"/>
              </a:rPr>
              <a:t>dhe vjelja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prodhimit</a:t>
            </a:r>
            <a:r>
              <a:rPr sz="1100" spc="-1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ﬁllon</a:t>
            </a:r>
            <a:endParaRPr sz="1100">
              <a:latin typeface="TeXGyreHeros"/>
              <a:cs typeface="TeXGyreHeros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3402329" y="4965954"/>
            <a:ext cx="1805939" cy="2910840"/>
            <a:chOff x="3402329" y="4965954"/>
            <a:chExt cx="1805939" cy="2910840"/>
          </a:xfrm>
        </p:grpSpPr>
        <p:sp>
          <p:nvSpPr>
            <p:cNvPr id="6" name="object 6"/>
            <p:cNvSpPr/>
            <p:nvPr/>
          </p:nvSpPr>
          <p:spPr>
            <a:xfrm>
              <a:off x="3406139" y="4969764"/>
              <a:ext cx="1799843" cy="290626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406139" y="4969764"/>
              <a:ext cx="1798320" cy="2903220"/>
            </a:xfrm>
            <a:custGeom>
              <a:avLst/>
              <a:gdLst/>
              <a:ahLst/>
              <a:cxnLst/>
              <a:rect l="l" t="t" r="r" b="b"/>
              <a:pathLst>
                <a:path w="1798320" h="2903220">
                  <a:moveTo>
                    <a:pt x="0" y="0"/>
                  </a:moveTo>
                  <a:lnTo>
                    <a:pt x="1798319" y="0"/>
                  </a:lnTo>
                  <a:lnTo>
                    <a:pt x="1798319" y="2903219"/>
                  </a:lnTo>
                  <a:lnTo>
                    <a:pt x="0" y="2903219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743204" y="8318582"/>
            <a:ext cx="3133090" cy="4070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spc="-5" dirty="0">
                <a:latin typeface="TeXGyreHeros"/>
                <a:cs typeface="TeXGyreHeros"/>
              </a:rPr>
              <a:t>pas </a:t>
            </a:r>
            <a:r>
              <a:rPr sz="1100" dirty="0">
                <a:latin typeface="TeXGyreHeros"/>
                <a:cs typeface="TeXGyreHeros"/>
              </a:rPr>
              <a:t>8-10 </a:t>
            </a:r>
            <a:r>
              <a:rPr sz="1100" spc="-5" dirty="0">
                <a:latin typeface="TeXGyreHeros"/>
                <a:cs typeface="TeXGyreHeros"/>
              </a:rPr>
              <a:t>javë, në </a:t>
            </a:r>
            <a:r>
              <a:rPr sz="1100" dirty="0">
                <a:latin typeface="TeXGyreHeros"/>
                <a:cs typeface="TeXGyreHeros"/>
              </a:rPr>
              <a:t>gusht </a:t>
            </a:r>
            <a:r>
              <a:rPr sz="1100" spc="-5" dirty="0">
                <a:latin typeface="TeXGyreHeros"/>
                <a:cs typeface="TeXGyreHeros"/>
              </a:rPr>
              <a:t>dhe vazhdon deri në</a:t>
            </a:r>
            <a:r>
              <a:rPr sz="1100" spc="20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tetor.</a:t>
            </a:r>
            <a:endParaRPr sz="1100">
              <a:latin typeface="TeXGyreHeros"/>
              <a:cs typeface="TeXGyreHeros"/>
            </a:endParaRPr>
          </a:p>
          <a:p>
            <a:pPr marR="455930" algn="r">
              <a:lnSpc>
                <a:spcPct val="100000"/>
              </a:lnSpc>
              <a:spcBef>
                <a:spcPts val="690"/>
              </a:spcBef>
            </a:pPr>
            <a:r>
              <a:rPr sz="900" dirty="0">
                <a:latin typeface="TeXGyreHeros"/>
                <a:cs typeface="TeXGyreHeros"/>
              </a:rPr>
              <a:t>- 9</a:t>
            </a:r>
            <a:r>
              <a:rPr sz="900" spc="-114" dirty="0">
                <a:latin typeface="TeXGyreHeros"/>
                <a:cs typeface="TeXGyreHeros"/>
              </a:rPr>
              <a:t> </a:t>
            </a:r>
            <a:r>
              <a:rPr sz="900" dirty="0">
                <a:latin typeface="TeXGyreHeros"/>
                <a:cs typeface="TeXGyreHeros"/>
              </a:rPr>
              <a:t>-</a:t>
            </a:r>
            <a:endParaRPr sz="900">
              <a:latin typeface="TeXGyreHeros"/>
              <a:cs typeface="TeXGyreHeros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9780" y="574913"/>
            <a:ext cx="5029835" cy="7928609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25"/>
              </a:spcBef>
            </a:pPr>
            <a:r>
              <a:rPr sz="1400" b="1" dirty="0">
                <a:latin typeface="Arial"/>
                <a:cs typeface="Arial"/>
              </a:rPr>
              <a:t>Rrepa e </a:t>
            </a:r>
            <a:r>
              <a:rPr sz="1400" b="1" spc="-5" dirty="0">
                <a:latin typeface="Arial"/>
                <a:cs typeface="Arial"/>
              </a:rPr>
              <a:t>bardhë </a:t>
            </a:r>
            <a:r>
              <a:rPr sz="1400" b="1" dirty="0">
                <a:latin typeface="Arial"/>
                <a:cs typeface="Arial"/>
              </a:rPr>
              <a:t>e</a:t>
            </a:r>
            <a:r>
              <a:rPr sz="1400" b="1" spc="-2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Thethit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459"/>
              </a:spcBef>
            </a:pPr>
            <a:r>
              <a:rPr sz="1250" b="1" spc="-5" dirty="0">
                <a:latin typeface="Arial"/>
                <a:cs typeface="Arial"/>
              </a:rPr>
              <a:t>Specia: </a:t>
            </a:r>
            <a:r>
              <a:rPr sz="1250" i="1" spc="-5" dirty="0">
                <a:latin typeface="Arimo"/>
                <a:cs typeface="Arimo"/>
              </a:rPr>
              <a:t>Brassica Rapa </a:t>
            </a:r>
            <a:r>
              <a:rPr sz="1250" spc="-5" dirty="0">
                <a:latin typeface="TeXGyreHeros"/>
                <a:cs typeface="TeXGyreHeros"/>
              </a:rPr>
              <a:t>L. </a:t>
            </a:r>
            <a:r>
              <a:rPr sz="1250" dirty="0">
                <a:latin typeface="TeXGyreHeros"/>
                <a:cs typeface="TeXGyreHeros"/>
              </a:rPr>
              <a:t>subsp. </a:t>
            </a:r>
            <a:r>
              <a:rPr sz="1250" i="1" spc="-5" dirty="0">
                <a:latin typeface="Arimo"/>
                <a:cs typeface="Arimo"/>
              </a:rPr>
              <a:t>rapa </a:t>
            </a:r>
            <a:r>
              <a:rPr sz="1250" dirty="0">
                <a:latin typeface="TeXGyreHeros"/>
                <a:cs typeface="TeXGyreHeros"/>
              </a:rPr>
              <a:t>Thell</a:t>
            </a:r>
            <a:endParaRPr sz="125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000">
              <a:latin typeface="TeXGyreHeros"/>
              <a:cs typeface="TeXGyreHeros"/>
            </a:endParaRPr>
          </a:p>
          <a:p>
            <a:pPr marL="12700" marR="5080" indent="179705" algn="just">
              <a:lnSpc>
                <a:spcPct val="106100"/>
              </a:lnSpc>
            </a:pPr>
            <a:r>
              <a:rPr sz="1100" b="1" spc="-5" dirty="0">
                <a:latin typeface="Arial"/>
                <a:cs typeface="Arial"/>
              </a:rPr>
              <a:t>Përhapja:</a:t>
            </a:r>
            <a:r>
              <a:rPr sz="1100" b="1" spc="-45" dirty="0">
                <a:latin typeface="Arial"/>
                <a:cs typeface="Arial"/>
              </a:rPr>
              <a:t> </a:t>
            </a:r>
            <a:r>
              <a:rPr sz="1100" dirty="0">
                <a:latin typeface="TeXGyreHeros"/>
                <a:cs typeface="TeXGyreHeros"/>
              </a:rPr>
              <a:t>Në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zonën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12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Alpeve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njihet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kultivohet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për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më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se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100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vjet.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Fara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është  </a:t>
            </a:r>
            <a:r>
              <a:rPr sz="1100" spc="-10" dirty="0">
                <a:latin typeface="TeXGyreHeros"/>
                <a:cs typeface="TeXGyreHeros"/>
              </a:rPr>
              <a:t>mbajtur, </a:t>
            </a:r>
            <a:r>
              <a:rPr sz="1100" spc="-5" dirty="0">
                <a:latin typeface="TeXGyreHeros"/>
                <a:cs typeface="TeXGyreHeros"/>
              </a:rPr>
              <a:t>ruajtur dhe </a:t>
            </a:r>
            <a:r>
              <a:rPr sz="1100" dirty="0">
                <a:latin typeface="TeXGyreHeros"/>
                <a:cs typeface="TeXGyreHeros"/>
              </a:rPr>
              <a:t>trashëguar brez pas </a:t>
            </a:r>
            <a:r>
              <a:rPr sz="1100" spc="-5" dirty="0">
                <a:latin typeface="TeXGyreHeros"/>
                <a:cs typeface="TeXGyreHeros"/>
              </a:rPr>
              <a:t>brezi. Aktualisht kultivohet në </a:t>
            </a:r>
            <a:r>
              <a:rPr sz="1100" dirty="0">
                <a:latin typeface="TeXGyreHeros"/>
                <a:cs typeface="TeXGyreHeros"/>
              </a:rPr>
              <a:t>pak</a:t>
            </a:r>
            <a:r>
              <a:rPr sz="1100" spc="-20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familje  në zonë, kryesisht në fshatrat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Thethit, duke qenë </a:t>
            </a:r>
            <a:r>
              <a:rPr sz="1100" dirty="0">
                <a:latin typeface="TeXGyreHeros"/>
                <a:cs typeface="TeXGyreHeros"/>
              </a:rPr>
              <a:t>kështu </a:t>
            </a:r>
            <a:r>
              <a:rPr sz="1100" spc="-5" dirty="0">
                <a:latin typeface="TeXGyreHeros"/>
                <a:cs typeface="TeXGyreHeros"/>
              </a:rPr>
              <a:t>kultivar shumë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rrallë.  </a:t>
            </a:r>
            <a:r>
              <a:rPr sz="1100" dirty="0">
                <a:latin typeface="TeXGyreHeros"/>
                <a:cs typeface="TeXGyreHeros"/>
              </a:rPr>
              <a:t>Aty </a:t>
            </a:r>
            <a:r>
              <a:rPr sz="1100" spc="-5" dirty="0">
                <a:latin typeface="TeXGyreHeros"/>
                <a:cs typeface="TeXGyreHeros"/>
              </a:rPr>
              <a:t>njihet </a:t>
            </a:r>
            <a:r>
              <a:rPr sz="1100" dirty="0">
                <a:latin typeface="TeXGyreHeros"/>
                <a:cs typeface="TeXGyreHeros"/>
              </a:rPr>
              <a:t>me emrin </a:t>
            </a:r>
            <a:r>
              <a:rPr sz="1100" spc="-5" dirty="0">
                <a:latin typeface="TeXGyreHeros"/>
                <a:cs typeface="TeXGyreHeros"/>
              </a:rPr>
              <a:t>lokal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“Rrepça”.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Përshkrimi:</a:t>
            </a:r>
            <a:endParaRPr sz="1100">
              <a:latin typeface="Arial"/>
              <a:cs typeface="Arial"/>
            </a:endParaRPr>
          </a:p>
          <a:p>
            <a:pPr marL="12700" marR="5715" indent="179705" algn="just">
              <a:lnSpc>
                <a:spcPct val="105900"/>
              </a:lnSpc>
              <a:spcBef>
                <a:spcPts val="5"/>
              </a:spcBef>
            </a:pPr>
            <a:r>
              <a:rPr sz="1100" dirty="0">
                <a:latin typeface="TeXGyreHeros"/>
                <a:cs typeface="TeXGyreHeros"/>
              </a:rPr>
              <a:t>Rrepa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është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bimë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dyvjeçare;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në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vitin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parë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formon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rrënjën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mishtore,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me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formë  të rrumbullakët të </a:t>
            </a:r>
            <a:r>
              <a:rPr sz="1100" spc="-10" dirty="0">
                <a:latin typeface="TeXGyreHeros"/>
                <a:cs typeface="TeXGyreHeros"/>
              </a:rPr>
              <a:t>zgjatur,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diametër </a:t>
            </a:r>
            <a:r>
              <a:rPr sz="1100" dirty="0">
                <a:latin typeface="TeXGyreHeros"/>
                <a:cs typeface="TeXGyreHeros"/>
              </a:rPr>
              <a:t>8 – 12 </a:t>
            </a:r>
            <a:r>
              <a:rPr sz="1100" spc="-5" dirty="0">
                <a:latin typeface="TeXGyreHeros"/>
                <a:cs typeface="TeXGyreHeros"/>
              </a:rPr>
              <a:t>cm,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dirty="0">
                <a:latin typeface="TeXGyreHeros"/>
                <a:cs typeface="TeXGyreHeros"/>
              </a:rPr>
              <a:t>peshe mesatare 1. 5 – </a:t>
            </a:r>
            <a:r>
              <a:rPr sz="1100" spc="-5" dirty="0">
                <a:latin typeface="TeXGyreHeros"/>
                <a:cs typeface="TeXGyreHeros"/>
              </a:rPr>
              <a:t>2.5  kg. </a:t>
            </a:r>
            <a:r>
              <a:rPr sz="1100" dirty="0">
                <a:latin typeface="TeXGyreHeros"/>
                <a:cs typeface="TeXGyreHeros"/>
              </a:rPr>
              <a:t>Bima ka zhvillim </a:t>
            </a:r>
            <a:r>
              <a:rPr sz="1100" spc="-10" dirty="0">
                <a:latin typeface="TeXGyreHeros"/>
                <a:cs typeface="TeXGyreHeros"/>
              </a:rPr>
              <a:t>mesatar. </a:t>
            </a:r>
            <a:r>
              <a:rPr sz="1100" spc="-5" dirty="0">
                <a:latin typeface="TeXGyreHeros"/>
                <a:cs typeface="TeXGyreHeros"/>
              </a:rPr>
              <a:t>Gjethet kanë ngjyrë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gjelbër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errët.</a:t>
            </a:r>
            <a:endParaRPr sz="1100">
              <a:latin typeface="TeXGyreHeros"/>
              <a:cs typeface="TeXGyreHeros"/>
            </a:endParaRPr>
          </a:p>
          <a:p>
            <a:pPr marL="12700" marR="185420" indent="179705" algn="just">
              <a:lnSpc>
                <a:spcPct val="105500"/>
              </a:lnSpc>
              <a:spcBef>
                <a:spcPts val="10"/>
              </a:spcBef>
            </a:pPr>
            <a:r>
              <a:rPr sz="1100" spc="-5" dirty="0">
                <a:latin typeface="TeXGyreHeros"/>
                <a:cs typeface="TeXGyreHeros"/>
              </a:rPr>
              <a:t>Është </a:t>
            </a:r>
            <a:r>
              <a:rPr sz="1100" dirty="0">
                <a:latin typeface="TeXGyreHeros"/>
                <a:cs typeface="TeXGyreHeros"/>
              </a:rPr>
              <a:t>e qëndrueshme </a:t>
            </a:r>
            <a:r>
              <a:rPr sz="1100" spc="-5" dirty="0">
                <a:latin typeface="TeXGyreHeros"/>
                <a:cs typeface="TeXGyreHeros"/>
              </a:rPr>
              <a:t>ndaj sëmundjeve </a:t>
            </a:r>
            <a:r>
              <a:rPr sz="1100" dirty="0">
                <a:latin typeface="TeXGyreHeros"/>
                <a:cs typeface="TeXGyreHeros"/>
              </a:rPr>
              <a:t>dhe </a:t>
            </a:r>
            <a:r>
              <a:rPr sz="1100" spc="-5" dirty="0">
                <a:latin typeface="TeXGyreHeros"/>
                <a:cs typeface="TeXGyreHeros"/>
              </a:rPr>
              <a:t>dëmtuesve. Në </a:t>
            </a:r>
            <a:r>
              <a:rPr sz="1100" dirty="0">
                <a:latin typeface="TeXGyreHeros"/>
                <a:cs typeface="TeXGyreHeros"/>
              </a:rPr>
              <a:t>vitin e </a:t>
            </a:r>
            <a:r>
              <a:rPr sz="1100" spc="-5" dirty="0">
                <a:latin typeface="TeXGyreHeros"/>
                <a:cs typeface="TeXGyreHeros"/>
              </a:rPr>
              <a:t>dytë </a:t>
            </a:r>
            <a:r>
              <a:rPr sz="1100" dirty="0">
                <a:latin typeface="TeXGyreHeros"/>
                <a:cs typeface="TeXGyreHeros"/>
              </a:rPr>
              <a:t>del  </a:t>
            </a:r>
            <a:r>
              <a:rPr sz="1100" spc="-5" dirty="0">
                <a:latin typeface="TeXGyreHeros"/>
                <a:cs typeface="TeXGyreHeros"/>
              </a:rPr>
              <a:t>kërcelli </a:t>
            </a:r>
            <a:r>
              <a:rPr sz="1100" spc="-15" dirty="0">
                <a:latin typeface="TeXGyreHeros"/>
                <a:cs typeface="TeXGyreHeros"/>
              </a:rPr>
              <a:t>lulor,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cili </a:t>
            </a:r>
            <a:r>
              <a:rPr sz="1100" dirty="0">
                <a:latin typeface="TeXGyreHeros"/>
                <a:cs typeface="TeXGyreHeros"/>
              </a:rPr>
              <a:t>është i</a:t>
            </a:r>
            <a:r>
              <a:rPr sz="1100" spc="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drunjëzuar</a:t>
            </a:r>
            <a:endParaRPr sz="1100">
              <a:latin typeface="TeXGyreHeros"/>
              <a:cs typeface="TeXGyreHeros"/>
            </a:endParaRPr>
          </a:p>
          <a:p>
            <a:pPr marL="12700" marR="2959100" algn="just">
              <a:lnSpc>
                <a:spcPct val="106400"/>
              </a:lnSpc>
            </a:pPr>
            <a:r>
              <a:rPr sz="1100" spc="-5" dirty="0">
                <a:latin typeface="TeXGyreHeros"/>
                <a:cs typeface="TeXGyreHeros"/>
              </a:rPr>
              <a:t>dhe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10" dirty="0">
                <a:latin typeface="TeXGyreHeros"/>
                <a:cs typeface="TeXGyreHeros"/>
              </a:rPr>
              <a:t>degëzuar, </a:t>
            </a:r>
            <a:r>
              <a:rPr sz="1100" dirty="0">
                <a:latin typeface="TeXGyreHeros"/>
                <a:cs typeface="TeXGyreHeros"/>
              </a:rPr>
              <a:t>që arrin 90 –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120  </a:t>
            </a:r>
            <a:r>
              <a:rPr sz="1100" dirty="0">
                <a:latin typeface="TeXGyreHeros"/>
                <a:cs typeface="TeXGyreHeros"/>
              </a:rPr>
              <a:t>cm</a:t>
            </a:r>
            <a:r>
              <a:rPr sz="1100" spc="-5" dirty="0">
                <a:latin typeface="TeXGyreHeros"/>
                <a:cs typeface="TeXGyreHeros"/>
              </a:rPr>
              <a:t> lartësi.</a:t>
            </a:r>
            <a:endParaRPr sz="1100">
              <a:latin typeface="TeXGyreHeros"/>
              <a:cs typeface="TeXGyreHeros"/>
            </a:endParaRPr>
          </a:p>
          <a:p>
            <a:pPr marL="12700" marR="2762250" indent="179705" algn="just">
              <a:lnSpc>
                <a:spcPct val="106100"/>
              </a:lnSpc>
              <a:spcBef>
                <a:spcPts val="895"/>
              </a:spcBef>
            </a:pPr>
            <a:r>
              <a:rPr sz="1100" b="1" spc="-5" dirty="0">
                <a:latin typeface="Arial"/>
                <a:cs typeface="Arial"/>
              </a:rPr>
              <a:t>Kultivimi: </a:t>
            </a:r>
            <a:r>
              <a:rPr sz="1100" dirty="0">
                <a:latin typeface="TeXGyreHeros"/>
                <a:cs typeface="TeXGyreHeros"/>
              </a:rPr>
              <a:t>Rrepa </a:t>
            </a:r>
            <a:r>
              <a:rPr sz="1100" spc="-5" dirty="0">
                <a:latin typeface="TeXGyreHeros"/>
                <a:cs typeface="TeXGyreHeros"/>
              </a:rPr>
              <a:t>kultivohet krye-  sisht për </a:t>
            </a:r>
            <a:r>
              <a:rPr sz="1100" dirty="0">
                <a:latin typeface="TeXGyreHeros"/>
                <a:cs typeface="TeXGyreHeros"/>
              </a:rPr>
              <a:t>prodhim </a:t>
            </a:r>
            <a:r>
              <a:rPr sz="1100" spc="-5" dirty="0">
                <a:latin typeface="TeXGyreHeros"/>
                <a:cs typeface="TeXGyreHeros"/>
              </a:rPr>
              <a:t>vjeshtor </a:t>
            </a:r>
            <a:r>
              <a:rPr sz="1100" dirty="0">
                <a:latin typeface="TeXGyreHeros"/>
                <a:cs typeface="TeXGyreHeros"/>
              </a:rPr>
              <a:t>–</a:t>
            </a:r>
            <a:r>
              <a:rPr sz="1100" spc="-130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dimëror. 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varësi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zonave klimatike, farat  mbillen nga </a:t>
            </a:r>
            <a:r>
              <a:rPr sz="1100" dirty="0">
                <a:latin typeface="TeXGyreHeros"/>
                <a:cs typeface="TeXGyreHeros"/>
              </a:rPr>
              <a:t>fundi </a:t>
            </a:r>
            <a:r>
              <a:rPr sz="1100" spc="-5" dirty="0">
                <a:latin typeface="TeXGyreHeros"/>
                <a:cs typeface="TeXGyreHeros"/>
              </a:rPr>
              <a:t>muajit prill dhe</a:t>
            </a:r>
            <a:r>
              <a:rPr sz="1100" spc="-17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deri  </a:t>
            </a:r>
            <a:r>
              <a:rPr sz="1100" spc="-5" dirty="0">
                <a:latin typeface="TeXGyreHeros"/>
                <a:cs typeface="TeXGyreHeros"/>
              </a:rPr>
              <a:t>në fund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muajit </a:t>
            </a:r>
            <a:r>
              <a:rPr sz="1100" dirty="0">
                <a:latin typeface="TeXGyreHeros"/>
                <a:cs typeface="TeXGyreHeros"/>
              </a:rPr>
              <a:t>maj. </a:t>
            </a:r>
            <a:r>
              <a:rPr sz="1100" spc="-5" dirty="0">
                <a:latin typeface="TeXGyreHeros"/>
                <a:cs typeface="TeXGyreHeros"/>
              </a:rPr>
              <a:t>Prodhimi </a:t>
            </a:r>
            <a:r>
              <a:rPr sz="1100" dirty="0">
                <a:latin typeface="TeXGyreHeros"/>
                <a:cs typeface="TeXGyreHeros"/>
              </a:rPr>
              <a:t>ﬁl-  </a:t>
            </a:r>
            <a:r>
              <a:rPr sz="1100" spc="-5" dirty="0">
                <a:latin typeface="TeXGyreHeros"/>
                <a:cs typeface="TeXGyreHeros"/>
              </a:rPr>
              <a:t>lon në ditët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para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shtatorit, për  tu </a:t>
            </a:r>
            <a:r>
              <a:rPr sz="1100" dirty="0">
                <a:latin typeface="TeXGyreHeros"/>
                <a:cs typeface="TeXGyreHeros"/>
              </a:rPr>
              <a:t>konsumuar në </a:t>
            </a:r>
            <a:r>
              <a:rPr sz="1100" spc="-5" dirty="0">
                <a:latin typeface="TeXGyreHeros"/>
                <a:cs typeface="TeXGyreHeros"/>
              </a:rPr>
              <a:t>vijimësi edhe gjatë  gjithë </a:t>
            </a:r>
            <a:r>
              <a:rPr sz="1100" dirty="0">
                <a:latin typeface="TeXGyreHeros"/>
                <a:cs typeface="TeXGyreHeros"/>
              </a:rPr>
              <a:t>dimrit.</a:t>
            </a:r>
            <a:endParaRPr sz="1100">
              <a:latin typeface="TeXGyreHeros"/>
              <a:cs typeface="TeXGyreHeros"/>
            </a:endParaRPr>
          </a:p>
          <a:p>
            <a:pPr marL="12700" marR="2764790" indent="179705" algn="just">
              <a:lnSpc>
                <a:spcPct val="105500"/>
              </a:lnSpc>
              <a:spcBef>
                <a:spcPts val="910"/>
              </a:spcBef>
            </a:pPr>
            <a:r>
              <a:rPr sz="1100" b="1" spc="-5" dirty="0">
                <a:latin typeface="Arial"/>
                <a:cs typeface="Arial"/>
              </a:rPr>
              <a:t>Rendimenti: </a:t>
            </a:r>
            <a:r>
              <a:rPr sz="1100" spc="-5" dirty="0">
                <a:latin typeface="TeXGyreHeros"/>
                <a:cs typeface="TeXGyreHeros"/>
              </a:rPr>
              <a:t>rreth </a:t>
            </a:r>
            <a:r>
              <a:rPr sz="1100" dirty="0">
                <a:latin typeface="TeXGyreHeros"/>
                <a:cs typeface="TeXGyreHeros"/>
              </a:rPr>
              <a:t>8 - </a:t>
            </a:r>
            <a:r>
              <a:rPr sz="1100" spc="-5" dirty="0">
                <a:latin typeface="TeXGyreHeros"/>
                <a:cs typeface="TeXGyreHeros"/>
              </a:rPr>
              <a:t>10 kv/dy-  nym.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75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10" dirty="0">
                <a:latin typeface="Arial"/>
                <a:cs typeface="Arial"/>
              </a:rPr>
              <a:t>Veçantitë</a:t>
            </a:r>
            <a:endParaRPr sz="1100">
              <a:latin typeface="Arial"/>
              <a:cs typeface="Arial"/>
            </a:endParaRPr>
          </a:p>
          <a:p>
            <a:pPr marL="12700" marR="2787015" indent="179705">
              <a:lnSpc>
                <a:spcPct val="106100"/>
              </a:lnSpc>
              <a:spcBef>
                <a:spcPts val="1000"/>
              </a:spcBef>
            </a:pPr>
            <a:r>
              <a:rPr sz="1100" b="1" spc="-5" dirty="0">
                <a:latin typeface="Arial"/>
                <a:cs typeface="Arial"/>
              </a:rPr>
              <a:t>Pozitive: </a:t>
            </a:r>
            <a:r>
              <a:rPr sz="1100" spc="-5" dirty="0">
                <a:latin typeface="TeXGyreHeros"/>
                <a:cs typeface="TeXGyreHeros"/>
              </a:rPr>
              <a:t>Është mesatarisht </a:t>
            </a:r>
            <a:r>
              <a:rPr sz="1100" dirty="0">
                <a:latin typeface="TeXGyreHeros"/>
                <a:cs typeface="TeXGyreHeros"/>
              </a:rPr>
              <a:t>e  qëndrueshme </a:t>
            </a:r>
            <a:r>
              <a:rPr sz="1100" spc="-5" dirty="0">
                <a:latin typeface="TeXGyreHeros"/>
                <a:cs typeface="TeXGyreHeros"/>
              </a:rPr>
              <a:t>ndaj sëmundjeve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dhe  </a:t>
            </a:r>
            <a:r>
              <a:rPr sz="1100" spc="-5" dirty="0">
                <a:latin typeface="TeXGyreHeros"/>
                <a:cs typeface="TeXGyreHeros"/>
              </a:rPr>
              <a:t>dëmtuesve. Jep prodhim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mirë </a:t>
            </a:r>
            <a:r>
              <a:rPr sz="1100" dirty="0">
                <a:latin typeface="TeXGyreHeros"/>
                <a:cs typeface="TeXGyreHeros"/>
              </a:rPr>
              <a:t>e  </a:t>
            </a:r>
            <a:r>
              <a:rPr sz="1100" spc="-5" dirty="0">
                <a:latin typeface="TeXGyreHeros"/>
                <a:cs typeface="TeXGyreHeros"/>
              </a:rPr>
              <a:t>të qëndrueshëm.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75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Negative: </a:t>
            </a:r>
            <a:r>
              <a:rPr sz="1100" dirty="0">
                <a:latin typeface="TeXGyreHeros"/>
                <a:cs typeface="TeXGyreHeros"/>
              </a:rPr>
              <a:t>Nuk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ka.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Përdorimi:</a:t>
            </a:r>
            <a:endParaRPr sz="1100">
              <a:latin typeface="Arial"/>
              <a:cs typeface="Arial"/>
            </a:endParaRPr>
          </a:p>
          <a:p>
            <a:pPr marL="12700" marR="2795270" indent="179705">
              <a:lnSpc>
                <a:spcPts val="1400"/>
              </a:lnSpc>
              <a:spcBef>
                <a:spcPts val="55"/>
              </a:spcBef>
            </a:pPr>
            <a:r>
              <a:rPr sz="1100" spc="-5" dirty="0">
                <a:latin typeface="TeXGyreHeros"/>
                <a:cs typeface="TeXGyreHeros"/>
              </a:rPr>
              <a:t>Për </a:t>
            </a:r>
            <a:r>
              <a:rPr sz="1100" dirty="0">
                <a:latin typeface="TeXGyreHeros"/>
                <a:cs typeface="TeXGyreHeros"/>
              </a:rPr>
              <a:t>konsum </a:t>
            </a:r>
            <a:r>
              <a:rPr sz="1100" spc="-5" dirty="0">
                <a:latin typeface="TeXGyreHeros"/>
                <a:cs typeface="TeXGyreHeros"/>
              </a:rPr>
              <a:t>të </a:t>
            </a:r>
            <a:r>
              <a:rPr sz="1100" dirty="0">
                <a:latin typeface="TeXGyreHeros"/>
                <a:cs typeface="TeXGyreHeros"/>
              </a:rPr>
              <a:t>freskët, </a:t>
            </a:r>
            <a:r>
              <a:rPr sz="1100" spc="-5" dirty="0">
                <a:latin typeface="TeXGyreHeros"/>
                <a:cs typeface="TeXGyreHeros"/>
              </a:rPr>
              <a:t>në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sallata  dhe </a:t>
            </a:r>
            <a:r>
              <a:rPr sz="1100" dirty="0">
                <a:latin typeface="TeXGyreHeros"/>
                <a:cs typeface="TeXGyreHeros"/>
              </a:rPr>
              <a:t>përpunim </a:t>
            </a:r>
            <a:r>
              <a:rPr sz="1100" spc="-5" dirty="0">
                <a:latin typeface="TeXGyreHeros"/>
                <a:cs typeface="TeXGyreHeros"/>
              </a:rPr>
              <a:t>në </a:t>
            </a:r>
            <a:r>
              <a:rPr sz="1100" dirty="0">
                <a:latin typeface="TeXGyreHeros"/>
                <a:cs typeface="TeXGyreHeros"/>
              </a:rPr>
              <a:t>formë turshi,</a:t>
            </a:r>
            <a:r>
              <a:rPr sz="1100" spc="-7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për</a:t>
            </a:r>
            <a:endParaRPr sz="1100">
              <a:latin typeface="TeXGyreHeros"/>
              <a:cs typeface="TeXGyreHeros"/>
            </a:endParaRPr>
          </a:p>
          <a:p>
            <a:pPr marL="12700" marR="2934335" algn="just">
              <a:lnSpc>
                <a:spcPts val="1390"/>
              </a:lnSpc>
              <a:spcBef>
                <a:spcPts val="15"/>
              </a:spcBef>
            </a:pPr>
            <a:r>
              <a:rPr sz="1100" dirty="0">
                <a:latin typeface="TeXGyreHeros"/>
                <a:cs typeface="TeXGyreHeros"/>
              </a:rPr>
              <a:t>konsum </a:t>
            </a:r>
            <a:r>
              <a:rPr sz="1100" spc="-5" dirty="0">
                <a:latin typeface="TeXGyreHeros"/>
                <a:cs typeface="TeXGyreHeros"/>
              </a:rPr>
              <a:t>në familje dhe </a:t>
            </a:r>
            <a:r>
              <a:rPr sz="1100" dirty="0">
                <a:latin typeface="TeXGyreHeros"/>
                <a:cs typeface="TeXGyreHeros"/>
              </a:rPr>
              <a:t>për </a:t>
            </a:r>
            <a:r>
              <a:rPr sz="1100" spc="-5" dirty="0">
                <a:latin typeface="TeXGyreHeros"/>
                <a:cs typeface="TeXGyreHeros"/>
              </a:rPr>
              <a:t>tregun  lokal.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dirty="0">
                <a:latin typeface="Arial"/>
                <a:cs typeface="Arial"/>
              </a:rPr>
              <a:t>Risku: </a:t>
            </a:r>
            <a:r>
              <a:rPr sz="1100" spc="-5" dirty="0">
                <a:latin typeface="TeXGyreHeros"/>
                <a:cs typeface="TeXGyreHeros"/>
              </a:rPr>
              <a:t>Është </a:t>
            </a:r>
            <a:r>
              <a:rPr sz="1100" dirty="0">
                <a:latin typeface="TeXGyreHeros"/>
                <a:cs typeface="TeXGyreHeros"/>
              </a:rPr>
              <a:t>në rrezik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zhdukjeje.</a:t>
            </a:r>
            <a:endParaRPr sz="1100">
              <a:latin typeface="TeXGyreHeros"/>
              <a:cs typeface="TeXGyreHero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108198" y="3294126"/>
            <a:ext cx="2691765" cy="5187950"/>
            <a:chOff x="3108198" y="3294126"/>
            <a:chExt cx="2691765" cy="5187950"/>
          </a:xfrm>
        </p:grpSpPr>
        <p:sp>
          <p:nvSpPr>
            <p:cNvPr id="4" name="object 4"/>
            <p:cNvSpPr/>
            <p:nvPr/>
          </p:nvSpPr>
          <p:spPr>
            <a:xfrm>
              <a:off x="3112008" y="3296412"/>
              <a:ext cx="2685288" cy="518312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112008" y="3297936"/>
              <a:ext cx="2684145" cy="5180330"/>
            </a:xfrm>
            <a:custGeom>
              <a:avLst/>
              <a:gdLst/>
              <a:ahLst/>
              <a:cxnLst/>
              <a:rect l="l" t="t" r="r" b="b"/>
              <a:pathLst>
                <a:path w="2684145" h="5180330">
                  <a:moveTo>
                    <a:pt x="0" y="0"/>
                  </a:moveTo>
                  <a:lnTo>
                    <a:pt x="0" y="5180076"/>
                  </a:lnTo>
                  <a:lnTo>
                    <a:pt x="2683764" y="5180076"/>
                  </a:lnTo>
                  <a:lnTo>
                    <a:pt x="2683764" y="0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41275">
              <a:lnSpc>
                <a:spcPct val="100000"/>
              </a:lnSpc>
              <a:spcBef>
                <a:spcPts val="15"/>
              </a:spcBef>
            </a:pPr>
            <a:r>
              <a:rPr dirty="0"/>
              <a:t>- </a:t>
            </a:r>
            <a:fld id="{81D60167-4931-47E6-BA6A-407CBD079E47}" type="slidenum">
              <a:rPr dirty="0"/>
              <a:t>50</a:t>
            </a:fld>
            <a:r>
              <a:rPr spc="-100" dirty="0"/>
              <a:t> </a:t>
            </a:r>
            <a:r>
              <a:rPr dirty="0"/>
              <a:t>-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43204" y="574913"/>
            <a:ext cx="5031105" cy="7674609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25"/>
              </a:spcBef>
            </a:pPr>
            <a:r>
              <a:rPr sz="1400" b="1" spc="-5" dirty="0">
                <a:latin typeface="Arial"/>
                <a:cs typeface="Arial"/>
              </a:rPr>
              <a:t>Majdanozi </a:t>
            </a:r>
            <a:r>
              <a:rPr sz="1400" b="1" dirty="0">
                <a:latin typeface="Arial"/>
                <a:cs typeface="Arial"/>
              </a:rPr>
              <a:t>i vendit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459"/>
              </a:spcBef>
            </a:pPr>
            <a:r>
              <a:rPr sz="1250" b="1" spc="-5" dirty="0">
                <a:latin typeface="Arial"/>
                <a:cs typeface="Arial"/>
              </a:rPr>
              <a:t>Specia: </a:t>
            </a:r>
            <a:r>
              <a:rPr sz="1250" i="1" spc="-5" dirty="0">
                <a:latin typeface="Arimo"/>
                <a:cs typeface="Arimo"/>
              </a:rPr>
              <a:t>Petroselinum sativum</a:t>
            </a:r>
            <a:r>
              <a:rPr sz="1250" i="1" spc="15" dirty="0">
                <a:latin typeface="Arimo"/>
                <a:cs typeface="Arimo"/>
              </a:rPr>
              <a:t> </a:t>
            </a:r>
            <a:r>
              <a:rPr sz="1250" dirty="0">
                <a:latin typeface="TeXGyreHeros"/>
                <a:cs typeface="TeXGyreHeros"/>
              </a:rPr>
              <a:t>Hoﬀm</a:t>
            </a:r>
            <a:endParaRPr sz="125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000">
              <a:latin typeface="TeXGyreHeros"/>
              <a:cs typeface="TeXGyreHeros"/>
            </a:endParaRPr>
          </a:p>
          <a:p>
            <a:pPr marL="12700" marR="5715" indent="179705" algn="just">
              <a:lnSpc>
                <a:spcPct val="105900"/>
              </a:lnSpc>
              <a:spcBef>
                <a:spcPts val="5"/>
              </a:spcBef>
            </a:pPr>
            <a:r>
              <a:rPr sz="1100" b="1" spc="-5" dirty="0">
                <a:latin typeface="Arial"/>
                <a:cs typeface="Arial"/>
              </a:rPr>
              <a:t>Përhapja: </a:t>
            </a:r>
            <a:r>
              <a:rPr sz="1100" spc="-5" dirty="0">
                <a:latin typeface="TeXGyreHeros"/>
                <a:cs typeface="TeXGyreHeros"/>
              </a:rPr>
              <a:t>Majdanozi me gjethe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holla, </a:t>
            </a:r>
            <a:r>
              <a:rPr sz="1100" dirty="0">
                <a:latin typeface="TeXGyreHeros"/>
                <a:cs typeface="TeXGyreHeros"/>
              </a:rPr>
              <a:t>është i njohur e i kultivuar në </a:t>
            </a:r>
            <a:r>
              <a:rPr sz="1100" spc="-5" dirty="0">
                <a:latin typeface="TeXGyreHeros"/>
                <a:cs typeface="TeXGyreHeros"/>
              </a:rPr>
              <a:t>gjithë  </a:t>
            </a:r>
            <a:r>
              <a:rPr sz="1100" dirty="0">
                <a:latin typeface="TeXGyreHeros"/>
                <a:cs typeface="TeXGyreHeros"/>
              </a:rPr>
              <a:t>zonat e vendit për </a:t>
            </a:r>
            <a:r>
              <a:rPr sz="1100" spc="-5" dirty="0">
                <a:latin typeface="TeXGyreHeros"/>
                <a:cs typeface="TeXGyreHeros"/>
              </a:rPr>
              <a:t>më </a:t>
            </a:r>
            <a:r>
              <a:rPr sz="1100" spc="5" dirty="0">
                <a:latin typeface="TeXGyreHeros"/>
                <a:cs typeface="TeXGyreHeros"/>
              </a:rPr>
              <a:t>se </a:t>
            </a:r>
            <a:r>
              <a:rPr sz="1100" dirty="0">
                <a:latin typeface="TeXGyreHeros"/>
                <a:cs typeface="TeXGyreHeros"/>
              </a:rPr>
              <a:t>150 </a:t>
            </a:r>
            <a:r>
              <a:rPr sz="1100" spc="-5" dirty="0">
                <a:latin typeface="TeXGyreHeros"/>
                <a:cs typeface="TeXGyreHeros"/>
              </a:rPr>
              <a:t>vjet. Fara </a:t>
            </a:r>
            <a:r>
              <a:rPr sz="1100" dirty="0">
                <a:latin typeface="TeXGyreHeros"/>
                <a:cs typeface="TeXGyreHeros"/>
              </a:rPr>
              <a:t>e tij </a:t>
            </a:r>
            <a:r>
              <a:rPr sz="1100" spc="-5" dirty="0">
                <a:latin typeface="TeXGyreHeros"/>
                <a:cs typeface="TeXGyreHeros"/>
              </a:rPr>
              <a:t>mbahet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trashëgohet brez </a:t>
            </a:r>
            <a:r>
              <a:rPr sz="1100" dirty="0">
                <a:latin typeface="TeXGyreHeros"/>
                <a:cs typeface="TeXGyreHeros"/>
              </a:rPr>
              <a:t>pas </a:t>
            </a:r>
            <a:r>
              <a:rPr sz="1100" spc="-5" dirty="0">
                <a:latin typeface="TeXGyreHeros"/>
                <a:cs typeface="TeXGyreHeros"/>
              </a:rPr>
              <a:t>brezi  nga bahçevanët. </a:t>
            </a:r>
            <a:r>
              <a:rPr sz="1100" dirty="0">
                <a:latin typeface="TeXGyreHeros"/>
                <a:cs typeface="TeXGyreHeros"/>
              </a:rPr>
              <a:t>Aktualisht zë rreth </a:t>
            </a:r>
            <a:r>
              <a:rPr sz="1100" spc="-5" dirty="0">
                <a:latin typeface="TeXGyreHeros"/>
                <a:cs typeface="TeXGyreHeros"/>
              </a:rPr>
              <a:t>15-20 </a:t>
            </a:r>
            <a:r>
              <a:rPr sz="1100" dirty="0">
                <a:latin typeface="TeXGyreHeros"/>
                <a:cs typeface="TeXGyreHeros"/>
              </a:rPr>
              <a:t>% të </a:t>
            </a:r>
            <a:r>
              <a:rPr sz="1100" spc="-5" dirty="0">
                <a:latin typeface="TeXGyreHeros"/>
                <a:cs typeface="TeXGyreHeros"/>
              </a:rPr>
              <a:t>sipërfaqes </a:t>
            </a:r>
            <a:r>
              <a:rPr sz="1100" spc="-10" dirty="0">
                <a:latin typeface="TeXGyreHeros"/>
                <a:cs typeface="TeXGyreHeros"/>
              </a:rPr>
              <a:t>së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mbjellë.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Përshkrimi:</a:t>
            </a:r>
            <a:endParaRPr sz="1100">
              <a:latin typeface="Arial"/>
              <a:cs typeface="Arial"/>
            </a:endParaRPr>
          </a:p>
          <a:p>
            <a:pPr marL="12700" marR="6350" indent="179705" algn="just">
              <a:lnSpc>
                <a:spcPct val="105900"/>
              </a:lnSpc>
              <a:spcBef>
                <a:spcPts val="10"/>
              </a:spcBef>
            </a:pPr>
            <a:r>
              <a:rPr sz="1100" spc="-5" dirty="0">
                <a:latin typeface="TeXGyreHeros"/>
                <a:cs typeface="TeXGyreHeros"/>
              </a:rPr>
              <a:t>Kultivar </a:t>
            </a:r>
            <a:r>
              <a:rPr sz="1100" dirty="0">
                <a:latin typeface="TeXGyreHeros"/>
                <a:cs typeface="TeXGyreHeros"/>
              </a:rPr>
              <a:t>vendi i </a:t>
            </a:r>
            <a:r>
              <a:rPr sz="1100" spc="-5" dirty="0">
                <a:latin typeface="TeXGyreHeros"/>
                <a:cs typeface="TeXGyreHeros"/>
              </a:rPr>
              <a:t>përshtatshëm </a:t>
            </a:r>
            <a:r>
              <a:rPr sz="1100" dirty="0">
                <a:latin typeface="TeXGyreHeros"/>
                <a:cs typeface="TeXGyreHeros"/>
              </a:rPr>
              <a:t>për </a:t>
            </a:r>
            <a:r>
              <a:rPr sz="1100" spc="-5" dirty="0">
                <a:latin typeface="TeXGyreHeros"/>
                <a:cs typeface="TeXGyreHeros"/>
              </a:rPr>
              <a:t>kultivim në fushë, </a:t>
            </a:r>
            <a:r>
              <a:rPr sz="1100" dirty="0">
                <a:latin typeface="TeXGyreHeros"/>
                <a:cs typeface="TeXGyreHeros"/>
              </a:rPr>
              <a:t>për </a:t>
            </a:r>
            <a:r>
              <a:rPr sz="1100" spc="-5" dirty="0">
                <a:latin typeface="TeXGyreHeros"/>
                <a:cs typeface="TeXGyreHeros"/>
              </a:rPr>
              <a:t>prodhim </a:t>
            </a:r>
            <a:r>
              <a:rPr sz="1100" dirty="0">
                <a:latin typeface="TeXGyreHeros"/>
                <a:cs typeface="TeXGyreHeros"/>
              </a:rPr>
              <a:t>gjethesh. </a:t>
            </a:r>
            <a:r>
              <a:rPr sz="1100" spc="-5" dirty="0">
                <a:latin typeface="TeXGyreHeros"/>
                <a:cs typeface="TeXGyreHeros"/>
              </a:rPr>
              <a:t>Ka  </a:t>
            </a:r>
            <a:r>
              <a:rPr sz="1100" dirty="0">
                <a:latin typeface="TeXGyreHeros"/>
                <a:cs typeface="TeXGyreHeros"/>
              </a:rPr>
              <a:t>bimë delikate, </a:t>
            </a:r>
            <a:r>
              <a:rPr sz="1100" spc="-5" dirty="0">
                <a:latin typeface="TeXGyreHeros"/>
                <a:cs typeface="TeXGyreHeros"/>
              </a:rPr>
              <a:t>me shumë degëzime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dirty="0">
                <a:latin typeface="TeXGyreHeros"/>
                <a:cs typeface="TeXGyreHeros"/>
              </a:rPr>
              <a:t>holla. </a:t>
            </a:r>
            <a:r>
              <a:rPr sz="1100" spc="-5" dirty="0">
                <a:latin typeface="TeXGyreHeros"/>
                <a:cs typeface="TeXGyreHeros"/>
              </a:rPr>
              <a:t>Gjethet </a:t>
            </a:r>
            <a:r>
              <a:rPr sz="1100" dirty="0">
                <a:latin typeface="TeXGyreHeros"/>
                <a:cs typeface="TeXGyreHeros"/>
              </a:rPr>
              <a:t>janë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dirty="0">
                <a:latin typeface="TeXGyreHeros"/>
                <a:cs typeface="TeXGyreHeros"/>
              </a:rPr>
              <a:t>holla, të </a:t>
            </a:r>
            <a:r>
              <a:rPr sz="1100" spc="-5" dirty="0">
                <a:latin typeface="TeXGyreHeros"/>
                <a:cs typeface="TeXGyreHeros"/>
              </a:rPr>
              <a:t>brishta, </a:t>
            </a:r>
            <a:r>
              <a:rPr sz="1100" dirty="0">
                <a:latin typeface="TeXGyreHeros"/>
                <a:cs typeface="TeXGyreHeros"/>
              </a:rPr>
              <a:t>aro-  </a:t>
            </a:r>
            <a:r>
              <a:rPr sz="1100" spc="-5" dirty="0">
                <a:latin typeface="TeXGyreHeros"/>
                <a:cs typeface="TeXGyreHeros"/>
              </a:rPr>
              <a:t>matike.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950">
              <a:latin typeface="TeXGyreHeros"/>
              <a:cs typeface="TeXGyreHeros"/>
            </a:endParaRPr>
          </a:p>
          <a:p>
            <a:pPr marL="12700" marR="5080" indent="179705" algn="just">
              <a:lnSpc>
                <a:spcPct val="105900"/>
              </a:lnSpc>
              <a:spcBef>
                <a:spcPts val="5"/>
              </a:spcBef>
            </a:pPr>
            <a:r>
              <a:rPr sz="1100" b="1" spc="-5" dirty="0">
                <a:latin typeface="Arial"/>
                <a:cs typeface="Arial"/>
              </a:rPr>
              <a:t>Kultivimi:</a:t>
            </a:r>
            <a:r>
              <a:rPr sz="1100" b="1" spc="-45" dirty="0">
                <a:latin typeface="Arial"/>
                <a:cs typeface="Arial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Mbillet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në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ngastra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vogla,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në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kopshte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pranë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shtëpive,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në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vende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me  </a:t>
            </a:r>
            <a:r>
              <a:rPr sz="1100" spc="-5" dirty="0">
                <a:latin typeface="TeXGyreHeros"/>
                <a:cs typeface="TeXGyreHeros"/>
              </a:rPr>
              <a:t>ekspozicion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nga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dielli,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toka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pasura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me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lëndë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organike,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dhe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me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mundësi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ujitjeje.  </a:t>
            </a:r>
            <a:r>
              <a:rPr sz="1100" dirty="0">
                <a:latin typeface="TeXGyreHeros"/>
                <a:cs typeface="TeXGyreHeros"/>
              </a:rPr>
              <a:t>Fara </a:t>
            </a:r>
            <a:r>
              <a:rPr sz="1100" spc="-5" dirty="0">
                <a:latin typeface="TeXGyreHeros"/>
                <a:cs typeface="TeXGyreHeros"/>
              </a:rPr>
              <a:t>mbillet </a:t>
            </a:r>
            <a:r>
              <a:rPr sz="1100" dirty="0">
                <a:latin typeface="TeXGyreHeros"/>
                <a:cs typeface="TeXGyreHeros"/>
              </a:rPr>
              <a:t>direkt </a:t>
            </a:r>
            <a:r>
              <a:rPr sz="1100" spc="-5" dirty="0">
                <a:latin typeface="TeXGyreHeros"/>
                <a:cs typeface="TeXGyreHeros"/>
              </a:rPr>
              <a:t>në vllaja. </a:t>
            </a:r>
            <a:r>
              <a:rPr sz="1100" dirty="0">
                <a:latin typeface="TeXGyreHeros"/>
                <a:cs typeface="TeXGyreHeros"/>
              </a:rPr>
              <a:t>Ajo bëhet </a:t>
            </a:r>
            <a:r>
              <a:rPr sz="1100" spc="-5" dirty="0">
                <a:latin typeface="TeXGyreHeros"/>
                <a:cs typeface="TeXGyreHeros"/>
              </a:rPr>
              <a:t>dorë-dorë, nga muaji </a:t>
            </a:r>
            <a:r>
              <a:rPr sz="1100" dirty="0">
                <a:latin typeface="TeXGyreHeros"/>
                <a:cs typeface="TeXGyreHeros"/>
              </a:rPr>
              <a:t>mars deri </a:t>
            </a:r>
            <a:r>
              <a:rPr sz="1100" spc="-5" dirty="0">
                <a:latin typeface="TeXGyreHeros"/>
                <a:cs typeface="TeXGyreHeros"/>
              </a:rPr>
              <a:t>në gusht,  në zona të ngrohta vazhdon </a:t>
            </a:r>
            <a:r>
              <a:rPr sz="1100" dirty="0">
                <a:latin typeface="TeXGyreHeros"/>
                <a:cs typeface="TeXGyreHeros"/>
              </a:rPr>
              <a:t>edhe </a:t>
            </a:r>
            <a:r>
              <a:rPr sz="1100" spc="-5" dirty="0">
                <a:latin typeface="TeXGyreHeros"/>
                <a:cs typeface="TeXGyreHeros"/>
              </a:rPr>
              <a:t>më vonë. </a:t>
            </a:r>
            <a:r>
              <a:rPr sz="1100" dirty="0">
                <a:latin typeface="TeXGyreHeros"/>
                <a:cs typeface="TeXGyreHeros"/>
              </a:rPr>
              <a:t>Prodhimi </a:t>
            </a:r>
            <a:r>
              <a:rPr sz="1100" spc="-5" dirty="0">
                <a:latin typeface="TeXGyreHeros"/>
                <a:cs typeface="TeXGyreHeros"/>
              </a:rPr>
              <a:t>vjen për tu vjelë 45-50 ditë  pas mbirjes </a:t>
            </a:r>
            <a:r>
              <a:rPr sz="1100" dirty="0">
                <a:latin typeface="TeXGyreHeros"/>
                <a:cs typeface="TeXGyreHeros"/>
              </a:rPr>
              <a:t>së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farës.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Rendimenti: </a:t>
            </a:r>
            <a:r>
              <a:rPr sz="1100" spc="-5" dirty="0">
                <a:latin typeface="TeXGyreHeros"/>
                <a:cs typeface="TeXGyreHeros"/>
              </a:rPr>
              <a:t>rreth 7-10</a:t>
            </a:r>
            <a:r>
              <a:rPr sz="1100" spc="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kv/dynym.</a:t>
            </a:r>
            <a:endParaRPr sz="1100">
              <a:latin typeface="TeXGyreHeros"/>
              <a:cs typeface="TeXGyreHeros"/>
            </a:endParaRPr>
          </a:p>
          <a:p>
            <a:pPr marL="192405" marR="3982720">
              <a:lnSpc>
                <a:spcPct val="211800"/>
              </a:lnSpc>
            </a:pPr>
            <a:r>
              <a:rPr sz="1100" b="1" spc="-10" dirty="0">
                <a:latin typeface="Arial"/>
                <a:cs typeface="Arial"/>
              </a:rPr>
              <a:t>Veçantitë  </a:t>
            </a:r>
            <a:r>
              <a:rPr sz="1100" b="1" spc="-5" dirty="0">
                <a:latin typeface="Arial"/>
                <a:cs typeface="Arial"/>
              </a:rPr>
              <a:t>Pozitive:</a:t>
            </a:r>
            <a:r>
              <a:rPr sz="1100" b="1" spc="135" dirty="0">
                <a:latin typeface="Arial"/>
                <a:cs typeface="Arial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Ka</a:t>
            </a:r>
            <a:endParaRPr sz="1100">
              <a:latin typeface="TeXGyreHeros"/>
              <a:cs typeface="TeXGyreHeros"/>
            </a:endParaRPr>
          </a:p>
          <a:p>
            <a:pPr marL="12700" marR="3981450" algn="just">
              <a:lnSpc>
                <a:spcPct val="106100"/>
              </a:lnSpc>
            </a:pPr>
            <a:r>
              <a:rPr sz="1100" spc="55" dirty="0">
                <a:latin typeface="TeXGyreHeros"/>
                <a:cs typeface="TeXGyreHeros"/>
              </a:rPr>
              <a:t>që</a:t>
            </a:r>
            <a:r>
              <a:rPr sz="1100" spc="70" dirty="0">
                <a:latin typeface="TeXGyreHeros"/>
                <a:cs typeface="TeXGyreHeros"/>
              </a:rPr>
              <a:t>n</a:t>
            </a:r>
            <a:r>
              <a:rPr sz="1100" spc="55" dirty="0">
                <a:latin typeface="TeXGyreHeros"/>
                <a:cs typeface="TeXGyreHeros"/>
              </a:rPr>
              <a:t>d</a:t>
            </a:r>
            <a:r>
              <a:rPr sz="1100" spc="60" dirty="0">
                <a:latin typeface="TeXGyreHeros"/>
                <a:cs typeface="TeXGyreHeros"/>
              </a:rPr>
              <a:t>r</a:t>
            </a:r>
            <a:r>
              <a:rPr sz="1100" spc="55" dirty="0">
                <a:latin typeface="TeXGyreHeros"/>
                <a:cs typeface="TeXGyreHeros"/>
              </a:rPr>
              <a:t>u</a:t>
            </a:r>
            <a:r>
              <a:rPr sz="1100" spc="45" dirty="0">
                <a:latin typeface="TeXGyreHeros"/>
                <a:cs typeface="TeXGyreHeros"/>
              </a:rPr>
              <a:t>e</a:t>
            </a:r>
            <a:r>
              <a:rPr sz="1100" spc="65" dirty="0">
                <a:latin typeface="TeXGyreHeros"/>
                <a:cs typeface="TeXGyreHeros"/>
              </a:rPr>
              <a:t>s</a:t>
            </a:r>
            <a:r>
              <a:rPr sz="1100" spc="55" dirty="0">
                <a:latin typeface="TeXGyreHeros"/>
                <a:cs typeface="TeXGyreHeros"/>
              </a:rPr>
              <a:t>h</a:t>
            </a:r>
            <a:r>
              <a:rPr sz="1100" spc="60" dirty="0">
                <a:latin typeface="TeXGyreHeros"/>
                <a:cs typeface="TeXGyreHeros"/>
              </a:rPr>
              <a:t>m</a:t>
            </a:r>
            <a:r>
              <a:rPr sz="1100" spc="55" dirty="0">
                <a:latin typeface="TeXGyreHeros"/>
                <a:cs typeface="TeXGyreHeros"/>
              </a:rPr>
              <a:t>ë</a:t>
            </a:r>
            <a:r>
              <a:rPr sz="1100" spc="60" dirty="0">
                <a:latin typeface="TeXGyreHeros"/>
                <a:cs typeface="TeXGyreHeros"/>
              </a:rPr>
              <a:t>r</a:t>
            </a:r>
            <a:r>
              <a:rPr sz="1100" dirty="0">
                <a:latin typeface="TeXGyreHeros"/>
                <a:cs typeface="TeXGyreHeros"/>
              </a:rPr>
              <a:t>i  </a:t>
            </a:r>
            <a:r>
              <a:rPr sz="1100" spc="-5" dirty="0">
                <a:latin typeface="TeXGyreHeros"/>
                <a:cs typeface="TeXGyreHeros"/>
              </a:rPr>
              <a:t>të mirë ndaj </a:t>
            </a:r>
            <a:r>
              <a:rPr sz="1100" dirty="0">
                <a:latin typeface="TeXGyreHeros"/>
                <a:cs typeface="TeXGyreHeros"/>
              </a:rPr>
              <a:t>së-  </a:t>
            </a:r>
            <a:r>
              <a:rPr sz="1100" spc="-5" dirty="0">
                <a:latin typeface="TeXGyreHeros"/>
                <a:cs typeface="TeXGyreHeros"/>
              </a:rPr>
              <a:t>mundjeve, </a:t>
            </a:r>
            <a:r>
              <a:rPr sz="1100" dirty="0">
                <a:latin typeface="TeXGyreHeros"/>
                <a:cs typeface="TeXGyreHeros"/>
              </a:rPr>
              <a:t>tem-  </a:t>
            </a:r>
            <a:r>
              <a:rPr sz="1100" spc="-5" dirty="0">
                <a:latin typeface="TeXGyreHeros"/>
                <a:cs typeface="TeXGyreHeros"/>
              </a:rPr>
              <a:t>peraturave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ul-  ëta dhe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larta.  Jep </a:t>
            </a:r>
            <a:r>
              <a:rPr sz="1100" dirty="0">
                <a:latin typeface="TeXGyreHeros"/>
                <a:cs typeface="TeXGyreHeros"/>
              </a:rPr>
              <a:t>prodhim të  mirë e </a:t>
            </a:r>
            <a:r>
              <a:rPr sz="1100" spc="-5" dirty="0">
                <a:latin typeface="TeXGyreHeros"/>
                <a:cs typeface="TeXGyreHeros"/>
              </a:rPr>
              <a:t>të qën-  drueshëm.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Negative:</a:t>
            </a:r>
            <a:endParaRPr sz="1100">
              <a:latin typeface="Arial"/>
              <a:cs typeface="Arial"/>
            </a:endParaRPr>
          </a:p>
          <a:p>
            <a:pPr marL="192405">
              <a:lnSpc>
                <a:spcPct val="100000"/>
              </a:lnSpc>
              <a:spcBef>
                <a:spcPts val="85"/>
              </a:spcBef>
            </a:pPr>
            <a:r>
              <a:rPr sz="1100" spc="-5" dirty="0">
                <a:latin typeface="TeXGyreHeros"/>
                <a:cs typeface="TeXGyreHeros"/>
              </a:rPr>
              <a:t>Nuk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ka.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Përdorimi:</a:t>
            </a:r>
            <a:endParaRPr sz="1100">
              <a:latin typeface="Arial"/>
              <a:cs typeface="Arial"/>
            </a:endParaRPr>
          </a:p>
          <a:p>
            <a:pPr marL="12700" marR="6350" indent="179705" algn="just">
              <a:lnSpc>
                <a:spcPct val="105900"/>
              </a:lnSpc>
              <a:spcBef>
                <a:spcPts val="5"/>
              </a:spcBef>
            </a:pPr>
            <a:r>
              <a:rPr sz="1100" spc="-5" dirty="0">
                <a:latin typeface="TeXGyreHeros"/>
                <a:cs typeface="TeXGyreHeros"/>
              </a:rPr>
              <a:t>Preferohet </a:t>
            </a:r>
            <a:r>
              <a:rPr sz="1100" dirty="0">
                <a:latin typeface="TeXGyreHeros"/>
                <a:cs typeface="TeXGyreHeros"/>
              </a:rPr>
              <a:t>si perime </a:t>
            </a:r>
            <a:r>
              <a:rPr sz="1100" spc="-5" dirty="0">
                <a:latin typeface="TeXGyreHeros"/>
                <a:cs typeface="TeXGyreHeros"/>
              </a:rPr>
              <a:t>aromatizuese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freskët dhe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gatime </a:t>
            </a:r>
            <a:r>
              <a:rPr sz="1100" dirty="0">
                <a:latin typeface="TeXGyreHeros"/>
                <a:cs typeface="TeXGyreHeros"/>
              </a:rPr>
              <a:t>te </a:t>
            </a:r>
            <a:r>
              <a:rPr sz="1100" spc="-5" dirty="0">
                <a:latin typeface="TeXGyreHeros"/>
                <a:cs typeface="TeXGyreHeros"/>
              </a:rPr>
              <a:t>ndryshme, </a:t>
            </a:r>
            <a:r>
              <a:rPr sz="1100" dirty="0">
                <a:latin typeface="TeXGyreHeros"/>
                <a:cs typeface="TeXGyreHeros"/>
              </a:rPr>
              <a:t>në  </a:t>
            </a:r>
            <a:r>
              <a:rPr sz="1100" spc="-5" dirty="0">
                <a:latin typeface="TeXGyreHeros"/>
                <a:cs typeface="TeXGyreHeros"/>
              </a:rPr>
              <a:t>familje dhe për tregun </a:t>
            </a:r>
            <a:r>
              <a:rPr sz="1100" dirty="0">
                <a:latin typeface="TeXGyreHeros"/>
                <a:cs typeface="TeXGyreHeros"/>
              </a:rPr>
              <a:t>lokal. </a:t>
            </a:r>
            <a:r>
              <a:rPr sz="1100" spc="-5" dirty="0">
                <a:latin typeface="TeXGyreHeros"/>
                <a:cs typeface="TeXGyreHeros"/>
              </a:rPr>
              <a:t>Përdoret edhe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aromatizimin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turshive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patëllx-  </a:t>
            </a:r>
            <a:r>
              <a:rPr sz="1100" dirty="0">
                <a:latin typeface="TeXGyreHeros"/>
                <a:cs typeface="TeXGyreHeros"/>
              </a:rPr>
              <a:t>hanit, </a:t>
            </a:r>
            <a:r>
              <a:rPr sz="1100" spc="-5" dirty="0">
                <a:latin typeface="TeXGyreHeros"/>
                <a:cs typeface="TeXGyreHeros"/>
              </a:rPr>
              <a:t>etj.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950">
              <a:latin typeface="TeXGyreHeros"/>
              <a:cs typeface="TeXGyreHeros"/>
            </a:endParaRPr>
          </a:p>
          <a:p>
            <a:pPr marL="12700" marR="5715" indent="179705" algn="just">
              <a:lnSpc>
                <a:spcPct val="106400"/>
              </a:lnSpc>
            </a:pPr>
            <a:r>
              <a:rPr sz="1100" b="1" dirty="0">
                <a:latin typeface="Arial"/>
                <a:cs typeface="Arial"/>
              </a:rPr>
              <a:t>Risku: </a:t>
            </a:r>
            <a:r>
              <a:rPr sz="1100" spc="-5" dirty="0">
                <a:latin typeface="TeXGyreHeros"/>
                <a:cs typeface="TeXGyreHeros"/>
              </a:rPr>
              <a:t>Ka </a:t>
            </a:r>
            <a:r>
              <a:rPr sz="1100" dirty="0">
                <a:latin typeface="TeXGyreHeros"/>
                <a:cs typeface="TeXGyreHeros"/>
              </a:rPr>
              <a:t>rrezik </a:t>
            </a:r>
            <a:r>
              <a:rPr sz="1100" spc="-5" dirty="0">
                <a:latin typeface="TeXGyreHeros"/>
                <a:cs typeface="TeXGyreHeros"/>
              </a:rPr>
              <a:t>zhdukjeje, </a:t>
            </a:r>
            <a:r>
              <a:rPr sz="1100" dirty="0">
                <a:latin typeface="TeXGyreHeros"/>
                <a:cs typeface="TeXGyreHeros"/>
              </a:rPr>
              <a:t>sepse </a:t>
            </a:r>
            <a:r>
              <a:rPr sz="1100" spc="-5" dirty="0">
                <a:latin typeface="TeXGyreHeros"/>
                <a:cs typeface="TeXGyreHeros"/>
              </a:rPr>
              <a:t>në treg qarkullojnë </a:t>
            </a:r>
            <a:r>
              <a:rPr sz="1100" dirty="0">
                <a:latin typeface="TeXGyreHeros"/>
                <a:cs typeface="TeXGyreHeros"/>
              </a:rPr>
              <a:t>paketa me </a:t>
            </a:r>
            <a:r>
              <a:rPr sz="1100" spc="-5" dirty="0">
                <a:latin typeface="TeXGyreHeros"/>
                <a:cs typeface="TeXGyreHeros"/>
              </a:rPr>
              <a:t>farë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kulti-  varëve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huaj.</a:t>
            </a:r>
            <a:endParaRPr sz="1100">
              <a:latin typeface="TeXGyreHeros"/>
              <a:cs typeface="TeXGyreHero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855470" y="4626102"/>
            <a:ext cx="3904615" cy="2395855"/>
            <a:chOff x="1855470" y="4626102"/>
            <a:chExt cx="3904615" cy="2395855"/>
          </a:xfrm>
        </p:grpSpPr>
        <p:sp>
          <p:nvSpPr>
            <p:cNvPr id="4" name="object 4"/>
            <p:cNvSpPr/>
            <p:nvPr/>
          </p:nvSpPr>
          <p:spPr>
            <a:xfrm>
              <a:off x="1857756" y="4628388"/>
              <a:ext cx="3901440" cy="239115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859280" y="4629912"/>
              <a:ext cx="3896995" cy="2388235"/>
            </a:xfrm>
            <a:custGeom>
              <a:avLst/>
              <a:gdLst/>
              <a:ahLst/>
              <a:cxnLst/>
              <a:rect l="l" t="t" r="r" b="b"/>
              <a:pathLst>
                <a:path w="3896995" h="2388234">
                  <a:moveTo>
                    <a:pt x="0" y="0"/>
                  </a:moveTo>
                  <a:lnTo>
                    <a:pt x="0" y="2388107"/>
                  </a:lnTo>
                  <a:lnTo>
                    <a:pt x="3896868" y="2388107"/>
                  </a:lnTo>
                  <a:lnTo>
                    <a:pt x="3896868" y="0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41275">
              <a:lnSpc>
                <a:spcPct val="100000"/>
              </a:lnSpc>
              <a:spcBef>
                <a:spcPts val="15"/>
              </a:spcBef>
            </a:pPr>
            <a:r>
              <a:rPr dirty="0"/>
              <a:t>- </a:t>
            </a:r>
            <a:fld id="{81D60167-4931-47E6-BA6A-407CBD079E47}" type="slidenum">
              <a:rPr dirty="0"/>
              <a:t>51</a:t>
            </a:fld>
            <a:r>
              <a:rPr spc="-100" dirty="0"/>
              <a:t> </a:t>
            </a:r>
            <a:r>
              <a:rPr dirty="0"/>
              <a:t>-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9780" y="574913"/>
            <a:ext cx="5030470" cy="6785609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25"/>
              </a:spcBef>
            </a:pPr>
            <a:r>
              <a:rPr sz="1400" b="1" spc="-5" dirty="0">
                <a:latin typeface="Arial"/>
                <a:cs typeface="Arial"/>
              </a:rPr>
              <a:t>Kopra </a:t>
            </a:r>
            <a:r>
              <a:rPr sz="1400" b="1" dirty="0">
                <a:latin typeface="Arial"/>
                <a:cs typeface="Arial"/>
              </a:rPr>
              <a:t>e</a:t>
            </a:r>
            <a:r>
              <a:rPr sz="1400" b="1" spc="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vendit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459"/>
              </a:spcBef>
            </a:pPr>
            <a:r>
              <a:rPr sz="1250" b="1" spc="-5" dirty="0">
                <a:latin typeface="Arial"/>
                <a:cs typeface="Arial"/>
              </a:rPr>
              <a:t>Specia: </a:t>
            </a:r>
            <a:r>
              <a:rPr sz="1250" i="1" spc="-5" dirty="0">
                <a:latin typeface="Arimo"/>
                <a:cs typeface="Arimo"/>
              </a:rPr>
              <a:t>Anethum graveolens</a:t>
            </a:r>
            <a:r>
              <a:rPr sz="1250" i="1" spc="20" dirty="0">
                <a:latin typeface="Arimo"/>
                <a:cs typeface="Arimo"/>
              </a:rPr>
              <a:t> </a:t>
            </a:r>
            <a:r>
              <a:rPr sz="1250" spc="-5" dirty="0">
                <a:latin typeface="TeXGyreHeros"/>
                <a:cs typeface="TeXGyreHeros"/>
              </a:rPr>
              <a:t>L.</a:t>
            </a:r>
            <a:endParaRPr sz="125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000">
              <a:latin typeface="TeXGyreHeros"/>
              <a:cs typeface="TeXGyreHeros"/>
            </a:endParaRPr>
          </a:p>
          <a:p>
            <a:pPr marL="12700" marR="5715" indent="179705" algn="just">
              <a:lnSpc>
                <a:spcPct val="105900"/>
              </a:lnSpc>
              <a:spcBef>
                <a:spcPts val="5"/>
              </a:spcBef>
            </a:pPr>
            <a:r>
              <a:rPr sz="1100" b="1" spc="-5" dirty="0">
                <a:latin typeface="Arial"/>
                <a:cs typeface="Arial"/>
              </a:rPr>
              <a:t>Përhapja: </a:t>
            </a:r>
            <a:r>
              <a:rPr sz="1100" dirty="0">
                <a:latin typeface="TeXGyreHeros"/>
                <a:cs typeface="TeXGyreHeros"/>
              </a:rPr>
              <a:t>Kopra e vendit </a:t>
            </a:r>
            <a:r>
              <a:rPr sz="1100" spc="-5" dirty="0">
                <a:latin typeface="TeXGyreHeros"/>
                <a:cs typeface="TeXGyreHeros"/>
              </a:rPr>
              <a:t>është </a:t>
            </a:r>
            <a:r>
              <a:rPr sz="1100" dirty="0">
                <a:latin typeface="TeXGyreHeros"/>
                <a:cs typeface="TeXGyreHeros"/>
              </a:rPr>
              <a:t>formë e </a:t>
            </a:r>
            <a:r>
              <a:rPr sz="1100" spc="-5" dirty="0">
                <a:latin typeface="TeXGyreHeros"/>
                <a:cs typeface="TeXGyreHeros"/>
              </a:rPr>
              <a:t>rrallë </a:t>
            </a:r>
            <a:r>
              <a:rPr sz="1100" dirty="0">
                <a:latin typeface="TeXGyreHeros"/>
                <a:cs typeface="TeXGyreHeros"/>
              </a:rPr>
              <a:t>e kultivuar </a:t>
            </a:r>
            <a:r>
              <a:rPr sz="1100" spc="-5" dirty="0">
                <a:latin typeface="TeXGyreHeros"/>
                <a:cs typeface="TeXGyreHeros"/>
              </a:rPr>
              <a:t>për </a:t>
            </a:r>
            <a:r>
              <a:rPr sz="1100" dirty="0">
                <a:latin typeface="TeXGyreHeros"/>
                <a:cs typeface="TeXGyreHeros"/>
              </a:rPr>
              <a:t>më </a:t>
            </a:r>
            <a:r>
              <a:rPr sz="1100" spc="-10" dirty="0">
                <a:latin typeface="TeXGyreHeros"/>
                <a:cs typeface="TeXGyreHeros"/>
              </a:rPr>
              <a:t>se </a:t>
            </a:r>
            <a:r>
              <a:rPr sz="1100" spc="-5" dirty="0">
                <a:latin typeface="TeXGyreHeros"/>
                <a:cs typeface="TeXGyreHeros"/>
              </a:rPr>
              <a:t>100-150  vjet në </a:t>
            </a:r>
            <a:r>
              <a:rPr sz="1100" dirty="0">
                <a:latin typeface="TeXGyreHeros"/>
                <a:cs typeface="TeXGyreHeros"/>
              </a:rPr>
              <a:t>gjithë </a:t>
            </a:r>
            <a:r>
              <a:rPr sz="1100" spc="-5" dirty="0">
                <a:latin typeface="TeXGyreHeros"/>
                <a:cs typeface="TeXGyreHeros"/>
              </a:rPr>
              <a:t>zonat </a:t>
            </a:r>
            <a:r>
              <a:rPr sz="1100" dirty="0">
                <a:latin typeface="TeXGyreHeros"/>
                <a:cs typeface="TeXGyreHeros"/>
              </a:rPr>
              <a:t>e vendit. </a:t>
            </a:r>
            <a:r>
              <a:rPr sz="1100" spc="-5" dirty="0">
                <a:latin typeface="TeXGyreHeros"/>
                <a:cs typeface="TeXGyreHeros"/>
              </a:rPr>
              <a:t>Fara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saj mbahet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trashëgohet brez </a:t>
            </a:r>
            <a:r>
              <a:rPr sz="1100" dirty="0">
                <a:latin typeface="TeXGyreHeros"/>
                <a:cs typeface="TeXGyreHeros"/>
              </a:rPr>
              <a:t>pas brezi </a:t>
            </a:r>
            <a:r>
              <a:rPr sz="1100" spc="-5" dirty="0">
                <a:latin typeface="TeXGyreHeros"/>
                <a:cs typeface="TeXGyreHeros"/>
              </a:rPr>
              <a:t>nga  bahçevanët. Aktualisht </a:t>
            </a:r>
            <a:r>
              <a:rPr sz="1100" dirty="0">
                <a:latin typeface="TeXGyreHeros"/>
                <a:cs typeface="TeXGyreHeros"/>
              </a:rPr>
              <a:t>zë rreth 15-20 % </a:t>
            </a:r>
            <a:r>
              <a:rPr sz="1100" spc="-5" dirty="0">
                <a:latin typeface="TeXGyreHeros"/>
                <a:cs typeface="TeXGyreHeros"/>
              </a:rPr>
              <a:t>të </a:t>
            </a:r>
            <a:r>
              <a:rPr sz="1100" dirty="0">
                <a:latin typeface="TeXGyreHeros"/>
                <a:cs typeface="TeXGyreHeros"/>
              </a:rPr>
              <a:t>sipërfaqes së mbjellë </a:t>
            </a:r>
            <a:r>
              <a:rPr sz="1100" spc="-5" dirty="0">
                <a:latin typeface="TeXGyreHeros"/>
                <a:cs typeface="TeXGyreHeros"/>
              </a:rPr>
              <a:t>në</a:t>
            </a:r>
            <a:r>
              <a:rPr sz="1100" spc="-11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vend.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Përshkrimi:</a:t>
            </a:r>
            <a:endParaRPr sz="1100">
              <a:latin typeface="Arial"/>
              <a:cs typeface="Arial"/>
            </a:endParaRPr>
          </a:p>
          <a:p>
            <a:pPr marL="12700" marR="5715" indent="179705" algn="just">
              <a:lnSpc>
                <a:spcPct val="105900"/>
              </a:lnSpc>
              <a:spcBef>
                <a:spcPts val="10"/>
              </a:spcBef>
            </a:pPr>
            <a:r>
              <a:rPr sz="1100" spc="-5" dirty="0">
                <a:latin typeface="TeXGyreHeros"/>
                <a:cs typeface="TeXGyreHeros"/>
              </a:rPr>
              <a:t>Kultivar </a:t>
            </a:r>
            <a:r>
              <a:rPr sz="1100" dirty="0">
                <a:latin typeface="TeXGyreHeros"/>
                <a:cs typeface="TeXGyreHeros"/>
              </a:rPr>
              <a:t>vendi i </a:t>
            </a:r>
            <a:r>
              <a:rPr sz="1100" spc="-5" dirty="0">
                <a:latin typeface="TeXGyreHeros"/>
                <a:cs typeface="TeXGyreHeros"/>
              </a:rPr>
              <a:t>përshtatshëm </a:t>
            </a:r>
            <a:r>
              <a:rPr sz="1100" dirty="0">
                <a:latin typeface="TeXGyreHeros"/>
                <a:cs typeface="TeXGyreHeros"/>
              </a:rPr>
              <a:t>për </a:t>
            </a:r>
            <a:r>
              <a:rPr sz="1100" spc="-5" dirty="0">
                <a:latin typeface="TeXGyreHeros"/>
                <a:cs typeface="TeXGyreHeros"/>
              </a:rPr>
              <a:t>kultivim në fushë, </a:t>
            </a:r>
            <a:r>
              <a:rPr sz="1100" dirty="0">
                <a:latin typeface="TeXGyreHeros"/>
                <a:cs typeface="TeXGyreHeros"/>
              </a:rPr>
              <a:t>për </a:t>
            </a:r>
            <a:r>
              <a:rPr sz="1100" spc="-5" dirty="0">
                <a:latin typeface="TeXGyreHeros"/>
                <a:cs typeface="TeXGyreHeros"/>
              </a:rPr>
              <a:t>prodhim </a:t>
            </a:r>
            <a:r>
              <a:rPr sz="1100" dirty="0">
                <a:latin typeface="TeXGyreHeros"/>
                <a:cs typeface="TeXGyreHeros"/>
              </a:rPr>
              <a:t>gjethesh. </a:t>
            </a:r>
            <a:r>
              <a:rPr sz="1100" spc="-5" dirty="0">
                <a:latin typeface="TeXGyreHeros"/>
                <a:cs typeface="TeXGyreHeros"/>
              </a:rPr>
              <a:t>Ka  </a:t>
            </a:r>
            <a:r>
              <a:rPr sz="1100" dirty="0">
                <a:latin typeface="TeXGyreHeros"/>
                <a:cs typeface="TeXGyreHeros"/>
              </a:rPr>
              <a:t>bimë </a:t>
            </a:r>
            <a:r>
              <a:rPr sz="1100" spc="-5" dirty="0">
                <a:latin typeface="TeXGyreHeros"/>
                <a:cs typeface="TeXGyreHeros"/>
              </a:rPr>
              <a:t>delikate, </a:t>
            </a:r>
            <a:r>
              <a:rPr sz="1100" dirty="0">
                <a:latin typeface="TeXGyreHeros"/>
                <a:cs typeface="TeXGyreHeros"/>
              </a:rPr>
              <a:t>me shumë </a:t>
            </a:r>
            <a:r>
              <a:rPr sz="1100" spc="-5" dirty="0">
                <a:latin typeface="TeXGyreHeros"/>
                <a:cs typeface="TeXGyreHeros"/>
              </a:rPr>
              <a:t>degëzime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holla. Gjethet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ngjyrë të gjelbër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errët,  janë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holla,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brishta,</a:t>
            </a:r>
            <a:r>
              <a:rPr sz="1100" spc="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aromatike.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950">
              <a:latin typeface="TeXGyreHeros"/>
              <a:cs typeface="TeXGyreHeros"/>
            </a:endParaRPr>
          </a:p>
          <a:p>
            <a:pPr marL="12700" marR="5080" indent="179705" algn="just">
              <a:lnSpc>
                <a:spcPct val="105900"/>
              </a:lnSpc>
              <a:spcBef>
                <a:spcPts val="5"/>
              </a:spcBef>
            </a:pPr>
            <a:r>
              <a:rPr sz="1100" b="1" spc="-5" dirty="0">
                <a:latin typeface="Arial"/>
                <a:cs typeface="Arial"/>
              </a:rPr>
              <a:t>Kultivimi:</a:t>
            </a:r>
            <a:r>
              <a:rPr sz="1100" b="1" spc="-50" dirty="0">
                <a:latin typeface="Arial"/>
                <a:cs typeface="Arial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Mbjellja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koprës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bëhet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direkt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me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farë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në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vllaja.</a:t>
            </a:r>
            <a:r>
              <a:rPr sz="1100" spc="-10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Ajo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bëhet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dorë-dorë,  nga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ﬁllimi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i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muajit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mars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deri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në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gusht,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në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zona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ngrohta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edhe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më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vonë.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Prodhimi  </a:t>
            </a:r>
            <a:r>
              <a:rPr sz="1100" spc="-5" dirty="0">
                <a:latin typeface="TeXGyreHeros"/>
                <a:cs typeface="TeXGyreHeros"/>
              </a:rPr>
              <a:t>vjen për </a:t>
            </a:r>
            <a:r>
              <a:rPr sz="1100" dirty="0">
                <a:latin typeface="TeXGyreHeros"/>
                <a:cs typeface="TeXGyreHeros"/>
              </a:rPr>
              <a:t>tu vjelë </a:t>
            </a:r>
            <a:r>
              <a:rPr sz="1100" spc="-5" dirty="0">
                <a:latin typeface="TeXGyreHeros"/>
                <a:cs typeface="TeXGyreHeros"/>
              </a:rPr>
              <a:t>45-50 </a:t>
            </a:r>
            <a:r>
              <a:rPr sz="1100" dirty="0">
                <a:latin typeface="TeXGyreHeros"/>
                <a:cs typeface="TeXGyreHeros"/>
              </a:rPr>
              <a:t>ditë pas mbirjes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farës.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Rendimenti:</a:t>
            </a:r>
            <a:endParaRPr sz="1100">
              <a:latin typeface="Arial"/>
              <a:cs typeface="Arial"/>
            </a:endParaRPr>
          </a:p>
          <a:p>
            <a:pPr marL="192405">
              <a:lnSpc>
                <a:spcPct val="100000"/>
              </a:lnSpc>
              <a:spcBef>
                <a:spcPts val="85"/>
              </a:spcBef>
            </a:pPr>
            <a:r>
              <a:rPr sz="1100" spc="-5" dirty="0">
                <a:latin typeface="TeXGyreHeros"/>
                <a:cs typeface="TeXGyreHeros"/>
              </a:rPr>
              <a:t>rreth 7-10 kv/dynym.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10" dirty="0">
                <a:latin typeface="Arial"/>
                <a:cs typeface="Arial"/>
              </a:rPr>
              <a:t>Veçantitë:</a:t>
            </a:r>
            <a:endParaRPr sz="1100">
              <a:latin typeface="Arial"/>
              <a:cs typeface="Arial"/>
            </a:endParaRPr>
          </a:p>
          <a:p>
            <a:pPr marL="12700" marR="2917825" indent="179705" algn="just">
              <a:lnSpc>
                <a:spcPct val="106100"/>
              </a:lnSpc>
              <a:spcBef>
                <a:spcPts val="5"/>
              </a:spcBef>
            </a:pPr>
            <a:r>
              <a:rPr sz="1100" spc="-5" dirty="0">
                <a:latin typeface="TeXGyreHeros"/>
                <a:cs typeface="TeXGyreHeros"/>
              </a:rPr>
              <a:t>Pozitive: </a:t>
            </a:r>
            <a:r>
              <a:rPr sz="1100" spc="5" dirty="0">
                <a:latin typeface="TeXGyreHeros"/>
                <a:cs typeface="TeXGyreHeros"/>
              </a:rPr>
              <a:t>Ka </a:t>
            </a:r>
            <a:r>
              <a:rPr sz="1100" dirty="0">
                <a:latin typeface="TeXGyreHeros"/>
                <a:cs typeface="TeXGyreHeros"/>
              </a:rPr>
              <a:t>qëndrueshmëri </a:t>
            </a:r>
            <a:r>
              <a:rPr sz="1100" spc="-5" dirty="0">
                <a:latin typeface="TeXGyreHeros"/>
                <a:cs typeface="TeXGyreHeros"/>
              </a:rPr>
              <a:t>të  </a:t>
            </a:r>
            <a:r>
              <a:rPr sz="1100" dirty="0">
                <a:latin typeface="TeXGyreHeros"/>
                <a:cs typeface="TeXGyreHeros"/>
              </a:rPr>
              <a:t>mirë </a:t>
            </a:r>
            <a:r>
              <a:rPr sz="1100" spc="-5" dirty="0">
                <a:latin typeface="TeXGyreHeros"/>
                <a:cs typeface="TeXGyreHeros"/>
              </a:rPr>
              <a:t>ndaj sëmundjeve, tempera-  turave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ulëta dhe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larta. Jep  prodhim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mirë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të qëndrue-  </a:t>
            </a:r>
            <a:r>
              <a:rPr sz="1100" dirty="0">
                <a:latin typeface="TeXGyreHeros"/>
                <a:cs typeface="TeXGyreHeros"/>
              </a:rPr>
              <a:t>shëm.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Negative: </a:t>
            </a:r>
            <a:r>
              <a:rPr sz="1100" spc="-5" dirty="0">
                <a:latin typeface="TeXGyreHeros"/>
                <a:cs typeface="TeXGyreHeros"/>
              </a:rPr>
              <a:t>Nuk</a:t>
            </a:r>
            <a:r>
              <a:rPr sz="1100" spc="-1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ka.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Përdorimi:</a:t>
            </a:r>
            <a:endParaRPr sz="1100">
              <a:latin typeface="Arial"/>
              <a:cs typeface="Arial"/>
            </a:endParaRPr>
          </a:p>
          <a:p>
            <a:pPr marL="12700" marR="2917190" indent="179705" algn="just">
              <a:lnSpc>
                <a:spcPct val="106100"/>
              </a:lnSpc>
              <a:spcBef>
                <a:spcPts val="5"/>
              </a:spcBef>
            </a:pPr>
            <a:r>
              <a:rPr sz="1100" spc="-5" dirty="0">
                <a:latin typeface="TeXGyreHeros"/>
                <a:cs typeface="TeXGyreHeros"/>
              </a:rPr>
              <a:t>Preferohet </a:t>
            </a:r>
            <a:r>
              <a:rPr sz="1100" dirty="0">
                <a:latin typeface="TeXGyreHeros"/>
                <a:cs typeface="TeXGyreHeros"/>
              </a:rPr>
              <a:t>për konsum si aro-  </a:t>
            </a:r>
            <a:r>
              <a:rPr sz="1100" spc="-5" dirty="0">
                <a:latin typeface="TeXGyreHeros"/>
                <a:cs typeface="TeXGyreHeros"/>
              </a:rPr>
              <a:t>matizuese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freskët dhe gatime,  në familje dhe për </a:t>
            </a:r>
            <a:r>
              <a:rPr sz="1100" dirty="0">
                <a:latin typeface="TeXGyreHeros"/>
                <a:cs typeface="TeXGyreHeros"/>
              </a:rPr>
              <a:t>tregun </a:t>
            </a:r>
            <a:r>
              <a:rPr sz="1100" spc="-5" dirty="0">
                <a:latin typeface="TeXGyreHeros"/>
                <a:cs typeface="TeXGyreHeros"/>
              </a:rPr>
              <a:t>lokal.  Përdoret </a:t>
            </a:r>
            <a:r>
              <a:rPr sz="1100" dirty="0">
                <a:latin typeface="TeXGyreHeros"/>
                <a:cs typeface="TeXGyreHeros"/>
              </a:rPr>
              <a:t>edhe në </a:t>
            </a:r>
            <a:r>
              <a:rPr sz="1100" spc="-5" dirty="0">
                <a:latin typeface="TeXGyreHeros"/>
                <a:cs typeface="TeXGyreHeros"/>
              </a:rPr>
              <a:t>aromatizimin </a:t>
            </a:r>
            <a:r>
              <a:rPr sz="1100" dirty="0">
                <a:latin typeface="TeXGyreHeros"/>
                <a:cs typeface="TeXGyreHeros"/>
              </a:rPr>
              <a:t>e  </a:t>
            </a:r>
            <a:r>
              <a:rPr sz="1100" spc="-5" dirty="0">
                <a:latin typeface="TeXGyreHeros"/>
                <a:cs typeface="TeXGyreHeros"/>
              </a:rPr>
              <a:t>turshive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ndryshme,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etj.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950">
              <a:latin typeface="TeXGyreHeros"/>
              <a:cs typeface="TeXGyreHeros"/>
            </a:endParaRPr>
          </a:p>
          <a:p>
            <a:pPr marL="12700" marR="5080" indent="179705" algn="just">
              <a:lnSpc>
                <a:spcPct val="106400"/>
              </a:lnSpc>
            </a:pPr>
            <a:r>
              <a:rPr sz="1100" b="1" dirty="0">
                <a:latin typeface="Arial"/>
                <a:cs typeface="Arial"/>
              </a:rPr>
              <a:t>Risku: </a:t>
            </a:r>
            <a:r>
              <a:rPr sz="1100" spc="-5" dirty="0">
                <a:latin typeface="TeXGyreHeros"/>
                <a:cs typeface="TeXGyreHeros"/>
              </a:rPr>
              <a:t>Ka rrezik zhdukjeje, </a:t>
            </a:r>
            <a:r>
              <a:rPr sz="1100" dirty="0">
                <a:latin typeface="TeXGyreHeros"/>
                <a:cs typeface="TeXGyreHeros"/>
              </a:rPr>
              <a:t>sepse </a:t>
            </a:r>
            <a:r>
              <a:rPr sz="1100" spc="-5" dirty="0">
                <a:latin typeface="TeXGyreHeros"/>
                <a:cs typeface="TeXGyreHeros"/>
              </a:rPr>
              <a:t>në treg qarkullojnë paketa me farë të kulti-  varëve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huaj.</a:t>
            </a:r>
            <a:endParaRPr sz="1100">
              <a:latin typeface="TeXGyreHeros"/>
              <a:cs typeface="TeXGyreHero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954273" y="3714750"/>
            <a:ext cx="2845435" cy="2822575"/>
            <a:chOff x="2954273" y="3714750"/>
            <a:chExt cx="2845435" cy="2822575"/>
          </a:xfrm>
        </p:grpSpPr>
        <p:sp>
          <p:nvSpPr>
            <p:cNvPr id="4" name="object 4"/>
            <p:cNvSpPr/>
            <p:nvPr/>
          </p:nvSpPr>
          <p:spPr>
            <a:xfrm>
              <a:off x="2958083" y="3717036"/>
              <a:ext cx="2839212" cy="28194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958083" y="3718560"/>
              <a:ext cx="2837815" cy="2814955"/>
            </a:xfrm>
            <a:custGeom>
              <a:avLst/>
              <a:gdLst/>
              <a:ahLst/>
              <a:cxnLst/>
              <a:rect l="l" t="t" r="r" b="b"/>
              <a:pathLst>
                <a:path w="2837815" h="2814954">
                  <a:moveTo>
                    <a:pt x="0" y="0"/>
                  </a:moveTo>
                  <a:lnTo>
                    <a:pt x="0" y="2814828"/>
                  </a:lnTo>
                  <a:lnTo>
                    <a:pt x="2837688" y="2814828"/>
                  </a:lnTo>
                  <a:lnTo>
                    <a:pt x="2837688" y="0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41275">
              <a:lnSpc>
                <a:spcPct val="100000"/>
              </a:lnSpc>
              <a:spcBef>
                <a:spcPts val="15"/>
              </a:spcBef>
            </a:pPr>
            <a:r>
              <a:rPr dirty="0"/>
              <a:t>- </a:t>
            </a:r>
            <a:fld id="{81D60167-4931-47E6-BA6A-407CBD079E47}" type="slidenum">
              <a:rPr dirty="0"/>
              <a:t>52</a:t>
            </a:fld>
            <a:r>
              <a:rPr spc="-100" dirty="0"/>
              <a:t> </a:t>
            </a:r>
            <a:r>
              <a:rPr dirty="0"/>
              <a:t>-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43204" y="574913"/>
            <a:ext cx="5030470" cy="1807210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25"/>
              </a:spcBef>
            </a:pPr>
            <a:r>
              <a:rPr sz="1400" b="1" spc="-5" dirty="0">
                <a:latin typeface="Arial"/>
                <a:cs typeface="Arial"/>
              </a:rPr>
              <a:t>Fasulja “Shijaku”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459"/>
              </a:spcBef>
            </a:pPr>
            <a:r>
              <a:rPr sz="1250" b="1" spc="-5" dirty="0">
                <a:latin typeface="Arial"/>
                <a:cs typeface="Arial"/>
              </a:rPr>
              <a:t>Specia: </a:t>
            </a:r>
            <a:r>
              <a:rPr sz="1250" i="1" spc="-5" dirty="0">
                <a:latin typeface="Arimo"/>
                <a:cs typeface="Arimo"/>
              </a:rPr>
              <a:t>Phaseolus vulgaris</a:t>
            </a:r>
            <a:r>
              <a:rPr sz="1250" i="1" spc="5" dirty="0">
                <a:latin typeface="Arimo"/>
                <a:cs typeface="Arimo"/>
              </a:rPr>
              <a:t> </a:t>
            </a:r>
            <a:r>
              <a:rPr sz="1250" spc="-5" dirty="0">
                <a:latin typeface="TeXGyreHeros"/>
                <a:cs typeface="TeXGyreHeros"/>
              </a:rPr>
              <a:t>L.</a:t>
            </a:r>
            <a:endParaRPr sz="125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000">
              <a:latin typeface="TeXGyreHeros"/>
              <a:cs typeface="TeXGyreHeros"/>
            </a:endParaRPr>
          </a:p>
          <a:p>
            <a:pPr marL="12700" marR="5080" indent="179705" algn="just">
              <a:lnSpc>
                <a:spcPct val="105500"/>
              </a:lnSpc>
              <a:spcBef>
                <a:spcPts val="5"/>
              </a:spcBef>
            </a:pPr>
            <a:r>
              <a:rPr sz="1100" b="1" spc="-5" dirty="0">
                <a:latin typeface="Arial"/>
                <a:cs typeface="Arial"/>
              </a:rPr>
              <a:t>Përhapja: </a:t>
            </a:r>
            <a:r>
              <a:rPr sz="1100" dirty="0">
                <a:latin typeface="TeXGyreHeros"/>
                <a:cs typeface="TeXGyreHeros"/>
              </a:rPr>
              <a:t>Fasulja </a:t>
            </a:r>
            <a:r>
              <a:rPr sz="1100" spc="-5" dirty="0">
                <a:latin typeface="TeXGyreHeros"/>
                <a:cs typeface="TeXGyreHeros"/>
              </a:rPr>
              <a:t>“Shijaku” është përhapur në mjaft zona të Shqipërisë. </a:t>
            </a:r>
            <a:r>
              <a:rPr sz="1100" dirty="0">
                <a:latin typeface="TeXGyreHeros"/>
                <a:cs typeface="TeXGyreHeros"/>
              </a:rPr>
              <a:t>Ajo  </a:t>
            </a:r>
            <a:r>
              <a:rPr sz="1100" spc="-5" dirty="0">
                <a:latin typeface="TeXGyreHeros"/>
                <a:cs typeface="TeXGyreHeros"/>
              </a:rPr>
              <a:t>kultivohet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rreth </a:t>
            </a:r>
            <a:r>
              <a:rPr sz="1100" dirty="0">
                <a:latin typeface="TeXGyreHeros"/>
                <a:cs typeface="TeXGyreHeros"/>
              </a:rPr>
              <a:t>65-70 % të </a:t>
            </a:r>
            <a:r>
              <a:rPr sz="1100" spc="-5" dirty="0">
                <a:latin typeface="TeXGyreHeros"/>
                <a:cs typeface="TeXGyreHeros"/>
              </a:rPr>
              <a:t>sipërfaqes </a:t>
            </a:r>
            <a:r>
              <a:rPr sz="1100" dirty="0">
                <a:latin typeface="TeXGyreHeros"/>
                <a:cs typeface="TeXGyreHeros"/>
              </a:rPr>
              <a:t>që </a:t>
            </a:r>
            <a:r>
              <a:rPr sz="1100" spc="-5" dirty="0">
                <a:latin typeface="TeXGyreHeros"/>
                <a:cs typeface="TeXGyreHeros"/>
              </a:rPr>
              <a:t>mbillet </a:t>
            </a:r>
            <a:r>
              <a:rPr sz="1100" dirty="0">
                <a:latin typeface="TeXGyreHeros"/>
                <a:cs typeface="TeXGyreHeros"/>
              </a:rPr>
              <a:t>me fasule në shkallë</a:t>
            </a:r>
            <a:r>
              <a:rPr sz="1100" spc="-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vendi.</a:t>
            </a:r>
            <a:endParaRPr sz="1100">
              <a:latin typeface="TeXGyreHeros"/>
              <a:cs typeface="TeXGyreHeros"/>
            </a:endParaRPr>
          </a:p>
          <a:p>
            <a:pPr marL="12700" marR="5080" indent="179705" algn="just">
              <a:lnSpc>
                <a:spcPct val="106100"/>
              </a:lnSpc>
            </a:pPr>
            <a:r>
              <a:rPr sz="1100" spc="-5" dirty="0">
                <a:latin typeface="TeXGyreHeros"/>
                <a:cs typeface="TeXGyreHeros"/>
              </a:rPr>
              <a:t>Është kultivar autokton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gjetur në Shijak </a:t>
            </a:r>
            <a:r>
              <a:rPr sz="1100" dirty="0">
                <a:latin typeface="TeXGyreHeros"/>
                <a:cs typeface="TeXGyreHeros"/>
              </a:rPr>
              <a:t>të rrethit </a:t>
            </a:r>
            <a:r>
              <a:rPr sz="1100" spc="-5" dirty="0">
                <a:latin typeface="TeXGyreHeros"/>
                <a:cs typeface="TeXGyreHeros"/>
              </a:rPr>
              <a:t>të Durrësit; </a:t>
            </a:r>
            <a:r>
              <a:rPr sz="1100" dirty="0">
                <a:latin typeface="TeXGyreHeros"/>
                <a:cs typeface="TeXGyreHeros"/>
              </a:rPr>
              <a:t>është </a:t>
            </a:r>
            <a:r>
              <a:rPr sz="1100" spc="-5" dirty="0">
                <a:latin typeface="TeXGyreHeros"/>
                <a:cs typeface="TeXGyreHeros"/>
              </a:rPr>
              <a:t>kultivuar 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bashkëshoqëruar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spc="-15" dirty="0">
                <a:latin typeface="TeXGyreHeros"/>
                <a:cs typeface="TeXGyreHeros"/>
              </a:rPr>
              <a:t>misër. </a:t>
            </a:r>
            <a:r>
              <a:rPr sz="1100" spc="-5" dirty="0">
                <a:latin typeface="TeXGyreHeros"/>
                <a:cs typeface="TeXGyreHeros"/>
              </a:rPr>
              <a:t>Në vitet ’50 ﬁlloi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kultivohej </a:t>
            </a:r>
            <a:r>
              <a:rPr sz="1100" dirty="0">
                <a:latin typeface="TeXGyreHeros"/>
                <a:cs typeface="TeXGyreHeros"/>
              </a:rPr>
              <a:t>si </a:t>
            </a:r>
            <a:r>
              <a:rPr sz="1100" spc="-5" dirty="0">
                <a:latin typeface="TeXGyreHeros"/>
                <a:cs typeface="TeXGyreHeros"/>
              </a:rPr>
              <a:t>kulturë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veçantë.  Mendohet </a:t>
            </a:r>
            <a:r>
              <a:rPr sz="1100" spc="-10" dirty="0">
                <a:latin typeface="TeXGyreHeros"/>
                <a:cs typeface="TeXGyreHeros"/>
              </a:rPr>
              <a:t>se </a:t>
            </a:r>
            <a:r>
              <a:rPr sz="1100" dirty="0">
                <a:latin typeface="TeXGyreHeros"/>
                <a:cs typeface="TeXGyreHeros"/>
              </a:rPr>
              <a:t>mund të jetë </a:t>
            </a:r>
            <a:r>
              <a:rPr sz="1100" spc="-5" dirty="0">
                <a:latin typeface="TeXGyreHeros"/>
                <a:cs typeface="TeXGyreHeros"/>
              </a:rPr>
              <a:t>sjellë </a:t>
            </a:r>
            <a:r>
              <a:rPr sz="1100" dirty="0">
                <a:latin typeface="TeXGyreHeros"/>
                <a:cs typeface="TeXGyreHeros"/>
              </a:rPr>
              <a:t>nga </a:t>
            </a:r>
            <a:r>
              <a:rPr sz="1100" spc="-5" dirty="0">
                <a:latin typeface="TeXGyreHeros"/>
                <a:cs typeface="TeXGyreHeros"/>
              </a:rPr>
              <a:t>Italia, </a:t>
            </a:r>
            <a:r>
              <a:rPr sz="1100" dirty="0">
                <a:latin typeface="TeXGyreHeros"/>
                <a:cs typeface="TeXGyreHeros"/>
              </a:rPr>
              <a:t>por </a:t>
            </a:r>
            <a:r>
              <a:rPr sz="1100" spc="-5" dirty="0">
                <a:latin typeface="TeXGyreHeros"/>
                <a:cs typeface="TeXGyreHeros"/>
              </a:rPr>
              <a:t>kultivohet prej </a:t>
            </a:r>
            <a:r>
              <a:rPr sz="1100" dirty="0">
                <a:latin typeface="TeXGyreHeros"/>
                <a:cs typeface="TeXGyreHeros"/>
              </a:rPr>
              <a:t>një </a:t>
            </a:r>
            <a:r>
              <a:rPr sz="1100" spc="-5" dirty="0">
                <a:latin typeface="TeXGyreHeros"/>
                <a:cs typeface="TeXGyreHeros"/>
              </a:rPr>
              <a:t>kohe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gjatë në  </a:t>
            </a:r>
            <a:r>
              <a:rPr sz="1100" dirty="0">
                <a:latin typeface="TeXGyreHeros"/>
                <a:cs typeface="TeXGyreHeros"/>
              </a:rPr>
              <a:t>zonën e </a:t>
            </a:r>
            <a:r>
              <a:rPr sz="1100" spc="-5" dirty="0">
                <a:latin typeface="TeXGyreHeros"/>
                <a:cs typeface="TeXGyreHeros"/>
              </a:rPr>
              <a:t>Shijakut prej </a:t>
            </a:r>
            <a:r>
              <a:rPr sz="1100" dirty="0">
                <a:latin typeface="TeXGyreHeros"/>
                <a:cs typeface="TeXGyreHeros"/>
              </a:rPr>
              <a:t>nga ka marrë emrin. </a:t>
            </a:r>
            <a:r>
              <a:rPr sz="1100" spc="-5" dirty="0">
                <a:latin typeface="TeXGyreHeros"/>
                <a:cs typeface="TeXGyreHeros"/>
              </a:rPr>
              <a:t>Periudha </a:t>
            </a:r>
            <a:r>
              <a:rPr sz="1100" dirty="0">
                <a:latin typeface="TeXGyreHeros"/>
                <a:cs typeface="TeXGyreHeros"/>
              </a:rPr>
              <a:t>bimore është </a:t>
            </a:r>
            <a:r>
              <a:rPr sz="1100" spc="-5" dirty="0">
                <a:latin typeface="TeXGyreHeros"/>
                <a:cs typeface="TeXGyreHeros"/>
              </a:rPr>
              <a:t>100-120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ditë.</a:t>
            </a:r>
            <a:endParaRPr sz="1100">
              <a:latin typeface="TeXGyreHeros"/>
              <a:cs typeface="TeXGyreHero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43204" y="4867755"/>
            <a:ext cx="5030470" cy="35826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715" indent="221615" algn="just">
              <a:lnSpc>
                <a:spcPct val="105900"/>
              </a:lnSpc>
              <a:spcBef>
                <a:spcPts val="105"/>
              </a:spcBef>
            </a:pPr>
            <a:r>
              <a:rPr sz="1100" dirty="0">
                <a:latin typeface="TeXGyreHeros"/>
                <a:cs typeface="TeXGyreHeros"/>
              </a:rPr>
              <a:t>Është bimë e tipit gjysmë e </a:t>
            </a:r>
            <a:r>
              <a:rPr sz="1100" spc="-15" dirty="0">
                <a:latin typeface="TeXGyreHeros"/>
                <a:cs typeface="TeXGyreHeros"/>
              </a:rPr>
              <a:t>kuﬁzuar, </a:t>
            </a:r>
            <a:r>
              <a:rPr sz="1100" dirty="0">
                <a:latin typeface="TeXGyreHeros"/>
                <a:cs typeface="TeXGyreHeros"/>
              </a:rPr>
              <a:t>me lule të </a:t>
            </a:r>
            <a:r>
              <a:rPr sz="1100" spc="-5" dirty="0">
                <a:latin typeface="TeXGyreHeros"/>
                <a:cs typeface="TeXGyreHeros"/>
              </a:rPr>
              <a:t>bardha,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bishtajë në formë  shpate,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me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gjatësi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25" dirty="0">
                <a:latin typeface="TeXGyreHeros"/>
                <a:cs typeface="TeXGyreHeros"/>
              </a:rPr>
              <a:t>8-11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cm.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Ka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kokërr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bardhë,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me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peshë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1000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kokrrave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450-  500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g.</a:t>
            </a:r>
            <a:endParaRPr sz="1100">
              <a:latin typeface="TeXGyreHeros"/>
              <a:cs typeface="TeXGyreHeros"/>
            </a:endParaRPr>
          </a:p>
          <a:p>
            <a:pPr marL="12700" marR="5080" indent="179705" algn="just">
              <a:lnSpc>
                <a:spcPct val="106400"/>
              </a:lnSpc>
            </a:pPr>
            <a:r>
              <a:rPr sz="1100" b="1" spc="-5" dirty="0">
                <a:latin typeface="Arial"/>
                <a:cs typeface="Arial"/>
              </a:rPr>
              <a:t>Kushtet </a:t>
            </a:r>
            <a:r>
              <a:rPr sz="1100" b="1" dirty="0">
                <a:latin typeface="Arial"/>
                <a:cs typeface="Arial"/>
              </a:rPr>
              <a:t>e </a:t>
            </a:r>
            <a:r>
              <a:rPr sz="1100" b="1" spc="-5" dirty="0">
                <a:latin typeface="Arial"/>
                <a:cs typeface="Arial"/>
              </a:rPr>
              <a:t>kultivimit: </a:t>
            </a:r>
            <a:r>
              <a:rPr sz="1100" spc="-5" dirty="0">
                <a:latin typeface="TeXGyreHeros"/>
                <a:cs typeface="TeXGyreHeros"/>
              </a:rPr>
              <a:t>Kërkon toka </a:t>
            </a:r>
            <a:r>
              <a:rPr sz="1100" dirty="0">
                <a:latin typeface="TeXGyreHeros"/>
                <a:cs typeface="TeXGyreHeros"/>
              </a:rPr>
              <a:t>të pasura </a:t>
            </a:r>
            <a:r>
              <a:rPr sz="1100" spc="-5" dirty="0">
                <a:latin typeface="TeXGyreHeros"/>
                <a:cs typeface="TeXGyreHeros"/>
              </a:rPr>
              <a:t>dhe të </a:t>
            </a:r>
            <a:r>
              <a:rPr sz="1100" dirty="0">
                <a:latin typeface="TeXGyreHeros"/>
                <a:cs typeface="TeXGyreHeros"/>
              </a:rPr>
              <a:t>freskëta. Mbillet </a:t>
            </a:r>
            <a:r>
              <a:rPr sz="1100" spc="-5" dirty="0">
                <a:latin typeface="TeXGyreHeros"/>
                <a:cs typeface="TeXGyreHeros"/>
              </a:rPr>
              <a:t>në toka  nën </a:t>
            </a:r>
            <a:r>
              <a:rPr sz="1100" dirty="0">
                <a:latin typeface="TeXGyreHeros"/>
                <a:cs typeface="TeXGyreHeros"/>
              </a:rPr>
              <a:t>ujë </a:t>
            </a:r>
            <a:r>
              <a:rPr sz="1100" spc="-5" dirty="0">
                <a:latin typeface="TeXGyreHeros"/>
                <a:cs typeface="TeXGyreHeros"/>
              </a:rPr>
              <a:t>dhe është </a:t>
            </a:r>
            <a:r>
              <a:rPr sz="1100" dirty="0">
                <a:latin typeface="TeXGyreHeros"/>
                <a:cs typeface="TeXGyreHeros"/>
              </a:rPr>
              <a:t>e ndjeshme </a:t>
            </a:r>
            <a:r>
              <a:rPr sz="1100" spc="-5" dirty="0">
                <a:latin typeface="TeXGyreHeros"/>
                <a:cs typeface="TeXGyreHeros"/>
              </a:rPr>
              <a:t>ndaj </a:t>
            </a:r>
            <a:r>
              <a:rPr sz="1100" dirty="0">
                <a:latin typeface="TeXGyreHeros"/>
                <a:cs typeface="TeXGyreHeros"/>
              </a:rPr>
              <a:t>thatësirë </a:t>
            </a:r>
            <a:r>
              <a:rPr sz="1100" spc="-5" dirty="0">
                <a:latin typeface="TeXGyreHeros"/>
                <a:cs typeface="TeXGyreHeros"/>
              </a:rPr>
              <a:t>dhe temperaturave </a:t>
            </a:r>
            <a:r>
              <a:rPr sz="1100" spc="5" dirty="0">
                <a:latin typeface="TeXGyreHeros"/>
                <a:cs typeface="TeXGyreHeros"/>
              </a:rPr>
              <a:t>të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larta.</a:t>
            </a:r>
            <a:endParaRPr sz="1100">
              <a:latin typeface="TeXGyreHeros"/>
              <a:cs typeface="TeXGyreHeros"/>
            </a:endParaRPr>
          </a:p>
          <a:p>
            <a:pPr marL="12700" marR="5715" indent="179705">
              <a:lnSpc>
                <a:spcPts val="1400"/>
              </a:lnSpc>
              <a:spcBef>
                <a:spcPts val="50"/>
              </a:spcBef>
            </a:pPr>
            <a:r>
              <a:rPr sz="1100" spc="-5" dirty="0">
                <a:latin typeface="TeXGyreHeros"/>
                <a:cs typeface="TeXGyreHeros"/>
              </a:rPr>
              <a:t>Nuk duron lagështirën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tepërt sidomos ujitjen gjatë ditës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periudhën </a:t>
            </a:r>
            <a:r>
              <a:rPr sz="1100" dirty="0">
                <a:latin typeface="TeXGyreHeros"/>
                <a:cs typeface="TeXGyreHeros"/>
              </a:rPr>
              <a:t>me  </a:t>
            </a:r>
            <a:r>
              <a:rPr sz="1100" spc="-5" dirty="0">
                <a:latin typeface="TeXGyreHeros"/>
                <a:cs typeface="TeXGyreHeros"/>
              </a:rPr>
              <a:t>temperatura të </a:t>
            </a:r>
            <a:r>
              <a:rPr sz="1100" dirty="0">
                <a:latin typeface="TeXGyreHeros"/>
                <a:cs typeface="TeXGyreHeros"/>
              </a:rPr>
              <a:t>larta pasi </a:t>
            </a:r>
            <a:r>
              <a:rPr sz="1100" spc="-5" dirty="0">
                <a:latin typeface="TeXGyreHeros"/>
                <a:cs typeface="TeXGyreHeros"/>
              </a:rPr>
              <a:t>janë të </a:t>
            </a:r>
            <a:r>
              <a:rPr sz="1100" dirty="0">
                <a:latin typeface="TeXGyreHeros"/>
                <a:cs typeface="TeXGyreHeros"/>
              </a:rPr>
              <a:t>dëmshme për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prodhimin.</a:t>
            </a:r>
            <a:endParaRPr sz="1100">
              <a:latin typeface="TeXGyreHeros"/>
              <a:cs typeface="TeXGyreHeros"/>
            </a:endParaRPr>
          </a:p>
          <a:p>
            <a:pPr marL="12700" marR="6985" indent="179705">
              <a:lnSpc>
                <a:spcPts val="1390"/>
              </a:lnSpc>
              <a:spcBef>
                <a:spcPts val="15"/>
              </a:spcBef>
            </a:pPr>
            <a:r>
              <a:rPr sz="1100" b="1" spc="-5" dirty="0">
                <a:latin typeface="Arial"/>
                <a:cs typeface="Arial"/>
              </a:rPr>
              <a:t>Përshkrimi: </a:t>
            </a:r>
            <a:r>
              <a:rPr sz="1100" spc="-5" dirty="0">
                <a:latin typeface="TeXGyreHeros"/>
                <a:cs typeface="TeXGyreHeros"/>
              </a:rPr>
              <a:t>Dallohet </a:t>
            </a:r>
            <a:r>
              <a:rPr sz="1100" dirty="0">
                <a:latin typeface="TeXGyreHeros"/>
                <a:cs typeface="TeXGyreHeros"/>
              </a:rPr>
              <a:t>për pjekje uniforme të </a:t>
            </a:r>
            <a:r>
              <a:rPr sz="1100" spc="-5" dirty="0">
                <a:latin typeface="TeXGyreHeros"/>
                <a:cs typeface="TeXGyreHeros"/>
              </a:rPr>
              <a:t>farës, preket pak </a:t>
            </a:r>
            <a:r>
              <a:rPr sz="1100" dirty="0">
                <a:latin typeface="TeXGyreHeros"/>
                <a:cs typeface="TeXGyreHeros"/>
              </a:rPr>
              <a:t>nga sëmundje e  </a:t>
            </a:r>
            <a:r>
              <a:rPr sz="1100" spc="-5" dirty="0">
                <a:latin typeface="TeXGyreHeros"/>
                <a:cs typeface="TeXGyreHeros"/>
              </a:rPr>
              <a:t>ndryshkut, </a:t>
            </a:r>
            <a:r>
              <a:rPr sz="1100" dirty="0">
                <a:latin typeface="TeXGyreHeros"/>
                <a:cs typeface="TeXGyreHeros"/>
              </a:rPr>
              <a:t>ka </a:t>
            </a:r>
            <a:r>
              <a:rPr sz="1100" spc="-5" dirty="0">
                <a:latin typeface="TeXGyreHeros"/>
                <a:cs typeface="TeXGyreHeros"/>
              </a:rPr>
              <a:t>nevojat të mëdha </a:t>
            </a:r>
            <a:r>
              <a:rPr sz="1100" dirty="0">
                <a:latin typeface="TeXGyreHeros"/>
                <a:cs typeface="TeXGyreHeros"/>
              </a:rPr>
              <a:t>për ujë </a:t>
            </a:r>
            <a:r>
              <a:rPr sz="1100" spc="-5" dirty="0">
                <a:latin typeface="TeXGyreHeros"/>
                <a:cs typeface="TeXGyreHeros"/>
              </a:rPr>
              <a:t>në lulëzim–formim</a:t>
            </a:r>
            <a:r>
              <a:rPr sz="1100" spc="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bishtaje.</a:t>
            </a:r>
            <a:endParaRPr sz="1100">
              <a:latin typeface="TeXGyreHeros"/>
              <a:cs typeface="TeXGyreHeros"/>
            </a:endParaRPr>
          </a:p>
          <a:p>
            <a:pPr marL="12700" marR="5080" indent="179705">
              <a:lnSpc>
                <a:spcPts val="1400"/>
              </a:lnSpc>
              <a:spcBef>
                <a:spcPts val="10"/>
              </a:spcBef>
            </a:pPr>
            <a:r>
              <a:rPr sz="1100" b="1" spc="-5" dirty="0">
                <a:latin typeface="Arial"/>
                <a:cs typeface="Arial"/>
              </a:rPr>
              <a:t>Kultivimi: </a:t>
            </a:r>
            <a:r>
              <a:rPr sz="1100" spc="-5" dirty="0">
                <a:latin typeface="TeXGyreHeros"/>
                <a:cs typeface="TeXGyreHeros"/>
              </a:rPr>
              <a:t>Tradicionalisht kultivohet </a:t>
            </a:r>
            <a:r>
              <a:rPr sz="1100" dirty="0">
                <a:latin typeface="TeXGyreHeros"/>
                <a:cs typeface="TeXGyreHeros"/>
              </a:rPr>
              <a:t>në zonën e </a:t>
            </a:r>
            <a:r>
              <a:rPr sz="1100" spc="-5" dirty="0">
                <a:latin typeface="TeXGyreHeros"/>
                <a:cs typeface="TeXGyreHeros"/>
              </a:rPr>
              <a:t>Shijakut </a:t>
            </a:r>
            <a:r>
              <a:rPr sz="1100" dirty="0">
                <a:latin typeface="TeXGyreHeros"/>
                <a:cs typeface="TeXGyreHeros"/>
              </a:rPr>
              <a:t>por </a:t>
            </a:r>
            <a:r>
              <a:rPr sz="1100" spc="-5" dirty="0">
                <a:latin typeface="TeXGyreHeros"/>
                <a:cs typeface="TeXGyreHeros"/>
              </a:rPr>
              <a:t>mbillet </a:t>
            </a:r>
            <a:r>
              <a:rPr sz="1100" dirty="0">
                <a:latin typeface="TeXGyreHeros"/>
                <a:cs typeface="TeXGyreHeros"/>
              </a:rPr>
              <a:t>në sipër-  </a:t>
            </a:r>
            <a:r>
              <a:rPr sz="1100" spc="-5" dirty="0">
                <a:latin typeface="TeXGyreHeros"/>
                <a:cs typeface="TeXGyreHeros"/>
              </a:rPr>
              <a:t>faqe të </a:t>
            </a:r>
            <a:r>
              <a:rPr sz="1100" dirty="0">
                <a:latin typeface="TeXGyreHeros"/>
                <a:cs typeface="TeXGyreHeros"/>
              </a:rPr>
              <a:t>gjerë në </a:t>
            </a:r>
            <a:r>
              <a:rPr sz="1100" spc="-5" dirty="0">
                <a:latin typeface="TeXGyreHeros"/>
                <a:cs typeface="TeXGyreHeros"/>
              </a:rPr>
              <a:t>zonën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ulët dhe </a:t>
            </a:r>
            <a:r>
              <a:rPr sz="1100" dirty="0">
                <a:latin typeface="TeXGyreHeros"/>
                <a:cs typeface="TeXGyreHeros"/>
              </a:rPr>
              <a:t>bregdetare </a:t>
            </a:r>
            <a:r>
              <a:rPr sz="1100" spc="-5" dirty="0">
                <a:latin typeface="TeXGyreHeros"/>
                <a:cs typeface="TeXGyreHeros"/>
              </a:rPr>
              <a:t>të vendit.</a:t>
            </a:r>
            <a:endParaRPr sz="11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  <a:spcBef>
                <a:spcPts val="15"/>
              </a:spcBef>
            </a:pPr>
            <a:r>
              <a:rPr sz="1100" b="1" spc="-5" dirty="0">
                <a:latin typeface="Arial"/>
                <a:cs typeface="Arial"/>
              </a:rPr>
              <a:t>Rendimenti: </a:t>
            </a:r>
            <a:r>
              <a:rPr sz="1100" spc="-5" dirty="0">
                <a:latin typeface="TeXGyreHeros"/>
                <a:cs typeface="TeXGyreHeros"/>
              </a:rPr>
              <a:t>rreth </a:t>
            </a:r>
            <a:r>
              <a:rPr sz="1100" dirty="0">
                <a:latin typeface="TeXGyreHeros"/>
                <a:cs typeface="TeXGyreHeros"/>
              </a:rPr>
              <a:t>35-50 </a:t>
            </a:r>
            <a:r>
              <a:rPr sz="1100" spc="-5" dirty="0">
                <a:latin typeface="TeXGyreHeros"/>
                <a:cs typeface="TeXGyreHeros"/>
              </a:rPr>
              <a:t>kv/ha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prodhimin të</a:t>
            </a:r>
            <a:r>
              <a:rPr sz="1100" spc="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gjerë.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10" dirty="0">
                <a:latin typeface="Arial"/>
                <a:cs typeface="Arial"/>
              </a:rPr>
              <a:t>Veçantitë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200">
              <a:latin typeface="Arial"/>
              <a:cs typeface="Arial"/>
            </a:endParaRPr>
          </a:p>
          <a:p>
            <a:pPr marL="12700" marR="5715" indent="179705">
              <a:lnSpc>
                <a:spcPct val="106400"/>
              </a:lnSpc>
              <a:spcBef>
                <a:spcPts val="5"/>
              </a:spcBef>
            </a:pPr>
            <a:r>
              <a:rPr sz="1100" b="1" spc="-5" dirty="0">
                <a:latin typeface="Arial"/>
                <a:cs typeface="Arial"/>
              </a:rPr>
              <a:t>Pozitive:</a:t>
            </a:r>
            <a:r>
              <a:rPr sz="1100" b="1" spc="-30" dirty="0">
                <a:latin typeface="Arial"/>
                <a:cs typeface="Arial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Pjekja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uniforme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farës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dhe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prodhim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i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lartë,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përbëjnë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dy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tipare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krye-  sore </a:t>
            </a:r>
            <a:r>
              <a:rPr sz="1100" dirty="0">
                <a:latin typeface="TeXGyreHeros"/>
                <a:cs typeface="TeXGyreHeros"/>
              </a:rPr>
              <a:t>pozitive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fasules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“Shijaku”.</a:t>
            </a:r>
            <a:endParaRPr sz="1100">
              <a:latin typeface="TeXGyreHeros"/>
              <a:cs typeface="TeXGyreHeros"/>
            </a:endParaRPr>
          </a:p>
          <a:p>
            <a:pPr marL="192405" marR="1305560">
              <a:lnSpc>
                <a:spcPts val="1400"/>
              </a:lnSpc>
              <a:spcBef>
                <a:spcPts val="50"/>
              </a:spcBef>
            </a:pPr>
            <a:r>
              <a:rPr sz="1100" b="1" spc="-5" dirty="0">
                <a:latin typeface="Arial"/>
                <a:cs typeface="Arial"/>
              </a:rPr>
              <a:t>Negative: </a:t>
            </a:r>
            <a:r>
              <a:rPr sz="1100" spc="-5" dirty="0">
                <a:latin typeface="TeXGyreHeros"/>
                <a:cs typeface="TeXGyreHeros"/>
              </a:rPr>
              <a:t>preket pak nga sëmundje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ndryshkut  </a:t>
            </a:r>
            <a:r>
              <a:rPr sz="1100" b="1" spc="-5" dirty="0">
                <a:latin typeface="Arial"/>
                <a:cs typeface="Arial"/>
              </a:rPr>
              <a:t>Përdorimi: </a:t>
            </a:r>
            <a:r>
              <a:rPr sz="1100" dirty="0">
                <a:latin typeface="TeXGyreHeros"/>
                <a:cs typeface="TeXGyreHeros"/>
              </a:rPr>
              <a:t>Për </a:t>
            </a:r>
            <a:r>
              <a:rPr sz="1100" spc="-5" dirty="0">
                <a:latin typeface="TeXGyreHeros"/>
                <a:cs typeface="TeXGyreHeros"/>
              </a:rPr>
              <a:t>gatime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konsum </a:t>
            </a:r>
            <a:r>
              <a:rPr sz="1100" dirty="0">
                <a:latin typeface="TeXGyreHeros"/>
                <a:cs typeface="TeXGyreHeros"/>
              </a:rPr>
              <a:t>në familje </a:t>
            </a:r>
            <a:r>
              <a:rPr sz="1100" spc="-5" dirty="0">
                <a:latin typeface="TeXGyreHeros"/>
                <a:cs typeface="TeXGyreHeros"/>
              </a:rPr>
              <a:t>dhe </a:t>
            </a:r>
            <a:r>
              <a:rPr sz="1100" dirty="0">
                <a:latin typeface="TeXGyreHeros"/>
                <a:cs typeface="TeXGyreHeros"/>
              </a:rPr>
              <a:t>për </a:t>
            </a:r>
            <a:r>
              <a:rPr sz="1100" spc="-5" dirty="0">
                <a:latin typeface="TeXGyreHeros"/>
                <a:cs typeface="TeXGyreHeros"/>
              </a:rPr>
              <a:t>treg.  </a:t>
            </a:r>
            <a:r>
              <a:rPr sz="1100" b="1" dirty="0">
                <a:latin typeface="Arial"/>
                <a:cs typeface="Arial"/>
              </a:rPr>
              <a:t>Risku: </a:t>
            </a:r>
            <a:r>
              <a:rPr sz="1100" spc="-5" dirty="0">
                <a:latin typeface="TeXGyreHeros"/>
                <a:cs typeface="TeXGyreHeros"/>
              </a:rPr>
              <a:t>Nuk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ka.</a:t>
            </a:r>
            <a:endParaRPr sz="1100">
              <a:latin typeface="TeXGyreHeros"/>
              <a:cs typeface="TeXGyreHeros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904494" y="2487930"/>
            <a:ext cx="2327275" cy="2299970"/>
            <a:chOff x="904494" y="2487930"/>
            <a:chExt cx="2327275" cy="2299970"/>
          </a:xfrm>
        </p:grpSpPr>
        <p:sp>
          <p:nvSpPr>
            <p:cNvPr id="5" name="object 5"/>
            <p:cNvSpPr/>
            <p:nvPr/>
          </p:nvSpPr>
          <p:spPr>
            <a:xfrm>
              <a:off x="906780" y="2490216"/>
              <a:ext cx="2324099" cy="229514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908304" y="2491740"/>
              <a:ext cx="2319655" cy="2292350"/>
            </a:xfrm>
            <a:custGeom>
              <a:avLst/>
              <a:gdLst/>
              <a:ahLst/>
              <a:cxnLst/>
              <a:rect l="l" t="t" r="r" b="b"/>
              <a:pathLst>
                <a:path w="2319655" h="2292350">
                  <a:moveTo>
                    <a:pt x="0" y="0"/>
                  </a:moveTo>
                  <a:lnTo>
                    <a:pt x="2319528" y="0"/>
                  </a:lnTo>
                  <a:lnTo>
                    <a:pt x="2319528" y="2292095"/>
                  </a:lnTo>
                  <a:lnTo>
                    <a:pt x="0" y="2292095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3473958" y="2487930"/>
            <a:ext cx="2220595" cy="2299970"/>
            <a:chOff x="3473958" y="2487930"/>
            <a:chExt cx="2220595" cy="2299970"/>
          </a:xfrm>
        </p:grpSpPr>
        <p:sp>
          <p:nvSpPr>
            <p:cNvPr id="8" name="object 8"/>
            <p:cNvSpPr/>
            <p:nvPr/>
          </p:nvSpPr>
          <p:spPr>
            <a:xfrm>
              <a:off x="3476244" y="2491740"/>
              <a:ext cx="2217420" cy="229361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477768" y="2491740"/>
              <a:ext cx="2212975" cy="2292350"/>
            </a:xfrm>
            <a:custGeom>
              <a:avLst/>
              <a:gdLst/>
              <a:ahLst/>
              <a:cxnLst/>
              <a:rect l="l" t="t" r="r" b="b"/>
              <a:pathLst>
                <a:path w="2212975" h="2292350">
                  <a:moveTo>
                    <a:pt x="0" y="0"/>
                  </a:moveTo>
                  <a:lnTo>
                    <a:pt x="2212848" y="0"/>
                  </a:lnTo>
                  <a:lnTo>
                    <a:pt x="2212848" y="2292095"/>
                  </a:lnTo>
                  <a:lnTo>
                    <a:pt x="0" y="2292095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41275">
              <a:lnSpc>
                <a:spcPct val="100000"/>
              </a:lnSpc>
              <a:spcBef>
                <a:spcPts val="15"/>
              </a:spcBef>
            </a:pPr>
            <a:r>
              <a:rPr dirty="0"/>
              <a:t>- </a:t>
            </a:r>
            <a:fld id="{81D60167-4931-47E6-BA6A-407CBD079E47}" type="slidenum">
              <a:rPr dirty="0"/>
              <a:t>53</a:t>
            </a:fld>
            <a:r>
              <a:rPr spc="-100" dirty="0"/>
              <a:t> </a:t>
            </a:r>
            <a:r>
              <a:rPr dirty="0"/>
              <a:t>-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9780" y="574913"/>
            <a:ext cx="5029835" cy="6962775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25"/>
              </a:spcBef>
            </a:pPr>
            <a:r>
              <a:rPr sz="1400" b="1" spc="-5" dirty="0">
                <a:latin typeface="Arial"/>
                <a:cs typeface="Arial"/>
              </a:rPr>
              <a:t>Fasulja “Kallmeti”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459"/>
              </a:spcBef>
            </a:pPr>
            <a:r>
              <a:rPr sz="1250" b="1" spc="-5" dirty="0">
                <a:latin typeface="Arial"/>
                <a:cs typeface="Arial"/>
              </a:rPr>
              <a:t>Specia: </a:t>
            </a:r>
            <a:r>
              <a:rPr sz="1250" i="1" spc="-5" dirty="0">
                <a:latin typeface="Arimo"/>
                <a:cs typeface="Arimo"/>
              </a:rPr>
              <a:t>Phaseolus vulgaris </a:t>
            </a:r>
            <a:r>
              <a:rPr sz="1250" spc="-5" dirty="0">
                <a:latin typeface="TeXGyreHeros"/>
                <a:cs typeface="TeXGyreHeros"/>
              </a:rPr>
              <a:t>L.</a:t>
            </a:r>
            <a:endParaRPr sz="125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000">
              <a:latin typeface="TeXGyreHeros"/>
              <a:cs typeface="TeXGyreHeros"/>
            </a:endParaRPr>
          </a:p>
          <a:p>
            <a:pPr marL="12700" marR="5080" indent="179705" algn="just">
              <a:lnSpc>
                <a:spcPct val="106100"/>
              </a:lnSpc>
            </a:pPr>
            <a:r>
              <a:rPr sz="1100" b="1" spc="-5" dirty="0">
                <a:latin typeface="Arial"/>
                <a:cs typeface="Arial"/>
              </a:rPr>
              <a:t>Përhapja: </a:t>
            </a:r>
            <a:r>
              <a:rPr sz="1100" dirty="0">
                <a:latin typeface="TeXGyreHeros"/>
                <a:cs typeface="TeXGyreHeros"/>
              </a:rPr>
              <a:t>Fasulja </a:t>
            </a:r>
            <a:r>
              <a:rPr sz="1100" spc="-5" dirty="0">
                <a:latin typeface="TeXGyreHeros"/>
                <a:cs typeface="TeXGyreHeros"/>
              </a:rPr>
              <a:t>“Kallmeti” është përzgjedhur </a:t>
            </a:r>
            <a:r>
              <a:rPr sz="1100" dirty="0">
                <a:latin typeface="TeXGyreHeros"/>
                <a:cs typeface="TeXGyreHeros"/>
              </a:rPr>
              <a:t>që </a:t>
            </a:r>
            <a:r>
              <a:rPr sz="1100" spc="-1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shekullin </a:t>
            </a:r>
            <a:r>
              <a:rPr sz="1100" dirty="0">
                <a:latin typeface="TeXGyreHeros"/>
                <a:cs typeface="TeXGyreHeros"/>
              </a:rPr>
              <a:t>e 18-të </a:t>
            </a:r>
            <a:r>
              <a:rPr sz="1100" spc="-5" dirty="0">
                <a:latin typeface="TeXGyreHeros"/>
                <a:cs typeface="TeXGyreHeros"/>
              </a:rPr>
              <a:t>dhe  mbillej kryesisht në rrethet Lezhë, </a:t>
            </a:r>
            <a:r>
              <a:rPr sz="1100" spc="-10" dirty="0">
                <a:latin typeface="TeXGyreHeros"/>
                <a:cs typeface="TeXGyreHeros"/>
              </a:rPr>
              <a:t>Shkodër, </a:t>
            </a:r>
            <a:r>
              <a:rPr sz="1100" spc="-5" dirty="0">
                <a:latin typeface="TeXGyreHeros"/>
                <a:cs typeface="TeXGyreHeros"/>
              </a:rPr>
              <a:t>Krujë. </a:t>
            </a:r>
            <a:r>
              <a:rPr sz="1100" spc="-35" dirty="0">
                <a:latin typeface="TeXGyreHeros"/>
                <a:cs typeface="TeXGyreHeros"/>
              </a:rPr>
              <a:t>Tani </a:t>
            </a:r>
            <a:r>
              <a:rPr sz="1100" spc="-5" dirty="0">
                <a:latin typeface="TeXGyreHeros"/>
                <a:cs typeface="TeXGyreHeros"/>
              </a:rPr>
              <a:t>përbën rreth 20% të </a:t>
            </a:r>
            <a:r>
              <a:rPr sz="1100" dirty="0">
                <a:latin typeface="TeXGyreHeros"/>
                <a:cs typeface="TeXGyreHeros"/>
              </a:rPr>
              <a:t>sipër-  </a:t>
            </a:r>
            <a:r>
              <a:rPr sz="1100" spc="-5" dirty="0">
                <a:latin typeface="TeXGyreHeros"/>
                <a:cs typeface="TeXGyreHeros"/>
              </a:rPr>
              <a:t>faqes </a:t>
            </a:r>
            <a:r>
              <a:rPr sz="1100" dirty="0">
                <a:latin typeface="TeXGyreHeros"/>
                <a:cs typeface="TeXGyreHeros"/>
              </a:rPr>
              <a:t>së </a:t>
            </a:r>
            <a:r>
              <a:rPr sz="1100" spc="-5" dirty="0">
                <a:latin typeface="TeXGyreHeros"/>
                <a:cs typeface="TeXGyreHeros"/>
              </a:rPr>
              <a:t>mbjellë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fasule në vendin tonë, duke </a:t>
            </a:r>
            <a:r>
              <a:rPr sz="1100" dirty="0">
                <a:latin typeface="TeXGyreHeros"/>
                <a:cs typeface="TeXGyreHeros"/>
              </a:rPr>
              <a:t>u </a:t>
            </a:r>
            <a:r>
              <a:rPr sz="1100" spc="-5" dirty="0">
                <a:latin typeface="TeXGyreHeros"/>
                <a:cs typeface="TeXGyreHeros"/>
              </a:rPr>
              <a:t>kultivuar </a:t>
            </a:r>
            <a:r>
              <a:rPr sz="1100" spc="5" dirty="0">
                <a:latin typeface="TeXGyreHeros"/>
                <a:cs typeface="TeXGyreHeros"/>
              </a:rPr>
              <a:t>më </a:t>
            </a:r>
            <a:r>
              <a:rPr sz="1100" dirty="0">
                <a:latin typeface="TeXGyreHeros"/>
                <a:cs typeface="TeXGyreHeros"/>
              </a:rPr>
              <a:t>shumë </a:t>
            </a:r>
            <a:r>
              <a:rPr sz="1100" spc="-5" dirty="0">
                <a:latin typeface="TeXGyreHeros"/>
                <a:cs typeface="TeXGyreHeros"/>
              </a:rPr>
              <a:t>në ha-  mullore </a:t>
            </a:r>
            <a:r>
              <a:rPr sz="1100" dirty="0">
                <a:latin typeface="TeXGyreHeros"/>
                <a:cs typeface="TeXGyreHeros"/>
              </a:rPr>
              <a:t>pas të </a:t>
            </a:r>
            <a:r>
              <a:rPr sz="1100" spc="-5" dirty="0">
                <a:latin typeface="TeXGyreHeros"/>
                <a:cs typeface="TeXGyreHeros"/>
              </a:rPr>
              <a:t>lashtave, patates </a:t>
            </a:r>
            <a:r>
              <a:rPr sz="1100" dirty="0">
                <a:latin typeface="TeXGyreHeros"/>
                <a:cs typeface="TeXGyreHeros"/>
              </a:rPr>
              <a:t>së hershme etj. </a:t>
            </a:r>
            <a:r>
              <a:rPr sz="1100" spc="5" dirty="0">
                <a:latin typeface="TeXGyreHeros"/>
                <a:cs typeface="TeXGyreHeros"/>
              </a:rPr>
              <a:t>Në </a:t>
            </a:r>
            <a:r>
              <a:rPr sz="1100" dirty="0">
                <a:latin typeface="TeXGyreHeros"/>
                <a:cs typeface="TeXGyreHeros"/>
              </a:rPr>
              <a:t>zonën e </a:t>
            </a:r>
            <a:r>
              <a:rPr sz="1100" spc="-5" dirty="0">
                <a:latin typeface="TeXGyreHeros"/>
                <a:cs typeface="TeXGyreHeros"/>
              </a:rPr>
              <a:t>Zadrimës kjo </a:t>
            </a:r>
            <a:r>
              <a:rPr sz="1100" dirty="0">
                <a:latin typeface="TeXGyreHeros"/>
                <a:cs typeface="TeXGyreHeros"/>
              </a:rPr>
              <a:t>fa-  </a:t>
            </a:r>
            <a:r>
              <a:rPr sz="1100" spc="-5" dirty="0">
                <a:latin typeface="TeXGyreHeros"/>
                <a:cs typeface="TeXGyreHeros"/>
              </a:rPr>
              <a:t>sule emërtohet edhe “Shtatë javëshe” për </a:t>
            </a:r>
            <a:r>
              <a:rPr sz="1100" dirty="0">
                <a:latin typeface="TeXGyreHeros"/>
                <a:cs typeface="TeXGyreHeros"/>
              </a:rPr>
              <a:t>shkak </a:t>
            </a:r>
            <a:r>
              <a:rPr sz="1100" spc="-5" dirty="0">
                <a:latin typeface="TeXGyreHeros"/>
                <a:cs typeface="TeXGyreHeros"/>
              </a:rPr>
              <a:t>të periudhës bimore </a:t>
            </a:r>
            <a:r>
              <a:rPr sz="1100" dirty="0">
                <a:latin typeface="TeXGyreHeros"/>
                <a:cs typeface="TeXGyreHeros"/>
              </a:rPr>
              <a:t>shumë </a:t>
            </a:r>
            <a:r>
              <a:rPr sz="1100" spc="-5" dirty="0">
                <a:latin typeface="TeXGyreHeros"/>
                <a:cs typeface="TeXGyreHeros"/>
              </a:rPr>
              <a:t>të  shkurtër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që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arrin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rreth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70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ditë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përbën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kultivarin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fasuleve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tona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me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pjekje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nga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më  </a:t>
            </a:r>
            <a:r>
              <a:rPr sz="1100" spc="-5" dirty="0">
                <a:latin typeface="TeXGyreHeros"/>
                <a:cs typeface="TeXGyreHeros"/>
              </a:rPr>
              <a:t>të hershmet, prandaj </a:t>
            </a:r>
            <a:r>
              <a:rPr sz="1100" dirty="0">
                <a:latin typeface="TeXGyreHeros"/>
                <a:cs typeface="TeXGyreHeros"/>
              </a:rPr>
              <a:t>mund </a:t>
            </a:r>
            <a:r>
              <a:rPr sz="1100" spc="-5" dirty="0">
                <a:latin typeface="TeXGyreHeros"/>
                <a:cs typeface="TeXGyreHeros"/>
              </a:rPr>
              <a:t>të merren </a:t>
            </a:r>
            <a:r>
              <a:rPr sz="1100" dirty="0">
                <a:latin typeface="TeXGyreHeros"/>
                <a:cs typeface="TeXGyreHeros"/>
              </a:rPr>
              <a:t>edhe 2 </a:t>
            </a:r>
            <a:r>
              <a:rPr sz="1100" spc="-5" dirty="0">
                <a:latin typeface="TeXGyreHeros"/>
                <a:cs typeface="TeXGyreHeros"/>
              </a:rPr>
              <a:t>deri </a:t>
            </a:r>
            <a:r>
              <a:rPr sz="1100" dirty="0">
                <a:latin typeface="TeXGyreHeros"/>
                <a:cs typeface="TeXGyreHeros"/>
              </a:rPr>
              <a:t>3 prodhime </a:t>
            </a:r>
            <a:r>
              <a:rPr sz="1100" spc="-5" dirty="0">
                <a:latin typeface="TeXGyreHeros"/>
                <a:cs typeface="TeXGyreHeros"/>
              </a:rPr>
              <a:t>në</a:t>
            </a:r>
            <a:r>
              <a:rPr sz="1100" spc="-1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vit.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950">
              <a:latin typeface="TeXGyreHeros"/>
              <a:cs typeface="TeXGyreHeros"/>
            </a:endParaRPr>
          </a:p>
          <a:p>
            <a:pPr marL="12700" marR="5080" indent="179705" algn="just">
              <a:lnSpc>
                <a:spcPct val="106400"/>
              </a:lnSpc>
            </a:pPr>
            <a:r>
              <a:rPr sz="1100" b="1" spc="-5" dirty="0">
                <a:latin typeface="Arial"/>
                <a:cs typeface="Arial"/>
              </a:rPr>
              <a:t>Kushtet </a:t>
            </a:r>
            <a:r>
              <a:rPr sz="1100" b="1" dirty="0">
                <a:latin typeface="Arial"/>
                <a:cs typeface="Arial"/>
              </a:rPr>
              <a:t>e </a:t>
            </a:r>
            <a:r>
              <a:rPr sz="1100" b="1" spc="-5" dirty="0">
                <a:latin typeface="Arial"/>
                <a:cs typeface="Arial"/>
              </a:rPr>
              <a:t>kultivimit: </a:t>
            </a:r>
            <a:r>
              <a:rPr sz="1100" spc="-5" dirty="0">
                <a:latin typeface="TeXGyreHeros"/>
                <a:cs typeface="TeXGyreHeros"/>
              </a:rPr>
              <a:t>Duron lagështirën </a:t>
            </a:r>
            <a:r>
              <a:rPr sz="1100" dirty="0">
                <a:latin typeface="TeXGyreHeros"/>
                <a:cs typeface="TeXGyreHeros"/>
              </a:rPr>
              <a:t>e tepërt </a:t>
            </a:r>
            <a:r>
              <a:rPr sz="1100" spc="-5" dirty="0">
                <a:latin typeface="TeXGyreHeros"/>
                <a:cs typeface="TeXGyreHeros"/>
              </a:rPr>
              <a:t>sidomos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vjeshtës, aq </a:t>
            </a:r>
            <a:r>
              <a:rPr sz="1100" dirty="0">
                <a:latin typeface="TeXGyreHeros"/>
                <a:cs typeface="TeXGyreHeros"/>
              </a:rPr>
              <a:t>të  </a:t>
            </a:r>
            <a:r>
              <a:rPr sz="1100" spc="-5" dirty="0">
                <a:latin typeface="TeXGyreHeros"/>
                <a:cs typeface="TeXGyreHeros"/>
              </a:rPr>
              <a:t>dëmshme për prodhimin, </a:t>
            </a:r>
            <a:r>
              <a:rPr sz="1100" dirty="0">
                <a:latin typeface="TeXGyreHeros"/>
                <a:cs typeface="TeXGyreHeros"/>
              </a:rPr>
              <a:t>si </a:t>
            </a:r>
            <a:r>
              <a:rPr sz="1100" spc="-5" dirty="0">
                <a:latin typeface="TeXGyreHeros"/>
                <a:cs typeface="TeXGyreHeros"/>
              </a:rPr>
              <a:t>dhe hijezimin </a:t>
            </a:r>
            <a:r>
              <a:rPr sz="1100" dirty="0">
                <a:latin typeface="TeXGyreHeros"/>
                <a:cs typeface="TeXGyreHeros"/>
              </a:rPr>
              <a:t>çka </a:t>
            </a:r>
            <a:r>
              <a:rPr sz="1100" spc="-5" dirty="0">
                <a:latin typeface="TeXGyreHeros"/>
                <a:cs typeface="TeXGyreHeros"/>
              </a:rPr>
              <a:t>lejon mbjelljen edhe </a:t>
            </a:r>
            <a:r>
              <a:rPr sz="1100" dirty="0">
                <a:latin typeface="TeXGyreHeros"/>
                <a:cs typeface="TeXGyreHeros"/>
              </a:rPr>
              <a:t>në</a:t>
            </a:r>
            <a:r>
              <a:rPr sz="1100" spc="9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pemëtore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950">
              <a:latin typeface="TeXGyreHeros"/>
              <a:cs typeface="TeXGyreHeros"/>
            </a:endParaRPr>
          </a:p>
          <a:p>
            <a:pPr marL="12700" marR="5715" indent="179705" algn="just">
              <a:lnSpc>
                <a:spcPct val="106100"/>
              </a:lnSpc>
            </a:pPr>
            <a:r>
              <a:rPr sz="1100" b="1" spc="-5" dirty="0">
                <a:latin typeface="Arial"/>
                <a:cs typeface="Arial"/>
              </a:rPr>
              <a:t>Përshkrimi: </a:t>
            </a:r>
            <a:r>
              <a:rPr sz="1100" spc="-5" dirty="0">
                <a:latin typeface="TeXGyreHeros"/>
                <a:cs typeface="TeXGyreHeros"/>
              </a:rPr>
              <a:t>Dallohet </a:t>
            </a:r>
            <a:r>
              <a:rPr sz="1100" dirty="0">
                <a:latin typeface="TeXGyreHeros"/>
                <a:cs typeface="TeXGyreHeros"/>
              </a:rPr>
              <a:t>për pjekje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njëtrajtshme të farës, preket pak nga </a:t>
            </a:r>
            <a:r>
              <a:rPr sz="1100" dirty="0">
                <a:latin typeface="TeXGyreHeros"/>
                <a:cs typeface="TeXGyreHeros"/>
              </a:rPr>
              <a:t>së-  </a:t>
            </a:r>
            <a:r>
              <a:rPr sz="1100" spc="-5" dirty="0">
                <a:latin typeface="TeXGyreHeros"/>
                <a:cs typeface="TeXGyreHeros"/>
              </a:rPr>
              <a:t>mundje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ndryshkut,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duron </a:t>
            </a:r>
            <a:r>
              <a:rPr sz="1100" dirty="0">
                <a:latin typeface="TeXGyreHeros"/>
                <a:cs typeface="TeXGyreHeros"/>
              </a:rPr>
              <a:t>mirë </a:t>
            </a:r>
            <a:r>
              <a:rPr sz="1100" spc="-5" dirty="0">
                <a:latin typeface="TeXGyreHeros"/>
                <a:cs typeface="TeXGyreHeros"/>
              </a:rPr>
              <a:t>temperaturat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larta në lulëzim–formim bishtaje,  </a:t>
            </a:r>
            <a:r>
              <a:rPr sz="1100" dirty="0">
                <a:latin typeface="TeXGyreHeros"/>
                <a:cs typeface="TeXGyreHeros"/>
              </a:rPr>
              <a:t> i </a:t>
            </a:r>
            <a:r>
              <a:rPr sz="1100" spc="-5" dirty="0">
                <a:latin typeface="TeXGyreHeros"/>
                <a:cs typeface="TeXGyreHeros"/>
              </a:rPr>
              <a:t>vendos bishtajat lart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kërcell për </a:t>
            </a:r>
            <a:r>
              <a:rPr sz="1100" dirty="0">
                <a:latin typeface="TeXGyreHeros"/>
                <a:cs typeface="TeXGyreHeros"/>
              </a:rPr>
              <a:t>mos </a:t>
            </a:r>
            <a:r>
              <a:rPr sz="1100" spc="-5" dirty="0">
                <a:latin typeface="TeXGyreHeros"/>
                <a:cs typeface="TeXGyreHeros"/>
              </a:rPr>
              <a:t>t’u dëmtuar nga lagështira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tepërt </a:t>
            </a:r>
            <a:r>
              <a:rPr sz="1100" dirty="0">
                <a:latin typeface="TeXGyreHeros"/>
                <a:cs typeface="TeXGyreHeros"/>
              </a:rPr>
              <a:t>e  </a:t>
            </a:r>
            <a:r>
              <a:rPr sz="1100" spc="-5" dirty="0">
                <a:latin typeface="TeXGyreHeros"/>
                <a:cs typeface="TeXGyreHeros"/>
              </a:rPr>
              <a:t>tokës.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950">
              <a:latin typeface="TeXGyreHeros"/>
              <a:cs typeface="TeXGyreHeros"/>
            </a:endParaRPr>
          </a:p>
          <a:p>
            <a:pPr marL="12700" marR="5715" indent="179705" algn="just">
              <a:lnSpc>
                <a:spcPct val="106400"/>
              </a:lnSpc>
            </a:pPr>
            <a:r>
              <a:rPr sz="1100" b="1" spc="-5" dirty="0">
                <a:latin typeface="Arial"/>
                <a:cs typeface="Arial"/>
              </a:rPr>
              <a:t>Kultivimi: </a:t>
            </a:r>
            <a:r>
              <a:rPr sz="1100" spc="-5" dirty="0">
                <a:latin typeface="TeXGyreHeros"/>
                <a:cs typeface="TeXGyreHeros"/>
              </a:rPr>
              <a:t>Fshati Kallmet, tradicionalisht </a:t>
            </a:r>
            <a:r>
              <a:rPr sz="1100" dirty="0">
                <a:latin typeface="TeXGyreHeros"/>
                <a:cs typeface="TeXGyreHeros"/>
              </a:rPr>
              <a:t>e ka </a:t>
            </a:r>
            <a:r>
              <a:rPr sz="1100" spc="-5" dirty="0">
                <a:latin typeface="TeXGyreHeros"/>
                <a:cs typeface="TeXGyreHeros"/>
              </a:rPr>
              <a:t>mbjellë </a:t>
            </a:r>
            <a:r>
              <a:rPr sz="1100" dirty="0">
                <a:latin typeface="TeXGyreHeros"/>
                <a:cs typeface="TeXGyreHeros"/>
              </a:rPr>
              <a:t>fasulen </a:t>
            </a:r>
            <a:r>
              <a:rPr sz="1100" spc="-5" dirty="0">
                <a:latin typeface="TeXGyreHeros"/>
                <a:cs typeface="TeXGyreHeros"/>
              </a:rPr>
              <a:t>edhe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bash-  këshoqëruar me</a:t>
            </a:r>
            <a:r>
              <a:rPr sz="110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ullirin.</a:t>
            </a:r>
            <a:endParaRPr sz="11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  <a:spcBef>
                <a:spcPts val="85"/>
              </a:spcBef>
            </a:pPr>
            <a:r>
              <a:rPr sz="1100" spc="-5" dirty="0">
                <a:latin typeface="TeXGyreHeros"/>
                <a:cs typeface="TeXGyreHeros"/>
              </a:rPr>
              <a:t>Rendimenti: rreth 25 kv/ha </a:t>
            </a:r>
            <a:r>
              <a:rPr sz="1100" dirty="0">
                <a:latin typeface="TeXGyreHeros"/>
                <a:cs typeface="TeXGyreHeros"/>
              </a:rPr>
              <a:t>në prodhimin </a:t>
            </a:r>
            <a:r>
              <a:rPr sz="1100" spc="-5" dirty="0">
                <a:latin typeface="TeXGyreHeros"/>
                <a:cs typeface="TeXGyreHeros"/>
              </a:rPr>
              <a:t>tonë të</a:t>
            </a:r>
            <a:r>
              <a:rPr sz="1100" spc="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gjerë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10" dirty="0">
                <a:latin typeface="Arial"/>
                <a:cs typeface="Arial"/>
              </a:rPr>
              <a:t>Veçantitë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200">
              <a:latin typeface="Arial"/>
              <a:cs typeface="Arial"/>
            </a:endParaRPr>
          </a:p>
          <a:p>
            <a:pPr marL="12700" marR="5080" indent="179705" algn="just">
              <a:lnSpc>
                <a:spcPct val="106400"/>
              </a:lnSpc>
            </a:pPr>
            <a:r>
              <a:rPr sz="1100" b="1" spc="-5" dirty="0">
                <a:latin typeface="Arial"/>
                <a:cs typeface="Arial"/>
              </a:rPr>
              <a:t>Pozitive:</a:t>
            </a:r>
            <a:r>
              <a:rPr sz="1100" b="1" spc="-65" dirty="0">
                <a:latin typeface="Arial"/>
                <a:cs typeface="Arial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Pjekja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7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njëtrajtshme</a:t>
            </a:r>
            <a:r>
              <a:rPr sz="1100" spc="-7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7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farës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dhe</a:t>
            </a:r>
            <a:r>
              <a:rPr sz="1100" spc="-7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hershmëria,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përbëjnë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dy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tipare</a:t>
            </a:r>
            <a:r>
              <a:rPr sz="1100" spc="-7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krye-  sore </a:t>
            </a:r>
            <a:r>
              <a:rPr sz="1100" dirty="0">
                <a:latin typeface="TeXGyreHeros"/>
                <a:cs typeface="TeXGyreHeros"/>
              </a:rPr>
              <a:t>pozitive të </a:t>
            </a:r>
            <a:r>
              <a:rPr sz="1100" spc="-5" dirty="0">
                <a:latin typeface="TeXGyreHeros"/>
                <a:cs typeface="TeXGyreHeros"/>
              </a:rPr>
              <a:t>fasules “Kallmet”,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përzgjedhur pikërisht nga </a:t>
            </a:r>
            <a:r>
              <a:rPr sz="1100" dirty="0">
                <a:latin typeface="TeXGyreHeros"/>
                <a:cs typeface="TeXGyreHeros"/>
              </a:rPr>
              <a:t>populli i </a:t>
            </a:r>
            <a:r>
              <a:rPr sz="1100" spc="-5" dirty="0">
                <a:latin typeface="TeXGyreHeros"/>
                <a:cs typeface="TeXGyreHeros"/>
              </a:rPr>
              <a:t>kësaj</a:t>
            </a:r>
            <a:r>
              <a:rPr sz="1100" spc="-204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zone.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950">
              <a:latin typeface="TeXGyreHeros"/>
              <a:cs typeface="TeXGyreHeros"/>
            </a:endParaRPr>
          </a:p>
          <a:p>
            <a:pPr marL="12700" marR="3642995" indent="179705" algn="just">
              <a:lnSpc>
                <a:spcPct val="106400"/>
              </a:lnSpc>
              <a:spcBef>
                <a:spcPts val="5"/>
              </a:spcBef>
            </a:pPr>
            <a:r>
              <a:rPr sz="1100" b="1" spc="-5" dirty="0">
                <a:latin typeface="Arial"/>
                <a:cs typeface="Arial"/>
              </a:rPr>
              <a:t>Negative: </a:t>
            </a:r>
            <a:r>
              <a:rPr sz="1100" spc="-5" dirty="0">
                <a:latin typeface="TeXGyreHeros"/>
                <a:cs typeface="TeXGyreHeros"/>
              </a:rPr>
              <a:t>preket  pak nga </a:t>
            </a:r>
            <a:r>
              <a:rPr sz="1100" dirty="0">
                <a:latin typeface="TeXGyreHeros"/>
                <a:cs typeface="TeXGyreHeros"/>
              </a:rPr>
              <a:t>sëmundje e  </a:t>
            </a:r>
            <a:r>
              <a:rPr sz="1100" spc="-5" dirty="0">
                <a:latin typeface="TeXGyreHeros"/>
                <a:cs typeface="TeXGyreHeros"/>
              </a:rPr>
              <a:t>ndryshkut.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Përdorimi:</a:t>
            </a:r>
            <a:endParaRPr sz="1100">
              <a:latin typeface="Arial"/>
              <a:cs typeface="Arial"/>
            </a:endParaRPr>
          </a:p>
          <a:p>
            <a:pPr marL="12700" marR="3643629" indent="179705" algn="just">
              <a:lnSpc>
                <a:spcPct val="105900"/>
              </a:lnSpc>
              <a:spcBef>
                <a:spcPts val="10"/>
              </a:spcBef>
            </a:pPr>
            <a:r>
              <a:rPr sz="1100" spc="-5" dirty="0">
                <a:latin typeface="TeXGyreHeros"/>
                <a:cs typeface="TeXGyreHeros"/>
              </a:rPr>
              <a:t>Për gatime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kon-  sum në </a:t>
            </a:r>
            <a:r>
              <a:rPr sz="1100" dirty="0">
                <a:latin typeface="TeXGyreHeros"/>
                <a:cs typeface="TeXGyreHeros"/>
              </a:rPr>
              <a:t>familje </a:t>
            </a:r>
            <a:r>
              <a:rPr sz="1100" spc="-5" dirty="0">
                <a:latin typeface="TeXGyreHeros"/>
                <a:cs typeface="TeXGyreHeros"/>
              </a:rPr>
              <a:t>dhe  për treg.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dirty="0">
                <a:latin typeface="Arial"/>
                <a:cs typeface="Arial"/>
              </a:rPr>
              <a:t>Risku: </a:t>
            </a:r>
            <a:r>
              <a:rPr sz="1100" spc="-5" dirty="0">
                <a:latin typeface="TeXGyreHeros"/>
                <a:cs typeface="TeXGyreHeros"/>
              </a:rPr>
              <a:t>Nuk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ka.</a:t>
            </a:r>
            <a:endParaRPr sz="1100">
              <a:latin typeface="TeXGyreHeros"/>
              <a:cs typeface="TeXGyreHero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227326" y="5863590"/>
            <a:ext cx="3572510" cy="2554605"/>
            <a:chOff x="2227326" y="5863590"/>
            <a:chExt cx="3572510" cy="2554605"/>
          </a:xfrm>
        </p:grpSpPr>
        <p:sp>
          <p:nvSpPr>
            <p:cNvPr id="4" name="object 4"/>
            <p:cNvSpPr/>
            <p:nvPr/>
          </p:nvSpPr>
          <p:spPr>
            <a:xfrm>
              <a:off x="2231136" y="5867400"/>
              <a:ext cx="3566160" cy="254965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231136" y="5867400"/>
              <a:ext cx="3564890" cy="2546985"/>
            </a:xfrm>
            <a:custGeom>
              <a:avLst/>
              <a:gdLst/>
              <a:ahLst/>
              <a:cxnLst/>
              <a:rect l="l" t="t" r="r" b="b"/>
              <a:pathLst>
                <a:path w="3564890" h="2546984">
                  <a:moveTo>
                    <a:pt x="0" y="0"/>
                  </a:moveTo>
                  <a:lnTo>
                    <a:pt x="0" y="2546604"/>
                  </a:lnTo>
                  <a:lnTo>
                    <a:pt x="3564636" y="2546604"/>
                  </a:lnTo>
                  <a:lnTo>
                    <a:pt x="3564636" y="0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41275">
              <a:lnSpc>
                <a:spcPct val="100000"/>
              </a:lnSpc>
              <a:spcBef>
                <a:spcPts val="15"/>
              </a:spcBef>
            </a:pPr>
            <a:r>
              <a:rPr dirty="0"/>
              <a:t>- </a:t>
            </a:r>
            <a:fld id="{81D60167-4931-47E6-BA6A-407CBD079E47}" type="slidenum">
              <a:rPr dirty="0"/>
              <a:t>54</a:t>
            </a:fld>
            <a:r>
              <a:rPr spc="-100" dirty="0"/>
              <a:t> </a:t>
            </a:r>
            <a:r>
              <a:rPr dirty="0"/>
              <a:t>-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43204" y="574913"/>
            <a:ext cx="5030470" cy="7511415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25"/>
              </a:spcBef>
            </a:pPr>
            <a:r>
              <a:rPr sz="1400" b="1" dirty="0">
                <a:latin typeface="Arial"/>
                <a:cs typeface="Arial"/>
              </a:rPr>
              <a:t>Fasule e</a:t>
            </a:r>
            <a:r>
              <a:rPr sz="1400" b="1" spc="-1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“Shalës”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459"/>
              </a:spcBef>
            </a:pPr>
            <a:r>
              <a:rPr sz="1250" b="1" spc="-5" dirty="0">
                <a:latin typeface="Arial"/>
                <a:cs typeface="Arial"/>
              </a:rPr>
              <a:t>Specia: </a:t>
            </a:r>
            <a:r>
              <a:rPr sz="1250" i="1" spc="-5" dirty="0">
                <a:latin typeface="Arimo"/>
                <a:cs typeface="Arimo"/>
              </a:rPr>
              <a:t>Phaseolus vulgaris</a:t>
            </a:r>
            <a:r>
              <a:rPr sz="1250" i="1" spc="5" dirty="0">
                <a:latin typeface="Arimo"/>
                <a:cs typeface="Arimo"/>
              </a:rPr>
              <a:t> </a:t>
            </a:r>
            <a:r>
              <a:rPr sz="1250" spc="-5" dirty="0">
                <a:latin typeface="TeXGyreHeros"/>
                <a:cs typeface="TeXGyreHeros"/>
              </a:rPr>
              <a:t>L.</a:t>
            </a:r>
            <a:endParaRPr sz="125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000">
              <a:latin typeface="TeXGyreHeros"/>
              <a:cs typeface="TeXGyreHeros"/>
            </a:endParaRPr>
          </a:p>
          <a:p>
            <a:pPr marL="192405" algn="just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Përhapja: </a:t>
            </a:r>
            <a:r>
              <a:rPr sz="1100" spc="5" dirty="0">
                <a:latin typeface="TeXGyreHeros"/>
                <a:cs typeface="TeXGyreHeros"/>
              </a:rPr>
              <a:t>Në </a:t>
            </a:r>
            <a:r>
              <a:rPr sz="1100" dirty="0">
                <a:latin typeface="TeXGyreHeros"/>
                <a:cs typeface="TeXGyreHeros"/>
              </a:rPr>
              <a:t>të gjithë </a:t>
            </a:r>
            <a:r>
              <a:rPr sz="1100" spc="-5" dirty="0">
                <a:latin typeface="TeXGyreHeros"/>
                <a:cs typeface="TeXGyreHeros"/>
              </a:rPr>
              <a:t>krahinën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Dukagjinit-Shkodër.</a:t>
            </a:r>
            <a:endParaRPr sz="1100">
              <a:latin typeface="TeXGyreHeros"/>
              <a:cs typeface="TeXGyreHeros"/>
            </a:endParaRPr>
          </a:p>
          <a:p>
            <a:pPr marL="12700" marR="5080" indent="179705" algn="just">
              <a:lnSpc>
                <a:spcPts val="1400"/>
              </a:lnSpc>
              <a:spcBef>
                <a:spcPts val="55"/>
              </a:spcBef>
            </a:pPr>
            <a:r>
              <a:rPr sz="1100" spc="-5" dirty="0">
                <a:latin typeface="TeXGyreHeros"/>
                <a:cs typeface="TeXGyreHeros"/>
              </a:rPr>
              <a:t>Kultivohet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për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më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se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60-70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vjet;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fara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është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mbajtur,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ruajtur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dhe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trashëguar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brez  pas brezi. Aktualisht </a:t>
            </a:r>
            <a:r>
              <a:rPr sz="1100" dirty="0">
                <a:latin typeface="TeXGyreHeros"/>
                <a:cs typeface="TeXGyreHeros"/>
              </a:rPr>
              <a:t>zë </a:t>
            </a:r>
            <a:r>
              <a:rPr sz="1100" spc="-5" dirty="0">
                <a:latin typeface="TeXGyreHeros"/>
                <a:cs typeface="TeXGyreHeros"/>
              </a:rPr>
              <a:t>rreth 45-50% të sipërfaqes që mbillet </a:t>
            </a:r>
            <a:r>
              <a:rPr sz="1100" dirty="0">
                <a:latin typeface="TeXGyreHeros"/>
                <a:cs typeface="TeXGyreHeros"/>
              </a:rPr>
              <a:t>me fasule </a:t>
            </a:r>
            <a:r>
              <a:rPr sz="1100" spc="-5" dirty="0">
                <a:latin typeface="TeXGyreHeros"/>
                <a:cs typeface="TeXGyreHeros"/>
              </a:rPr>
              <a:t>në zonë,  duke qenë </a:t>
            </a:r>
            <a:r>
              <a:rPr sz="1100" dirty="0">
                <a:latin typeface="TeXGyreHeros"/>
                <a:cs typeface="TeXGyreHeros"/>
              </a:rPr>
              <a:t>kështu kultivari autokton më i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përhapur.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900">
              <a:latin typeface="TeXGyreHeros"/>
              <a:cs typeface="TeXGyreHeros"/>
            </a:endParaRPr>
          </a:p>
          <a:p>
            <a:pPr marL="12700" marR="7620" indent="179705" algn="just">
              <a:lnSpc>
                <a:spcPct val="106400"/>
              </a:lnSpc>
            </a:pPr>
            <a:r>
              <a:rPr sz="1100" b="1" spc="-5" dirty="0">
                <a:latin typeface="Arial"/>
                <a:cs typeface="Arial"/>
              </a:rPr>
              <a:t>Kushtet </a:t>
            </a:r>
            <a:r>
              <a:rPr sz="1100" b="1" dirty="0">
                <a:latin typeface="Arial"/>
                <a:cs typeface="Arial"/>
              </a:rPr>
              <a:t>e </a:t>
            </a:r>
            <a:r>
              <a:rPr sz="1100" b="1" spc="-5" dirty="0">
                <a:latin typeface="Arial"/>
                <a:cs typeface="Arial"/>
              </a:rPr>
              <a:t>kultivimit: </a:t>
            </a:r>
            <a:r>
              <a:rPr sz="1100" spc="-5" dirty="0">
                <a:latin typeface="TeXGyreHeros"/>
                <a:cs typeface="TeXGyreHeros"/>
              </a:rPr>
              <a:t>Mbillet në ngastra të sheshta, toka të thella </a:t>
            </a:r>
            <a:r>
              <a:rPr sz="1100" dirty="0">
                <a:latin typeface="TeXGyreHeros"/>
                <a:cs typeface="TeXGyreHeros"/>
              </a:rPr>
              <a:t>e të </a:t>
            </a:r>
            <a:r>
              <a:rPr sz="1100" spc="-5" dirty="0">
                <a:latin typeface="TeXGyreHeros"/>
                <a:cs typeface="TeXGyreHeros"/>
              </a:rPr>
              <a:t>pasura  dhe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mundësi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ujitjeje.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</a:pPr>
            <a:endParaRPr sz="12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8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Përshkrimi:</a:t>
            </a:r>
            <a:endParaRPr sz="1100">
              <a:latin typeface="Arial"/>
              <a:cs typeface="Arial"/>
            </a:endParaRPr>
          </a:p>
          <a:p>
            <a:pPr marL="192405" algn="just">
              <a:lnSpc>
                <a:spcPct val="100000"/>
              </a:lnSpc>
              <a:spcBef>
                <a:spcPts val="70"/>
              </a:spcBef>
            </a:pPr>
            <a:r>
              <a:rPr sz="1100" spc="-5" dirty="0">
                <a:latin typeface="TeXGyreHeros"/>
                <a:cs typeface="TeXGyreHeros"/>
              </a:rPr>
              <a:t>Formon </a:t>
            </a:r>
            <a:r>
              <a:rPr sz="1100" dirty="0">
                <a:latin typeface="TeXGyreHeros"/>
                <a:cs typeface="TeXGyreHeros"/>
              </a:rPr>
              <a:t>bimë të </a:t>
            </a:r>
            <a:r>
              <a:rPr sz="1100" spc="-5" dirty="0">
                <a:latin typeface="TeXGyreHeros"/>
                <a:cs typeface="TeXGyreHeros"/>
              </a:rPr>
              <a:t>shkurtër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kaçubore; </a:t>
            </a:r>
            <a:r>
              <a:rPr sz="1100" dirty="0">
                <a:latin typeface="TeXGyreHeros"/>
                <a:cs typeface="TeXGyreHeros"/>
              </a:rPr>
              <a:t>kokërr </a:t>
            </a:r>
            <a:r>
              <a:rPr sz="1100" spc="-5" dirty="0">
                <a:latin typeface="TeXGyreHeros"/>
                <a:cs typeface="TeXGyreHeros"/>
              </a:rPr>
              <a:t>të </a:t>
            </a:r>
            <a:r>
              <a:rPr sz="1100" dirty="0">
                <a:latin typeface="TeXGyreHeros"/>
                <a:cs typeface="TeXGyreHeros"/>
              </a:rPr>
              <a:t>vogël e të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bardhë.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950">
              <a:latin typeface="TeXGyreHeros"/>
              <a:cs typeface="TeXGyreHeros"/>
            </a:endParaRPr>
          </a:p>
          <a:p>
            <a:pPr marL="12700" marR="5080" indent="179705" algn="just">
              <a:lnSpc>
                <a:spcPct val="105900"/>
              </a:lnSpc>
            </a:pPr>
            <a:r>
              <a:rPr sz="1100" b="1" spc="-5" dirty="0">
                <a:latin typeface="Arial"/>
                <a:cs typeface="Arial"/>
              </a:rPr>
              <a:t>Kultivimi: </a:t>
            </a:r>
            <a:r>
              <a:rPr sz="1100" dirty="0">
                <a:latin typeface="TeXGyreHeros"/>
                <a:cs typeface="TeXGyreHeros"/>
              </a:rPr>
              <a:t>Fasule </a:t>
            </a:r>
            <a:r>
              <a:rPr sz="1100" spc="-5" dirty="0">
                <a:latin typeface="TeXGyreHeros"/>
                <a:cs typeface="TeXGyreHeros"/>
              </a:rPr>
              <a:t>me cikël të shkurtër; mbillet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10-15 </a:t>
            </a:r>
            <a:r>
              <a:rPr sz="1100" dirty="0">
                <a:latin typeface="TeXGyreHeros"/>
                <a:cs typeface="TeXGyreHeros"/>
              </a:rPr>
              <a:t>maj </a:t>
            </a:r>
            <a:r>
              <a:rPr sz="1100" spc="-5" dirty="0">
                <a:latin typeface="TeXGyreHeros"/>
                <a:cs typeface="TeXGyreHeros"/>
              </a:rPr>
              <a:t>dhe vilet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mes  të gushtit.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zonë njihet ndryshe edhe </a:t>
            </a:r>
            <a:r>
              <a:rPr sz="1100" dirty="0">
                <a:latin typeface="TeXGyreHeros"/>
                <a:cs typeface="TeXGyreHeros"/>
              </a:rPr>
              <a:t>si </a:t>
            </a:r>
            <a:r>
              <a:rPr sz="1100" spc="-5" dirty="0">
                <a:latin typeface="TeXGyreHeros"/>
                <a:cs typeface="TeXGyreHeros"/>
              </a:rPr>
              <a:t>fasule </a:t>
            </a:r>
            <a:r>
              <a:rPr sz="1100" spc="-10" dirty="0">
                <a:latin typeface="TeXGyreHeros"/>
                <a:cs typeface="TeXGyreHeros"/>
              </a:rPr>
              <a:t>“7 </a:t>
            </a:r>
            <a:r>
              <a:rPr sz="1100" dirty="0">
                <a:latin typeface="TeXGyreHeros"/>
                <a:cs typeface="TeXGyreHeros"/>
              </a:rPr>
              <a:t>- jaushe”, çka do të </a:t>
            </a:r>
            <a:r>
              <a:rPr sz="1100" spc="-5" dirty="0">
                <a:latin typeface="TeXGyreHeros"/>
                <a:cs typeface="TeXGyreHeros"/>
              </a:rPr>
              <a:t>thotë </a:t>
            </a:r>
            <a:r>
              <a:rPr sz="1100" dirty="0">
                <a:latin typeface="TeXGyreHeros"/>
                <a:cs typeface="TeXGyreHeros"/>
              </a:rPr>
              <a:t>“7 -  </a:t>
            </a:r>
            <a:r>
              <a:rPr sz="1100" spc="-5" dirty="0">
                <a:latin typeface="TeXGyreHeros"/>
                <a:cs typeface="TeXGyreHeros"/>
              </a:rPr>
              <a:t>javësh”.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950">
              <a:latin typeface="TeXGyreHeros"/>
              <a:cs typeface="TeXGyreHeros"/>
            </a:endParaRPr>
          </a:p>
          <a:p>
            <a:pPr marL="12700" marR="5080" indent="179705" algn="just">
              <a:lnSpc>
                <a:spcPct val="106100"/>
              </a:lnSpc>
            </a:pPr>
            <a:r>
              <a:rPr sz="1100" b="1" spc="-10" dirty="0">
                <a:latin typeface="Arial"/>
                <a:cs typeface="Arial"/>
              </a:rPr>
              <a:t>Teknologjia: </a:t>
            </a:r>
            <a:r>
              <a:rPr sz="1100" spc="-5" dirty="0">
                <a:latin typeface="TeXGyreHeros"/>
                <a:cs typeface="TeXGyreHeros"/>
              </a:rPr>
              <a:t>Mund </a:t>
            </a:r>
            <a:r>
              <a:rPr sz="1100" dirty="0">
                <a:latin typeface="TeXGyreHeros"/>
                <a:cs typeface="TeXGyreHeros"/>
              </a:rPr>
              <a:t>të mbillet në </a:t>
            </a:r>
            <a:r>
              <a:rPr sz="1100" spc="-5" dirty="0">
                <a:latin typeface="TeXGyreHeros"/>
                <a:cs typeface="TeXGyreHeros"/>
              </a:rPr>
              <a:t>ngastër </a:t>
            </a:r>
            <a:r>
              <a:rPr sz="1100" dirty="0">
                <a:latin typeface="TeXGyreHeros"/>
                <a:cs typeface="TeXGyreHeros"/>
              </a:rPr>
              <a:t>më </a:t>
            </a:r>
            <a:r>
              <a:rPr sz="1100" spc="-5" dirty="0">
                <a:latin typeface="TeXGyreHeros"/>
                <a:cs typeface="TeXGyreHeros"/>
              </a:rPr>
              <a:t>vete, </a:t>
            </a:r>
            <a:r>
              <a:rPr sz="1100" dirty="0">
                <a:latin typeface="TeXGyreHeros"/>
                <a:cs typeface="TeXGyreHeros"/>
              </a:rPr>
              <a:t>por shpesh mbillet në </a:t>
            </a:r>
            <a:r>
              <a:rPr sz="1100" spc="-5" dirty="0">
                <a:latin typeface="TeXGyreHeros"/>
                <a:cs typeface="TeXGyreHeros"/>
              </a:rPr>
              <a:t>bash-  këshoqërim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me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misrin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vendit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“Farë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deti”,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në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mes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rreshtave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misrit,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në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rresht  </a:t>
            </a:r>
            <a:r>
              <a:rPr sz="1100" dirty="0">
                <a:latin typeface="TeXGyreHeros"/>
                <a:cs typeface="TeXGyreHeros"/>
              </a:rPr>
              <a:t>më </a:t>
            </a:r>
            <a:r>
              <a:rPr sz="1100" spc="-5" dirty="0">
                <a:latin typeface="TeXGyreHeros"/>
                <a:cs typeface="TeXGyreHeros"/>
              </a:rPr>
              <a:t>vete. Pas mbjelljes </a:t>
            </a:r>
            <a:r>
              <a:rPr sz="1100" dirty="0">
                <a:latin typeface="TeXGyreHeros"/>
                <a:cs typeface="TeXGyreHeros"/>
              </a:rPr>
              <a:t>së </a:t>
            </a:r>
            <a:r>
              <a:rPr sz="1100" spc="-5" dirty="0">
                <a:latin typeface="TeXGyreHeros"/>
                <a:cs typeface="TeXGyreHeros"/>
              </a:rPr>
              <a:t>misrit dhe mbirjes </a:t>
            </a:r>
            <a:r>
              <a:rPr sz="1100" dirty="0">
                <a:latin typeface="TeXGyreHeros"/>
                <a:cs typeface="TeXGyreHeros"/>
              </a:rPr>
              <a:t>së </a:t>
            </a:r>
            <a:r>
              <a:rPr sz="1100" spc="-5" dirty="0">
                <a:latin typeface="TeXGyreHeros"/>
                <a:cs typeface="TeXGyreHeros"/>
              </a:rPr>
              <a:t>tij, në </a:t>
            </a:r>
            <a:r>
              <a:rPr sz="1100" dirty="0">
                <a:latin typeface="TeXGyreHeros"/>
                <a:cs typeface="TeXGyreHeros"/>
              </a:rPr>
              <a:t>mes </a:t>
            </a:r>
            <a:r>
              <a:rPr sz="1100" spc="-5" dirty="0">
                <a:latin typeface="TeXGyreHeros"/>
                <a:cs typeface="TeXGyreHeros"/>
              </a:rPr>
              <a:t>rreshtave </a:t>
            </a:r>
            <a:r>
              <a:rPr sz="1100" dirty="0">
                <a:latin typeface="TeXGyreHeros"/>
                <a:cs typeface="TeXGyreHeros"/>
              </a:rPr>
              <a:t>hapet me  </a:t>
            </a:r>
            <a:r>
              <a:rPr sz="1100" spc="-5" dirty="0">
                <a:latin typeface="TeXGyreHeros"/>
                <a:cs typeface="TeXGyreHeros"/>
              </a:rPr>
              <a:t>shatë një </a:t>
            </a:r>
            <a:r>
              <a:rPr sz="1100" dirty="0">
                <a:latin typeface="TeXGyreHeros"/>
                <a:cs typeface="TeXGyreHeros"/>
              </a:rPr>
              <a:t>brazdë ku bëhet </a:t>
            </a:r>
            <a:r>
              <a:rPr sz="1100" spc="-5" dirty="0">
                <a:latin typeface="TeXGyreHeros"/>
                <a:cs typeface="TeXGyreHeros"/>
              </a:rPr>
              <a:t>mbjellja. </a:t>
            </a:r>
            <a:r>
              <a:rPr sz="1100" dirty="0">
                <a:latin typeface="TeXGyreHeros"/>
                <a:cs typeface="TeXGyreHeros"/>
              </a:rPr>
              <a:t>Fasulja </a:t>
            </a:r>
            <a:r>
              <a:rPr sz="1100" spc="-5" dirty="0">
                <a:latin typeface="TeXGyreHeros"/>
                <a:cs typeface="TeXGyreHeros"/>
              </a:rPr>
              <a:t>përﬁton </a:t>
            </a:r>
            <a:r>
              <a:rPr sz="1100" dirty="0">
                <a:latin typeface="TeXGyreHeros"/>
                <a:cs typeface="TeXGyreHeros"/>
              </a:rPr>
              <a:t>nga </a:t>
            </a:r>
            <a:r>
              <a:rPr sz="1100" spc="-5" dirty="0">
                <a:latin typeface="TeXGyreHeros"/>
                <a:cs typeface="TeXGyreHeros"/>
              </a:rPr>
              <a:t>shërbimet që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bëhen  misrit.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850">
              <a:latin typeface="TeXGyreHeros"/>
              <a:cs typeface="TeXGyreHeros"/>
            </a:endParaRPr>
          </a:p>
          <a:p>
            <a:pPr marL="192405" algn="just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Rendimenti: </a:t>
            </a:r>
            <a:r>
              <a:rPr sz="1100" spc="-5" dirty="0">
                <a:latin typeface="TeXGyreHeros"/>
                <a:cs typeface="TeXGyreHeros"/>
              </a:rPr>
              <a:t>rreth 1-1,5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kv/dynym.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  <a:spcBef>
                <a:spcPts val="5"/>
              </a:spcBef>
            </a:pPr>
            <a:r>
              <a:rPr sz="1100" b="1" spc="-10" dirty="0">
                <a:latin typeface="Arial"/>
                <a:cs typeface="Arial"/>
              </a:rPr>
              <a:t>Veçantitë: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000">
              <a:latin typeface="Arial"/>
              <a:cs typeface="Arial"/>
            </a:endParaRPr>
          </a:p>
          <a:p>
            <a:pPr marL="12700" marR="2680335" indent="179705" algn="just">
              <a:lnSpc>
                <a:spcPct val="105900"/>
              </a:lnSpc>
            </a:pPr>
            <a:r>
              <a:rPr sz="1100" b="1" spc="-5" dirty="0">
                <a:latin typeface="Arial"/>
                <a:cs typeface="Arial"/>
              </a:rPr>
              <a:t>Pozitive: </a:t>
            </a:r>
            <a:r>
              <a:rPr sz="1100" spc="-5" dirty="0">
                <a:latin typeface="TeXGyreHeros"/>
                <a:cs typeface="TeXGyreHeros"/>
              </a:rPr>
              <a:t>Ka qëndrueshmëri </a:t>
            </a:r>
            <a:r>
              <a:rPr sz="1100" dirty="0">
                <a:latin typeface="TeXGyreHeros"/>
                <a:cs typeface="TeXGyreHeros"/>
              </a:rPr>
              <a:t>të  mirë </a:t>
            </a:r>
            <a:r>
              <a:rPr sz="1100" spc="-5" dirty="0">
                <a:latin typeface="TeXGyreHeros"/>
                <a:cs typeface="TeXGyreHeros"/>
              </a:rPr>
              <a:t>ndaj sëmundjeve,</a:t>
            </a:r>
            <a:r>
              <a:rPr sz="1100" spc="-1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temperaturave  të </a:t>
            </a:r>
            <a:r>
              <a:rPr sz="1100" dirty="0">
                <a:latin typeface="TeXGyreHeros"/>
                <a:cs typeface="TeXGyreHeros"/>
              </a:rPr>
              <a:t>ulëta </a:t>
            </a:r>
            <a:r>
              <a:rPr sz="1100" spc="-5" dirty="0">
                <a:latin typeface="TeXGyreHeros"/>
                <a:cs typeface="TeXGyreHeros"/>
              </a:rPr>
              <a:t>dhe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larta.</a:t>
            </a:r>
            <a:endParaRPr sz="1100">
              <a:latin typeface="TeXGyreHeros"/>
              <a:cs typeface="TeXGyreHeros"/>
            </a:endParaRPr>
          </a:p>
          <a:p>
            <a:pPr marL="12700" marR="2679700" indent="179705" algn="just">
              <a:lnSpc>
                <a:spcPct val="105900"/>
              </a:lnSpc>
              <a:spcBef>
                <a:spcPts val="5"/>
              </a:spcBef>
            </a:pPr>
            <a:r>
              <a:rPr sz="1100" spc="-5" dirty="0">
                <a:latin typeface="TeXGyreHeros"/>
                <a:cs typeface="TeXGyreHeros"/>
              </a:rPr>
              <a:t>Jep prodhim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lartë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të qëndrue-  </a:t>
            </a:r>
            <a:r>
              <a:rPr sz="1100" dirty="0">
                <a:latin typeface="TeXGyreHeros"/>
                <a:cs typeface="TeXGyreHeros"/>
              </a:rPr>
              <a:t>shëm. </a:t>
            </a:r>
            <a:r>
              <a:rPr sz="1100" spc="-5" dirty="0">
                <a:latin typeface="TeXGyreHeros"/>
                <a:cs typeface="TeXGyreHeros"/>
              </a:rPr>
              <a:t>Zien </a:t>
            </a:r>
            <a:r>
              <a:rPr sz="1100" dirty="0">
                <a:latin typeface="TeXGyreHeros"/>
                <a:cs typeface="TeXGyreHeros"/>
              </a:rPr>
              <a:t>shpejt </a:t>
            </a:r>
            <a:r>
              <a:rPr sz="1100" spc="-5" dirty="0">
                <a:latin typeface="TeXGyreHeros"/>
                <a:cs typeface="TeXGyreHeros"/>
              </a:rPr>
              <a:t>dhe është me </a:t>
            </a:r>
            <a:r>
              <a:rPr sz="1100" dirty="0">
                <a:latin typeface="TeXGyreHeros"/>
                <a:cs typeface="TeXGyreHeros"/>
              </a:rPr>
              <a:t>shije  </a:t>
            </a:r>
            <a:r>
              <a:rPr sz="1100" spc="-5" dirty="0">
                <a:latin typeface="TeXGyreHeros"/>
                <a:cs typeface="TeXGyreHeros"/>
              </a:rPr>
              <a:t>të </a:t>
            </a:r>
            <a:r>
              <a:rPr sz="1100" dirty="0">
                <a:latin typeface="TeXGyreHeros"/>
                <a:cs typeface="TeXGyreHeros"/>
              </a:rPr>
              <a:t>veçantë.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Negative</a:t>
            </a:r>
            <a:r>
              <a:rPr sz="1100" spc="-5" dirty="0">
                <a:latin typeface="TeXGyreHeros"/>
                <a:cs typeface="TeXGyreHeros"/>
              </a:rPr>
              <a:t>: </a:t>
            </a:r>
            <a:r>
              <a:rPr sz="1100" dirty="0">
                <a:latin typeface="TeXGyreHeros"/>
                <a:cs typeface="TeXGyreHeros"/>
              </a:rPr>
              <a:t>Nuk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ka.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800">
              <a:latin typeface="TeXGyreHeros"/>
              <a:cs typeface="TeXGyreHeros"/>
            </a:endParaRPr>
          </a:p>
          <a:p>
            <a:pPr marL="12700" marR="2681605" indent="179705" algn="just">
              <a:lnSpc>
                <a:spcPct val="106400"/>
              </a:lnSpc>
              <a:spcBef>
                <a:spcPts val="5"/>
              </a:spcBef>
            </a:pPr>
            <a:r>
              <a:rPr sz="1100" b="1" spc="-5" dirty="0">
                <a:latin typeface="Arial"/>
                <a:cs typeface="Arial"/>
              </a:rPr>
              <a:t>Përdorimi: </a:t>
            </a:r>
            <a:r>
              <a:rPr sz="1100" dirty="0">
                <a:latin typeface="TeXGyreHeros"/>
                <a:cs typeface="TeXGyreHeros"/>
              </a:rPr>
              <a:t>Për </a:t>
            </a:r>
            <a:r>
              <a:rPr sz="1100" spc="-5" dirty="0">
                <a:latin typeface="TeXGyreHeros"/>
                <a:cs typeface="TeXGyreHeros"/>
              </a:rPr>
              <a:t>gatime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konsum  në familje </a:t>
            </a:r>
            <a:r>
              <a:rPr sz="1100" dirty="0">
                <a:latin typeface="TeXGyreHeros"/>
                <a:cs typeface="TeXGyreHeros"/>
              </a:rPr>
              <a:t>dhe për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treg.</a:t>
            </a:r>
            <a:endParaRPr sz="11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  <a:spcBef>
                <a:spcPts val="875"/>
              </a:spcBef>
            </a:pPr>
            <a:r>
              <a:rPr sz="1100" b="1" dirty="0">
                <a:latin typeface="Arial"/>
                <a:cs typeface="Arial"/>
              </a:rPr>
              <a:t>Risku: </a:t>
            </a:r>
            <a:r>
              <a:rPr sz="1100" spc="-5" dirty="0">
                <a:latin typeface="TeXGyreHeros"/>
                <a:cs typeface="TeXGyreHeros"/>
              </a:rPr>
              <a:t>Nuk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ka.</a:t>
            </a:r>
            <a:endParaRPr sz="1100">
              <a:latin typeface="TeXGyreHeros"/>
              <a:cs typeface="TeXGyreHero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156204" y="5615940"/>
            <a:ext cx="2603500" cy="2284730"/>
            <a:chOff x="3156204" y="5615940"/>
            <a:chExt cx="2603500" cy="2284730"/>
          </a:xfrm>
        </p:grpSpPr>
        <p:sp>
          <p:nvSpPr>
            <p:cNvPr id="4" name="object 4"/>
            <p:cNvSpPr/>
            <p:nvPr/>
          </p:nvSpPr>
          <p:spPr>
            <a:xfrm>
              <a:off x="3157728" y="5618988"/>
              <a:ext cx="2601468" cy="228142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159252" y="5618988"/>
              <a:ext cx="2597150" cy="2278380"/>
            </a:xfrm>
            <a:custGeom>
              <a:avLst/>
              <a:gdLst/>
              <a:ahLst/>
              <a:cxnLst/>
              <a:rect l="l" t="t" r="r" b="b"/>
              <a:pathLst>
                <a:path w="2597150" h="2278379">
                  <a:moveTo>
                    <a:pt x="0" y="0"/>
                  </a:moveTo>
                  <a:lnTo>
                    <a:pt x="0" y="2278380"/>
                  </a:lnTo>
                  <a:lnTo>
                    <a:pt x="2596896" y="2278380"/>
                  </a:lnTo>
                  <a:lnTo>
                    <a:pt x="2596896" y="0"/>
                  </a:lnTo>
                  <a:lnTo>
                    <a:pt x="0" y="0"/>
                  </a:lnTo>
                  <a:close/>
                </a:path>
              </a:pathLst>
            </a:custGeom>
            <a:ln w="6095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41275">
              <a:lnSpc>
                <a:spcPct val="100000"/>
              </a:lnSpc>
              <a:spcBef>
                <a:spcPts val="15"/>
              </a:spcBef>
            </a:pPr>
            <a:r>
              <a:rPr dirty="0"/>
              <a:t>- </a:t>
            </a:r>
            <a:fld id="{81D60167-4931-47E6-BA6A-407CBD079E47}" type="slidenum">
              <a:rPr dirty="0"/>
              <a:t>55</a:t>
            </a:fld>
            <a:r>
              <a:rPr spc="-100" dirty="0"/>
              <a:t> </a:t>
            </a:r>
            <a:r>
              <a:rPr dirty="0"/>
              <a:t>-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90880" y="602079"/>
            <a:ext cx="5208270" cy="78530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512570" marR="991235" indent="-515620">
              <a:lnSpc>
                <a:spcPct val="118600"/>
              </a:lnSpc>
              <a:spcBef>
                <a:spcPts val="95"/>
              </a:spcBef>
            </a:pPr>
            <a:r>
              <a:rPr sz="1400" b="1" dirty="0">
                <a:latin typeface="Arial"/>
                <a:cs typeface="Arial"/>
              </a:rPr>
              <a:t>Grosha e shkurtër “Laramane e</a:t>
            </a:r>
            <a:r>
              <a:rPr sz="1400" b="1" spc="-11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kuqe”  Specia: </a:t>
            </a:r>
            <a:r>
              <a:rPr sz="1250" i="1" spc="-5" dirty="0">
                <a:latin typeface="Arimo"/>
                <a:cs typeface="Arimo"/>
              </a:rPr>
              <a:t>Phaseolus vulgaris</a:t>
            </a:r>
            <a:r>
              <a:rPr sz="1250" i="1" spc="-75" dirty="0">
                <a:latin typeface="Arimo"/>
                <a:cs typeface="Arimo"/>
              </a:rPr>
              <a:t> </a:t>
            </a:r>
            <a:r>
              <a:rPr sz="1250" spc="-5" dirty="0">
                <a:latin typeface="TeXGyreHeros"/>
                <a:cs typeface="TeXGyreHeros"/>
              </a:rPr>
              <a:t>L.</a:t>
            </a:r>
            <a:endParaRPr sz="125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900">
              <a:latin typeface="TeXGyreHeros"/>
              <a:cs typeface="TeXGyreHeros"/>
            </a:endParaRPr>
          </a:p>
          <a:p>
            <a:pPr marL="101600" marR="95250" indent="179705" algn="just">
              <a:lnSpc>
                <a:spcPct val="106400"/>
              </a:lnSpc>
            </a:pPr>
            <a:r>
              <a:rPr sz="1100" b="1" spc="-5" dirty="0">
                <a:latin typeface="Arial"/>
                <a:cs typeface="Arial"/>
              </a:rPr>
              <a:t>Përhapja: </a:t>
            </a:r>
            <a:r>
              <a:rPr sz="1100" dirty="0">
                <a:latin typeface="TeXGyreHeros"/>
                <a:cs typeface="TeXGyreHeros"/>
              </a:rPr>
              <a:t>Në të </a:t>
            </a:r>
            <a:r>
              <a:rPr sz="1100" spc="-5" dirty="0">
                <a:latin typeface="TeXGyreHeros"/>
                <a:cs typeface="TeXGyreHeros"/>
              </a:rPr>
              <a:t>gjithë </a:t>
            </a:r>
            <a:r>
              <a:rPr sz="1100" dirty="0">
                <a:latin typeface="TeXGyreHeros"/>
                <a:cs typeface="TeXGyreHeros"/>
              </a:rPr>
              <a:t>krahinën e </a:t>
            </a:r>
            <a:r>
              <a:rPr sz="1100" spc="-5" dirty="0">
                <a:latin typeface="TeXGyreHeros"/>
                <a:cs typeface="TeXGyreHeros"/>
              </a:rPr>
              <a:t>Dukagjinit dhe Kelmendit-Shkodër, por</a:t>
            </a:r>
            <a:r>
              <a:rPr sz="1100" spc="-1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edhe  në Margegaj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Tropojës. Njihet edhe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emrin “Grosha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kuqe”.</a:t>
            </a:r>
            <a:endParaRPr sz="1100">
              <a:latin typeface="TeXGyreHeros"/>
              <a:cs typeface="TeXGyreHeros"/>
            </a:endParaRPr>
          </a:p>
          <a:p>
            <a:pPr marL="101600" marR="93980" indent="179705" algn="just">
              <a:lnSpc>
                <a:spcPct val="105500"/>
              </a:lnSpc>
              <a:spcBef>
                <a:spcPts val="15"/>
              </a:spcBef>
            </a:pPr>
            <a:r>
              <a:rPr sz="1100" spc="-5" dirty="0">
                <a:latin typeface="TeXGyreHeros"/>
                <a:cs typeface="TeXGyreHeros"/>
              </a:rPr>
              <a:t>Kultivohet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këtu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për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mbi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200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vjet;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fara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është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mbajtur,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ruajtur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dhe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trashëguar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brez  </a:t>
            </a:r>
            <a:r>
              <a:rPr sz="1100" spc="-5" dirty="0">
                <a:latin typeface="TeXGyreHeros"/>
                <a:cs typeface="TeXGyreHeros"/>
              </a:rPr>
              <a:t>pas </a:t>
            </a:r>
            <a:r>
              <a:rPr sz="1100" dirty="0">
                <a:latin typeface="TeXGyreHeros"/>
                <a:cs typeface="TeXGyreHeros"/>
              </a:rPr>
              <a:t>brezi. </a:t>
            </a:r>
            <a:r>
              <a:rPr sz="1100" spc="-5" dirty="0">
                <a:latin typeface="TeXGyreHeros"/>
                <a:cs typeface="TeXGyreHeros"/>
              </a:rPr>
              <a:t>Aktualisht </a:t>
            </a:r>
            <a:r>
              <a:rPr sz="1100" dirty="0">
                <a:latin typeface="TeXGyreHeros"/>
                <a:cs typeface="TeXGyreHeros"/>
              </a:rPr>
              <a:t>zë 20 - </a:t>
            </a:r>
            <a:r>
              <a:rPr sz="1100" spc="-5" dirty="0">
                <a:latin typeface="TeXGyreHeros"/>
                <a:cs typeface="TeXGyreHeros"/>
              </a:rPr>
              <a:t>25%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sipërfaqes fasules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këto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zona.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950">
              <a:latin typeface="TeXGyreHeros"/>
              <a:cs typeface="TeXGyreHeros"/>
            </a:endParaRPr>
          </a:p>
          <a:p>
            <a:pPr marL="101600" marR="94615" indent="179705" algn="just">
              <a:lnSpc>
                <a:spcPct val="105500"/>
              </a:lnSpc>
              <a:spcBef>
                <a:spcPts val="5"/>
              </a:spcBef>
            </a:pPr>
            <a:r>
              <a:rPr sz="1100" b="1" spc="-5" dirty="0">
                <a:latin typeface="Arial"/>
                <a:cs typeface="Arial"/>
              </a:rPr>
              <a:t>Kushtet</a:t>
            </a:r>
            <a:r>
              <a:rPr sz="1100" b="1" spc="-4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e</a:t>
            </a:r>
            <a:r>
              <a:rPr sz="1100" b="1" spc="-2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kultivimit:</a:t>
            </a:r>
            <a:r>
              <a:rPr sz="1100" b="1" spc="-35" dirty="0">
                <a:latin typeface="Arial"/>
                <a:cs typeface="Arial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Mbillet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në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ngastër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më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vete,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toka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sheshta,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thella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  pasura dhe me </a:t>
            </a:r>
            <a:r>
              <a:rPr sz="1100" spc="-5" dirty="0">
                <a:latin typeface="TeXGyreHeros"/>
                <a:cs typeface="TeXGyreHeros"/>
              </a:rPr>
              <a:t>mundësi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ujitjeje.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000">
              <a:latin typeface="TeXGyreHeros"/>
              <a:cs typeface="TeXGyreHeros"/>
            </a:endParaRPr>
          </a:p>
          <a:p>
            <a:pPr marL="2813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Përshkrimi:</a:t>
            </a:r>
            <a:endParaRPr sz="1100">
              <a:latin typeface="Arial"/>
              <a:cs typeface="Arial"/>
            </a:endParaRPr>
          </a:p>
          <a:p>
            <a:pPr marL="101600" marR="95250" indent="179705" algn="just">
              <a:lnSpc>
                <a:spcPts val="1400"/>
              </a:lnSpc>
              <a:spcBef>
                <a:spcPts val="50"/>
              </a:spcBef>
            </a:pPr>
            <a:r>
              <a:rPr sz="1100" spc="-20" dirty="0">
                <a:latin typeface="TeXGyreHeros"/>
                <a:cs typeface="TeXGyreHeros"/>
              </a:rPr>
              <a:t>Formon bimë të </a:t>
            </a:r>
            <a:r>
              <a:rPr sz="1100" spc="-25" dirty="0">
                <a:latin typeface="TeXGyreHeros"/>
                <a:cs typeface="TeXGyreHeros"/>
              </a:rPr>
              <a:t>shkurtër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25" dirty="0">
                <a:latin typeface="TeXGyreHeros"/>
                <a:cs typeface="TeXGyreHeros"/>
              </a:rPr>
              <a:t>kaçubore; </a:t>
            </a:r>
            <a:r>
              <a:rPr sz="1100" spc="-20" dirty="0">
                <a:latin typeface="TeXGyreHeros"/>
                <a:cs typeface="TeXGyreHeros"/>
              </a:rPr>
              <a:t>bishtaja </a:t>
            </a:r>
            <a:r>
              <a:rPr sz="1100" spc="-10" dirty="0">
                <a:latin typeface="TeXGyreHeros"/>
                <a:cs typeface="TeXGyreHeros"/>
              </a:rPr>
              <a:t>të </a:t>
            </a:r>
            <a:r>
              <a:rPr sz="1100" spc="-20" dirty="0">
                <a:latin typeface="TeXGyreHeros"/>
                <a:cs typeface="TeXGyreHeros"/>
              </a:rPr>
              <a:t>mëdha </a:t>
            </a:r>
            <a:r>
              <a:rPr sz="1100" spc="-15" dirty="0">
                <a:latin typeface="TeXGyreHeros"/>
                <a:cs typeface="TeXGyreHeros"/>
              </a:rPr>
              <a:t>me </a:t>
            </a:r>
            <a:r>
              <a:rPr sz="1100" spc="-20" dirty="0">
                <a:latin typeface="TeXGyreHeros"/>
                <a:cs typeface="TeXGyreHeros"/>
              </a:rPr>
              <a:t>ngjyrë </a:t>
            </a:r>
            <a:r>
              <a:rPr sz="1100" spc="-25" dirty="0">
                <a:latin typeface="TeXGyreHeros"/>
                <a:cs typeface="TeXGyreHeros"/>
              </a:rPr>
              <a:t>laramane </a:t>
            </a:r>
            <a:r>
              <a:rPr sz="1100" spc="-20" dirty="0">
                <a:latin typeface="TeXGyreHeros"/>
                <a:cs typeface="TeXGyreHeros"/>
              </a:rPr>
              <a:t>(me  </a:t>
            </a:r>
            <a:r>
              <a:rPr sz="1100" spc="-25" dirty="0">
                <a:latin typeface="TeXGyreHeros"/>
                <a:cs typeface="TeXGyreHeros"/>
              </a:rPr>
              <a:t>mozaik </a:t>
            </a:r>
            <a:r>
              <a:rPr sz="1100" spc="-20" dirty="0">
                <a:latin typeface="TeXGyreHeros"/>
                <a:cs typeface="TeXGyreHeros"/>
              </a:rPr>
              <a:t>ngjyrë </a:t>
            </a:r>
            <a:r>
              <a:rPr sz="1100" spc="-10" dirty="0">
                <a:latin typeface="TeXGyreHeros"/>
                <a:cs typeface="TeXGyreHeros"/>
              </a:rPr>
              <a:t>të </a:t>
            </a:r>
            <a:r>
              <a:rPr sz="1100" spc="-25" dirty="0">
                <a:latin typeface="TeXGyreHeros"/>
                <a:cs typeface="TeXGyreHeros"/>
              </a:rPr>
              <a:t>kuqe-violet), </a:t>
            </a:r>
            <a:r>
              <a:rPr sz="1100" spc="-20" dirty="0">
                <a:latin typeface="TeXGyreHeros"/>
                <a:cs typeface="TeXGyreHeros"/>
              </a:rPr>
              <a:t>kokërr </a:t>
            </a:r>
            <a:r>
              <a:rPr sz="1100" spc="-25" dirty="0">
                <a:latin typeface="TeXGyreHeros"/>
                <a:cs typeface="TeXGyreHeros"/>
              </a:rPr>
              <a:t>mesatarisht </a:t>
            </a:r>
            <a:r>
              <a:rPr sz="1100" spc="-10" dirty="0">
                <a:latin typeface="TeXGyreHeros"/>
                <a:cs typeface="TeXGyreHeros"/>
              </a:rPr>
              <a:t>të </a:t>
            </a:r>
            <a:r>
              <a:rPr sz="1100" spc="-20" dirty="0">
                <a:latin typeface="TeXGyreHeros"/>
                <a:cs typeface="TeXGyreHeros"/>
              </a:rPr>
              <a:t>madhe, </a:t>
            </a:r>
            <a:r>
              <a:rPr sz="1100" spc="-5" dirty="0">
                <a:latin typeface="TeXGyreHeros"/>
                <a:cs typeface="TeXGyreHeros"/>
              </a:rPr>
              <a:t>me </a:t>
            </a:r>
            <a:r>
              <a:rPr sz="1100" spc="-20" dirty="0">
                <a:latin typeface="TeXGyreHeros"/>
                <a:cs typeface="TeXGyreHeros"/>
              </a:rPr>
              <a:t>ngjyrë </a:t>
            </a:r>
            <a:r>
              <a:rPr sz="1100" spc="-25" dirty="0">
                <a:latin typeface="TeXGyreHeros"/>
                <a:cs typeface="TeXGyreHeros"/>
              </a:rPr>
              <a:t>laramane </a:t>
            </a:r>
            <a:r>
              <a:rPr sz="1100" spc="-20" dirty="0">
                <a:latin typeface="TeXGyreHeros"/>
                <a:cs typeface="TeXGyreHeros"/>
              </a:rPr>
              <a:t>të  kuqe.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900">
              <a:latin typeface="TeXGyreHeros"/>
              <a:cs typeface="TeXGyreHeros"/>
            </a:endParaRPr>
          </a:p>
          <a:p>
            <a:pPr marL="101600" marR="3265170" indent="179705" algn="just">
              <a:lnSpc>
                <a:spcPct val="106100"/>
              </a:lnSpc>
            </a:pPr>
            <a:r>
              <a:rPr sz="1100" b="1" spc="-5" dirty="0">
                <a:latin typeface="Arial"/>
                <a:cs typeface="Arial"/>
              </a:rPr>
              <a:t>Kultivimi: </a:t>
            </a:r>
            <a:r>
              <a:rPr sz="1100" dirty="0">
                <a:latin typeface="TeXGyreHeros"/>
                <a:cs typeface="TeXGyreHeros"/>
              </a:rPr>
              <a:t>Fasule </a:t>
            </a:r>
            <a:r>
              <a:rPr sz="1100" spc="-5" dirty="0">
                <a:latin typeface="TeXGyreHeros"/>
                <a:cs typeface="TeXGyreHeros"/>
              </a:rPr>
              <a:t>me cikël  relativisht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shkurtër; </a:t>
            </a:r>
            <a:r>
              <a:rPr sz="1100" dirty="0">
                <a:latin typeface="TeXGyreHeros"/>
                <a:cs typeface="TeXGyreHeros"/>
              </a:rPr>
              <a:t>mbillet  </a:t>
            </a:r>
            <a:r>
              <a:rPr sz="1100" spc="-5" dirty="0">
                <a:latin typeface="TeXGyreHeros"/>
                <a:cs typeface="TeXGyreHeros"/>
              </a:rPr>
              <a:t>në </a:t>
            </a:r>
            <a:r>
              <a:rPr sz="1100" dirty="0">
                <a:latin typeface="TeXGyreHeros"/>
                <a:cs typeface="TeXGyreHeros"/>
              </a:rPr>
              <a:t>10-15 </a:t>
            </a:r>
            <a:r>
              <a:rPr sz="1100" spc="-5" dirty="0">
                <a:latin typeface="TeXGyreHeros"/>
                <a:cs typeface="TeXGyreHeros"/>
              </a:rPr>
              <a:t>maj </a:t>
            </a:r>
            <a:r>
              <a:rPr sz="1100" dirty="0">
                <a:latin typeface="TeXGyreHeros"/>
                <a:cs typeface="TeXGyreHeros"/>
              </a:rPr>
              <a:t>e vilet </a:t>
            </a:r>
            <a:r>
              <a:rPr sz="1100" spc="-1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fund  të gushtit </a:t>
            </a:r>
            <a:r>
              <a:rPr sz="1100" dirty="0">
                <a:latin typeface="TeXGyreHeros"/>
                <a:cs typeface="TeXGyreHeros"/>
              </a:rPr>
              <a:t>deri </a:t>
            </a:r>
            <a:r>
              <a:rPr sz="1100" spc="-5" dirty="0">
                <a:latin typeface="TeXGyreHeros"/>
                <a:cs typeface="TeXGyreHeros"/>
              </a:rPr>
              <a:t>ﬁllim </a:t>
            </a:r>
            <a:r>
              <a:rPr sz="1100" dirty="0">
                <a:latin typeface="TeXGyreHeros"/>
                <a:cs typeface="TeXGyreHeros"/>
              </a:rPr>
              <a:t>shtatori.  Në vite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veçanta (kur dimri  vjen </a:t>
            </a:r>
            <a:r>
              <a:rPr sz="1100" dirty="0">
                <a:latin typeface="TeXGyreHeros"/>
                <a:cs typeface="TeXGyreHeros"/>
              </a:rPr>
              <a:t>shpejt) </a:t>
            </a:r>
            <a:r>
              <a:rPr sz="1100" spc="-5" dirty="0">
                <a:latin typeface="TeXGyreHeros"/>
                <a:cs typeface="TeXGyreHeros"/>
              </a:rPr>
              <a:t>nuk piqen gjithë  bishtajat </a:t>
            </a:r>
            <a:r>
              <a:rPr sz="1100" dirty="0">
                <a:latin typeface="TeXGyreHeros"/>
                <a:cs typeface="TeXGyreHeros"/>
              </a:rPr>
              <a:t>dhe </a:t>
            </a:r>
            <a:r>
              <a:rPr sz="1100" spc="-5" dirty="0">
                <a:latin typeface="TeXGyreHeros"/>
                <a:cs typeface="TeXGyreHeros"/>
              </a:rPr>
              <a:t>vështirësohet  tharja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prodhimit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vjelë.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950">
              <a:latin typeface="TeXGyreHeros"/>
              <a:cs typeface="TeXGyreHeros"/>
            </a:endParaRPr>
          </a:p>
          <a:p>
            <a:pPr marL="101600" marR="93980" indent="179705" algn="just">
              <a:lnSpc>
                <a:spcPct val="106100"/>
              </a:lnSpc>
            </a:pPr>
            <a:r>
              <a:rPr sz="1100" b="1" spc="-10" dirty="0">
                <a:latin typeface="Arial"/>
                <a:cs typeface="Arial"/>
              </a:rPr>
              <a:t>Teknologjia: </a:t>
            </a:r>
            <a:r>
              <a:rPr sz="1100" spc="-5" dirty="0">
                <a:latin typeface="TeXGyreHeros"/>
                <a:cs typeface="TeXGyreHeros"/>
              </a:rPr>
              <a:t>Pas </a:t>
            </a:r>
            <a:r>
              <a:rPr sz="1100" dirty="0">
                <a:latin typeface="TeXGyreHeros"/>
                <a:cs typeface="TeXGyreHeros"/>
              </a:rPr>
              <a:t>plehërimit </a:t>
            </a:r>
            <a:r>
              <a:rPr sz="1100" spc="-5" dirty="0">
                <a:latin typeface="TeXGyreHeros"/>
                <a:cs typeface="TeXGyreHeros"/>
              </a:rPr>
              <a:t>me </a:t>
            </a:r>
            <a:r>
              <a:rPr sz="1100" dirty="0">
                <a:latin typeface="TeXGyreHeros"/>
                <a:cs typeface="TeXGyreHeros"/>
              </a:rPr>
              <a:t>pleh </a:t>
            </a:r>
            <a:r>
              <a:rPr sz="1100" spc="-5" dirty="0">
                <a:latin typeface="TeXGyreHeros"/>
                <a:cs typeface="TeXGyreHeros"/>
              </a:rPr>
              <a:t>organik (40-50 kv/dynym) </a:t>
            </a:r>
            <a:r>
              <a:rPr sz="1100" dirty="0">
                <a:latin typeface="TeXGyreHeros"/>
                <a:cs typeface="TeXGyreHeros"/>
              </a:rPr>
              <a:t>dhe </a:t>
            </a:r>
            <a:r>
              <a:rPr sz="1100" spc="-5" dirty="0">
                <a:latin typeface="TeXGyreHeros"/>
                <a:cs typeface="TeXGyreHeros"/>
              </a:rPr>
              <a:t>përgatitjes  </a:t>
            </a:r>
            <a:r>
              <a:rPr sz="1100" dirty="0">
                <a:latin typeface="TeXGyreHeros"/>
                <a:cs typeface="TeXGyreHeros"/>
              </a:rPr>
              <a:t>së </a:t>
            </a:r>
            <a:r>
              <a:rPr sz="1100" spc="-5" dirty="0">
                <a:latin typeface="TeXGyreHeros"/>
                <a:cs typeface="TeXGyreHeros"/>
              </a:rPr>
              <a:t>tokës, bëhet mbjellja me makinë mbjellëse,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largësi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rreshtave 60 </a:t>
            </a:r>
            <a:r>
              <a:rPr sz="1100" dirty="0">
                <a:latin typeface="TeXGyreHeros"/>
                <a:cs typeface="TeXGyreHeros"/>
              </a:rPr>
              <a:t>cm  </a:t>
            </a:r>
            <a:r>
              <a:rPr sz="1100" spc="-5" dirty="0">
                <a:latin typeface="TeXGyreHeros"/>
                <a:cs typeface="TeXGyreHeros"/>
              </a:rPr>
              <a:t>dhe </a:t>
            </a:r>
            <a:r>
              <a:rPr sz="1100" dirty="0">
                <a:latin typeface="TeXGyreHeros"/>
                <a:cs typeface="TeXGyreHeros"/>
              </a:rPr>
              <a:t>5-7 cm fara </a:t>
            </a:r>
            <a:r>
              <a:rPr sz="1100" spc="-5" dirty="0">
                <a:latin typeface="TeXGyreHeros"/>
                <a:cs typeface="TeXGyreHeros"/>
              </a:rPr>
              <a:t>nga fara (dendësi </a:t>
            </a:r>
            <a:r>
              <a:rPr sz="1100" dirty="0">
                <a:latin typeface="TeXGyreHeros"/>
                <a:cs typeface="TeXGyreHeros"/>
              </a:rPr>
              <a:t>22-25 bimë/m</a:t>
            </a:r>
            <a:r>
              <a:rPr sz="900" baseline="32407" dirty="0">
                <a:latin typeface="TeXGyreHeros"/>
                <a:cs typeface="TeXGyreHeros"/>
              </a:rPr>
              <a:t>2</a:t>
            </a:r>
            <a:r>
              <a:rPr sz="1100" dirty="0">
                <a:latin typeface="TeXGyreHeros"/>
                <a:cs typeface="TeXGyreHeros"/>
              </a:rPr>
              <a:t>); në </a:t>
            </a:r>
            <a:r>
              <a:rPr sz="1100" spc="-5" dirty="0">
                <a:latin typeface="TeXGyreHeros"/>
                <a:cs typeface="TeXGyreHeros"/>
              </a:rPr>
              <a:t>sipërfaqe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vogla mbillet 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parmendë ose me brazda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hapura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shatë. Bëhen ujitje </a:t>
            </a:r>
            <a:r>
              <a:rPr sz="1100" dirty="0">
                <a:latin typeface="TeXGyreHeros"/>
                <a:cs typeface="TeXGyreHeros"/>
              </a:rPr>
              <a:t>e prashitje sipas  </a:t>
            </a:r>
            <a:r>
              <a:rPr sz="1100" spc="-5" dirty="0">
                <a:latin typeface="TeXGyreHeros"/>
                <a:cs typeface="TeXGyreHeros"/>
              </a:rPr>
              <a:t>nevojës.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800">
              <a:latin typeface="TeXGyreHeros"/>
              <a:cs typeface="TeXGyreHeros"/>
            </a:endParaRPr>
          </a:p>
          <a:p>
            <a:pPr marL="2813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Rendimenti: </a:t>
            </a:r>
            <a:r>
              <a:rPr sz="1100" spc="-5" dirty="0">
                <a:latin typeface="TeXGyreHeros"/>
                <a:cs typeface="TeXGyreHeros"/>
              </a:rPr>
              <a:t>rreth 1,5 -2,0</a:t>
            </a:r>
            <a:r>
              <a:rPr sz="1100" dirty="0">
                <a:latin typeface="TeXGyreHeros"/>
                <a:cs typeface="TeXGyreHeros"/>
              </a:rPr>
              <a:t> kv/dynym.</a:t>
            </a:r>
            <a:endParaRPr sz="1100">
              <a:latin typeface="TeXGyreHeros"/>
              <a:cs typeface="TeXGyreHeros"/>
            </a:endParaRPr>
          </a:p>
          <a:p>
            <a:pPr marL="281305">
              <a:lnSpc>
                <a:spcPct val="100000"/>
              </a:lnSpc>
              <a:spcBef>
                <a:spcPts val="880"/>
              </a:spcBef>
            </a:pPr>
            <a:r>
              <a:rPr sz="1100" b="1" spc="-10" dirty="0">
                <a:latin typeface="Arial"/>
                <a:cs typeface="Arial"/>
              </a:rPr>
              <a:t>Veçantitë</a:t>
            </a:r>
            <a:endParaRPr sz="1100">
              <a:latin typeface="Arial"/>
              <a:cs typeface="Arial"/>
            </a:endParaRPr>
          </a:p>
          <a:p>
            <a:pPr marL="101600" marR="1791970" indent="179705">
              <a:lnSpc>
                <a:spcPct val="105500"/>
              </a:lnSpc>
              <a:spcBef>
                <a:spcPts val="815"/>
              </a:spcBef>
            </a:pPr>
            <a:r>
              <a:rPr sz="1100" b="1" spc="-5" dirty="0">
                <a:latin typeface="Arial"/>
                <a:cs typeface="Arial"/>
              </a:rPr>
              <a:t>Pozitive: </a:t>
            </a:r>
            <a:r>
              <a:rPr sz="1100" spc="-5" dirty="0">
                <a:latin typeface="TeXGyreHeros"/>
                <a:cs typeface="TeXGyreHeros"/>
              </a:rPr>
              <a:t>Ka qëndrueshmëri </a:t>
            </a:r>
            <a:r>
              <a:rPr sz="1100" dirty="0">
                <a:latin typeface="TeXGyreHeros"/>
                <a:cs typeface="TeXGyreHeros"/>
              </a:rPr>
              <a:t>të mirë </a:t>
            </a:r>
            <a:r>
              <a:rPr sz="1100" spc="-5" dirty="0">
                <a:latin typeface="TeXGyreHeros"/>
                <a:cs typeface="TeXGyreHeros"/>
              </a:rPr>
              <a:t>ndaj sëmund-  jeve, temperaturave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ulëta </a:t>
            </a:r>
            <a:r>
              <a:rPr sz="1100" dirty="0">
                <a:latin typeface="TeXGyreHeros"/>
                <a:cs typeface="TeXGyreHeros"/>
              </a:rPr>
              <a:t>dhe të</a:t>
            </a:r>
            <a:r>
              <a:rPr sz="1100" spc="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larta.</a:t>
            </a:r>
            <a:endParaRPr sz="1100">
              <a:latin typeface="TeXGyreHeros"/>
              <a:cs typeface="TeXGyreHeros"/>
            </a:endParaRPr>
          </a:p>
          <a:p>
            <a:pPr marL="281305" marR="2301240">
              <a:lnSpc>
                <a:spcPct val="106400"/>
              </a:lnSpc>
            </a:pPr>
            <a:r>
              <a:rPr sz="1100" spc="-5" dirty="0">
                <a:latin typeface="TeXGyreHeros"/>
                <a:cs typeface="TeXGyreHeros"/>
              </a:rPr>
              <a:t>Jep </a:t>
            </a:r>
            <a:r>
              <a:rPr sz="1100" dirty="0">
                <a:latin typeface="TeXGyreHeros"/>
                <a:cs typeface="TeXGyreHeros"/>
              </a:rPr>
              <a:t>prodhim të </a:t>
            </a:r>
            <a:r>
              <a:rPr sz="1100" spc="-5" dirty="0">
                <a:latin typeface="TeXGyreHeros"/>
                <a:cs typeface="TeXGyreHeros"/>
              </a:rPr>
              <a:t>lartë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dirty="0">
                <a:latin typeface="TeXGyreHeros"/>
                <a:cs typeface="TeXGyreHeros"/>
              </a:rPr>
              <a:t>qëndrueshëm.  </a:t>
            </a:r>
            <a:r>
              <a:rPr sz="1100" spc="-5" dirty="0">
                <a:latin typeface="TeXGyreHeros"/>
                <a:cs typeface="TeXGyreHeros"/>
              </a:rPr>
              <a:t>Zien </a:t>
            </a:r>
            <a:r>
              <a:rPr sz="1100" dirty="0">
                <a:latin typeface="TeXGyreHeros"/>
                <a:cs typeface="TeXGyreHeros"/>
              </a:rPr>
              <a:t>shpejt dhe është me </a:t>
            </a:r>
            <a:r>
              <a:rPr sz="1100" spc="-5" dirty="0">
                <a:latin typeface="TeXGyreHeros"/>
                <a:cs typeface="TeXGyreHeros"/>
              </a:rPr>
              <a:t>shije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veçantë.</a:t>
            </a:r>
            <a:endParaRPr sz="1100">
              <a:latin typeface="TeXGyreHeros"/>
              <a:cs typeface="TeXGyreHeros"/>
            </a:endParaRPr>
          </a:p>
          <a:p>
            <a:pPr marL="281305">
              <a:lnSpc>
                <a:spcPct val="100000"/>
              </a:lnSpc>
              <a:spcBef>
                <a:spcPts val="875"/>
              </a:spcBef>
            </a:pPr>
            <a:r>
              <a:rPr sz="1100" b="1" spc="-5" dirty="0">
                <a:latin typeface="Arial"/>
                <a:cs typeface="Arial"/>
              </a:rPr>
              <a:t>Negative: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vite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veçanta </a:t>
            </a:r>
            <a:r>
              <a:rPr sz="1100" dirty="0">
                <a:latin typeface="TeXGyreHeros"/>
                <a:cs typeface="TeXGyreHeros"/>
              </a:rPr>
              <a:t>(kur </a:t>
            </a:r>
            <a:r>
              <a:rPr sz="1100" spc="-5" dirty="0">
                <a:latin typeface="TeXGyreHeros"/>
                <a:cs typeface="TeXGyreHeros"/>
              </a:rPr>
              <a:t>dimri vjen </a:t>
            </a:r>
            <a:r>
              <a:rPr sz="1100" dirty="0">
                <a:latin typeface="TeXGyreHeros"/>
                <a:cs typeface="TeXGyreHeros"/>
              </a:rPr>
              <a:t>shpejt) nuk piqen </a:t>
            </a:r>
            <a:r>
              <a:rPr sz="1100" spc="-5" dirty="0">
                <a:latin typeface="TeXGyreHeros"/>
                <a:cs typeface="TeXGyreHeros"/>
              </a:rPr>
              <a:t>gjithë</a:t>
            </a:r>
            <a:r>
              <a:rPr sz="1100" spc="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bishtajat.</a:t>
            </a:r>
            <a:endParaRPr sz="1100">
              <a:latin typeface="TeXGyreHeros"/>
              <a:cs typeface="TeXGyreHeros"/>
            </a:endParaRPr>
          </a:p>
          <a:p>
            <a:pPr marL="281305">
              <a:lnSpc>
                <a:spcPct val="100000"/>
              </a:lnSpc>
              <a:spcBef>
                <a:spcPts val="1080"/>
              </a:spcBef>
            </a:pPr>
            <a:r>
              <a:rPr sz="1100" b="1" spc="-15" dirty="0">
                <a:latin typeface="Arial"/>
                <a:cs typeface="Arial"/>
              </a:rPr>
              <a:t>Përdorimi: </a:t>
            </a:r>
            <a:r>
              <a:rPr sz="1100" spc="-5" dirty="0">
                <a:latin typeface="TeXGyreHeros"/>
                <a:cs typeface="TeXGyreHeros"/>
              </a:rPr>
              <a:t>Në </a:t>
            </a:r>
            <a:r>
              <a:rPr sz="1100" spc="-10" dirty="0">
                <a:latin typeface="TeXGyreHeros"/>
                <a:cs typeface="TeXGyreHeros"/>
              </a:rPr>
              <a:t>gatime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15" dirty="0">
                <a:latin typeface="TeXGyreHeros"/>
                <a:cs typeface="TeXGyreHeros"/>
              </a:rPr>
              <a:t>konsum </a:t>
            </a:r>
            <a:r>
              <a:rPr sz="1100" spc="-5" dirty="0">
                <a:latin typeface="TeXGyreHeros"/>
                <a:cs typeface="TeXGyreHeros"/>
              </a:rPr>
              <a:t>në </a:t>
            </a:r>
            <a:r>
              <a:rPr sz="1100" spc="-10" dirty="0">
                <a:latin typeface="TeXGyreHeros"/>
                <a:cs typeface="TeXGyreHeros"/>
              </a:rPr>
              <a:t>familje dhe për</a:t>
            </a:r>
            <a:r>
              <a:rPr sz="1100" spc="-210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treg.</a:t>
            </a:r>
            <a:endParaRPr sz="1100">
              <a:latin typeface="TeXGyreHeros"/>
              <a:cs typeface="TeXGyreHeros"/>
            </a:endParaRPr>
          </a:p>
          <a:p>
            <a:pPr marL="281305">
              <a:lnSpc>
                <a:spcPct val="100000"/>
              </a:lnSpc>
              <a:spcBef>
                <a:spcPts val="80"/>
              </a:spcBef>
            </a:pPr>
            <a:r>
              <a:rPr sz="1100" b="1" dirty="0">
                <a:latin typeface="Arial"/>
                <a:cs typeface="Arial"/>
              </a:rPr>
              <a:t>Risku: </a:t>
            </a:r>
            <a:r>
              <a:rPr sz="1100" dirty="0">
                <a:latin typeface="TeXGyreHeros"/>
                <a:cs typeface="TeXGyreHeros"/>
              </a:rPr>
              <a:t>Nuk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ka.</a:t>
            </a:r>
            <a:endParaRPr sz="1100">
              <a:latin typeface="TeXGyreHeros"/>
              <a:cs typeface="TeXGyreHero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695194" y="3635502"/>
            <a:ext cx="3104515" cy="1515110"/>
            <a:chOff x="2695194" y="3635502"/>
            <a:chExt cx="3104515" cy="1515110"/>
          </a:xfrm>
        </p:grpSpPr>
        <p:sp>
          <p:nvSpPr>
            <p:cNvPr id="4" name="object 4"/>
            <p:cNvSpPr/>
            <p:nvPr/>
          </p:nvSpPr>
          <p:spPr>
            <a:xfrm>
              <a:off x="2699004" y="3637788"/>
              <a:ext cx="3098292" cy="151028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699004" y="3639312"/>
              <a:ext cx="3096895" cy="1507490"/>
            </a:xfrm>
            <a:custGeom>
              <a:avLst/>
              <a:gdLst/>
              <a:ahLst/>
              <a:cxnLst/>
              <a:rect l="l" t="t" r="r" b="b"/>
              <a:pathLst>
                <a:path w="3096895" h="1507489">
                  <a:moveTo>
                    <a:pt x="0" y="0"/>
                  </a:moveTo>
                  <a:lnTo>
                    <a:pt x="0" y="1507236"/>
                  </a:lnTo>
                  <a:lnTo>
                    <a:pt x="3096768" y="1507236"/>
                  </a:lnTo>
                  <a:lnTo>
                    <a:pt x="3096768" y="0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4170426" y="6203442"/>
            <a:ext cx="1629410" cy="1347470"/>
            <a:chOff x="4170426" y="6203442"/>
            <a:chExt cx="1629410" cy="1347470"/>
          </a:xfrm>
        </p:grpSpPr>
        <p:sp>
          <p:nvSpPr>
            <p:cNvPr id="7" name="object 7"/>
            <p:cNvSpPr/>
            <p:nvPr/>
          </p:nvSpPr>
          <p:spPr>
            <a:xfrm>
              <a:off x="4172712" y="6205728"/>
              <a:ext cx="1624584" cy="134416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174236" y="6207252"/>
              <a:ext cx="1621790" cy="1339850"/>
            </a:xfrm>
            <a:custGeom>
              <a:avLst/>
              <a:gdLst/>
              <a:ahLst/>
              <a:cxnLst/>
              <a:rect l="l" t="t" r="r" b="b"/>
              <a:pathLst>
                <a:path w="1621789" h="1339850">
                  <a:moveTo>
                    <a:pt x="0" y="0"/>
                  </a:moveTo>
                  <a:lnTo>
                    <a:pt x="0" y="1339596"/>
                  </a:lnTo>
                  <a:lnTo>
                    <a:pt x="1621536" y="1339596"/>
                  </a:lnTo>
                  <a:lnTo>
                    <a:pt x="1621536" y="0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41275">
              <a:lnSpc>
                <a:spcPct val="100000"/>
              </a:lnSpc>
              <a:spcBef>
                <a:spcPts val="15"/>
              </a:spcBef>
            </a:pPr>
            <a:r>
              <a:rPr dirty="0"/>
              <a:t>- </a:t>
            </a:r>
            <a:fld id="{81D60167-4931-47E6-BA6A-407CBD079E47}" type="slidenum">
              <a:rPr dirty="0"/>
              <a:t>56</a:t>
            </a:fld>
            <a:r>
              <a:rPr spc="-100" dirty="0"/>
              <a:t> </a:t>
            </a:r>
            <a:r>
              <a:rPr dirty="0"/>
              <a:t>-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43204" y="602079"/>
            <a:ext cx="5030470" cy="763650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419225" marR="1159510" indent="-254635">
              <a:lnSpc>
                <a:spcPct val="118600"/>
              </a:lnSpc>
              <a:spcBef>
                <a:spcPts val="95"/>
              </a:spcBef>
            </a:pPr>
            <a:r>
              <a:rPr sz="1400" b="1" dirty="0">
                <a:latin typeface="Arial"/>
                <a:cs typeface="Arial"/>
              </a:rPr>
              <a:t>Grosha kacavjerrëse</a:t>
            </a:r>
            <a:r>
              <a:rPr sz="1400" b="1" spc="-8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“Lekbibaj”  Specia: </a:t>
            </a:r>
            <a:r>
              <a:rPr sz="1250" i="1" spc="-5" dirty="0">
                <a:latin typeface="Arimo"/>
                <a:cs typeface="Arimo"/>
              </a:rPr>
              <a:t>Phaseolus vulgaris</a:t>
            </a:r>
            <a:r>
              <a:rPr sz="1250" i="1" spc="5" dirty="0">
                <a:latin typeface="Arimo"/>
                <a:cs typeface="Arimo"/>
              </a:rPr>
              <a:t> </a:t>
            </a:r>
            <a:r>
              <a:rPr sz="1250" spc="-5" dirty="0">
                <a:latin typeface="TeXGyreHeros"/>
                <a:cs typeface="TeXGyreHeros"/>
              </a:rPr>
              <a:t>L.</a:t>
            </a:r>
            <a:endParaRPr sz="125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900">
              <a:latin typeface="TeXGyreHeros"/>
              <a:cs typeface="TeXGyreHeros"/>
            </a:endParaRPr>
          </a:p>
          <a:p>
            <a:pPr marL="12700" marR="5080" indent="179705" algn="just">
              <a:lnSpc>
                <a:spcPct val="106400"/>
              </a:lnSpc>
            </a:pPr>
            <a:r>
              <a:rPr sz="1100" b="1" spc="-5" dirty="0">
                <a:latin typeface="Arial"/>
                <a:cs typeface="Arial"/>
              </a:rPr>
              <a:t>Përhapja: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të </a:t>
            </a:r>
            <a:r>
              <a:rPr sz="1100" dirty="0">
                <a:latin typeface="TeXGyreHeros"/>
                <a:cs typeface="TeXGyreHeros"/>
              </a:rPr>
              <a:t>gjithë krahinën e </a:t>
            </a:r>
            <a:r>
              <a:rPr sz="1100" spc="-5" dirty="0">
                <a:latin typeface="TeXGyreHeros"/>
                <a:cs typeface="TeXGyreHeros"/>
              </a:rPr>
              <a:t>Nikaj-Merturit, </a:t>
            </a:r>
            <a:r>
              <a:rPr sz="1100" spc="-10" dirty="0">
                <a:latin typeface="TeXGyreHeros"/>
                <a:cs typeface="TeXGyreHeros"/>
              </a:rPr>
              <a:t>Tropojë. </a:t>
            </a:r>
            <a:r>
              <a:rPr sz="1100" spc="-5" dirty="0">
                <a:latin typeface="TeXGyreHeros"/>
                <a:cs typeface="TeXGyreHeros"/>
              </a:rPr>
              <a:t>Kultivohet </a:t>
            </a:r>
            <a:r>
              <a:rPr sz="1100" dirty="0">
                <a:latin typeface="TeXGyreHeros"/>
                <a:cs typeface="TeXGyreHeros"/>
              </a:rPr>
              <a:t>për </a:t>
            </a:r>
            <a:r>
              <a:rPr sz="1100" spc="-5" dirty="0">
                <a:latin typeface="TeXGyreHeros"/>
                <a:cs typeface="TeXGyreHeros"/>
              </a:rPr>
              <a:t>më </a:t>
            </a:r>
            <a:r>
              <a:rPr sz="1100" dirty="0">
                <a:latin typeface="TeXGyreHeros"/>
                <a:cs typeface="TeXGyreHeros"/>
              </a:rPr>
              <a:t>se  </a:t>
            </a:r>
            <a:r>
              <a:rPr sz="1100" spc="-5" dirty="0">
                <a:latin typeface="TeXGyreHeros"/>
                <a:cs typeface="TeXGyreHeros"/>
              </a:rPr>
              <a:t>70-80 vjet; </a:t>
            </a:r>
            <a:r>
              <a:rPr sz="1100" dirty="0">
                <a:latin typeface="TeXGyreHeros"/>
                <a:cs typeface="TeXGyreHeros"/>
              </a:rPr>
              <a:t>fara është </a:t>
            </a:r>
            <a:r>
              <a:rPr sz="1100" spc="-10" dirty="0">
                <a:latin typeface="TeXGyreHeros"/>
                <a:cs typeface="TeXGyreHeros"/>
              </a:rPr>
              <a:t>mbajtur, </a:t>
            </a:r>
            <a:r>
              <a:rPr sz="1100" spc="-5" dirty="0">
                <a:latin typeface="TeXGyreHeros"/>
                <a:cs typeface="TeXGyreHeros"/>
              </a:rPr>
              <a:t>ruajtur dhe trashëguar brez pas brezi. Aktualisht</a:t>
            </a:r>
            <a:r>
              <a:rPr sz="1100" spc="-200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zë  </a:t>
            </a:r>
            <a:r>
              <a:rPr sz="1100" spc="-5" dirty="0">
                <a:latin typeface="TeXGyreHeros"/>
                <a:cs typeface="TeXGyreHeros"/>
              </a:rPr>
              <a:t>rreth </a:t>
            </a:r>
            <a:r>
              <a:rPr sz="1100" dirty="0">
                <a:latin typeface="TeXGyreHeros"/>
                <a:cs typeface="TeXGyreHeros"/>
              </a:rPr>
              <a:t>30% të </a:t>
            </a:r>
            <a:r>
              <a:rPr sz="1100" spc="-5" dirty="0">
                <a:latin typeface="TeXGyreHeros"/>
                <a:cs typeface="TeXGyreHeros"/>
              </a:rPr>
              <a:t>sipërfaqes </a:t>
            </a:r>
            <a:r>
              <a:rPr sz="1100" dirty="0">
                <a:latin typeface="TeXGyreHeros"/>
                <a:cs typeface="TeXGyreHeros"/>
              </a:rPr>
              <a:t>që </a:t>
            </a:r>
            <a:r>
              <a:rPr sz="1100" spc="-5" dirty="0">
                <a:latin typeface="TeXGyreHeros"/>
                <a:cs typeface="TeXGyreHeros"/>
              </a:rPr>
              <a:t>mbillet </a:t>
            </a:r>
            <a:r>
              <a:rPr sz="1100" dirty="0">
                <a:latin typeface="TeXGyreHeros"/>
                <a:cs typeface="TeXGyreHeros"/>
              </a:rPr>
              <a:t>me fasule në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zonë.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950">
              <a:latin typeface="TeXGyreHeros"/>
              <a:cs typeface="TeXGyreHeros"/>
            </a:endParaRPr>
          </a:p>
          <a:p>
            <a:pPr marL="12700" marR="5080" indent="179705" algn="just">
              <a:lnSpc>
                <a:spcPct val="106400"/>
              </a:lnSpc>
              <a:spcBef>
                <a:spcPts val="5"/>
              </a:spcBef>
            </a:pPr>
            <a:r>
              <a:rPr sz="1100" b="1" spc="-5" dirty="0">
                <a:latin typeface="Arial"/>
                <a:cs typeface="Arial"/>
              </a:rPr>
              <a:t>Kushtet </a:t>
            </a:r>
            <a:r>
              <a:rPr sz="1100" b="1" dirty="0">
                <a:latin typeface="Arial"/>
                <a:cs typeface="Arial"/>
              </a:rPr>
              <a:t>e </a:t>
            </a:r>
            <a:r>
              <a:rPr sz="1100" b="1" spc="-5" dirty="0">
                <a:latin typeface="Arial"/>
                <a:cs typeface="Arial"/>
              </a:rPr>
              <a:t>kultivimit: </a:t>
            </a:r>
            <a:r>
              <a:rPr sz="1100" spc="-5" dirty="0">
                <a:latin typeface="TeXGyreHeros"/>
                <a:cs typeface="TeXGyreHeros"/>
              </a:rPr>
              <a:t>Mbillet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ngastra të sheshta, </a:t>
            </a:r>
            <a:r>
              <a:rPr sz="1100" dirty="0">
                <a:latin typeface="TeXGyreHeros"/>
                <a:cs typeface="TeXGyreHeros"/>
              </a:rPr>
              <a:t>toka të </a:t>
            </a:r>
            <a:r>
              <a:rPr sz="1100" spc="-5" dirty="0">
                <a:latin typeface="TeXGyreHeros"/>
                <a:cs typeface="TeXGyreHeros"/>
              </a:rPr>
              <a:t>thella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të pasura  dhe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mundësi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ujitjeje.</a:t>
            </a:r>
            <a:endParaRPr sz="1100">
              <a:latin typeface="TeXGyreHeros"/>
              <a:cs typeface="TeXGyreHeros"/>
            </a:endParaRPr>
          </a:p>
          <a:p>
            <a:pPr marL="3001010">
              <a:lnSpc>
                <a:spcPct val="100000"/>
              </a:lnSpc>
              <a:spcBef>
                <a:spcPts val="70"/>
              </a:spcBef>
            </a:pPr>
            <a:r>
              <a:rPr sz="1100" b="1" spc="-5" dirty="0">
                <a:latin typeface="Arial"/>
                <a:cs typeface="Arial"/>
              </a:rPr>
              <a:t>Përshkrimi:</a:t>
            </a:r>
            <a:endParaRPr sz="1100">
              <a:latin typeface="Arial"/>
              <a:cs typeface="Arial"/>
            </a:endParaRPr>
          </a:p>
          <a:p>
            <a:pPr marL="2819400" marR="5715" indent="180975" algn="just">
              <a:lnSpc>
                <a:spcPct val="106400"/>
              </a:lnSpc>
            </a:pPr>
            <a:r>
              <a:rPr sz="1100" spc="-5" dirty="0">
                <a:latin typeface="TeXGyreHeros"/>
                <a:cs typeface="TeXGyreHeros"/>
              </a:rPr>
              <a:t>Formon bimë kacavjerrëse;  </a:t>
            </a:r>
            <a:r>
              <a:rPr sz="1100" dirty="0">
                <a:latin typeface="TeXGyreHeros"/>
                <a:cs typeface="TeXGyreHeros"/>
              </a:rPr>
              <a:t>kokërr të </a:t>
            </a:r>
            <a:r>
              <a:rPr sz="1100" spc="-5" dirty="0">
                <a:latin typeface="TeXGyreHeros"/>
                <a:cs typeface="TeXGyreHeros"/>
              </a:rPr>
              <a:t>bardhë në </a:t>
            </a:r>
            <a:r>
              <a:rPr sz="1100" dirty="0">
                <a:latin typeface="TeXGyreHeros"/>
                <a:cs typeface="TeXGyreHeros"/>
              </a:rPr>
              <a:t>formë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veshke.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950">
              <a:latin typeface="TeXGyreHeros"/>
              <a:cs typeface="TeXGyreHeros"/>
            </a:endParaRPr>
          </a:p>
          <a:p>
            <a:pPr marL="2819400" marR="5080" indent="180975" algn="just">
              <a:lnSpc>
                <a:spcPct val="105900"/>
              </a:lnSpc>
            </a:pPr>
            <a:r>
              <a:rPr sz="1100" b="1" spc="-5" dirty="0">
                <a:latin typeface="Arial"/>
                <a:cs typeface="Arial"/>
              </a:rPr>
              <a:t>Kultivimi: </a:t>
            </a:r>
            <a:r>
              <a:rPr sz="1100" spc="-5" dirty="0">
                <a:latin typeface="TeXGyreHeros"/>
                <a:cs typeface="TeXGyreHeros"/>
              </a:rPr>
              <a:t>Mbillet </a:t>
            </a:r>
            <a:r>
              <a:rPr sz="1100" dirty="0">
                <a:latin typeface="TeXGyreHeros"/>
                <a:cs typeface="TeXGyreHeros"/>
              </a:rPr>
              <a:t>në</a:t>
            </a:r>
            <a:r>
              <a:rPr sz="1100" spc="-1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bashkësho-  </a:t>
            </a:r>
            <a:r>
              <a:rPr sz="1100" dirty="0">
                <a:latin typeface="TeXGyreHeros"/>
                <a:cs typeface="TeXGyreHeros"/>
              </a:rPr>
              <a:t>qërim me misrin. </a:t>
            </a:r>
            <a:r>
              <a:rPr sz="1100" spc="-5" dirty="0">
                <a:latin typeface="TeXGyreHeros"/>
                <a:cs typeface="TeXGyreHeros"/>
              </a:rPr>
              <a:t>Mbillet </a:t>
            </a:r>
            <a:r>
              <a:rPr sz="1100" dirty="0">
                <a:latin typeface="TeXGyreHeros"/>
                <a:cs typeface="TeXGyreHeros"/>
              </a:rPr>
              <a:t>10 </a:t>
            </a:r>
            <a:r>
              <a:rPr sz="1100" spc="-5" dirty="0">
                <a:latin typeface="TeXGyreHeros"/>
                <a:cs typeface="TeXGyreHeros"/>
              </a:rPr>
              <a:t>-15 </a:t>
            </a:r>
            <a:r>
              <a:rPr sz="1100" dirty="0">
                <a:latin typeface="TeXGyreHeros"/>
                <a:cs typeface="TeXGyreHeros"/>
              </a:rPr>
              <a:t>maj  </a:t>
            </a:r>
            <a:r>
              <a:rPr sz="1100" spc="-5" dirty="0">
                <a:latin typeface="TeXGyreHeros"/>
                <a:cs typeface="TeXGyreHeros"/>
              </a:rPr>
              <a:t>dhe </a:t>
            </a:r>
            <a:r>
              <a:rPr sz="1100" dirty="0">
                <a:latin typeface="TeXGyreHeros"/>
                <a:cs typeface="TeXGyreHeros"/>
              </a:rPr>
              <a:t>vilet në </a:t>
            </a:r>
            <a:r>
              <a:rPr sz="1100" spc="-5" dirty="0">
                <a:latin typeface="TeXGyreHeros"/>
                <a:cs typeface="TeXGyreHeros"/>
              </a:rPr>
              <a:t>ﬁllim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shtatorit.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950">
              <a:latin typeface="TeXGyreHeros"/>
              <a:cs typeface="TeXGyreHeros"/>
            </a:endParaRPr>
          </a:p>
          <a:p>
            <a:pPr marL="2819400" marR="5715" indent="180975" algn="just">
              <a:lnSpc>
                <a:spcPct val="106100"/>
              </a:lnSpc>
            </a:pPr>
            <a:r>
              <a:rPr sz="1100" b="1" spc="-10" dirty="0">
                <a:latin typeface="Arial"/>
                <a:cs typeface="Arial"/>
              </a:rPr>
              <a:t>Teknologjia: </a:t>
            </a:r>
            <a:r>
              <a:rPr sz="1100" spc="-5" dirty="0">
                <a:latin typeface="TeXGyreHeros"/>
                <a:cs typeface="TeXGyreHeros"/>
              </a:rPr>
              <a:t>Mbillet </a:t>
            </a:r>
            <a:r>
              <a:rPr sz="1100" dirty="0">
                <a:latin typeface="TeXGyreHeros"/>
                <a:cs typeface="TeXGyreHeros"/>
              </a:rPr>
              <a:t>në bash-  </a:t>
            </a:r>
            <a:r>
              <a:rPr sz="1100" spc="-5" dirty="0">
                <a:latin typeface="TeXGyreHeros"/>
                <a:cs typeface="TeXGyreHeros"/>
              </a:rPr>
              <a:t>këshoqërim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dirty="0">
                <a:latin typeface="TeXGyreHeros"/>
                <a:cs typeface="TeXGyreHeros"/>
              </a:rPr>
              <a:t>misrin e vendit (në  </a:t>
            </a:r>
            <a:r>
              <a:rPr sz="1100" spc="-5" dirty="0">
                <a:latin typeface="TeXGyreHeros"/>
                <a:cs typeface="TeXGyreHeros"/>
              </a:rPr>
              <a:t>çdo </a:t>
            </a:r>
            <a:r>
              <a:rPr sz="1100" dirty="0">
                <a:latin typeface="TeXGyreHeros"/>
                <a:cs typeface="TeXGyreHeros"/>
              </a:rPr>
              <a:t>3-4 bimë </a:t>
            </a:r>
            <a:r>
              <a:rPr sz="1100" spc="-5" dirty="0">
                <a:latin typeface="TeXGyreHeros"/>
                <a:cs typeface="TeXGyreHeros"/>
              </a:rPr>
              <a:t>misri </a:t>
            </a:r>
            <a:r>
              <a:rPr sz="1100" dirty="0">
                <a:latin typeface="TeXGyreHeros"/>
                <a:cs typeface="TeXGyreHeros"/>
              </a:rPr>
              <a:t>mbillet një bimë  </a:t>
            </a:r>
            <a:r>
              <a:rPr sz="1100" spc="-5" dirty="0">
                <a:latin typeface="TeXGyreHeros"/>
                <a:cs typeface="TeXGyreHeros"/>
              </a:rPr>
              <a:t>fasule). </a:t>
            </a:r>
            <a:r>
              <a:rPr sz="1100" dirty="0">
                <a:latin typeface="TeXGyreHeros"/>
                <a:cs typeface="TeXGyreHeros"/>
              </a:rPr>
              <a:t>Fasulja përﬁton nga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shërbi-</a:t>
            </a:r>
            <a:endParaRPr sz="1100">
              <a:latin typeface="TeXGyreHeros"/>
              <a:cs typeface="TeXGyreHeros"/>
            </a:endParaRPr>
          </a:p>
          <a:p>
            <a:pPr marL="12700" marR="5715" algn="just">
              <a:lnSpc>
                <a:spcPts val="1400"/>
              </a:lnSpc>
              <a:spcBef>
                <a:spcPts val="50"/>
              </a:spcBef>
            </a:pPr>
            <a:r>
              <a:rPr sz="1100" spc="-5" dirty="0">
                <a:latin typeface="TeXGyreHeros"/>
                <a:cs typeface="TeXGyreHeros"/>
              </a:rPr>
              <a:t>met </a:t>
            </a:r>
            <a:r>
              <a:rPr sz="1100" dirty="0">
                <a:latin typeface="TeXGyreHeros"/>
                <a:cs typeface="TeXGyreHeros"/>
              </a:rPr>
              <a:t>që i bëhen </a:t>
            </a:r>
            <a:r>
              <a:rPr sz="1100" spc="-5" dirty="0">
                <a:latin typeface="TeXGyreHeros"/>
                <a:cs typeface="TeXGyreHeros"/>
              </a:rPr>
              <a:t>misrit; </a:t>
            </a:r>
            <a:r>
              <a:rPr sz="1100" dirty="0">
                <a:latin typeface="TeXGyreHeros"/>
                <a:cs typeface="TeXGyreHeros"/>
              </a:rPr>
              <a:t>prodhon </a:t>
            </a:r>
            <a:r>
              <a:rPr sz="1100" spc="-5" dirty="0">
                <a:latin typeface="TeXGyreHeros"/>
                <a:cs typeface="TeXGyreHeros"/>
              </a:rPr>
              <a:t>edhe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kushte me pak shërbime, pa përdorur  plehra </a:t>
            </a:r>
            <a:r>
              <a:rPr sz="1100" dirty="0">
                <a:latin typeface="TeXGyreHeros"/>
                <a:cs typeface="TeXGyreHeros"/>
              </a:rPr>
              <a:t>kimike dhe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spërkatje.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95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Rendimenti: </a:t>
            </a:r>
            <a:r>
              <a:rPr sz="1100" spc="-5" dirty="0">
                <a:latin typeface="TeXGyreHeros"/>
                <a:cs typeface="TeXGyreHeros"/>
              </a:rPr>
              <a:t>rreth 1,0 </a:t>
            </a:r>
            <a:r>
              <a:rPr sz="1100" dirty="0">
                <a:latin typeface="TeXGyreHeros"/>
                <a:cs typeface="TeXGyreHeros"/>
              </a:rPr>
              <a:t>– 1,5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kv/dynym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10" dirty="0">
                <a:latin typeface="Arial"/>
                <a:cs typeface="Arial"/>
              </a:rPr>
              <a:t>Veçantitë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200">
              <a:latin typeface="Arial"/>
              <a:cs typeface="Arial"/>
            </a:endParaRPr>
          </a:p>
          <a:p>
            <a:pPr marL="12700" marR="1997075" indent="179705">
              <a:lnSpc>
                <a:spcPct val="106400"/>
              </a:lnSpc>
            </a:pPr>
            <a:r>
              <a:rPr sz="1100" b="1" spc="-5" dirty="0">
                <a:latin typeface="Arial"/>
                <a:cs typeface="Arial"/>
              </a:rPr>
              <a:t>Pozitive: </a:t>
            </a:r>
            <a:r>
              <a:rPr sz="1100" spc="-5" dirty="0">
                <a:latin typeface="TeXGyreHeros"/>
                <a:cs typeface="TeXGyreHeros"/>
              </a:rPr>
              <a:t>Ka qëndrueshmëri të mirë ndaj </a:t>
            </a:r>
            <a:r>
              <a:rPr sz="1100" dirty="0">
                <a:latin typeface="TeXGyreHeros"/>
                <a:cs typeface="TeXGyreHeros"/>
              </a:rPr>
              <a:t>së-  </a:t>
            </a:r>
            <a:r>
              <a:rPr sz="1100" spc="-5" dirty="0">
                <a:latin typeface="TeXGyreHeros"/>
                <a:cs typeface="TeXGyreHeros"/>
              </a:rPr>
              <a:t>mundjeve, temperaturave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ulëta dhe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larta.</a:t>
            </a:r>
            <a:endParaRPr sz="11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  <a:spcBef>
                <a:spcPts val="70"/>
              </a:spcBef>
            </a:pPr>
            <a:r>
              <a:rPr sz="1100" spc="-5" dirty="0">
                <a:latin typeface="TeXGyreHeros"/>
                <a:cs typeface="TeXGyreHeros"/>
              </a:rPr>
              <a:t>Jep </a:t>
            </a:r>
            <a:r>
              <a:rPr sz="1100" dirty="0">
                <a:latin typeface="TeXGyreHeros"/>
                <a:cs typeface="TeXGyreHeros"/>
              </a:rPr>
              <a:t>prodhim të </a:t>
            </a:r>
            <a:r>
              <a:rPr sz="1100" spc="-5" dirty="0">
                <a:latin typeface="TeXGyreHeros"/>
                <a:cs typeface="TeXGyreHeros"/>
              </a:rPr>
              <a:t>mirë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qëndrueshëm.</a:t>
            </a:r>
            <a:endParaRPr sz="1100">
              <a:latin typeface="TeXGyreHeros"/>
              <a:cs typeface="TeXGyreHeros"/>
            </a:endParaRPr>
          </a:p>
          <a:p>
            <a:pPr marL="12700" marR="1997075" indent="179705">
              <a:lnSpc>
                <a:spcPct val="106400"/>
              </a:lnSpc>
            </a:pPr>
            <a:r>
              <a:rPr sz="1100" spc="-5" dirty="0">
                <a:latin typeface="TeXGyreHeros"/>
                <a:cs typeface="TeXGyreHeros"/>
              </a:rPr>
              <a:t>Zien shpejt dhe është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pëlqyeshme për shi-  jen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1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saj.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950">
              <a:latin typeface="TeXGyreHeros"/>
              <a:cs typeface="TeXGyreHeros"/>
            </a:endParaRPr>
          </a:p>
          <a:p>
            <a:pPr marL="12700" marR="2360930" indent="179705">
              <a:lnSpc>
                <a:spcPct val="106400"/>
              </a:lnSpc>
            </a:pPr>
            <a:r>
              <a:rPr sz="1100" b="1" spc="-5" dirty="0">
                <a:latin typeface="Arial"/>
                <a:cs typeface="Arial"/>
              </a:rPr>
              <a:t>Negative: </a:t>
            </a:r>
            <a:r>
              <a:rPr sz="1100" spc="-5" dirty="0">
                <a:latin typeface="TeXGyreHeros"/>
                <a:cs typeface="TeXGyreHeros"/>
              </a:rPr>
              <a:t>Ka vështirësi në </a:t>
            </a:r>
            <a:r>
              <a:rPr sz="1100" dirty="0">
                <a:latin typeface="TeXGyreHeros"/>
                <a:cs typeface="TeXGyreHeros"/>
              </a:rPr>
              <a:t>vjelje, sepse  </a:t>
            </a:r>
            <a:r>
              <a:rPr sz="1100" spc="-5" dirty="0">
                <a:latin typeface="TeXGyreHeros"/>
                <a:cs typeface="TeXGyreHeros"/>
              </a:rPr>
              <a:t>ngatërrohet në</a:t>
            </a:r>
            <a:r>
              <a:rPr sz="1100" spc="5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misër.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Përdorimi:</a:t>
            </a:r>
            <a:endParaRPr sz="1100">
              <a:latin typeface="Arial"/>
              <a:cs typeface="Arial"/>
            </a:endParaRPr>
          </a:p>
          <a:p>
            <a:pPr marL="192405">
              <a:lnSpc>
                <a:spcPct val="100000"/>
              </a:lnSpc>
              <a:spcBef>
                <a:spcPts val="85"/>
              </a:spcBef>
            </a:pPr>
            <a:r>
              <a:rPr sz="1100" spc="-5" dirty="0">
                <a:latin typeface="TeXGyreHeros"/>
                <a:cs typeface="TeXGyreHeros"/>
              </a:rPr>
              <a:t>Për gatime </a:t>
            </a:r>
            <a:r>
              <a:rPr sz="1100" dirty="0">
                <a:latin typeface="TeXGyreHeros"/>
                <a:cs typeface="TeXGyreHeros"/>
              </a:rPr>
              <a:t>e konsum </a:t>
            </a:r>
            <a:r>
              <a:rPr sz="1100" spc="-5" dirty="0">
                <a:latin typeface="TeXGyreHeros"/>
                <a:cs typeface="TeXGyreHeros"/>
              </a:rPr>
              <a:t>në </a:t>
            </a:r>
            <a:r>
              <a:rPr sz="1100" dirty="0">
                <a:latin typeface="TeXGyreHeros"/>
                <a:cs typeface="TeXGyreHeros"/>
              </a:rPr>
              <a:t>familje </a:t>
            </a:r>
            <a:r>
              <a:rPr sz="1100" spc="-5" dirty="0">
                <a:latin typeface="TeXGyreHeros"/>
                <a:cs typeface="TeXGyreHeros"/>
              </a:rPr>
              <a:t>dhe </a:t>
            </a:r>
            <a:r>
              <a:rPr sz="1100" dirty="0">
                <a:latin typeface="TeXGyreHeros"/>
                <a:cs typeface="TeXGyreHeros"/>
              </a:rPr>
              <a:t>për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treg.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  <a:spcBef>
                <a:spcPts val="5"/>
              </a:spcBef>
            </a:pPr>
            <a:r>
              <a:rPr sz="1100" b="1" dirty="0">
                <a:latin typeface="Arial"/>
                <a:cs typeface="Arial"/>
              </a:rPr>
              <a:t>Risku: </a:t>
            </a:r>
            <a:r>
              <a:rPr sz="1100" spc="-5" dirty="0">
                <a:latin typeface="TeXGyreHeros"/>
                <a:cs typeface="TeXGyreHeros"/>
              </a:rPr>
              <a:t>Nuk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ka.</a:t>
            </a:r>
            <a:endParaRPr sz="1100">
              <a:latin typeface="TeXGyreHeros"/>
              <a:cs typeface="TeXGyreHero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752094" y="2606802"/>
            <a:ext cx="2740660" cy="1946275"/>
            <a:chOff x="752094" y="2606802"/>
            <a:chExt cx="2740660" cy="1946275"/>
          </a:xfrm>
        </p:grpSpPr>
        <p:sp>
          <p:nvSpPr>
            <p:cNvPr id="4" name="object 4"/>
            <p:cNvSpPr/>
            <p:nvPr/>
          </p:nvSpPr>
          <p:spPr>
            <a:xfrm>
              <a:off x="754380" y="2609088"/>
              <a:ext cx="2737103" cy="19430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55904" y="2610612"/>
              <a:ext cx="2733040" cy="1938655"/>
            </a:xfrm>
            <a:custGeom>
              <a:avLst/>
              <a:gdLst/>
              <a:ahLst/>
              <a:cxnLst/>
              <a:rect l="l" t="t" r="r" b="b"/>
              <a:pathLst>
                <a:path w="2733040" h="1938654">
                  <a:moveTo>
                    <a:pt x="0" y="0"/>
                  </a:moveTo>
                  <a:lnTo>
                    <a:pt x="0" y="1938528"/>
                  </a:lnTo>
                  <a:lnTo>
                    <a:pt x="2732532" y="1938528"/>
                  </a:lnTo>
                  <a:lnTo>
                    <a:pt x="2732532" y="0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3839717" y="5612130"/>
            <a:ext cx="1920239" cy="2042160"/>
            <a:chOff x="3839717" y="5612130"/>
            <a:chExt cx="1920239" cy="2042160"/>
          </a:xfrm>
        </p:grpSpPr>
        <p:sp>
          <p:nvSpPr>
            <p:cNvPr id="7" name="object 7"/>
            <p:cNvSpPr/>
            <p:nvPr/>
          </p:nvSpPr>
          <p:spPr>
            <a:xfrm>
              <a:off x="3843527" y="5615940"/>
              <a:ext cx="1915667" cy="203606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843527" y="5615940"/>
              <a:ext cx="1912620" cy="2034539"/>
            </a:xfrm>
            <a:custGeom>
              <a:avLst/>
              <a:gdLst/>
              <a:ahLst/>
              <a:cxnLst/>
              <a:rect l="l" t="t" r="r" b="b"/>
              <a:pathLst>
                <a:path w="1912620" h="2034540">
                  <a:moveTo>
                    <a:pt x="0" y="0"/>
                  </a:moveTo>
                  <a:lnTo>
                    <a:pt x="0" y="2034540"/>
                  </a:lnTo>
                  <a:lnTo>
                    <a:pt x="1912620" y="2034540"/>
                  </a:lnTo>
                  <a:lnTo>
                    <a:pt x="1912620" y="0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41275">
              <a:lnSpc>
                <a:spcPct val="100000"/>
              </a:lnSpc>
              <a:spcBef>
                <a:spcPts val="15"/>
              </a:spcBef>
            </a:pPr>
            <a:r>
              <a:rPr dirty="0"/>
              <a:t>- </a:t>
            </a:r>
            <a:fld id="{81D60167-4931-47E6-BA6A-407CBD079E47}" type="slidenum">
              <a:rPr dirty="0"/>
              <a:t>57</a:t>
            </a:fld>
            <a:r>
              <a:rPr spc="-100" dirty="0"/>
              <a:t> </a:t>
            </a:r>
            <a:r>
              <a:rPr dirty="0"/>
              <a:t>-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3580" y="574913"/>
            <a:ext cx="5144770" cy="7130415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34290" algn="ctr">
              <a:lnSpc>
                <a:spcPct val="100000"/>
              </a:lnSpc>
              <a:spcBef>
                <a:spcPts val="625"/>
              </a:spcBef>
            </a:pPr>
            <a:r>
              <a:rPr sz="1400" b="1" spc="-5" dirty="0">
                <a:latin typeface="Arial"/>
                <a:cs typeface="Arial"/>
              </a:rPr>
              <a:t>Thierëza </a:t>
            </a:r>
            <a:r>
              <a:rPr sz="1400" b="1" dirty="0">
                <a:latin typeface="Arial"/>
                <a:cs typeface="Arial"/>
              </a:rPr>
              <a:t>e </a:t>
            </a:r>
            <a:r>
              <a:rPr sz="1400" b="1" spc="-10" dirty="0">
                <a:latin typeface="Arial"/>
                <a:cs typeface="Arial"/>
              </a:rPr>
              <a:t>“Vendreshës”</a:t>
            </a:r>
            <a:endParaRPr sz="1400">
              <a:latin typeface="Arial"/>
              <a:cs typeface="Arial"/>
            </a:endParaRPr>
          </a:p>
          <a:p>
            <a:pPr marL="35560" algn="ctr">
              <a:lnSpc>
                <a:spcPct val="100000"/>
              </a:lnSpc>
              <a:spcBef>
                <a:spcPts val="459"/>
              </a:spcBef>
            </a:pPr>
            <a:r>
              <a:rPr sz="1250" i="1" spc="-5" dirty="0">
                <a:latin typeface="Arimo"/>
                <a:cs typeface="Arimo"/>
              </a:rPr>
              <a:t>Lens culinaris </a:t>
            </a:r>
            <a:r>
              <a:rPr sz="1250" spc="-5" dirty="0">
                <a:latin typeface="TeXGyreHeros"/>
                <a:cs typeface="TeXGyreHeros"/>
              </a:rPr>
              <a:t>ose </a:t>
            </a:r>
            <a:r>
              <a:rPr sz="1250" i="1" spc="-5" dirty="0">
                <a:latin typeface="Arimo"/>
                <a:cs typeface="Arimo"/>
              </a:rPr>
              <a:t>Lens esculentum</a:t>
            </a:r>
            <a:r>
              <a:rPr sz="1250" i="1" spc="15" dirty="0">
                <a:latin typeface="Arimo"/>
                <a:cs typeface="Arimo"/>
              </a:rPr>
              <a:t> </a:t>
            </a:r>
            <a:r>
              <a:rPr sz="1250" i="1" spc="-5" dirty="0">
                <a:latin typeface="Arimo"/>
                <a:cs typeface="Arimo"/>
              </a:rPr>
              <a:t>Medikus</a:t>
            </a:r>
            <a:endParaRPr sz="1250">
              <a:latin typeface="Arimo"/>
              <a:cs typeface="Arimo"/>
            </a:endParaRPr>
          </a:p>
          <a:p>
            <a:pPr>
              <a:lnSpc>
                <a:spcPct val="100000"/>
              </a:lnSpc>
            </a:pPr>
            <a:endParaRPr sz="1400">
              <a:latin typeface="Arimo"/>
              <a:cs typeface="Arimo"/>
            </a:endParaRPr>
          </a:p>
          <a:p>
            <a:pPr marL="88900" marR="43180" indent="179705" algn="just">
              <a:lnSpc>
                <a:spcPct val="106200"/>
              </a:lnSpc>
              <a:spcBef>
                <a:spcPts val="1160"/>
              </a:spcBef>
            </a:pPr>
            <a:r>
              <a:rPr sz="1100" b="1" spc="-5" dirty="0">
                <a:latin typeface="Arial"/>
                <a:cs typeface="Arial"/>
              </a:rPr>
              <a:t>Përhapja: </a:t>
            </a:r>
            <a:r>
              <a:rPr sz="1100" spc="-5" dirty="0">
                <a:latin typeface="TeXGyreHeros"/>
                <a:cs typeface="TeXGyreHeros"/>
              </a:rPr>
              <a:t>Berat, </a:t>
            </a:r>
            <a:r>
              <a:rPr sz="1100" spc="-10" dirty="0">
                <a:latin typeface="TeXGyreHeros"/>
                <a:cs typeface="TeXGyreHeros"/>
              </a:rPr>
              <a:t>Skrapar, </a:t>
            </a:r>
            <a:r>
              <a:rPr sz="1100" dirty="0">
                <a:latin typeface="TeXGyreHeros"/>
                <a:cs typeface="TeXGyreHeros"/>
              </a:rPr>
              <a:t>Korçë, </a:t>
            </a:r>
            <a:r>
              <a:rPr sz="1100" spc="-5" dirty="0">
                <a:latin typeface="TeXGyreHeros"/>
                <a:cs typeface="TeXGyreHeros"/>
              </a:rPr>
              <a:t>Kolonjë, Përmet, </a:t>
            </a:r>
            <a:r>
              <a:rPr sz="1100" spc="-20" dirty="0">
                <a:latin typeface="TeXGyreHeros"/>
                <a:cs typeface="TeXGyreHeros"/>
              </a:rPr>
              <a:t>Tepelenë, </a:t>
            </a:r>
            <a:r>
              <a:rPr sz="1100" spc="-5" dirty="0">
                <a:latin typeface="TeXGyreHeros"/>
                <a:cs typeface="TeXGyreHeros"/>
              </a:rPr>
              <a:t>Sarandë. Është  kultivuar një </a:t>
            </a:r>
            <a:r>
              <a:rPr sz="1100" dirty="0">
                <a:latin typeface="TeXGyreHeros"/>
                <a:cs typeface="TeXGyreHeros"/>
              </a:rPr>
              <a:t>varietet vendi i </a:t>
            </a:r>
            <a:r>
              <a:rPr sz="1100" spc="-5" dirty="0">
                <a:latin typeface="TeXGyreHeros"/>
                <a:cs typeface="TeXGyreHeros"/>
              </a:rPr>
              <a:t>cili </a:t>
            </a:r>
            <a:r>
              <a:rPr sz="1100" dirty="0">
                <a:latin typeface="TeXGyreHeros"/>
                <a:cs typeface="TeXGyreHeros"/>
              </a:rPr>
              <a:t>është </a:t>
            </a:r>
            <a:r>
              <a:rPr sz="1100" spc="-5" dirty="0">
                <a:latin typeface="TeXGyreHeros"/>
                <a:cs typeface="TeXGyreHeros"/>
              </a:rPr>
              <a:t>quajtur thierëza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10" dirty="0">
                <a:latin typeface="TeXGyreHeros"/>
                <a:cs typeface="TeXGyreHeros"/>
              </a:rPr>
              <a:t>Vendreshës. </a:t>
            </a:r>
            <a:r>
              <a:rPr sz="1100" spc="-5" dirty="0">
                <a:latin typeface="TeXGyreHeros"/>
                <a:cs typeface="TeXGyreHeros"/>
              </a:rPr>
              <a:t>Midis bishta-  joreve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për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kokërr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thjerëza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është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specia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më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vjetër.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Kokrrat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thjerzës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kanë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përm-  bajtje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lartë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proteinave</a:t>
            </a:r>
            <a:r>
              <a:rPr sz="1100" spc="-1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25-30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%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si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dhe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janë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pasura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me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karbohidrate,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fosfor,  </a:t>
            </a:r>
            <a:r>
              <a:rPr sz="1100" dirty="0">
                <a:latin typeface="TeXGyreHeros"/>
                <a:cs typeface="TeXGyreHeros"/>
              </a:rPr>
              <a:t>kalcium, </a:t>
            </a:r>
            <a:r>
              <a:rPr sz="1100" spc="-5" dirty="0">
                <a:latin typeface="TeXGyreHeros"/>
                <a:cs typeface="TeXGyreHeros"/>
              </a:rPr>
              <a:t>hekur </a:t>
            </a:r>
            <a:r>
              <a:rPr sz="1100" dirty="0">
                <a:latin typeface="TeXGyreHeros"/>
                <a:cs typeface="TeXGyreHeros"/>
              </a:rPr>
              <a:t>dhe vitamina </a:t>
            </a:r>
            <a:r>
              <a:rPr sz="1100" spc="-5" dirty="0">
                <a:latin typeface="TeXGyreHeros"/>
                <a:cs typeface="TeXGyreHeros"/>
              </a:rPr>
              <a:t>B1. Kokrrat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thjerzës ziejnë </a:t>
            </a:r>
            <a:r>
              <a:rPr sz="1100" dirty="0">
                <a:latin typeface="TeXGyreHeros"/>
                <a:cs typeface="TeXGyreHeros"/>
              </a:rPr>
              <a:t>2-3 herë </a:t>
            </a:r>
            <a:r>
              <a:rPr sz="1100" spc="-5" dirty="0">
                <a:latin typeface="TeXGyreHeros"/>
                <a:cs typeface="TeXGyreHeros"/>
              </a:rPr>
              <a:t>më shpejt </a:t>
            </a:r>
            <a:r>
              <a:rPr sz="1100" spc="-10" dirty="0">
                <a:latin typeface="TeXGyreHeros"/>
                <a:cs typeface="TeXGyreHeros"/>
              </a:rPr>
              <a:t>se  </a:t>
            </a:r>
            <a:r>
              <a:rPr sz="1100" spc="-5" dirty="0">
                <a:latin typeface="TeXGyreHeros"/>
                <a:cs typeface="TeXGyreHeros"/>
              </a:rPr>
              <a:t>fasulja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“Shijaku”.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00">
              <a:latin typeface="TeXGyreHeros"/>
              <a:cs typeface="TeXGyreHeros"/>
            </a:endParaRPr>
          </a:p>
          <a:p>
            <a:pPr marL="268605">
              <a:lnSpc>
                <a:spcPct val="100000"/>
              </a:lnSpc>
              <a:spcBef>
                <a:spcPts val="5"/>
              </a:spcBef>
            </a:pPr>
            <a:r>
              <a:rPr sz="1100" b="1" spc="-5" dirty="0">
                <a:latin typeface="Arial"/>
                <a:cs typeface="Arial"/>
              </a:rPr>
              <a:t>Karakteristika</a:t>
            </a:r>
            <a:r>
              <a:rPr sz="1100" b="1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kryesore:</a:t>
            </a:r>
            <a:endParaRPr sz="1100">
              <a:latin typeface="Arial"/>
              <a:cs typeface="Arial"/>
            </a:endParaRPr>
          </a:p>
          <a:p>
            <a:pPr marL="268605">
              <a:lnSpc>
                <a:spcPct val="100000"/>
              </a:lnSpc>
              <a:spcBef>
                <a:spcPts val="80"/>
              </a:spcBef>
            </a:pPr>
            <a:r>
              <a:rPr sz="1100" dirty="0">
                <a:latin typeface="TeXGyreHeros"/>
                <a:cs typeface="TeXGyreHeros"/>
              </a:rPr>
              <a:t>Bimë </a:t>
            </a:r>
            <a:r>
              <a:rPr sz="1100" spc="-5" dirty="0">
                <a:latin typeface="TeXGyreHeros"/>
                <a:cs typeface="TeXGyreHeros"/>
              </a:rPr>
              <a:t>njëvjeçare,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vetë-pllenuese</a:t>
            </a:r>
            <a:endParaRPr sz="1100">
              <a:latin typeface="TeXGyreHeros"/>
              <a:cs typeface="TeXGyreHeros"/>
            </a:endParaRPr>
          </a:p>
          <a:p>
            <a:pPr marL="268605">
              <a:lnSpc>
                <a:spcPct val="100000"/>
              </a:lnSpc>
              <a:spcBef>
                <a:spcPts val="75"/>
              </a:spcBef>
            </a:pPr>
            <a:r>
              <a:rPr sz="1100" b="1" spc="-5" dirty="0">
                <a:latin typeface="Arial"/>
                <a:cs typeface="Arial"/>
              </a:rPr>
              <a:t>Kërcelli: </a:t>
            </a:r>
            <a:r>
              <a:rPr sz="1100" dirty="0">
                <a:latin typeface="TeXGyreHeros"/>
                <a:cs typeface="TeXGyreHeros"/>
              </a:rPr>
              <a:t>katër </a:t>
            </a:r>
            <a:r>
              <a:rPr sz="1100" spc="-5" dirty="0">
                <a:latin typeface="TeXGyreHeros"/>
                <a:cs typeface="TeXGyreHeros"/>
              </a:rPr>
              <a:t>këndor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dirty="0">
                <a:latin typeface="TeXGyreHeros"/>
                <a:cs typeface="TeXGyreHeros"/>
              </a:rPr>
              <a:t>2-3 degëzime, me </a:t>
            </a:r>
            <a:r>
              <a:rPr sz="1100" spc="-5" dirty="0">
                <a:latin typeface="TeXGyreHeros"/>
                <a:cs typeface="TeXGyreHeros"/>
              </a:rPr>
              <a:t>lartësi 25-75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cm.</a:t>
            </a:r>
            <a:endParaRPr sz="1100">
              <a:latin typeface="TeXGyreHeros"/>
              <a:cs typeface="TeXGyreHeros"/>
            </a:endParaRPr>
          </a:p>
          <a:p>
            <a:pPr marL="268605">
              <a:lnSpc>
                <a:spcPct val="100000"/>
              </a:lnSpc>
              <a:spcBef>
                <a:spcPts val="85"/>
              </a:spcBef>
            </a:pPr>
            <a:r>
              <a:rPr sz="1100" b="1" dirty="0">
                <a:latin typeface="Arial"/>
                <a:cs typeface="Arial"/>
              </a:rPr>
              <a:t>Gjethet: </a:t>
            </a:r>
            <a:r>
              <a:rPr sz="1100" dirty="0">
                <a:latin typeface="TeXGyreHeros"/>
                <a:cs typeface="TeXGyreHeros"/>
              </a:rPr>
              <a:t>çift pendore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dirty="0">
                <a:latin typeface="TeXGyreHeros"/>
                <a:cs typeface="TeXGyreHeros"/>
              </a:rPr>
              <a:t>2-8</a:t>
            </a:r>
            <a:r>
              <a:rPr sz="1100" spc="-7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çifte,</a:t>
            </a:r>
            <a:endParaRPr sz="1100">
              <a:latin typeface="TeXGyreHeros"/>
              <a:cs typeface="TeXGyreHeros"/>
            </a:endParaRPr>
          </a:p>
          <a:p>
            <a:pPr marL="88900" marR="45085" indent="179705" algn="just">
              <a:lnSpc>
                <a:spcPct val="105500"/>
              </a:lnSpc>
              <a:spcBef>
                <a:spcPts val="10"/>
              </a:spcBef>
            </a:pPr>
            <a:r>
              <a:rPr sz="1100" b="1" spc="-5" dirty="0">
                <a:latin typeface="Arial"/>
                <a:cs typeface="Arial"/>
              </a:rPr>
              <a:t>Lulëria: </a:t>
            </a:r>
            <a:r>
              <a:rPr sz="1100" spc="-5" dirty="0">
                <a:latin typeface="TeXGyreHeros"/>
                <a:cs typeface="TeXGyreHeros"/>
              </a:rPr>
              <a:t>është vilë,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përbërë nga lule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vogla, me ngjyrë të </a:t>
            </a:r>
            <a:r>
              <a:rPr sz="1100" dirty="0">
                <a:latin typeface="TeXGyreHeros"/>
                <a:cs typeface="TeXGyreHeros"/>
              </a:rPr>
              <a:t>bardhë, </a:t>
            </a:r>
            <a:r>
              <a:rPr sz="1100" spc="-5" dirty="0">
                <a:latin typeface="TeXGyreHeros"/>
                <a:cs typeface="TeXGyreHeros"/>
              </a:rPr>
              <a:t>rozë, të  </a:t>
            </a:r>
            <a:r>
              <a:rPr sz="1100" spc="-10" dirty="0">
                <a:latin typeface="TeXGyreHeros"/>
                <a:cs typeface="TeXGyreHeros"/>
              </a:rPr>
              <a:t>kaltër.</a:t>
            </a:r>
            <a:endParaRPr sz="1100">
              <a:latin typeface="TeXGyreHeros"/>
              <a:cs typeface="TeXGyreHeros"/>
            </a:endParaRPr>
          </a:p>
          <a:p>
            <a:pPr marL="88900" marR="44450" indent="179705" algn="just">
              <a:lnSpc>
                <a:spcPct val="105900"/>
              </a:lnSpc>
              <a:spcBef>
                <a:spcPts val="5"/>
              </a:spcBef>
            </a:pPr>
            <a:r>
              <a:rPr sz="1100" b="1" dirty="0">
                <a:latin typeface="Arial"/>
                <a:cs typeface="Arial"/>
              </a:rPr>
              <a:t>Fruti:</a:t>
            </a:r>
            <a:r>
              <a:rPr sz="1100" b="1" spc="-50" dirty="0">
                <a:latin typeface="Arial"/>
                <a:cs typeface="Arial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bishtajë,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në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formë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rombi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të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sheshtë.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Në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kohën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pjekjes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merr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ngjyrë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kafe  të </a:t>
            </a:r>
            <a:r>
              <a:rPr sz="1100" dirty="0">
                <a:latin typeface="TeXGyreHeros"/>
                <a:cs typeface="TeXGyreHeros"/>
              </a:rPr>
              <a:t>çelët. Numri i </a:t>
            </a:r>
            <a:r>
              <a:rPr sz="1100" spc="-5" dirty="0">
                <a:latin typeface="TeXGyreHeros"/>
                <a:cs typeface="TeXGyreHeros"/>
              </a:rPr>
              <a:t>bishtajave </a:t>
            </a:r>
            <a:r>
              <a:rPr sz="1100" dirty="0">
                <a:latin typeface="TeXGyreHeros"/>
                <a:cs typeface="TeXGyreHeros"/>
              </a:rPr>
              <a:t>për </a:t>
            </a:r>
            <a:r>
              <a:rPr sz="1100" spc="-5" dirty="0">
                <a:latin typeface="TeXGyreHeros"/>
                <a:cs typeface="TeXGyreHeros"/>
              </a:rPr>
              <a:t>bimë </a:t>
            </a:r>
            <a:r>
              <a:rPr sz="1100" dirty="0">
                <a:latin typeface="TeXGyreHeros"/>
                <a:cs typeface="TeXGyreHeros"/>
              </a:rPr>
              <a:t>shkon </a:t>
            </a:r>
            <a:r>
              <a:rPr sz="1100" spc="-5" dirty="0">
                <a:latin typeface="TeXGyreHeros"/>
                <a:cs typeface="TeXGyreHeros"/>
              </a:rPr>
              <a:t>35-60. Bishtaja përmban </a:t>
            </a:r>
            <a:r>
              <a:rPr sz="1100" dirty="0">
                <a:latin typeface="TeXGyreHeros"/>
                <a:cs typeface="TeXGyreHeros"/>
              </a:rPr>
              <a:t>1-3 fara </a:t>
            </a:r>
            <a:r>
              <a:rPr sz="1100" spc="-5" dirty="0">
                <a:latin typeface="TeXGyreHeros"/>
                <a:cs typeface="TeXGyreHeros"/>
              </a:rPr>
              <a:t>por  zakonisht </a:t>
            </a:r>
            <a:r>
              <a:rPr sz="1100" spc="-25" dirty="0">
                <a:latin typeface="TeXGyreHeros"/>
                <a:cs typeface="TeXGyreHeros"/>
              </a:rPr>
              <a:t>dy, </a:t>
            </a:r>
            <a:r>
              <a:rPr sz="1100" dirty="0">
                <a:latin typeface="TeXGyreHeros"/>
                <a:cs typeface="TeXGyreHeros"/>
              </a:rPr>
              <a:t>në formë </a:t>
            </a:r>
            <a:r>
              <a:rPr sz="1100" spc="-5" dirty="0">
                <a:latin typeface="TeXGyreHeros"/>
                <a:cs typeface="TeXGyreHeros"/>
              </a:rPr>
              <a:t>lente ose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rrumbullakët. Pesha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1000 kokrrave </a:t>
            </a:r>
            <a:r>
              <a:rPr sz="1100" dirty="0">
                <a:latin typeface="TeXGyreHeros"/>
                <a:cs typeface="TeXGyreHeros"/>
              </a:rPr>
              <a:t>20-75</a:t>
            </a:r>
            <a:r>
              <a:rPr sz="1100" spc="-12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g.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950">
              <a:latin typeface="TeXGyreHeros"/>
              <a:cs typeface="TeXGyreHeros"/>
            </a:endParaRPr>
          </a:p>
          <a:p>
            <a:pPr marL="88900" marR="3553460" indent="179705" algn="just">
              <a:lnSpc>
                <a:spcPct val="105900"/>
              </a:lnSpc>
            </a:pPr>
            <a:r>
              <a:rPr sz="1100" b="1" spc="-5" dirty="0">
                <a:latin typeface="Arial"/>
                <a:cs typeface="Arial"/>
              </a:rPr>
              <a:t>Kultivimi: </a:t>
            </a:r>
            <a:r>
              <a:rPr sz="1100" dirty="0">
                <a:latin typeface="TeXGyreHeros"/>
                <a:cs typeface="TeXGyreHeros"/>
              </a:rPr>
              <a:t>Fara mbi  </a:t>
            </a:r>
            <a:r>
              <a:rPr sz="1100" spc="-5" dirty="0">
                <a:latin typeface="TeXGyreHeros"/>
                <a:cs typeface="TeXGyreHeros"/>
              </a:rPr>
              <a:t>në temperaturë </a:t>
            </a:r>
            <a:r>
              <a:rPr sz="1100" dirty="0">
                <a:latin typeface="TeXGyreHeros"/>
                <a:cs typeface="TeXGyreHeros"/>
              </a:rPr>
              <a:t>2-5</a:t>
            </a:r>
            <a:r>
              <a:rPr sz="900" baseline="32407" dirty="0">
                <a:latin typeface="TeXGyreHeros"/>
                <a:cs typeface="TeXGyreHeros"/>
              </a:rPr>
              <a:t>0</a:t>
            </a:r>
            <a:r>
              <a:rPr sz="1100" dirty="0">
                <a:latin typeface="TeXGyreHeros"/>
                <a:cs typeface="TeXGyreHeros"/>
              </a:rPr>
              <a:t>C  </a:t>
            </a:r>
            <a:r>
              <a:rPr sz="1100" spc="-5" dirty="0">
                <a:latin typeface="TeXGyreHeros"/>
                <a:cs typeface="TeXGyreHeros"/>
              </a:rPr>
              <a:t>dhe duron </a:t>
            </a:r>
            <a:r>
              <a:rPr sz="1100" dirty="0">
                <a:latin typeface="TeXGyreHeros"/>
                <a:cs typeface="TeXGyreHeros"/>
              </a:rPr>
              <a:t>deri </a:t>
            </a:r>
            <a:r>
              <a:rPr sz="1100" spc="-5" dirty="0">
                <a:latin typeface="TeXGyreHeros"/>
                <a:cs typeface="TeXGyreHeros"/>
              </a:rPr>
              <a:t>në</a:t>
            </a:r>
            <a:r>
              <a:rPr sz="1100" spc="235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-8</a:t>
            </a:r>
            <a:r>
              <a:rPr sz="900" spc="7" baseline="32407" dirty="0">
                <a:latin typeface="TeXGyreHeros"/>
                <a:cs typeface="TeXGyreHeros"/>
              </a:rPr>
              <a:t>0</a:t>
            </a:r>
            <a:endParaRPr sz="900" baseline="32407">
              <a:latin typeface="TeXGyreHeros"/>
              <a:cs typeface="TeXGyreHeros"/>
            </a:endParaRPr>
          </a:p>
          <a:p>
            <a:pPr marL="88900" marR="3552825" algn="just">
              <a:lnSpc>
                <a:spcPct val="106100"/>
              </a:lnSpc>
              <a:spcBef>
                <a:spcPts val="5"/>
              </a:spcBef>
            </a:pPr>
            <a:r>
              <a:rPr sz="1100" dirty="0">
                <a:latin typeface="TeXGyreHeros"/>
                <a:cs typeface="TeXGyreHeros"/>
              </a:rPr>
              <a:t>C. </a:t>
            </a:r>
            <a:r>
              <a:rPr sz="1100" spc="-5" dirty="0">
                <a:latin typeface="TeXGyreHeros"/>
                <a:cs typeface="TeXGyreHeros"/>
              </a:rPr>
              <a:t>Zakonisht </a:t>
            </a:r>
            <a:r>
              <a:rPr sz="1100" dirty="0">
                <a:latin typeface="TeXGyreHeros"/>
                <a:cs typeface="TeXGyreHeros"/>
              </a:rPr>
              <a:t>periudha  </a:t>
            </a:r>
            <a:r>
              <a:rPr sz="1100" spc="-5" dirty="0">
                <a:latin typeface="TeXGyreHeros"/>
                <a:cs typeface="TeXGyreHeros"/>
              </a:rPr>
              <a:t>bimore zgjat 3-6 </a:t>
            </a:r>
            <a:r>
              <a:rPr sz="1100" dirty="0">
                <a:latin typeface="TeXGyreHeros"/>
                <a:cs typeface="TeXGyreHeros"/>
              </a:rPr>
              <a:t>muaj.  </a:t>
            </a:r>
            <a:r>
              <a:rPr sz="1100" spc="-5" dirty="0">
                <a:latin typeface="TeXGyreHeros"/>
                <a:cs typeface="TeXGyreHeros"/>
              </a:rPr>
              <a:t>Nuk </a:t>
            </a:r>
            <a:r>
              <a:rPr sz="1100" dirty="0">
                <a:latin typeface="TeXGyreHeros"/>
                <a:cs typeface="TeXGyreHeros"/>
              </a:rPr>
              <a:t>ka </a:t>
            </a:r>
            <a:r>
              <a:rPr sz="1100" spc="-5" dirty="0">
                <a:latin typeface="TeXGyreHeros"/>
                <a:cs typeface="TeXGyreHeros"/>
              </a:rPr>
              <a:t>kërkesa </a:t>
            </a:r>
            <a:r>
              <a:rPr sz="1100" dirty="0">
                <a:latin typeface="TeXGyreHeros"/>
                <a:cs typeface="TeXGyreHeros"/>
              </a:rPr>
              <a:t>të  </a:t>
            </a:r>
            <a:r>
              <a:rPr sz="1100" spc="-5" dirty="0">
                <a:latin typeface="TeXGyreHeros"/>
                <a:cs typeface="TeXGyreHeros"/>
              </a:rPr>
              <a:t>veçanta </a:t>
            </a:r>
            <a:r>
              <a:rPr sz="1100" dirty="0">
                <a:latin typeface="TeXGyreHeros"/>
                <a:cs typeface="TeXGyreHeros"/>
              </a:rPr>
              <a:t>për tokën </a:t>
            </a:r>
            <a:r>
              <a:rPr sz="1100" spc="-5" dirty="0">
                <a:latin typeface="TeXGyreHeros"/>
                <a:cs typeface="TeXGyreHeros"/>
              </a:rPr>
              <a:t>dhe  </a:t>
            </a:r>
            <a:r>
              <a:rPr sz="1100" dirty="0">
                <a:latin typeface="TeXGyreHeros"/>
                <a:cs typeface="TeXGyreHeros"/>
              </a:rPr>
              <a:t>e lë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pasur tokën. Afa-  ti </a:t>
            </a:r>
            <a:r>
              <a:rPr sz="1100" spc="5" dirty="0">
                <a:latin typeface="TeXGyreHeros"/>
                <a:cs typeface="TeXGyreHeros"/>
              </a:rPr>
              <a:t>më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mirë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mbjelljes  është 5-20 </a:t>
            </a:r>
            <a:r>
              <a:rPr sz="1100" dirty="0">
                <a:latin typeface="TeXGyreHeros"/>
                <a:cs typeface="TeXGyreHeros"/>
              </a:rPr>
              <a:t>Shkurt </a:t>
            </a:r>
            <a:r>
              <a:rPr sz="1100" spc="-5" dirty="0">
                <a:latin typeface="TeXGyreHeros"/>
                <a:cs typeface="TeXGyreHeros"/>
              </a:rPr>
              <a:t>ne  </a:t>
            </a:r>
            <a:r>
              <a:rPr sz="1100" dirty="0">
                <a:latin typeface="TeXGyreHeros"/>
                <a:cs typeface="TeXGyreHeros"/>
              </a:rPr>
              <a:t>zonën e </a:t>
            </a:r>
            <a:r>
              <a:rPr sz="1100" spc="-5" dirty="0">
                <a:latin typeface="TeXGyreHeros"/>
                <a:cs typeface="TeXGyreHeros"/>
              </a:rPr>
              <a:t>ulet </a:t>
            </a:r>
            <a:r>
              <a:rPr sz="1100" dirty="0">
                <a:latin typeface="TeXGyreHeros"/>
                <a:cs typeface="TeXGyreHeros"/>
              </a:rPr>
              <a:t>dhe 5-20  </a:t>
            </a:r>
            <a:r>
              <a:rPr sz="1100" spc="-5" dirty="0">
                <a:latin typeface="TeXGyreHeros"/>
                <a:cs typeface="TeXGyreHeros"/>
              </a:rPr>
              <a:t>Mars ne zonën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lartë.  Norma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farës duhet </a:t>
            </a:r>
            <a:r>
              <a:rPr sz="1100" dirty="0">
                <a:latin typeface="TeXGyreHeros"/>
                <a:cs typeface="TeXGyreHeros"/>
              </a:rPr>
              <a:t>te  </a:t>
            </a:r>
            <a:r>
              <a:rPr sz="1100" spc="-5" dirty="0">
                <a:latin typeface="TeXGyreHeros"/>
                <a:cs typeface="TeXGyreHeros"/>
              </a:rPr>
              <a:t>jete </a:t>
            </a:r>
            <a:r>
              <a:rPr sz="1100" dirty="0">
                <a:latin typeface="TeXGyreHeros"/>
                <a:cs typeface="TeXGyreHeros"/>
              </a:rPr>
              <a:t>100-120 kg/ha qe</a:t>
            </a:r>
            <a:r>
              <a:rPr sz="1100" spc="-19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te  </a:t>
            </a:r>
            <a:r>
              <a:rPr sz="1100" spc="-5" dirty="0">
                <a:latin typeface="TeXGyreHeros"/>
                <a:cs typeface="TeXGyreHeros"/>
              </a:rPr>
              <a:t>sigurohen 300-400</a:t>
            </a:r>
            <a:r>
              <a:rPr sz="1100" spc="-1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bime  për </a:t>
            </a:r>
            <a:r>
              <a:rPr sz="1100" spc="5" dirty="0">
                <a:latin typeface="TeXGyreHeros"/>
                <a:cs typeface="TeXGyreHeros"/>
              </a:rPr>
              <a:t>m</a:t>
            </a:r>
            <a:r>
              <a:rPr sz="900" spc="7" baseline="32407" dirty="0">
                <a:latin typeface="TeXGyreHeros"/>
                <a:cs typeface="TeXGyreHeros"/>
              </a:rPr>
              <a:t>2</a:t>
            </a:r>
            <a:r>
              <a:rPr sz="1100" spc="5" dirty="0">
                <a:latin typeface="TeXGyreHeros"/>
                <a:cs typeface="TeXGyreHeros"/>
              </a:rPr>
              <a:t>.</a:t>
            </a:r>
            <a:endParaRPr sz="1100">
              <a:latin typeface="TeXGyreHeros"/>
              <a:cs typeface="TeXGyreHeros"/>
            </a:endParaRPr>
          </a:p>
          <a:p>
            <a:pPr marL="88900" marR="44450" indent="179705" algn="just">
              <a:lnSpc>
                <a:spcPts val="1400"/>
              </a:lnSpc>
              <a:spcBef>
                <a:spcPts val="50"/>
              </a:spcBef>
            </a:pPr>
            <a:r>
              <a:rPr sz="1100" spc="-5" dirty="0">
                <a:latin typeface="TeXGyreHeros"/>
                <a:cs typeface="TeXGyreHeros"/>
              </a:rPr>
              <a:t>Ky varietet jep një rendiment 15-18 kv/ha. Thjerëza </a:t>
            </a:r>
            <a:r>
              <a:rPr sz="1100" dirty="0">
                <a:latin typeface="TeXGyreHeros"/>
                <a:cs typeface="TeXGyreHeros"/>
              </a:rPr>
              <a:t>është një </a:t>
            </a:r>
            <a:r>
              <a:rPr sz="1100" spc="-5" dirty="0">
                <a:latin typeface="TeXGyreHeros"/>
                <a:cs typeface="TeXGyreHeros"/>
              </a:rPr>
              <a:t>kulturë që duhet  të përhapet për </a:t>
            </a:r>
            <a:r>
              <a:rPr sz="1100" dirty="0">
                <a:latin typeface="TeXGyreHeros"/>
                <a:cs typeface="TeXGyreHeros"/>
              </a:rPr>
              <a:t>kultivim sidomos në </a:t>
            </a:r>
            <a:r>
              <a:rPr sz="1100" spc="-5" dirty="0">
                <a:latin typeface="TeXGyreHeros"/>
                <a:cs typeface="TeXGyreHeros"/>
              </a:rPr>
              <a:t>zonat kodrinore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1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malore.</a:t>
            </a:r>
            <a:endParaRPr sz="1100">
              <a:latin typeface="TeXGyreHeros"/>
              <a:cs typeface="TeXGyreHero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358389" y="4498086"/>
            <a:ext cx="3441700" cy="2566670"/>
            <a:chOff x="2358389" y="4498086"/>
            <a:chExt cx="3441700" cy="2566670"/>
          </a:xfrm>
        </p:grpSpPr>
        <p:sp>
          <p:nvSpPr>
            <p:cNvPr id="4" name="object 4"/>
            <p:cNvSpPr/>
            <p:nvPr/>
          </p:nvSpPr>
          <p:spPr>
            <a:xfrm>
              <a:off x="2360675" y="4501896"/>
              <a:ext cx="3436620" cy="25603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362199" y="4501896"/>
              <a:ext cx="3434079" cy="2559050"/>
            </a:xfrm>
            <a:custGeom>
              <a:avLst/>
              <a:gdLst/>
              <a:ahLst/>
              <a:cxnLst/>
              <a:rect l="l" t="t" r="r" b="b"/>
              <a:pathLst>
                <a:path w="3434079" h="2559050">
                  <a:moveTo>
                    <a:pt x="0" y="0"/>
                  </a:moveTo>
                  <a:lnTo>
                    <a:pt x="0" y="2558796"/>
                  </a:lnTo>
                  <a:lnTo>
                    <a:pt x="3433572" y="2558796"/>
                  </a:lnTo>
                  <a:lnTo>
                    <a:pt x="3433572" y="0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41275">
              <a:lnSpc>
                <a:spcPct val="100000"/>
              </a:lnSpc>
              <a:spcBef>
                <a:spcPts val="15"/>
              </a:spcBef>
            </a:pPr>
            <a:r>
              <a:rPr dirty="0"/>
              <a:t>- </a:t>
            </a:r>
            <a:fld id="{81D60167-4931-47E6-BA6A-407CBD079E47}" type="slidenum">
              <a:rPr dirty="0"/>
              <a:t>58</a:t>
            </a:fld>
            <a:r>
              <a:rPr spc="-100" dirty="0"/>
              <a:t> </a:t>
            </a:r>
            <a:r>
              <a:rPr dirty="0"/>
              <a:t>-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43204" y="574913"/>
            <a:ext cx="5029835" cy="7842250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25"/>
              </a:spcBef>
            </a:pPr>
            <a:r>
              <a:rPr sz="1400" b="1" spc="-5" dirty="0">
                <a:latin typeface="Arial"/>
                <a:cs typeface="Arial"/>
              </a:rPr>
              <a:t>Qiqra “Holta”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459"/>
              </a:spcBef>
            </a:pPr>
            <a:r>
              <a:rPr sz="1250" i="1" spc="-5" dirty="0">
                <a:latin typeface="Arimo"/>
                <a:cs typeface="Arimo"/>
              </a:rPr>
              <a:t>Cicer arietinum</a:t>
            </a:r>
            <a:r>
              <a:rPr sz="1250" i="1" spc="-10" dirty="0">
                <a:latin typeface="Arimo"/>
                <a:cs typeface="Arimo"/>
              </a:rPr>
              <a:t> </a:t>
            </a:r>
            <a:r>
              <a:rPr sz="1250" i="1" spc="-5" dirty="0">
                <a:latin typeface="Arimo"/>
                <a:cs typeface="Arimo"/>
              </a:rPr>
              <a:t>L.</a:t>
            </a:r>
            <a:endParaRPr sz="1250">
              <a:latin typeface="Arimo"/>
              <a:cs typeface="Arimo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150">
              <a:latin typeface="Arimo"/>
              <a:cs typeface="Arimo"/>
            </a:endParaRPr>
          </a:p>
          <a:p>
            <a:pPr marL="12700" marR="5080" indent="179705" algn="just">
              <a:lnSpc>
                <a:spcPct val="106100"/>
              </a:lnSpc>
            </a:pPr>
            <a:r>
              <a:rPr sz="1100" spc="-5" dirty="0">
                <a:latin typeface="TeXGyreHeros"/>
                <a:cs typeface="TeXGyreHeros"/>
              </a:rPr>
              <a:t>Është kultivuar që </a:t>
            </a:r>
            <a:r>
              <a:rPr sz="1100" dirty="0">
                <a:latin typeface="TeXGyreHeros"/>
                <a:cs typeface="TeXGyreHeros"/>
              </a:rPr>
              <a:t>në kohët e </a:t>
            </a:r>
            <a:r>
              <a:rPr sz="1100" spc="-5" dirty="0">
                <a:latin typeface="TeXGyreHeros"/>
                <a:cs typeface="TeXGyreHeros"/>
              </a:rPr>
              <a:t>lashta. </a:t>
            </a:r>
            <a:r>
              <a:rPr sz="1100" spc="-65" dirty="0">
                <a:latin typeface="TeXGyreHeros"/>
                <a:cs typeface="TeXGyreHeros"/>
              </a:rPr>
              <a:t>Te </a:t>
            </a:r>
            <a:r>
              <a:rPr sz="1100" dirty="0">
                <a:latin typeface="TeXGyreHeros"/>
                <a:cs typeface="TeXGyreHeros"/>
              </a:rPr>
              <a:t>k </a:t>
            </a:r>
            <a:r>
              <a:rPr sz="1100" spc="-10" dirty="0">
                <a:latin typeface="TeXGyreHeros"/>
                <a:cs typeface="TeXGyreHeros"/>
              </a:rPr>
              <a:t>ne </a:t>
            </a:r>
            <a:r>
              <a:rPr sz="1100" spc="-5" dirty="0">
                <a:latin typeface="TeXGyreHeros"/>
                <a:cs typeface="TeXGyreHeros"/>
              </a:rPr>
              <a:t>kultivohet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sipërfaqe tepër të  kuﬁzuara. Qiqra </a:t>
            </a:r>
            <a:r>
              <a:rPr sz="1100" dirty="0">
                <a:latin typeface="TeXGyreHeros"/>
                <a:cs typeface="TeXGyreHeros"/>
              </a:rPr>
              <a:t>ka </a:t>
            </a:r>
            <a:r>
              <a:rPr sz="1100" spc="-5" dirty="0">
                <a:latin typeface="TeXGyreHeros"/>
                <a:cs typeface="TeXGyreHeros"/>
              </a:rPr>
              <a:t>veti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mira biologjike dhe ekonomike pasi kultivohet edhe  në toka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varfra dhe lehtësisht të kripura. Zonat </a:t>
            </a:r>
            <a:r>
              <a:rPr sz="1100" dirty="0">
                <a:latin typeface="TeXGyreHeros"/>
                <a:cs typeface="TeXGyreHeros"/>
              </a:rPr>
              <a:t>kryesore </a:t>
            </a:r>
            <a:r>
              <a:rPr sz="1100" spc="-5" dirty="0">
                <a:latin typeface="TeXGyreHeros"/>
                <a:cs typeface="TeXGyreHeros"/>
              </a:rPr>
              <a:t>të </a:t>
            </a:r>
            <a:r>
              <a:rPr sz="1100" dirty="0">
                <a:latin typeface="TeXGyreHeros"/>
                <a:cs typeface="TeXGyreHeros"/>
              </a:rPr>
              <a:t>kultivimit në vendin  </a:t>
            </a:r>
            <a:r>
              <a:rPr sz="1100" spc="-5" dirty="0">
                <a:latin typeface="TeXGyreHeros"/>
                <a:cs typeface="TeXGyreHeros"/>
              </a:rPr>
              <a:t>tonë kanë qenë rrethet Elbasan,</a:t>
            </a:r>
            <a:r>
              <a:rPr sz="1100" spc="2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Gramsh,</a:t>
            </a:r>
            <a:endParaRPr sz="1100">
              <a:latin typeface="TeXGyreHeros"/>
              <a:cs typeface="TeXGyreHeros"/>
            </a:endParaRPr>
          </a:p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sz="1100" spc="-5" dirty="0">
                <a:latin typeface="TeXGyreHeros"/>
                <a:cs typeface="TeXGyreHeros"/>
              </a:rPr>
              <a:t>Korçë.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950">
              <a:latin typeface="TeXGyreHeros"/>
              <a:cs typeface="TeXGyreHeros"/>
            </a:endParaRPr>
          </a:p>
          <a:p>
            <a:pPr marL="12700" marR="2419350" indent="179705" algn="just">
              <a:lnSpc>
                <a:spcPct val="105900"/>
              </a:lnSpc>
            </a:pPr>
            <a:r>
              <a:rPr sz="1100" b="1" spc="-5" dirty="0">
                <a:latin typeface="Arial"/>
                <a:cs typeface="Arial"/>
              </a:rPr>
              <a:t>Karakteristikat: </a:t>
            </a:r>
            <a:r>
              <a:rPr sz="1100" spc="-5" dirty="0">
                <a:latin typeface="TeXGyreHeros"/>
                <a:cs typeface="TeXGyreHeros"/>
              </a:rPr>
              <a:t>Bën pjesë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familjen  Bishtajore (</a:t>
            </a:r>
            <a:r>
              <a:rPr sz="1100" i="1" spc="-5" dirty="0">
                <a:latin typeface="Arimo"/>
                <a:cs typeface="Arimo"/>
              </a:rPr>
              <a:t>Leguminosae</a:t>
            </a:r>
            <a:r>
              <a:rPr sz="1100" spc="-5" dirty="0">
                <a:latin typeface="TeXGyreHeros"/>
                <a:cs typeface="TeXGyreHeros"/>
              </a:rPr>
              <a:t>), </a:t>
            </a:r>
            <a:r>
              <a:rPr sz="1100" dirty="0">
                <a:latin typeface="TeXGyreHeros"/>
                <a:cs typeface="TeXGyreHeros"/>
              </a:rPr>
              <a:t>specia </a:t>
            </a:r>
            <a:r>
              <a:rPr sz="1100" i="1" spc="-5" dirty="0">
                <a:latin typeface="Arimo"/>
                <a:cs typeface="Arimo"/>
              </a:rPr>
              <a:t>Cicer  arietinum</a:t>
            </a:r>
            <a:r>
              <a:rPr sz="1100" i="1" spc="-15" dirty="0">
                <a:latin typeface="Arimo"/>
                <a:cs typeface="Arimo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L.</a:t>
            </a:r>
            <a:endParaRPr sz="1100">
              <a:latin typeface="TeXGyreHeros"/>
              <a:cs typeface="TeXGyreHeros"/>
            </a:endParaRPr>
          </a:p>
          <a:p>
            <a:pPr marL="12700" marR="2419350" indent="179705" algn="r">
              <a:lnSpc>
                <a:spcPct val="106000"/>
              </a:lnSpc>
              <a:spcBef>
                <a:spcPts val="5"/>
              </a:spcBef>
            </a:pPr>
            <a:r>
              <a:rPr sz="1100" spc="-5" dirty="0">
                <a:latin typeface="TeXGyreHeros"/>
                <a:cs typeface="TeXGyreHeros"/>
              </a:rPr>
              <a:t>Bima: Kërcelli </a:t>
            </a:r>
            <a:r>
              <a:rPr sz="1100" dirty="0">
                <a:latin typeface="TeXGyreHeros"/>
                <a:cs typeface="TeXGyreHeros"/>
              </a:rPr>
              <a:t>është i drejtë,</a:t>
            </a:r>
            <a:r>
              <a:rPr sz="1100" spc="6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me</a:t>
            </a:r>
            <a:r>
              <a:rPr sz="1100" spc="26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de- </a:t>
            </a:r>
            <a:r>
              <a:rPr sz="110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gëzime,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gjethe tek</a:t>
            </a:r>
            <a:r>
              <a:rPr sz="1100" spc="17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pendore.</a:t>
            </a:r>
            <a:r>
              <a:rPr sz="1100" spc="1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Bima </a:t>
            </a:r>
            <a:r>
              <a:rPr sz="110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është </a:t>
            </a:r>
            <a:r>
              <a:rPr sz="1100" dirty="0">
                <a:latin typeface="TeXGyreHeros"/>
                <a:cs typeface="TeXGyreHeros"/>
              </a:rPr>
              <a:t>krejt e </a:t>
            </a:r>
            <a:r>
              <a:rPr sz="1100" spc="-5" dirty="0">
                <a:latin typeface="TeXGyreHeros"/>
                <a:cs typeface="TeXGyreHeros"/>
              </a:rPr>
              <a:t>veshur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qime</a:t>
            </a:r>
            <a:r>
              <a:rPr sz="1100" spc="3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1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forta. </a:t>
            </a:r>
            <a:r>
              <a:rPr sz="110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Lartësia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bimës shkon 20-50</a:t>
            </a:r>
            <a:r>
              <a:rPr sz="1100" spc="19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cm.</a:t>
            </a:r>
            <a:r>
              <a:rPr sz="1100" spc="1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Llojet </a:t>
            </a:r>
            <a:r>
              <a:rPr sz="1100" dirty="0">
                <a:latin typeface="TeXGyreHeros"/>
                <a:cs typeface="TeXGyreHeros"/>
              </a:rPr>
              <a:t> e </a:t>
            </a:r>
            <a:r>
              <a:rPr sz="1100" spc="-5" dirty="0">
                <a:latin typeface="TeXGyreHeros"/>
                <a:cs typeface="TeXGyreHeros"/>
              </a:rPr>
              <a:t>qiqrës ndahen në </a:t>
            </a:r>
            <a:r>
              <a:rPr sz="1100" dirty="0">
                <a:latin typeface="TeXGyreHeros"/>
                <a:cs typeface="TeXGyreHeros"/>
              </a:rPr>
              <a:t>dy </a:t>
            </a:r>
            <a:r>
              <a:rPr sz="1100" spc="-5" dirty="0">
                <a:latin typeface="TeXGyreHeros"/>
                <a:cs typeface="TeXGyreHeros"/>
              </a:rPr>
              <a:t>grupe: </a:t>
            </a:r>
            <a:r>
              <a:rPr sz="1100" dirty="0">
                <a:latin typeface="TeXGyreHeros"/>
                <a:cs typeface="TeXGyreHeros"/>
              </a:rPr>
              <a:t>me</a:t>
            </a:r>
            <a:r>
              <a:rPr sz="1100" spc="9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fara</a:t>
            </a:r>
            <a:r>
              <a:rPr sz="1100" spc="9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  </a:t>
            </a:r>
            <a:r>
              <a:rPr sz="1100" spc="-5" dirty="0">
                <a:latin typeface="TeXGyreHeros"/>
                <a:cs typeface="TeXGyreHeros"/>
              </a:rPr>
              <a:t>mëdha që kanë periudhë </a:t>
            </a:r>
            <a:r>
              <a:rPr sz="1100" dirty="0">
                <a:latin typeface="TeXGyreHeros"/>
                <a:cs typeface="TeXGyreHeros"/>
              </a:rPr>
              <a:t>bimore</a:t>
            </a:r>
            <a:r>
              <a:rPr sz="1100" spc="2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deri</a:t>
            </a:r>
            <a:r>
              <a:rPr sz="1100" spc="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140 </a:t>
            </a:r>
            <a:r>
              <a:rPr sz="110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ditë </a:t>
            </a:r>
            <a:r>
              <a:rPr sz="1100" dirty="0">
                <a:latin typeface="TeXGyreHeros"/>
                <a:cs typeface="TeXGyreHeros"/>
              </a:rPr>
              <a:t>dhe me farëra të vogla me</a:t>
            </a:r>
            <a:r>
              <a:rPr sz="1100" spc="-12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65-75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ditë.  </a:t>
            </a:r>
            <a:r>
              <a:rPr sz="1100" spc="-5" dirty="0">
                <a:latin typeface="TeXGyreHeros"/>
                <a:cs typeface="TeXGyreHeros"/>
              </a:rPr>
              <a:t>Qiqra </a:t>
            </a:r>
            <a:r>
              <a:rPr sz="1100" dirty="0">
                <a:latin typeface="TeXGyreHeros"/>
                <a:cs typeface="TeXGyreHeros"/>
              </a:rPr>
              <a:t>është </a:t>
            </a:r>
            <a:r>
              <a:rPr sz="1100" spc="-5" dirty="0">
                <a:latin typeface="TeXGyreHeros"/>
                <a:cs typeface="TeXGyreHeros"/>
              </a:rPr>
              <a:t>bimë njëvjeçare,</a:t>
            </a:r>
            <a:r>
              <a:rPr sz="1100" spc="204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vetpjal-</a:t>
            </a:r>
            <a:endParaRPr sz="1100">
              <a:latin typeface="TeXGyreHeros"/>
              <a:cs typeface="TeXGyreHeros"/>
            </a:endParaRPr>
          </a:p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z="1100" spc="-5" dirty="0">
                <a:latin typeface="TeXGyreHeros"/>
                <a:cs typeface="TeXGyreHeros"/>
              </a:rPr>
              <a:t>muese.</a:t>
            </a:r>
            <a:endParaRPr sz="1100">
              <a:latin typeface="TeXGyreHeros"/>
              <a:cs typeface="TeXGyreHeros"/>
            </a:endParaRPr>
          </a:p>
          <a:p>
            <a:pPr marL="12700" marR="2419985" indent="179705" algn="r">
              <a:lnSpc>
                <a:spcPct val="106100"/>
              </a:lnSpc>
              <a:spcBef>
                <a:spcPts val="5"/>
              </a:spcBef>
            </a:pPr>
            <a:r>
              <a:rPr sz="1100" b="1" dirty="0">
                <a:latin typeface="Arial"/>
                <a:cs typeface="Arial"/>
              </a:rPr>
              <a:t>Fruti: </a:t>
            </a:r>
            <a:r>
              <a:rPr sz="1100" spc="-5" dirty="0">
                <a:latin typeface="TeXGyreHeros"/>
                <a:cs typeface="TeXGyreHeros"/>
              </a:rPr>
              <a:t>Është bishtajë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vogël</a:t>
            </a:r>
            <a:r>
              <a:rPr sz="1100" spc="29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që</a:t>
            </a:r>
            <a:r>
              <a:rPr sz="1100" spc="6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përm- </a:t>
            </a:r>
            <a:r>
              <a:rPr sz="110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ban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zakonisht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një</a:t>
            </a:r>
            <a:r>
              <a:rPr sz="1100" spc="-7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deri</a:t>
            </a:r>
            <a:r>
              <a:rPr sz="1100" spc="-7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në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dy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fara,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rrallë</a:t>
            </a:r>
            <a:r>
              <a:rPr sz="1100" spc="-7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tre. </a:t>
            </a:r>
            <a:r>
              <a:rPr sz="110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Farat </a:t>
            </a:r>
            <a:r>
              <a:rPr sz="1100" dirty="0">
                <a:latin typeface="TeXGyreHeros"/>
                <a:cs typeface="TeXGyreHeros"/>
              </a:rPr>
              <a:t>kanë </a:t>
            </a:r>
            <a:r>
              <a:rPr sz="1100" spc="-5" dirty="0">
                <a:latin typeface="TeXGyreHeros"/>
                <a:cs typeface="TeXGyreHeros"/>
              </a:rPr>
              <a:t>madhësi dhe</a:t>
            </a:r>
            <a:r>
              <a:rPr sz="1100" spc="22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ngjyra</a:t>
            </a:r>
            <a:r>
              <a:rPr sz="1100" spc="19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  </a:t>
            </a:r>
            <a:r>
              <a:rPr sz="1100" spc="-5" dirty="0">
                <a:latin typeface="TeXGyreHeros"/>
                <a:cs typeface="TeXGyreHeros"/>
              </a:rPr>
              <a:t>ndryshme. </a:t>
            </a:r>
            <a:r>
              <a:rPr sz="1100" dirty="0">
                <a:latin typeface="TeXGyreHeros"/>
                <a:cs typeface="TeXGyreHeros"/>
              </a:rPr>
              <a:t>Pesha </a:t>
            </a:r>
            <a:r>
              <a:rPr sz="1100" spc="-5" dirty="0">
                <a:latin typeface="TeXGyreHeros"/>
                <a:cs typeface="TeXGyreHeros"/>
              </a:rPr>
              <a:t>absolute</a:t>
            </a:r>
            <a:r>
              <a:rPr sz="1100" spc="29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shkon</a:t>
            </a:r>
            <a:r>
              <a:rPr sz="1100" spc="9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160- </a:t>
            </a:r>
            <a:r>
              <a:rPr sz="110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350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g.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Farat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kanë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majë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zgjatur.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Për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ush- </a:t>
            </a:r>
            <a:r>
              <a:rPr sz="110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qim përdoren qiqrat </a:t>
            </a:r>
            <a:r>
              <a:rPr sz="1100" dirty="0">
                <a:latin typeface="TeXGyreHeros"/>
                <a:cs typeface="TeXGyreHeros"/>
              </a:rPr>
              <a:t>me kokërr</a:t>
            </a:r>
            <a:r>
              <a:rPr sz="1100" spc="290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të</a:t>
            </a:r>
            <a:r>
              <a:rPr sz="1100" spc="6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bardhë, </a:t>
            </a:r>
            <a:r>
              <a:rPr sz="1100" dirty="0">
                <a:latin typeface="TeXGyreHeros"/>
                <a:cs typeface="TeXGyreHeros"/>
              </a:rPr>
              <a:t> kurse </a:t>
            </a:r>
            <a:r>
              <a:rPr sz="1100" spc="-5" dirty="0">
                <a:latin typeface="TeXGyreHeros"/>
                <a:cs typeface="TeXGyreHeros"/>
              </a:rPr>
              <a:t>për </a:t>
            </a:r>
            <a:r>
              <a:rPr sz="1100" dirty="0">
                <a:latin typeface="TeXGyreHeros"/>
                <a:cs typeface="TeXGyreHeros"/>
              </a:rPr>
              <a:t>kafshët </a:t>
            </a:r>
            <a:r>
              <a:rPr sz="1100" spc="-5" dirty="0">
                <a:latin typeface="TeXGyreHeros"/>
                <a:cs typeface="TeXGyreHeros"/>
              </a:rPr>
              <a:t>përdoren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1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gjitha </a:t>
            </a:r>
            <a:r>
              <a:rPr sz="1100" spc="-5" dirty="0">
                <a:latin typeface="TeXGyreHeros"/>
                <a:cs typeface="TeXGyreHeros"/>
              </a:rPr>
              <a:t>llojet</a:t>
            </a:r>
            <a:endParaRPr sz="1100">
              <a:latin typeface="TeXGyreHeros"/>
              <a:cs typeface="TeXGyreHeros"/>
            </a:endParaRPr>
          </a:p>
          <a:p>
            <a:pPr marL="12700" algn="just">
              <a:lnSpc>
                <a:spcPct val="100000"/>
              </a:lnSpc>
              <a:spcBef>
                <a:spcPts val="70"/>
              </a:spcBef>
            </a:pP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qiqrës.</a:t>
            </a:r>
            <a:endParaRPr sz="1100">
              <a:latin typeface="TeXGyreHeros"/>
              <a:cs typeface="TeXGyreHeros"/>
            </a:endParaRPr>
          </a:p>
          <a:p>
            <a:pPr marL="12700" marR="5080" indent="179705" algn="just">
              <a:lnSpc>
                <a:spcPct val="105900"/>
              </a:lnSpc>
              <a:spcBef>
                <a:spcPts val="10"/>
              </a:spcBef>
            </a:pPr>
            <a:r>
              <a:rPr sz="1100" b="1" spc="-5" dirty="0">
                <a:latin typeface="Arial"/>
                <a:cs typeface="Arial"/>
              </a:rPr>
              <a:t>Kërkesat: </a:t>
            </a:r>
            <a:r>
              <a:rPr sz="1100" dirty="0">
                <a:latin typeface="TeXGyreHeros"/>
                <a:cs typeface="TeXGyreHeros"/>
              </a:rPr>
              <a:t>Fara </a:t>
            </a:r>
            <a:r>
              <a:rPr sz="1100" spc="-5" dirty="0">
                <a:latin typeface="TeXGyreHeros"/>
                <a:cs typeface="TeXGyreHeros"/>
              </a:rPr>
              <a:t>mund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mbijë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temperaturë </a:t>
            </a:r>
            <a:r>
              <a:rPr sz="1100" dirty="0">
                <a:latin typeface="TeXGyreHeros"/>
                <a:cs typeface="TeXGyreHeros"/>
              </a:rPr>
              <a:t>+30C </a:t>
            </a:r>
            <a:r>
              <a:rPr sz="1100" spc="-5" dirty="0">
                <a:latin typeface="TeXGyreHeros"/>
                <a:cs typeface="TeXGyreHeros"/>
              </a:rPr>
              <a:t>deri +40C. Nuk </a:t>
            </a:r>
            <a:r>
              <a:rPr sz="1100" dirty="0">
                <a:latin typeface="TeXGyreHeros"/>
                <a:cs typeface="TeXGyreHeros"/>
              </a:rPr>
              <a:t>ka </a:t>
            </a:r>
            <a:r>
              <a:rPr sz="1100" spc="-5" dirty="0">
                <a:latin typeface="TeXGyreHeros"/>
                <a:cs typeface="TeXGyreHeros"/>
              </a:rPr>
              <a:t>kërke-  </a:t>
            </a:r>
            <a:r>
              <a:rPr sz="1100" dirty="0">
                <a:latin typeface="TeXGyreHeros"/>
                <a:cs typeface="TeXGyreHeros"/>
              </a:rPr>
              <a:t>sa të </a:t>
            </a:r>
            <a:r>
              <a:rPr sz="1100" spc="-5" dirty="0">
                <a:latin typeface="TeXGyreHeros"/>
                <a:cs typeface="TeXGyreHeros"/>
              </a:rPr>
              <a:t>veçanta ndaj tokës, shkon mirë edhe në toka të varfra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të thata por </a:t>
            </a:r>
            <a:r>
              <a:rPr sz="1100" dirty="0">
                <a:latin typeface="TeXGyreHeros"/>
                <a:cs typeface="TeXGyreHeros"/>
              </a:rPr>
              <a:t>jo </a:t>
            </a:r>
            <a:r>
              <a:rPr sz="1100" spc="-10" dirty="0">
                <a:latin typeface="TeXGyreHeros"/>
                <a:cs typeface="TeXGyreHeros"/>
              </a:rPr>
              <a:t>në  </a:t>
            </a:r>
            <a:r>
              <a:rPr sz="1100" spc="-5" dirty="0">
                <a:latin typeface="TeXGyreHeros"/>
                <a:cs typeface="TeXGyreHeros"/>
              </a:rPr>
              <a:t>toka</a:t>
            </a:r>
            <a:r>
              <a:rPr sz="110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kënetore.</a:t>
            </a:r>
            <a:endParaRPr sz="1100">
              <a:latin typeface="TeXGyreHeros"/>
              <a:cs typeface="TeXGyreHeros"/>
            </a:endParaRPr>
          </a:p>
          <a:p>
            <a:pPr marL="12700" marR="2773045" indent="179705" algn="just">
              <a:lnSpc>
                <a:spcPct val="105900"/>
              </a:lnSpc>
              <a:spcBef>
                <a:spcPts val="5"/>
              </a:spcBef>
            </a:pPr>
            <a:r>
              <a:rPr sz="1100" spc="-5" dirty="0">
                <a:latin typeface="TeXGyreHeros"/>
                <a:cs typeface="TeXGyreHeros"/>
              </a:rPr>
              <a:t>Është parabimë mjaft </a:t>
            </a:r>
            <a:r>
              <a:rPr sz="1100" dirty="0">
                <a:latin typeface="TeXGyreHeros"/>
                <a:cs typeface="TeXGyreHeros"/>
              </a:rPr>
              <a:t>e mirë </a:t>
            </a:r>
            <a:r>
              <a:rPr sz="1100" spc="-5" dirty="0">
                <a:latin typeface="TeXGyreHeros"/>
                <a:cs typeface="TeXGyreHeros"/>
              </a:rPr>
              <a:t>për  të lashtat </a:t>
            </a:r>
            <a:r>
              <a:rPr sz="1100" dirty="0">
                <a:latin typeface="TeXGyreHeros"/>
                <a:cs typeface="TeXGyreHeros"/>
              </a:rPr>
              <a:t>si </a:t>
            </a:r>
            <a:r>
              <a:rPr sz="1100" spc="-5" dirty="0">
                <a:latin typeface="TeXGyreHeros"/>
                <a:cs typeface="TeXGyreHeros"/>
              </a:rPr>
              <a:t>dhe për </a:t>
            </a:r>
            <a:r>
              <a:rPr sz="1100" dirty="0">
                <a:latin typeface="TeXGyreHeros"/>
                <a:cs typeface="TeXGyreHeros"/>
              </a:rPr>
              <a:t>bimët pranver-  </a:t>
            </a:r>
            <a:r>
              <a:rPr sz="1100" spc="-5" dirty="0">
                <a:latin typeface="TeXGyreHeros"/>
                <a:cs typeface="TeXGyreHeros"/>
              </a:rPr>
              <a:t>ore.</a:t>
            </a:r>
            <a:endParaRPr sz="1100">
              <a:latin typeface="TeXGyreHeros"/>
              <a:cs typeface="TeXGyreHeros"/>
            </a:endParaRPr>
          </a:p>
          <a:p>
            <a:pPr marL="12700" marR="2773680" indent="179705" algn="just">
              <a:lnSpc>
                <a:spcPct val="106100"/>
              </a:lnSpc>
            </a:pPr>
            <a:r>
              <a:rPr sz="1100" b="1" spc="-5" dirty="0">
                <a:latin typeface="Arial"/>
                <a:cs typeface="Arial"/>
              </a:rPr>
              <a:t>Mbjellja: </a:t>
            </a:r>
            <a:r>
              <a:rPr sz="1100" spc="-5" dirty="0">
                <a:latin typeface="TeXGyreHeros"/>
                <a:cs typeface="TeXGyreHeros"/>
              </a:rPr>
              <a:t>kryhet herët në </a:t>
            </a:r>
            <a:r>
              <a:rPr sz="1100" dirty="0">
                <a:latin typeface="TeXGyreHeros"/>
                <a:cs typeface="TeXGyreHeros"/>
              </a:rPr>
              <a:t>pran-  </a:t>
            </a:r>
            <a:r>
              <a:rPr sz="1100" spc="-5" dirty="0">
                <a:latin typeface="TeXGyreHeros"/>
                <a:cs typeface="TeXGyreHeros"/>
              </a:rPr>
              <a:t>verë,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makinë mbjellëse, </a:t>
            </a:r>
            <a:r>
              <a:rPr sz="1100" dirty="0">
                <a:latin typeface="TeXGyreHeros"/>
                <a:cs typeface="TeXGyreHeros"/>
              </a:rPr>
              <a:t>me  </a:t>
            </a:r>
            <a:r>
              <a:rPr sz="1100" spc="-5" dirty="0">
                <a:latin typeface="TeXGyreHeros"/>
                <a:cs typeface="TeXGyreHeros"/>
              </a:rPr>
              <a:t>rreshta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gjerësi 40 cm ose </a:t>
            </a:r>
            <a:r>
              <a:rPr sz="1100" dirty="0">
                <a:latin typeface="TeXGyreHeros"/>
                <a:cs typeface="TeXGyreHeros"/>
              </a:rPr>
              <a:t>me  </a:t>
            </a:r>
            <a:r>
              <a:rPr sz="1100" spc="-5" dirty="0">
                <a:latin typeface="TeXGyreHeros"/>
                <a:cs typeface="TeXGyreHeros"/>
              </a:rPr>
              <a:t>rreshta </a:t>
            </a:r>
            <a:r>
              <a:rPr sz="1100" dirty="0">
                <a:latin typeface="TeXGyreHeros"/>
                <a:cs typeface="TeXGyreHeros"/>
              </a:rPr>
              <a:t>çifte me </a:t>
            </a:r>
            <a:r>
              <a:rPr sz="1100" spc="-5" dirty="0">
                <a:latin typeface="TeXGyreHeros"/>
                <a:cs typeface="TeXGyreHeros"/>
              </a:rPr>
              <a:t>50 </a:t>
            </a:r>
            <a:r>
              <a:rPr sz="1100" dirty="0">
                <a:latin typeface="TeXGyreHeros"/>
                <a:cs typeface="TeXGyreHeros"/>
              </a:rPr>
              <a:t>cm </a:t>
            </a:r>
            <a:r>
              <a:rPr sz="1100" spc="-5" dirty="0">
                <a:latin typeface="TeXGyreHeros"/>
                <a:cs typeface="TeXGyreHeros"/>
              </a:rPr>
              <a:t>midis çifteve.  Norma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farës </a:t>
            </a:r>
            <a:r>
              <a:rPr sz="1100" dirty="0">
                <a:latin typeface="TeXGyreHeros"/>
                <a:cs typeface="TeXGyreHeros"/>
              </a:rPr>
              <a:t>shkon </a:t>
            </a:r>
            <a:r>
              <a:rPr sz="1100" spc="-5" dirty="0">
                <a:latin typeface="TeXGyreHeros"/>
                <a:cs typeface="TeXGyreHeros"/>
              </a:rPr>
              <a:t>80-120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kg/ha.</a:t>
            </a:r>
            <a:endParaRPr sz="1100">
              <a:latin typeface="TeXGyreHeros"/>
              <a:cs typeface="TeXGyreHeros"/>
            </a:endParaRPr>
          </a:p>
          <a:p>
            <a:pPr marL="12700" marR="2774950" indent="179705" algn="just">
              <a:lnSpc>
                <a:spcPts val="1400"/>
              </a:lnSpc>
              <a:spcBef>
                <a:spcPts val="55"/>
              </a:spcBef>
            </a:pPr>
            <a:r>
              <a:rPr sz="1100" spc="-5" dirty="0">
                <a:latin typeface="TeXGyreHeros"/>
                <a:cs typeface="TeXGyreHeros"/>
              </a:rPr>
              <a:t>Shërbimet ndaj qiqrës janë  prashitjet </a:t>
            </a:r>
            <a:r>
              <a:rPr sz="1100" dirty="0">
                <a:latin typeface="TeXGyreHeros"/>
                <a:cs typeface="TeXGyreHeros"/>
              </a:rPr>
              <a:t>dhe heqja e barërave </a:t>
            </a:r>
            <a:r>
              <a:rPr sz="1100" spc="-5" dirty="0">
                <a:latin typeface="TeXGyreHeros"/>
                <a:cs typeface="TeXGyreHeros"/>
              </a:rPr>
              <a:t>të  këqija.</a:t>
            </a:r>
            <a:endParaRPr sz="1100">
              <a:latin typeface="TeXGyreHeros"/>
              <a:cs typeface="TeXGyreHero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060954" y="6511290"/>
            <a:ext cx="2641600" cy="1971039"/>
            <a:chOff x="3060954" y="6511290"/>
            <a:chExt cx="2641600" cy="1971039"/>
          </a:xfrm>
        </p:grpSpPr>
        <p:sp>
          <p:nvSpPr>
            <p:cNvPr id="4" name="object 4"/>
            <p:cNvSpPr/>
            <p:nvPr/>
          </p:nvSpPr>
          <p:spPr>
            <a:xfrm>
              <a:off x="3064764" y="6515100"/>
              <a:ext cx="2634995" cy="196443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064764" y="6515100"/>
              <a:ext cx="2633980" cy="1963420"/>
            </a:xfrm>
            <a:custGeom>
              <a:avLst/>
              <a:gdLst/>
              <a:ahLst/>
              <a:cxnLst/>
              <a:rect l="l" t="t" r="r" b="b"/>
              <a:pathLst>
                <a:path w="2633979" h="1963420">
                  <a:moveTo>
                    <a:pt x="0" y="0"/>
                  </a:moveTo>
                  <a:lnTo>
                    <a:pt x="0" y="1962912"/>
                  </a:lnTo>
                  <a:lnTo>
                    <a:pt x="2633472" y="1962912"/>
                  </a:lnTo>
                  <a:lnTo>
                    <a:pt x="2633472" y="0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3416046" y="2013966"/>
            <a:ext cx="2286000" cy="3770629"/>
            <a:chOff x="3416046" y="2013966"/>
            <a:chExt cx="2286000" cy="3770629"/>
          </a:xfrm>
        </p:grpSpPr>
        <p:sp>
          <p:nvSpPr>
            <p:cNvPr id="7" name="object 7"/>
            <p:cNvSpPr/>
            <p:nvPr/>
          </p:nvSpPr>
          <p:spPr>
            <a:xfrm>
              <a:off x="3418332" y="2016252"/>
              <a:ext cx="2281428" cy="376732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419856" y="2017776"/>
              <a:ext cx="2278380" cy="3763010"/>
            </a:xfrm>
            <a:custGeom>
              <a:avLst/>
              <a:gdLst/>
              <a:ahLst/>
              <a:cxnLst/>
              <a:rect l="l" t="t" r="r" b="b"/>
              <a:pathLst>
                <a:path w="2278379" h="3763010">
                  <a:moveTo>
                    <a:pt x="0" y="0"/>
                  </a:moveTo>
                  <a:lnTo>
                    <a:pt x="0" y="3762755"/>
                  </a:lnTo>
                  <a:lnTo>
                    <a:pt x="2278379" y="3762755"/>
                  </a:lnTo>
                  <a:lnTo>
                    <a:pt x="2278379" y="0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41275">
              <a:lnSpc>
                <a:spcPct val="100000"/>
              </a:lnSpc>
              <a:spcBef>
                <a:spcPts val="15"/>
              </a:spcBef>
            </a:pPr>
            <a:r>
              <a:rPr dirty="0"/>
              <a:t>- </a:t>
            </a:r>
            <a:fld id="{81D60167-4931-47E6-BA6A-407CBD079E47}" type="slidenum">
              <a:rPr dirty="0"/>
              <a:t>59</a:t>
            </a:fld>
            <a:r>
              <a:rPr spc="-100" dirty="0"/>
              <a:t> </a:t>
            </a:r>
            <a:r>
              <a:rPr dirty="0"/>
              <a:t>-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41680" y="574913"/>
            <a:ext cx="3715385" cy="8208009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1280160" algn="ctr">
              <a:lnSpc>
                <a:spcPct val="100000"/>
              </a:lnSpc>
              <a:spcBef>
                <a:spcPts val="625"/>
              </a:spcBef>
            </a:pPr>
            <a:r>
              <a:rPr sz="1400" b="1" spc="-5" dirty="0">
                <a:latin typeface="Arial"/>
                <a:cs typeface="Arial"/>
              </a:rPr>
              <a:t>Domatja “Zemër</a:t>
            </a:r>
            <a:r>
              <a:rPr sz="1400" b="1" spc="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kau”</a:t>
            </a:r>
            <a:endParaRPr sz="1400">
              <a:latin typeface="Arial"/>
              <a:cs typeface="Arial"/>
            </a:endParaRPr>
          </a:p>
          <a:p>
            <a:pPr marL="1280795" algn="ctr">
              <a:lnSpc>
                <a:spcPct val="100000"/>
              </a:lnSpc>
              <a:spcBef>
                <a:spcPts val="459"/>
              </a:spcBef>
            </a:pPr>
            <a:r>
              <a:rPr sz="1250" b="1" spc="-5" dirty="0">
                <a:latin typeface="Arial"/>
                <a:cs typeface="Arial"/>
              </a:rPr>
              <a:t>Specia: </a:t>
            </a:r>
            <a:r>
              <a:rPr sz="1250" i="1" spc="-5" dirty="0">
                <a:latin typeface="Arimo"/>
                <a:cs typeface="Arimo"/>
              </a:rPr>
              <a:t>Solanum lycopersicum</a:t>
            </a:r>
            <a:r>
              <a:rPr sz="1250" i="1" spc="30" dirty="0">
                <a:latin typeface="Arimo"/>
                <a:cs typeface="Arimo"/>
              </a:rPr>
              <a:t> </a:t>
            </a:r>
            <a:r>
              <a:rPr sz="1250" spc="-5" dirty="0">
                <a:latin typeface="TeXGyreHeros"/>
                <a:cs typeface="TeXGyreHeros"/>
              </a:rPr>
              <a:t>L.</a:t>
            </a:r>
            <a:endParaRPr sz="125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000">
              <a:latin typeface="TeXGyreHeros"/>
              <a:cs typeface="TeXGyreHeros"/>
            </a:endParaRPr>
          </a:p>
          <a:p>
            <a:pPr marL="50800" marR="469265" indent="179705" algn="just">
              <a:lnSpc>
                <a:spcPct val="105900"/>
              </a:lnSpc>
              <a:spcBef>
                <a:spcPts val="5"/>
              </a:spcBef>
            </a:pPr>
            <a:r>
              <a:rPr sz="1100" b="1" spc="-15" dirty="0">
                <a:latin typeface="Arial"/>
                <a:cs typeface="Arial"/>
              </a:rPr>
              <a:t>Përhapja: </a:t>
            </a:r>
            <a:r>
              <a:rPr sz="1100" spc="-5" dirty="0">
                <a:latin typeface="TeXGyreHeros"/>
                <a:cs typeface="TeXGyreHeros"/>
              </a:rPr>
              <a:t>Në </a:t>
            </a:r>
            <a:r>
              <a:rPr sz="1100" spc="-15" dirty="0">
                <a:latin typeface="TeXGyreHeros"/>
                <a:cs typeface="TeXGyreHeros"/>
              </a:rPr>
              <a:t>Shqipërinë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15" dirty="0">
                <a:latin typeface="TeXGyreHeros"/>
                <a:cs typeface="TeXGyreHeros"/>
              </a:rPr>
              <a:t>mesme njihet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15" dirty="0">
                <a:latin typeface="TeXGyreHeros"/>
                <a:cs typeface="TeXGyreHeros"/>
              </a:rPr>
              <a:t>kul-  tivohet </a:t>
            </a:r>
            <a:r>
              <a:rPr sz="1100" spc="-10" dirty="0">
                <a:latin typeface="TeXGyreHeros"/>
                <a:cs typeface="TeXGyreHeros"/>
              </a:rPr>
              <a:t>për </a:t>
            </a:r>
            <a:r>
              <a:rPr sz="1100" spc="-5" dirty="0">
                <a:latin typeface="TeXGyreHeros"/>
                <a:cs typeface="TeXGyreHeros"/>
              </a:rPr>
              <a:t>më </a:t>
            </a:r>
            <a:r>
              <a:rPr sz="1100" spc="-10" dirty="0">
                <a:latin typeface="TeXGyreHeros"/>
                <a:cs typeface="TeXGyreHeros"/>
              </a:rPr>
              <a:t>se </a:t>
            </a:r>
            <a:r>
              <a:rPr sz="1100" spc="-15" dirty="0">
                <a:latin typeface="TeXGyreHeros"/>
                <a:cs typeface="TeXGyreHeros"/>
              </a:rPr>
              <a:t>80-100 </a:t>
            </a:r>
            <a:r>
              <a:rPr sz="1100" spc="-10" dirty="0">
                <a:latin typeface="TeXGyreHeros"/>
                <a:cs typeface="TeXGyreHeros"/>
              </a:rPr>
              <a:t>vjet. Fara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10" dirty="0">
                <a:latin typeface="TeXGyreHeros"/>
                <a:cs typeface="TeXGyreHeros"/>
              </a:rPr>
              <a:t>saj </a:t>
            </a:r>
            <a:r>
              <a:rPr sz="1100" spc="-15" dirty="0">
                <a:latin typeface="TeXGyreHeros"/>
                <a:cs typeface="TeXGyreHeros"/>
              </a:rPr>
              <a:t>mbahet </a:t>
            </a:r>
            <a:r>
              <a:rPr sz="1100" dirty="0">
                <a:latin typeface="TeXGyreHeros"/>
                <a:cs typeface="TeXGyreHeros"/>
              </a:rPr>
              <a:t>e  </a:t>
            </a:r>
            <a:r>
              <a:rPr sz="1100" spc="-15" dirty="0">
                <a:latin typeface="TeXGyreHeros"/>
                <a:cs typeface="TeXGyreHeros"/>
              </a:rPr>
              <a:t>trashëgohet </a:t>
            </a:r>
            <a:r>
              <a:rPr sz="1100" spc="-10" dirty="0">
                <a:latin typeface="TeXGyreHeros"/>
                <a:cs typeface="TeXGyreHeros"/>
              </a:rPr>
              <a:t>brez pas brezi </a:t>
            </a:r>
            <a:r>
              <a:rPr sz="1100" spc="-5" dirty="0">
                <a:latin typeface="TeXGyreHeros"/>
                <a:cs typeface="TeXGyreHeros"/>
              </a:rPr>
              <a:t>nga </a:t>
            </a:r>
            <a:r>
              <a:rPr sz="1100" spc="-15" dirty="0">
                <a:latin typeface="TeXGyreHeros"/>
                <a:cs typeface="TeXGyreHeros"/>
              </a:rPr>
              <a:t>bahçevanët. Aktual-  isht, zë rreth 10-15% </a:t>
            </a:r>
            <a:r>
              <a:rPr sz="1100" spc="-10" dirty="0">
                <a:latin typeface="TeXGyreHeros"/>
                <a:cs typeface="TeXGyreHeros"/>
              </a:rPr>
              <a:t>të </a:t>
            </a:r>
            <a:r>
              <a:rPr sz="1100" spc="-15" dirty="0">
                <a:latin typeface="TeXGyreHeros"/>
                <a:cs typeface="TeXGyreHeros"/>
              </a:rPr>
              <a:t>sipërfaqes </a:t>
            </a:r>
            <a:r>
              <a:rPr sz="1100" spc="-10" dirty="0">
                <a:latin typeface="TeXGyreHeros"/>
                <a:cs typeface="TeXGyreHeros"/>
              </a:rPr>
              <a:t>së </a:t>
            </a:r>
            <a:r>
              <a:rPr sz="1100" spc="-15" dirty="0">
                <a:latin typeface="TeXGyreHeros"/>
                <a:cs typeface="TeXGyreHeros"/>
              </a:rPr>
              <a:t>domates </a:t>
            </a:r>
            <a:r>
              <a:rPr sz="1100" spc="-5" dirty="0">
                <a:latin typeface="TeXGyreHeros"/>
                <a:cs typeface="TeXGyreHeros"/>
              </a:rPr>
              <a:t>në  </a:t>
            </a:r>
            <a:r>
              <a:rPr sz="1100" spc="-15" dirty="0">
                <a:latin typeface="TeXGyreHeros"/>
                <a:cs typeface="TeXGyreHeros"/>
              </a:rPr>
              <a:t>zonë.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000">
              <a:latin typeface="TeXGyreHeros"/>
              <a:cs typeface="TeXGyreHeros"/>
            </a:endParaRPr>
          </a:p>
          <a:p>
            <a:pPr marL="230504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Përshkrimi:</a:t>
            </a:r>
            <a:endParaRPr sz="1100">
              <a:latin typeface="Arial"/>
              <a:cs typeface="Arial"/>
            </a:endParaRPr>
          </a:p>
          <a:p>
            <a:pPr marL="50800" marR="469265" indent="179705" algn="just">
              <a:lnSpc>
                <a:spcPts val="1400"/>
              </a:lnSpc>
              <a:spcBef>
                <a:spcPts val="50"/>
              </a:spcBef>
            </a:pPr>
            <a:r>
              <a:rPr sz="1100" dirty="0">
                <a:latin typeface="TeXGyreHeros"/>
                <a:cs typeface="TeXGyreHeros"/>
              </a:rPr>
              <a:t>Bimë</a:t>
            </a:r>
            <a:r>
              <a:rPr sz="1100" spc="-7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tipit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pakuﬁzuar,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me</a:t>
            </a:r>
            <a:r>
              <a:rPr sz="1100" spc="-7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ndërnyje</a:t>
            </a:r>
            <a:r>
              <a:rPr sz="1100" spc="-7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shkurtra  dhe  </a:t>
            </a:r>
            <a:r>
              <a:rPr sz="1100" dirty="0">
                <a:latin typeface="TeXGyreHeros"/>
                <a:cs typeface="TeXGyreHeros"/>
              </a:rPr>
              <a:t>masë </a:t>
            </a:r>
            <a:r>
              <a:rPr sz="1100" spc="-5" dirty="0">
                <a:latin typeface="TeXGyreHeros"/>
                <a:cs typeface="TeXGyreHeros"/>
              </a:rPr>
              <a:t>gjethore  mesatarisht  </a:t>
            </a:r>
            <a:r>
              <a:rPr sz="1100" dirty="0">
                <a:latin typeface="TeXGyreHeros"/>
                <a:cs typeface="TeXGyreHeros"/>
              </a:rPr>
              <a:t>të  </a:t>
            </a:r>
            <a:r>
              <a:rPr sz="1100" spc="-5" dirty="0">
                <a:latin typeface="TeXGyreHeros"/>
                <a:cs typeface="TeXGyreHeros"/>
              </a:rPr>
              <a:t>dendur; </a:t>
            </a:r>
            <a:r>
              <a:rPr sz="1100" dirty="0">
                <a:latin typeface="TeXGyreHeros"/>
                <a:cs typeface="TeXGyreHeros"/>
              </a:rPr>
              <a:t>lulëri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endParaRPr sz="1100">
              <a:latin typeface="TeXGyreHeros"/>
              <a:cs typeface="TeXGyreHeros"/>
            </a:endParaRPr>
          </a:p>
          <a:p>
            <a:pPr marL="50800" marR="469900" algn="just">
              <a:lnSpc>
                <a:spcPts val="1390"/>
              </a:lnSpc>
              <a:spcBef>
                <a:spcPts val="15"/>
              </a:spcBef>
            </a:pPr>
            <a:r>
              <a:rPr sz="1100" spc="-5" dirty="0">
                <a:latin typeface="TeXGyreHeros"/>
                <a:cs typeface="TeXGyreHeros"/>
              </a:rPr>
              <a:t>thjeshtë,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me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3-5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fruta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në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lulesë.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Frutat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janë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në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formë  zemre,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nga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ka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marr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edhe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emrin,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me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peshë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250–350</a:t>
            </a:r>
            <a:endParaRPr sz="1100">
              <a:latin typeface="TeXGyreHeros"/>
              <a:cs typeface="TeXGyreHeros"/>
            </a:endParaRPr>
          </a:p>
          <a:p>
            <a:pPr marL="50800" algn="just">
              <a:lnSpc>
                <a:spcPct val="100000"/>
              </a:lnSpc>
              <a:spcBef>
                <a:spcPts val="30"/>
              </a:spcBef>
            </a:pPr>
            <a:r>
              <a:rPr sz="1100" spc="-5" dirty="0">
                <a:latin typeface="TeXGyreHeros"/>
                <a:cs typeface="TeXGyreHeros"/>
              </a:rPr>
              <a:t>g,</a:t>
            </a:r>
            <a:r>
              <a:rPr sz="1100" spc="1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nuk</a:t>
            </a:r>
            <a:r>
              <a:rPr sz="1100" spc="1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përjashtohen</a:t>
            </a:r>
            <a:r>
              <a:rPr sz="1100" spc="1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rastet</a:t>
            </a:r>
            <a:r>
              <a:rPr sz="1100" spc="1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600-700</a:t>
            </a:r>
            <a:r>
              <a:rPr sz="1100" spc="1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g.</a:t>
            </a:r>
            <a:r>
              <a:rPr sz="1100" spc="1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Frutat</a:t>
            </a:r>
            <a:r>
              <a:rPr sz="1100" spc="1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kanë</a:t>
            </a:r>
            <a:endParaRPr sz="1100">
              <a:latin typeface="TeXGyreHeros"/>
              <a:cs typeface="TeXGyreHeros"/>
            </a:endParaRPr>
          </a:p>
          <a:p>
            <a:pPr marL="50800" marR="469265" algn="just">
              <a:lnSpc>
                <a:spcPct val="105900"/>
              </a:lnSpc>
              <a:spcBef>
                <a:spcPts val="5"/>
              </a:spcBef>
            </a:pPr>
            <a:r>
              <a:rPr sz="1100" dirty="0">
                <a:latin typeface="TeXGyreHeros"/>
                <a:cs typeface="TeXGyreHeros"/>
              </a:rPr>
              <a:t>ngjyrë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rozë,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kurse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nga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ana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bishtit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ruajnë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edhe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në  </a:t>
            </a:r>
            <a:r>
              <a:rPr sz="1100" spc="-5" dirty="0">
                <a:latin typeface="TeXGyreHeros"/>
                <a:cs typeface="TeXGyreHeros"/>
              </a:rPr>
              <a:t>pjekje ngjyrën jeshile; ata janë tulor </a:t>
            </a:r>
            <a:r>
              <a:rPr sz="1100" dirty="0">
                <a:latin typeface="TeXGyreHeros"/>
                <a:cs typeface="TeXGyreHeros"/>
              </a:rPr>
              <a:t>dhe </a:t>
            </a:r>
            <a:r>
              <a:rPr sz="1100" spc="-5" dirty="0">
                <a:latin typeface="TeXGyreHeros"/>
                <a:cs typeface="TeXGyreHeros"/>
              </a:rPr>
              <a:t>kanë </a:t>
            </a:r>
            <a:r>
              <a:rPr sz="1100" dirty="0">
                <a:latin typeface="TeXGyreHeros"/>
                <a:cs typeface="TeXGyreHeros"/>
              </a:rPr>
              <a:t>shije  </a:t>
            </a:r>
            <a:r>
              <a:rPr sz="1100" spc="-5" dirty="0">
                <a:latin typeface="TeXGyreHeros"/>
                <a:cs typeface="TeXGyreHeros"/>
              </a:rPr>
              <a:t>të mirë </a:t>
            </a:r>
            <a:r>
              <a:rPr sz="1100" dirty="0">
                <a:latin typeface="TeXGyreHeros"/>
                <a:cs typeface="TeXGyreHeros"/>
              </a:rPr>
              <a:t>e të</a:t>
            </a:r>
            <a:r>
              <a:rPr sz="1100" spc="-5" dirty="0">
                <a:latin typeface="TeXGyreHeros"/>
                <a:cs typeface="TeXGyreHeros"/>
              </a:rPr>
              <a:t> veçantë.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950">
              <a:latin typeface="TeXGyreHeros"/>
              <a:cs typeface="TeXGyreHeros"/>
            </a:endParaRPr>
          </a:p>
          <a:p>
            <a:pPr marL="50800" marR="469265" indent="179705" algn="just">
              <a:lnSpc>
                <a:spcPct val="106100"/>
              </a:lnSpc>
            </a:pPr>
            <a:r>
              <a:rPr sz="1100" b="1" spc="-5" dirty="0">
                <a:latin typeface="Arial"/>
                <a:cs typeface="Arial"/>
              </a:rPr>
              <a:t>Kultivimi: </a:t>
            </a:r>
            <a:r>
              <a:rPr sz="1100" spc="-5" dirty="0">
                <a:latin typeface="TeXGyreHeros"/>
                <a:cs typeface="TeXGyreHeros"/>
              </a:rPr>
              <a:t>Domate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cikël mesatarisht të gjatë.  Mbillet në fushë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gjysmën </a:t>
            </a:r>
            <a:r>
              <a:rPr sz="1100" dirty="0">
                <a:latin typeface="TeXGyreHeros"/>
                <a:cs typeface="TeXGyreHeros"/>
              </a:rPr>
              <a:t>e parë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prillit, </a:t>
            </a:r>
            <a:r>
              <a:rPr sz="1100" dirty="0">
                <a:latin typeface="TeXGyreHeros"/>
                <a:cs typeface="TeXGyreHeros"/>
              </a:rPr>
              <a:t>deri </a:t>
            </a:r>
            <a:r>
              <a:rPr sz="1100" spc="-5" dirty="0">
                <a:latin typeface="TeXGyreHeros"/>
                <a:cs typeface="TeXGyreHeros"/>
              </a:rPr>
              <a:t>në  fund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majit.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Vjelja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prodhimit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ﬁllon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pas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10-12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javë,  në </a:t>
            </a:r>
            <a:r>
              <a:rPr sz="1100" dirty="0">
                <a:latin typeface="TeXGyreHeros"/>
                <a:cs typeface="TeXGyreHeros"/>
              </a:rPr>
              <a:t>korrik </a:t>
            </a:r>
            <a:r>
              <a:rPr sz="1100" spc="-5" dirty="0">
                <a:latin typeface="TeXGyreHeros"/>
                <a:cs typeface="TeXGyreHeros"/>
              </a:rPr>
              <a:t>dhe vazhdon </a:t>
            </a:r>
            <a:r>
              <a:rPr sz="1100" dirty="0">
                <a:latin typeface="TeXGyreHeros"/>
                <a:cs typeface="TeXGyreHeros"/>
              </a:rPr>
              <a:t>deri </a:t>
            </a:r>
            <a:r>
              <a:rPr sz="1100" spc="-5" dirty="0">
                <a:latin typeface="TeXGyreHeros"/>
                <a:cs typeface="TeXGyreHeros"/>
              </a:rPr>
              <a:t>në </a:t>
            </a:r>
            <a:r>
              <a:rPr sz="1100" spc="-15" dirty="0">
                <a:latin typeface="TeXGyreHeros"/>
                <a:cs typeface="TeXGyreHeros"/>
              </a:rPr>
              <a:t>tetor.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traditën </a:t>
            </a:r>
            <a:r>
              <a:rPr sz="1100" dirty="0">
                <a:latin typeface="TeXGyreHeros"/>
                <a:cs typeface="TeXGyreHeros"/>
              </a:rPr>
              <a:t>e  zonës </a:t>
            </a:r>
            <a:r>
              <a:rPr sz="1100" spc="-5" dirty="0">
                <a:latin typeface="TeXGyreHeros"/>
                <a:cs typeface="TeXGyreHeros"/>
              </a:rPr>
              <a:t>mbahen </a:t>
            </a:r>
            <a:r>
              <a:rPr sz="1100" dirty="0">
                <a:latin typeface="TeXGyreHeros"/>
                <a:cs typeface="TeXGyreHeros"/>
              </a:rPr>
              <a:t>me 4-5 lulesa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prodhimi/bimë.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eXGyreHeros"/>
              <a:cs typeface="TeXGyreHeros"/>
            </a:endParaRPr>
          </a:p>
          <a:p>
            <a:pPr marL="230504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Rendimenti: </a:t>
            </a:r>
            <a:r>
              <a:rPr sz="1100" spc="-5" dirty="0">
                <a:latin typeface="TeXGyreHeros"/>
                <a:cs typeface="TeXGyreHeros"/>
              </a:rPr>
              <a:t>rreth </a:t>
            </a:r>
            <a:r>
              <a:rPr sz="1100" dirty="0">
                <a:latin typeface="TeXGyreHeros"/>
                <a:cs typeface="TeXGyreHeros"/>
              </a:rPr>
              <a:t>35 </a:t>
            </a:r>
            <a:r>
              <a:rPr sz="1100" spc="-5" dirty="0">
                <a:latin typeface="TeXGyreHeros"/>
                <a:cs typeface="TeXGyreHeros"/>
              </a:rPr>
              <a:t>-40</a:t>
            </a:r>
            <a:r>
              <a:rPr sz="1100" spc="-1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kv/dynym.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000">
              <a:latin typeface="TeXGyreHeros"/>
              <a:cs typeface="TeXGyreHeros"/>
            </a:endParaRPr>
          </a:p>
          <a:p>
            <a:pPr marL="230504">
              <a:lnSpc>
                <a:spcPct val="100000"/>
              </a:lnSpc>
            </a:pPr>
            <a:r>
              <a:rPr sz="1100" b="1" spc="-10" dirty="0">
                <a:latin typeface="Arial"/>
                <a:cs typeface="Arial"/>
              </a:rPr>
              <a:t>Veçantitë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200">
              <a:latin typeface="Arial"/>
              <a:cs typeface="Arial"/>
            </a:endParaRPr>
          </a:p>
          <a:p>
            <a:pPr marL="50800" marR="469900" indent="179705" algn="just">
              <a:lnSpc>
                <a:spcPct val="106100"/>
              </a:lnSpc>
            </a:pPr>
            <a:r>
              <a:rPr sz="1100" b="1" spc="-5" dirty="0">
                <a:latin typeface="Arial"/>
                <a:cs typeface="Arial"/>
              </a:rPr>
              <a:t>Pozitive: </a:t>
            </a:r>
            <a:r>
              <a:rPr sz="1100" spc="-5" dirty="0">
                <a:latin typeface="TeXGyreHeros"/>
                <a:cs typeface="TeXGyreHeros"/>
              </a:rPr>
              <a:t>Ka qëndrueshmëri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mirë ndaj vrugut  (</a:t>
            </a:r>
            <a:r>
              <a:rPr sz="1100" i="1" spc="-5" dirty="0">
                <a:latin typeface="Arimo"/>
                <a:cs typeface="Arimo"/>
              </a:rPr>
              <a:t>Phytophthora infestans </a:t>
            </a:r>
            <a:r>
              <a:rPr sz="1100" spc="-5" dirty="0">
                <a:latin typeface="TeXGyreHeros"/>
                <a:cs typeface="TeXGyreHeros"/>
              </a:rPr>
              <a:t>(Mont) </a:t>
            </a:r>
            <a:r>
              <a:rPr sz="1100" dirty="0">
                <a:latin typeface="TeXGyreHeros"/>
                <a:cs typeface="TeXGyreHeros"/>
              </a:rPr>
              <a:t>de </a:t>
            </a:r>
            <a:r>
              <a:rPr sz="1100" spc="-5" dirty="0">
                <a:latin typeface="TeXGyreHeros"/>
                <a:cs typeface="TeXGyreHeros"/>
              </a:rPr>
              <a:t>Bary) dhe tem-  peraturave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dirty="0">
                <a:latin typeface="TeXGyreHeros"/>
                <a:cs typeface="TeXGyreHeros"/>
              </a:rPr>
              <a:t>ulëta. Jep prodhim të </a:t>
            </a:r>
            <a:r>
              <a:rPr sz="1100" spc="-5" dirty="0">
                <a:latin typeface="TeXGyreHeros"/>
                <a:cs typeface="TeXGyreHeros"/>
              </a:rPr>
              <a:t>mirë </a:t>
            </a:r>
            <a:r>
              <a:rPr sz="1100" dirty="0">
                <a:latin typeface="TeXGyreHeros"/>
                <a:cs typeface="TeXGyreHeros"/>
              </a:rPr>
              <a:t>e të </a:t>
            </a:r>
            <a:r>
              <a:rPr sz="1100" spc="-5" dirty="0">
                <a:latin typeface="TeXGyreHeros"/>
                <a:cs typeface="TeXGyreHeros"/>
              </a:rPr>
              <a:t>qën-  drueshëm. Pëlqehet </a:t>
            </a:r>
            <a:r>
              <a:rPr sz="1100" dirty="0">
                <a:latin typeface="TeXGyreHeros"/>
                <a:cs typeface="TeXGyreHeros"/>
              </a:rPr>
              <a:t>nga</a:t>
            </a:r>
            <a:r>
              <a:rPr sz="1100" spc="-1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konsumatori.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950">
              <a:latin typeface="TeXGyreHeros"/>
              <a:cs typeface="TeXGyreHeros"/>
            </a:endParaRPr>
          </a:p>
          <a:p>
            <a:pPr marL="50800" marR="469900" indent="179705" algn="just">
              <a:lnSpc>
                <a:spcPct val="106100"/>
              </a:lnSpc>
            </a:pPr>
            <a:r>
              <a:rPr sz="1100" b="1" spc="-5" dirty="0">
                <a:latin typeface="Arial"/>
                <a:cs typeface="Arial"/>
              </a:rPr>
              <a:t>Negative: </a:t>
            </a:r>
            <a:r>
              <a:rPr sz="1100" dirty="0">
                <a:latin typeface="TeXGyreHeros"/>
                <a:cs typeface="TeXGyreHeros"/>
              </a:rPr>
              <a:t>Në vite të </a:t>
            </a:r>
            <a:r>
              <a:rPr sz="1100" spc="-5" dirty="0">
                <a:latin typeface="TeXGyreHeros"/>
                <a:cs typeface="TeXGyreHeros"/>
              </a:rPr>
              <a:t>veçanta, me lagështi </a:t>
            </a:r>
            <a:r>
              <a:rPr sz="1100" dirty="0">
                <a:latin typeface="TeXGyreHeros"/>
                <a:cs typeface="TeXGyreHeros"/>
              </a:rPr>
              <a:t>ajrore,  </a:t>
            </a:r>
            <a:r>
              <a:rPr sz="1100" spc="-5" dirty="0">
                <a:latin typeface="TeXGyreHeros"/>
                <a:cs typeface="TeXGyreHeros"/>
              </a:rPr>
              <a:t>frutat </a:t>
            </a:r>
            <a:r>
              <a:rPr sz="1100" spc="-10" dirty="0">
                <a:latin typeface="TeXGyreHeros"/>
                <a:cs typeface="TeXGyreHeros"/>
              </a:rPr>
              <a:t>kanë </a:t>
            </a:r>
            <a:r>
              <a:rPr sz="1100" dirty="0">
                <a:latin typeface="TeXGyreHeros"/>
                <a:cs typeface="TeXGyreHeros"/>
              </a:rPr>
              <a:t>plasaritje </a:t>
            </a:r>
            <a:r>
              <a:rPr sz="1100" spc="-5" dirty="0">
                <a:latin typeface="TeXGyreHeros"/>
                <a:cs typeface="TeXGyreHeros"/>
              </a:rPr>
              <a:t>të lehta radiale. </a:t>
            </a:r>
            <a:r>
              <a:rPr sz="1100" dirty="0">
                <a:latin typeface="TeXGyreHeros"/>
                <a:cs typeface="TeXGyreHeros"/>
              </a:rPr>
              <a:t>Nuk i </a:t>
            </a:r>
            <a:r>
              <a:rPr sz="1100" spc="-5" dirty="0">
                <a:latin typeface="TeXGyreHeros"/>
                <a:cs typeface="TeXGyreHeros"/>
              </a:rPr>
              <a:t>qën-  dron transporteve të gjata; </a:t>
            </a:r>
            <a:r>
              <a:rPr sz="1100" dirty="0">
                <a:latin typeface="TeXGyreHeros"/>
                <a:cs typeface="TeXGyreHeros"/>
              </a:rPr>
              <a:t>kërkon </a:t>
            </a:r>
            <a:r>
              <a:rPr sz="1100" spc="-5" dirty="0">
                <a:latin typeface="TeXGyreHeros"/>
                <a:cs typeface="TeXGyreHeros"/>
              </a:rPr>
              <a:t>ambalazhim </a:t>
            </a:r>
            <a:r>
              <a:rPr sz="1100" dirty="0">
                <a:latin typeface="TeXGyreHeros"/>
                <a:cs typeface="TeXGyreHeros"/>
              </a:rPr>
              <a:t>të  </a:t>
            </a:r>
            <a:r>
              <a:rPr sz="1100" spc="-5" dirty="0">
                <a:latin typeface="TeXGyreHeros"/>
                <a:cs typeface="TeXGyreHeros"/>
              </a:rPr>
              <a:t>veçantë.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000">
              <a:latin typeface="TeXGyreHeros"/>
              <a:cs typeface="TeXGyreHeros"/>
            </a:endParaRPr>
          </a:p>
          <a:p>
            <a:pPr marL="230504">
              <a:lnSpc>
                <a:spcPct val="100000"/>
              </a:lnSpc>
              <a:spcBef>
                <a:spcPts val="5"/>
              </a:spcBef>
            </a:pPr>
            <a:r>
              <a:rPr sz="1100" b="1" spc="-5" dirty="0">
                <a:latin typeface="Arial"/>
                <a:cs typeface="Arial"/>
              </a:rPr>
              <a:t>Përdorimi:</a:t>
            </a:r>
            <a:endParaRPr sz="1100">
              <a:latin typeface="Arial"/>
              <a:cs typeface="Arial"/>
            </a:endParaRPr>
          </a:p>
          <a:p>
            <a:pPr marL="230504">
              <a:lnSpc>
                <a:spcPct val="100000"/>
              </a:lnSpc>
              <a:spcBef>
                <a:spcPts val="70"/>
              </a:spcBef>
            </a:pP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freskët </a:t>
            </a:r>
            <a:r>
              <a:rPr sz="1100" dirty="0">
                <a:latin typeface="TeXGyreHeros"/>
                <a:cs typeface="TeXGyreHeros"/>
              </a:rPr>
              <a:t>për </a:t>
            </a:r>
            <a:r>
              <a:rPr sz="1100" spc="-5" dirty="0">
                <a:latin typeface="TeXGyreHeros"/>
                <a:cs typeface="TeXGyreHeros"/>
              </a:rPr>
              <a:t>sallata dhe </a:t>
            </a:r>
            <a:r>
              <a:rPr sz="1100" dirty="0">
                <a:latin typeface="TeXGyreHeros"/>
                <a:cs typeface="TeXGyreHeros"/>
              </a:rPr>
              <a:t>gatime të </a:t>
            </a:r>
            <a:r>
              <a:rPr sz="1100" spc="-5" dirty="0">
                <a:latin typeface="TeXGyreHeros"/>
                <a:cs typeface="TeXGyreHeros"/>
              </a:rPr>
              <a:t>ndryshme.</a:t>
            </a:r>
            <a:endParaRPr sz="1100">
              <a:latin typeface="TeXGyreHeros"/>
              <a:cs typeface="TeXGyreHeros"/>
            </a:endParaRPr>
          </a:p>
          <a:p>
            <a:pPr marL="50800" algn="just">
              <a:lnSpc>
                <a:spcPct val="100000"/>
              </a:lnSpc>
              <a:spcBef>
                <a:spcPts val="85"/>
              </a:spcBef>
            </a:pPr>
            <a:r>
              <a:rPr sz="1100" spc="-5" dirty="0">
                <a:latin typeface="TeXGyreHeros"/>
                <a:cs typeface="TeXGyreHeros"/>
              </a:rPr>
              <a:t>Preferohet </a:t>
            </a:r>
            <a:r>
              <a:rPr sz="1100" dirty="0">
                <a:latin typeface="TeXGyreHeros"/>
                <a:cs typeface="TeXGyreHeros"/>
              </a:rPr>
              <a:t>për konsum </a:t>
            </a:r>
            <a:r>
              <a:rPr sz="1100" spc="-5" dirty="0">
                <a:latin typeface="TeXGyreHeros"/>
                <a:cs typeface="TeXGyreHeros"/>
              </a:rPr>
              <a:t>në </a:t>
            </a:r>
            <a:r>
              <a:rPr sz="1100" dirty="0">
                <a:latin typeface="TeXGyreHeros"/>
                <a:cs typeface="TeXGyreHeros"/>
              </a:rPr>
              <a:t>familje dhe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lokale.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950">
              <a:latin typeface="TeXGyreHeros"/>
              <a:cs typeface="TeXGyreHeros"/>
            </a:endParaRPr>
          </a:p>
          <a:p>
            <a:pPr marL="50800" marR="471170" indent="179705" algn="just">
              <a:lnSpc>
                <a:spcPct val="106400"/>
              </a:lnSpc>
            </a:pPr>
            <a:r>
              <a:rPr sz="1100" b="1" spc="-5" dirty="0">
                <a:latin typeface="Arial"/>
                <a:cs typeface="Arial"/>
              </a:rPr>
              <a:t>Rreziku: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futjen </a:t>
            </a:r>
            <a:r>
              <a:rPr sz="1100" dirty="0">
                <a:latin typeface="TeXGyreHeros"/>
                <a:cs typeface="TeXGyreHeros"/>
              </a:rPr>
              <a:t>e farërave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importit po</a:t>
            </a:r>
            <a:r>
              <a:rPr sz="1100" spc="-1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mbil-  let pak </a:t>
            </a:r>
            <a:r>
              <a:rPr sz="1100" dirty="0">
                <a:latin typeface="TeXGyreHeros"/>
                <a:cs typeface="TeXGyreHeros"/>
              </a:rPr>
              <a:t>dhe </a:t>
            </a:r>
            <a:r>
              <a:rPr sz="1100" spc="-5" dirty="0">
                <a:latin typeface="TeXGyreHeros"/>
                <a:cs typeface="TeXGyreHeros"/>
              </a:rPr>
              <a:t>vetëm </a:t>
            </a:r>
            <a:r>
              <a:rPr sz="1100" dirty="0">
                <a:latin typeface="TeXGyreHeros"/>
                <a:cs typeface="TeXGyreHeros"/>
              </a:rPr>
              <a:t>në kopshtet </a:t>
            </a:r>
            <a:r>
              <a:rPr sz="1100" spc="-80" dirty="0">
                <a:latin typeface="TeXGyreHeros"/>
                <a:cs typeface="TeXGyreHeros"/>
              </a:rPr>
              <a:t>familjar</a:t>
            </a:r>
            <a:r>
              <a:rPr sz="1350" spc="-120" baseline="24691" dirty="0">
                <a:latin typeface="TeXGyreHeros"/>
                <a:cs typeface="TeXGyreHeros"/>
              </a:rPr>
              <a:t>-</a:t>
            </a:r>
            <a:r>
              <a:rPr sz="1100" spc="-80" dirty="0">
                <a:latin typeface="TeXGyreHeros"/>
                <a:cs typeface="TeXGyreHeros"/>
              </a:rPr>
              <a:t>e</a:t>
            </a:r>
            <a:r>
              <a:rPr sz="1350" spc="-120" baseline="24691" dirty="0">
                <a:latin typeface="TeXGyreHeros"/>
                <a:cs typeface="TeXGyreHeros"/>
              </a:rPr>
              <a:t>1</a:t>
            </a:r>
            <a:r>
              <a:rPr sz="1100" spc="-80" dirty="0">
                <a:latin typeface="TeXGyreHeros"/>
                <a:cs typeface="TeXGyreHeros"/>
              </a:rPr>
              <a:t>.</a:t>
            </a:r>
            <a:r>
              <a:rPr sz="1350" spc="-120" baseline="24691" dirty="0">
                <a:latin typeface="TeXGyreHeros"/>
                <a:cs typeface="TeXGyreHeros"/>
              </a:rPr>
              <a:t>0</a:t>
            </a:r>
            <a:r>
              <a:rPr sz="1350" spc="-37" baseline="24691" dirty="0">
                <a:latin typeface="TeXGyreHeros"/>
                <a:cs typeface="TeXGyreHeros"/>
              </a:rPr>
              <a:t> </a:t>
            </a:r>
            <a:r>
              <a:rPr sz="1350" baseline="24691" dirty="0">
                <a:latin typeface="TeXGyreHeros"/>
                <a:cs typeface="TeXGyreHeros"/>
              </a:rPr>
              <a:t>-</a:t>
            </a:r>
            <a:endParaRPr sz="1350" baseline="24691">
              <a:latin typeface="TeXGyreHeros"/>
              <a:cs typeface="TeXGyreHero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036314" y="1346454"/>
            <a:ext cx="1763395" cy="3999229"/>
            <a:chOff x="4036314" y="1346454"/>
            <a:chExt cx="1763395" cy="3999229"/>
          </a:xfrm>
        </p:grpSpPr>
        <p:sp>
          <p:nvSpPr>
            <p:cNvPr id="4" name="object 4"/>
            <p:cNvSpPr/>
            <p:nvPr/>
          </p:nvSpPr>
          <p:spPr>
            <a:xfrm>
              <a:off x="4038600" y="1348740"/>
              <a:ext cx="1758696" cy="399287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040124" y="1350264"/>
              <a:ext cx="1755775" cy="3991610"/>
            </a:xfrm>
            <a:custGeom>
              <a:avLst/>
              <a:gdLst/>
              <a:ahLst/>
              <a:cxnLst/>
              <a:rect l="l" t="t" r="r" b="b"/>
              <a:pathLst>
                <a:path w="1755775" h="3991610">
                  <a:moveTo>
                    <a:pt x="0" y="0"/>
                  </a:moveTo>
                  <a:lnTo>
                    <a:pt x="0" y="3991356"/>
                  </a:lnTo>
                  <a:lnTo>
                    <a:pt x="1755648" y="3991356"/>
                  </a:lnTo>
                  <a:lnTo>
                    <a:pt x="1755648" y="0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4036314" y="5491734"/>
            <a:ext cx="1763395" cy="2959735"/>
            <a:chOff x="4036314" y="5491734"/>
            <a:chExt cx="1763395" cy="2959735"/>
          </a:xfrm>
        </p:grpSpPr>
        <p:sp>
          <p:nvSpPr>
            <p:cNvPr id="7" name="object 7"/>
            <p:cNvSpPr/>
            <p:nvPr/>
          </p:nvSpPr>
          <p:spPr>
            <a:xfrm>
              <a:off x="4038600" y="5494020"/>
              <a:ext cx="1758696" cy="295656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040124" y="5495544"/>
              <a:ext cx="1755775" cy="2952115"/>
            </a:xfrm>
            <a:custGeom>
              <a:avLst/>
              <a:gdLst/>
              <a:ahLst/>
              <a:cxnLst/>
              <a:rect l="l" t="t" r="r" b="b"/>
              <a:pathLst>
                <a:path w="1755775" h="2952115">
                  <a:moveTo>
                    <a:pt x="0" y="0"/>
                  </a:moveTo>
                  <a:lnTo>
                    <a:pt x="0" y="2951987"/>
                  </a:lnTo>
                  <a:lnTo>
                    <a:pt x="1755648" y="2951987"/>
                  </a:lnTo>
                  <a:lnTo>
                    <a:pt x="1755648" y="0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28980" y="574913"/>
            <a:ext cx="5106035" cy="7842250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24765" algn="ctr">
              <a:lnSpc>
                <a:spcPct val="100000"/>
              </a:lnSpc>
              <a:spcBef>
                <a:spcPts val="625"/>
              </a:spcBef>
            </a:pPr>
            <a:r>
              <a:rPr sz="1400" b="1" dirty="0">
                <a:latin typeface="Arial"/>
                <a:cs typeface="Arial"/>
              </a:rPr>
              <a:t>Lini i</a:t>
            </a:r>
            <a:r>
              <a:rPr sz="1400" b="1" spc="-15" dirty="0">
                <a:latin typeface="Arial"/>
                <a:cs typeface="Arial"/>
              </a:rPr>
              <a:t> Vendit</a:t>
            </a:r>
            <a:endParaRPr sz="1400">
              <a:latin typeface="Arial"/>
              <a:cs typeface="Arial"/>
            </a:endParaRPr>
          </a:p>
          <a:p>
            <a:pPr marL="22860" algn="ctr">
              <a:lnSpc>
                <a:spcPct val="100000"/>
              </a:lnSpc>
              <a:spcBef>
                <a:spcPts val="459"/>
              </a:spcBef>
            </a:pPr>
            <a:r>
              <a:rPr sz="1100" spc="-5" dirty="0">
                <a:latin typeface="TeXGyreHeros"/>
                <a:cs typeface="TeXGyreHeros"/>
              </a:rPr>
              <a:t>(</a:t>
            </a:r>
            <a:r>
              <a:rPr sz="1250" i="1" spc="-5" dirty="0">
                <a:latin typeface="Arimo"/>
                <a:cs typeface="Arimo"/>
              </a:rPr>
              <a:t>Linum usitatissiumum</a:t>
            </a:r>
            <a:r>
              <a:rPr sz="1250" i="1" spc="-50" dirty="0">
                <a:latin typeface="Arimo"/>
                <a:cs typeface="Arimo"/>
              </a:rPr>
              <a:t> </a:t>
            </a:r>
            <a:r>
              <a:rPr sz="1100" dirty="0">
                <a:latin typeface="TeXGyreHeros"/>
                <a:cs typeface="TeXGyreHeros"/>
              </a:rPr>
              <a:t>L.)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950">
              <a:latin typeface="TeXGyreHeros"/>
              <a:cs typeface="TeXGyreHeros"/>
            </a:endParaRPr>
          </a:p>
          <a:p>
            <a:pPr marL="63500" marR="30480" indent="179705" algn="just">
              <a:lnSpc>
                <a:spcPct val="105900"/>
              </a:lnSpc>
            </a:pPr>
            <a:r>
              <a:rPr sz="1100" spc="-5" dirty="0">
                <a:latin typeface="TeXGyreHeros"/>
                <a:cs typeface="TeXGyreHeros"/>
              </a:rPr>
              <a:t>Është nga bimët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kultivuara </a:t>
            </a:r>
            <a:r>
              <a:rPr sz="1100" dirty="0">
                <a:latin typeface="TeXGyreHeros"/>
                <a:cs typeface="TeXGyreHeros"/>
              </a:rPr>
              <a:t>më </a:t>
            </a:r>
            <a:r>
              <a:rPr sz="1100" spc="-5" dirty="0">
                <a:latin typeface="TeXGyreHeros"/>
                <a:cs typeface="TeXGyreHeros"/>
              </a:rPr>
              <a:t>të vjetra. Kultivohet për prodhimin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ﬁjes, me  të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cilën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prodhoheshin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stofra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holla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lini,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thasë,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mushama,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tekstile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për</a:t>
            </a:r>
            <a:r>
              <a:rPr sz="1100" spc="-1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industrinë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  </a:t>
            </a:r>
            <a:r>
              <a:rPr sz="1100" spc="-5" dirty="0">
                <a:latin typeface="TeXGyreHeros"/>
                <a:cs typeface="TeXGyreHeros"/>
              </a:rPr>
              <a:t>automjeteve,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litarë,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etj.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Më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vonë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në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vendet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ngrohta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u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zëvendësua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nga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pambuku.  Zonat </a:t>
            </a:r>
            <a:r>
              <a:rPr sz="1100" dirty="0">
                <a:latin typeface="TeXGyreHeros"/>
                <a:cs typeface="TeXGyreHeros"/>
              </a:rPr>
              <a:t>kryesore të </a:t>
            </a:r>
            <a:r>
              <a:rPr sz="1100" spc="-5" dirty="0">
                <a:latin typeface="TeXGyreHeros"/>
                <a:cs typeface="TeXGyreHeros"/>
              </a:rPr>
              <a:t>kultivimit në </a:t>
            </a:r>
            <a:r>
              <a:rPr sz="1100" dirty="0">
                <a:latin typeface="TeXGyreHeros"/>
                <a:cs typeface="TeXGyreHeros"/>
              </a:rPr>
              <a:t>vendin </a:t>
            </a:r>
            <a:r>
              <a:rPr sz="1100" spc="-5" dirty="0">
                <a:latin typeface="TeXGyreHeros"/>
                <a:cs typeface="TeXGyreHeros"/>
              </a:rPr>
              <a:t>tonë kanë qenë: Qarku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Elbasani, Beratit,  Shkodrës </a:t>
            </a:r>
            <a:r>
              <a:rPr sz="1100" dirty="0">
                <a:latin typeface="TeXGyreHeros"/>
                <a:cs typeface="TeXGyreHeros"/>
              </a:rPr>
              <a:t>dhe më pak në </a:t>
            </a:r>
            <a:r>
              <a:rPr sz="1100" spc="-5" dirty="0">
                <a:latin typeface="TeXGyreHeros"/>
                <a:cs typeface="TeXGyreHeros"/>
              </a:rPr>
              <a:t>qarkun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Vlorës </a:t>
            </a:r>
            <a:r>
              <a:rPr sz="1100" dirty="0">
                <a:latin typeface="TeXGyreHeros"/>
                <a:cs typeface="TeXGyreHeros"/>
              </a:rPr>
              <a:t>dhe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Gjirokastrës.</a:t>
            </a:r>
            <a:endParaRPr sz="1100">
              <a:latin typeface="TeXGyreHeros"/>
              <a:cs typeface="TeXGyreHeros"/>
            </a:endParaRPr>
          </a:p>
          <a:p>
            <a:pPr marL="63500" marR="30480" indent="179705" algn="just">
              <a:lnSpc>
                <a:spcPct val="106400"/>
              </a:lnSpc>
            </a:pPr>
            <a:r>
              <a:rPr sz="1100" b="1" spc="-5" dirty="0">
                <a:latin typeface="Arial"/>
                <a:cs typeface="Arial"/>
              </a:rPr>
              <a:t>Përshkrimi: </a:t>
            </a:r>
            <a:r>
              <a:rPr sz="1100" spc="-5" dirty="0">
                <a:latin typeface="TeXGyreHeros"/>
                <a:cs typeface="TeXGyreHeros"/>
              </a:rPr>
              <a:t>Lini bën pjesë në familjen Linaceae. është bimë njëvjeçare,  vetëpllenuese.</a:t>
            </a:r>
            <a:endParaRPr sz="1100">
              <a:latin typeface="TeXGyreHeros"/>
              <a:cs typeface="TeXGyreHeros"/>
            </a:endParaRPr>
          </a:p>
          <a:p>
            <a:pPr marL="63500" marR="30480" indent="179705" algn="just">
              <a:lnSpc>
                <a:spcPts val="1400"/>
              </a:lnSpc>
              <a:spcBef>
                <a:spcPts val="50"/>
              </a:spcBef>
            </a:pPr>
            <a:r>
              <a:rPr sz="1100" dirty="0">
                <a:latin typeface="TeXGyreHeros"/>
                <a:cs typeface="TeXGyreHeros"/>
              </a:rPr>
              <a:t>Bima ka kërcell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gjatë </a:t>
            </a:r>
            <a:r>
              <a:rPr sz="1100" spc="-15" dirty="0">
                <a:latin typeface="TeXGyreHeros"/>
                <a:cs typeface="TeXGyreHeros"/>
              </a:rPr>
              <a:t>70-110 </a:t>
            </a:r>
            <a:r>
              <a:rPr sz="1100" spc="-5" dirty="0">
                <a:latin typeface="TeXGyreHeros"/>
                <a:cs typeface="TeXGyreHeros"/>
              </a:rPr>
              <a:t>cm, cilindrik,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pak degëzime. Lini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gjatë  kultivohet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kryesisht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për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ﬁje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dhe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është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bimë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klimës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së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lagët,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me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periudhë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bimore  </a:t>
            </a:r>
            <a:r>
              <a:rPr sz="1100" spc="-5" dirty="0">
                <a:latin typeface="TeXGyreHeros"/>
                <a:cs typeface="TeXGyreHeros"/>
              </a:rPr>
              <a:t>80-90</a:t>
            </a:r>
            <a:r>
              <a:rPr sz="110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ditë.</a:t>
            </a:r>
            <a:endParaRPr sz="1100">
              <a:latin typeface="TeXGyreHeros"/>
              <a:cs typeface="TeXGyreHeros"/>
            </a:endParaRPr>
          </a:p>
          <a:p>
            <a:pPr marL="63500" marR="31115" indent="179705" algn="just">
              <a:lnSpc>
                <a:spcPts val="1400"/>
              </a:lnSpc>
            </a:pPr>
            <a:r>
              <a:rPr sz="1100" spc="-5" dirty="0">
                <a:latin typeface="TeXGyreHeros"/>
                <a:cs typeface="TeXGyreHeros"/>
              </a:rPr>
              <a:t>Fruti është </a:t>
            </a:r>
            <a:r>
              <a:rPr sz="1100" dirty="0">
                <a:latin typeface="TeXGyreHeros"/>
                <a:cs typeface="TeXGyreHeros"/>
              </a:rPr>
              <a:t>boçe, e </a:t>
            </a:r>
            <a:r>
              <a:rPr sz="1100" spc="-5" dirty="0">
                <a:latin typeface="TeXGyreHeros"/>
                <a:cs typeface="TeXGyreHeros"/>
              </a:rPr>
              <a:t>rrumbullakët. Farat janë vezake-plloçake, me ngjyrë kafe  dhe rrallë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verdhë. </a:t>
            </a:r>
            <a:r>
              <a:rPr sz="1100" dirty="0">
                <a:latin typeface="TeXGyreHeros"/>
                <a:cs typeface="TeXGyreHeros"/>
              </a:rPr>
              <a:t>Pesha </a:t>
            </a:r>
            <a:r>
              <a:rPr sz="1100" spc="-5" dirty="0">
                <a:latin typeface="TeXGyreHeros"/>
                <a:cs typeface="TeXGyreHeros"/>
              </a:rPr>
              <a:t>absolute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farërave </a:t>
            </a:r>
            <a:r>
              <a:rPr sz="1100" dirty="0">
                <a:latin typeface="TeXGyreHeros"/>
                <a:cs typeface="TeXGyreHeros"/>
              </a:rPr>
              <a:t>shkon 10-12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g.</a:t>
            </a:r>
            <a:endParaRPr sz="1100">
              <a:latin typeface="TeXGyreHeros"/>
              <a:cs typeface="TeXGyreHeros"/>
            </a:endParaRPr>
          </a:p>
          <a:p>
            <a:pPr marL="63500" marR="31750" indent="179705" algn="just">
              <a:lnSpc>
                <a:spcPts val="1390"/>
              </a:lnSpc>
              <a:spcBef>
                <a:spcPts val="20"/>
              </a:spcBef>
            </a:pPr>
            <a:r>
              <a:rPr sz="1100" dirty="0">
                <a:latin typeface="TeXGyreHeros"/>
                <a:cs typeface="TeXGyreHeros"/>
              </a:rPr>
              <a:t>Përmbajtja e </a:t>
            </a:r>
            <a:r>
              <a:rPr sz="1100" spc="-5" dirty="0">
                <a:latin typeface="TeXGyreHeros"/>
                <a:cs typeface="TeXGyreHeros"/>
              </a:rPr>
              <a:t>vajit në </a:t>
            </a:r>
            <a:r>
              <a:rPr sz="1100" dirty="0">
                <a:latin typeface="TeXGyreHeros"/>
                <a:cs typeface="TeXGyreHeros"/>
              </a:rPr>
              <a:t>farë është: </a:t>
            </a:r>
            <a:r>
              <a:rPr sz="1100" spc="-5" dirty="0">
                <a:latin typeface="TeXGyreHeros"/>
                <a:cs typeface="TeXGyreHeros"/>
              </a:rPr>
              <a:t>yndyrë </a:t>
            </a:r>
            <a:r>
              <a:rPr sz="1100" spc="-10" dirty="0">
                <a:latin typeface="TeXGyreHeros"/>
                <a:cs typeface="TeXGyreHeros"/>
              </a:rPr>
              <a:t>33%. </a:t>
            </a:r>
            <a:r>
              <a:rPr sz="1100" spc="-20" dirty="0">
                <a:latin typeface="TeXGyreHeros"/>
                <a:cs typeface="TeXGyreHeros"/>
              </a:rPr>
              <a:t>Vaji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linit përmban </a:t>
            </a:r>
            <a:r>
              <a:rPr sz="1100" dirty="0">
                <a:latin typeface="TeXGyreHeros"/>
                <a:cs typeface="TeXGyreHeros"/>
              </a:rPr>
              <a:t>80% </a:t>
            </a:r>
            <a:r>
              <a:rPr sz="1100" spc="-5" dirty="0">
                <a:latin typeface="TeXGyreHeros"/>
                <a:cs typeface="TeXGyreHeros"/>
              </a:rPr>
              <a:t>linoleinë  dhe </a:t>
            </a:r>
            <a:r>
              <a:rPr sz="1100" dirty="0">
                <a:latin typeface="TeXGyreHeros"/>
                <a:cs typeface="TeXGyreHeros"/>
              </a:rPr>
              <a:t>ka përdorim për </a:t>
            </a:r>
            <a:r>
              <a:rPr sz="1100" spc="-5" dirty="0">
                <a:latin typeface="TeXGyreHeros"/>
                <a:cs typeface="TeXGyreHeros"/>
              </a:rPr>
              <a:t>qëllime industriale dhe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farmaceutike.</a:t>
            </a:r>
            <a:endParaRPr sz="1100">
              <a:latin typeface="TeXGyreHeros"/>
              <a:cs typeface="TeXGyreHeros"/>
            </a:endParaRPr>
          </a:p>
          <a:p>
            <a:pPr marL="63500" marR="30480" indent="179705" algn="just">
              <a:lnSpc>
                <a:spcPts val="1400"/>
              </a:lnSpc>
              <a:spcBef>
                <a:spcPts val="5"/>
              </a:spcBef>
            </a:pPr>
            <a:r>
              <a:rPr sz="1100" spc="-5" dirty="0">
                <a:latin typeface="TeXGyreHeros"/>
                <a:cs typeface="TeXGyreHeros"/>
              </a:rPr>
              <a:t>Kushtet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kultivimit: Klima më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përshtatshme është </a:t>
            </a:r>
            <a:r>
              <a:rPr sz="1100" dirty="0">
                <a:latin typeface="TeXGyreHeros"/>
                <a:cs typeface="TeXGyreHeros"/>
              </a:rPr>
              <a:t>ajo e </a:t>
            </a:r>
            <a:r>
              <a:rPr sz="1100" spc="-5" dirty="0">
                <a:latin typeface="TeXGyreHeros"/>
                <a:cs typeface="TeXGyreHeros"/>
              </a:rPr>
              <a:t>freskët-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lagët, 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temperatura 8-10</a:t>
            </a:r>
            <a:r>
              <a:rPr sz="900" spc="-7" baseline="32407" dirty="0">
                <a:latin typeface="TeXGyreHeros"/>
                <a:cs typeface="TeXGyreHeros"/>
              </a:rPr>
              <a:t>0 </a:t>
            </a:r>
            <a:r>
              <a:rPr sz="1100" dirty="0">
                <a:latin typeface="TeXGyreHeros"/>
                <a:cs typeface="TeXGyreHeros"/>
              </a:rPr>
              <a:t>C</a:t>
            </a:r>
            <a:r>
              <a:rPr sz="1100" spc="-8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në</a:t>
            </a:r>
            <a:endParaRPr sz="1100">
              <a:latin typeface="TeXGyreHeros"/>
              <a:cs typeface="TeXGyreHeros"/>
            </a:endParaRPr>
          </a:p>
          <a:p>
            <a:pPr marL="63500" algn="just">
              <a:lnSpc>
                <a:spcPct val="100000"/>
              </a:lnSpc>
              <a:spcBef>
                <a:spcPts val="15"/>
              </a:spcBef>
            </a:pPr>
            <a:r>
              <a:rPr sz="1100" spc="-5" dirty="0">
                <a:latin typeface="TeXGyreHeros"/>
                <a:cs typeface="TeXGyreHeros"/>
              </a:rPr>
              <a:t>fazën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parë.</a:t>
            </a:r>
            <a:endParaRPr sz="1100">
              <a:latin typeface="TeXGyreHeros"/>
              <a:cs typeface="TeXGyreHeros"/>
            </a:endParaRPr>
          </a:p>
          <a:p>
            <a:pPr marL="63500" marR="3258185" indent="179705" algn="just">
              <a:lnSpc>
                <a:spcPct val="106100"/>
              </a:lnSpc>
              <a:spcBef>
                <a:spcPts val="5"/>
              </a:spcBef>
            </a:pPr>
            <a:r>
              <a:rPr sz="1100" spc="-25" dirty="0">
                <a:latin typeface="TeXGyreHeros"/>
                <a:cs typeface="TeXGyreHeros"/>
              </a:rPr>
              <a:t>Tokat </a:t>
            </a:r>
            <a:r>
              <a:rPr sz="1100" dirty="0">
                <a:latin typeface="TeXGyreHeros"/>
                <a:cs typeface="TeXGyreHeros"/>
              </a:rPr>
              <a:t>më të</a:t>
            </a:r>
            <a:r>
              <a:rPr sz="1100" spc="-18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përshtatshme  </a:t>
            </a:r>
            <a:r>
              <a:rPr sz="1100" spc="-5" dirty="0">
                <a:latin typeface="TeXGyreHeros"/>
                <a:cs typeface="TeXGyreHeros"/>
              </a:rPr>
              <a:t>janë </a:t>
            </a:r>
            <a:r>
              <a:rPr sz="1100" dirty="0">
                <a:latin typeface="TeXGyreHeros"/>
                <a:cs typeface="TeXGyreHeros"/>
              </a:rPr>
              <a:t>ato </a:t>
            </a:r>
            <a:r>
              <a:rPr sz="1100" spc="-5" dirty="0">
                <a:latin typeface="TeXGyreHeros"/>
                <a:cs typeface="TeXGyreHeros"/>
              </a:rPr>
              <a:t>pjellore,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për-  shkueshme,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pastër nga  barërat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1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këqija.</a:t>
            </a:r>
            <a:endParaRPr sz="1100">
              <a:latin typeface="TeXGyreHeros"/>
              <a:cs typeface="TeXGyreHeros"/>
            </a:endParaRPr>
          </a:p>
          <a:p>
            <a:pPr marL="63500" marR="3258820" indent="179705" algn="just">
              <a:lnSpc>
                <a:spcPct val="106100"/>
              </a:lnSpc>
              <a:spcBef>
                <a:spcPts val="5"/>
              </a:spcBef>
            </a:pPr>
            <a:r>
              <a:rPr sz="1100" b="1" spc="-10" dirty="0">
                <a:latin typeface="Arial"/>
                <a:cs typeface="Arial"/>
              </a:rPr>
              <a:t>Teknologjia: </a:t>
            </a:r>
            <a:r>
              <a:rPr sz="1100" spc="-5" dirty="0">
                <a:latin typeface="TeXGyreHeros"/>
                <a:cs typeface="TeXGyreHeros"/>
              </a:rPr>
              <a:t>Mbjellja  në </a:t>
            </a:r>
            <a:r>
              <a:rPr sz="1100" dirty="0">
                <a:latin typeface="TeXGyreHeros"/>
                <a:cs typeface="TeXGyreHeros"/>
              </a:rPr>
              <a:t>zonën e </a:t>
            </a:r>
            <a:r>
              <a:rPr sz="1100" spc="-5" dirty="0">
                <a:latin typeface="TeXGyreHeros"/>
                <a:cs typeface="TeXGyreHeros"/>
              </a:rPr>
              <a:t>ngrohtë </a:t>
            </a:r>
            <a:r>
              <a:rPr sz="1100" dirty="0">
                <a:latin typeface="TeXGyreHeros"/>
                <a:cs typeface="TeXGyreHeros"/>
              </a:rPr>
              <a:t>bëhet  </a:t>
            </a:r>
            <a:r>
              <a:rPr sz="1100" spc="-5" dirty="0">
                <a:latin typeface="TeXGyreHeros"/>
                <a:cs typeface="TeXGyreHeros"/>
              </a:rPr>
              <a:t>në </a:t>
            </a:r>
            <a:r>
              <a:rPr sz="1100" dirty="0">
                <a:latin typeface="TeXGyreHeros"/>
                <a:cs typeface="TeXGyreHeros"/>
              </a:rPr>
              <a:t>fund të shtatorit deri në  </a:t>
            </a:r>
            <a:r>
              <a:rPr sz="1100" spc="-5" dirty="0">
                <a:latin typeface="TeXGyreHeros"/>
                <a:cs typeface="TeXGyreHeros"/>
              </a:rPr>
              <a:t>15 </a:t>
            </a:r>
            <a:r>
              <a:rPr sz="1100" spc="-15" dirty="0">
                <a:latin typeface="TeXGyreHeros"/>
                <a:cs typeface="TeXGyreHeros"/>
              </a:rPr>
              <a:t>tetor, </a:t>
            </a:r>
            <a:r>
              <a:rPr sz="1100" dirty="0">
                <a:latin typeface="TeXGyreHeros"/>
                <a:cs typeface="TeXGyreHeros"/>
              </a:rPr>
              <a:t>ndërsa në zonën e  </a:t>
            </a:r>
            <a:r>
              <a:rPr sz="1100" spc="-5" dirty="0">
                <a:latin typeface="TeXGyreHeros"/>
                <a:cs typeface="TeXGyreHeros"/>
              </a:rPr>
              <a:t>ftohtë në 1-30 </a:t>
            </a:r>
            <a:r>
              <a:rPr sz="1100" dirty="0">
                <a:latin typeface="TeXGyreHeros"/>
                <a:cs typeface="TeXGyreHeros"/>
              </a:rPr>
              <a:t>mars. </a:t>
            </a:r>
            <a:r>
              <a:rPr sz="1100" spc="-5" dirty="0">
                <a:latin typeface="TeXGyreHeros"/>
                <a:cs typeface="TeXGyreHeros"/>
              </a:rPr>
              <a:t>Norma 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farës </a:t>
            </a:r>
            <a:r>
              <a:rPr sz="1100" dirty="0">
                <a:latin typeface="TeXGyreHeros"/>
                <a:cs typeface="TeXGyreHeros"/>
              </a:rPr>
              <a:t>së </a:t>
            </a:r>
            <a:r>
              <a:rPr sz="1100" spc="-5" dirty="0">
                <a:latin typeface="TeXGyreHeros"/>
                <a:cs typeface="TeXGyreHeros"/>
              </a:rPr>
              <a:t>linit për </a:t>
            </a:r>
            <a:r>
              <a:rPr sz="1100" dirty="0">
                <a:latin typeface="TeXGyreHeros"/>
                <a:cs typeface="TeXGyreHeros"/>
              </a:rPr>
              <a:t>ﬁje </a:t>
            </a:r>
            <a:r>
              <a:rPr sz="1100" spc="-5" dirty="0">
                <a:latin typeface="TeXGyreHeros"/>
                <a:cs typeface="TeXGyreHeros"/>
              </a:rPr>
              <a:t>për-  doret 150-180 kg/ha ndërsa  për prodhim </a:t>
            </a:r>
            <a:r>
              <a:rPr sz="1100" dirty="0">
                <a:latin typeface="TeXGyreHeros"/>
                <a:cs typeface="TeXGyreHeros"/>
              </a:rPr>
              <a:t>farë për </a:t>
            </a:r>
            <a:r>
              <a:rPr sz="1100" spc="-10" dirty="0">
                <a:latin typeface="TeXGyreHeros"/>
                <a:cs typeface="TeXGyreHeros"/>
              </a:rPr>
              <a:t>vaj </a:t>
            </a:r>
            <a:r>
              <a:rPr sz="1100" dirty="0">
                <a:latin typeface="TeXGyreHeros"/>
                <a:cs typeface="TeXGyreHeros"/>
              </a:rPr>
              <a:t>për-  </a:t>
            </a:r>
            <a:r>
              <a:rPr sz="1100" spc="-5" dirty="0">
                <a:latin typeface="TeXGyreHeros"/>
                <a:cs typeface="TeXGyreHeros"/>
              </a:rPr>
              <a:t>doret 40-50 </a:t>
            </a:r>
            <a:r>
              <a:rPr sz="1100" dirty="0">
                <a:latin typeface="TeXGyreHeros"/>
                <a:cs typeface="TeXGyreHeros"/>
              </a:rPr>
              <a:t>kg/ha. </a:t>
            </a:r>
            <a:r>
              <a:rPr sz="1100" spc="-5" dirty="0">
                <a:latin typeface="TeXGyreHeros"/>
                <a:cs typeface="TeXGyreHeros"/>
              </a:rPr>
              <a:t>Mbillet në  thellësi </a:t>
            </a:r>
            <a:r>
              <a:rPr sz="1100" dirty="0">
                <a:latin typeface="TeXGyreHeros"/>
                <a:cs typeface="TeXGyreHeros"/>
              </a:rPr>
              <a:t>1,5-2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cm.</a:t>
            </a:r>
            <a:endParaRPr sz="1100">
              <a:latin typeface="TeXGyreHeros"/>
              <a:cs typeface="TeXGyreHeros"/>
            </a:endParaRPr>
          </a:p>
          <a:p>
            <a:pPr marL="63500" marR="3061970" indent="179705" algn="just">
              <a:lnSpc>
                <a:spcPts val="1400"/>
              </a:lnSpc>
              <a:spcBef>
                <a:spcPts val="50"/>
              </a:spcBef>
            </a:pPr>
            <a:r>
              <a:rPr sz="1100" spc="-5" dirty="0">
                <a:latin typeface="TeXGyreHeros"/>
                <a:cs typeface="TeXGyreHeros"/>
              </a:rPr>
              <a:t>Shërbimet kryesore gjatë  vegjetacionit </a:t>
            </a:r>
            <a:r>
              <a:rPr sz="1100" dirty="0">
                <a:latin typeface="TeXGyreHeros"/>
                <a:cs typeface="TeXGyreHeros"/>
              </a:rPr>
              <a:t>janë: kullimi i</a:t>
            </a:r>
            <a:r>
              <a:rPr sz="1100" spc="19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par-</a:t>
            </a:r>
            <a:endParaRPr sz="1100">
              <a:latin typeface="TeXGyreHeros"/>
              <a:cs typeface="TeXGyreHeros"/>
            </a:endParaRPr>
          </a:p>
          <a:p>
            <a:pPr marL="63500" marR="3061970" algn="just">
              <a:lnSpc>
                <a:spcPts val="1390"/>
              </a:lnSpc>
              <a:spcBef>
                <a:spcPts val="15"/>
              </a:spcBef>
            </a:pPr>
            <a:r>
              <a:rPr sz="1100" spc="-5" dirty="0">
                <a:latin typeface="TeXGyreHeros"/>
                <a:cs typeface="TeXGyreHeros"/>
              </a:rPr>
              <a:t>celës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dhe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eliminimi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i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barërave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  </a:t>
            </a:r>
            <a:r>
              <a:rPr sz="1100" spc="-5" dirty="0">
                <a:latin typeface="TeXGyreHeros"/>
                <a:cs typeface="TeXGyreHeros"/>
              </a:rPr>
              <a:t>këqija.</a:t>
            </a:r>
            <a:endParaRPr sz="1100">
              <a:latin typeface="TeXGyreHeros"/>
              <a:cs typeface="TeXGyreHeros"/>
            </a:endParaRPr>
          </a:p>
          <a:p>
            <a:pPr marL="243204">
              <a:lnSpc>
                <a:spcPct val="100000"/>
              </a:lnSpc>
              <a:spcBef>
                <a:spcPts val="30"/>
              </a:spcBef>
            </a:pPr>
            <a:r>
              <a:rPr sz="1100" b="1" spc="-5" dirty="0">
                <a:latin typeface="Arial"/>
                <a:cs typeface="Arial"/>
              </a:rPr>
              <a:t>Përdorimi:</a:t>
            </a:r>
            <a:endParaRPr sz="1100">
              <a:latin typeface="Arial"/>
              <a:cs typeface="Arial"/>
            </a:endParaRPr>
          </a:p>
          <a:p>
            <a:pPr marL="63500" marR="3061970" indent="179705" algn="just">
              <a:lnSpc>
                <a:spcPct val="106100"/>
              </a:lnSpc>
              <a:spcBef>
                <a:spcPts val="5"/>
              </a:spcBef>
            </a:pPr>
            <a:r>
              <a:rPr sz="1100" spc="-5" dirty="0">
                <a:latin typeface="TeXGyreHeros"/>
                <a:cs typeface="TeXGyreHeros"/>
              </a:rPr>
              <a:t>Përdorimi kryesor aktualisht  është për prodhimin </a:t>
            </a:r>
            <a:r>
              <a:rPr sz="1100" dirty="0">
                <a:latin typeface="TeXGyreHeros"/>
                <a:cs typeface="TeXGyreHeros"/>
              </a:rPr>
              <a:t>e vajit </a:t>
            </a:r>
            <a:r>
              <a:rPr sz="1100" spc="-5" dirty="0">
                <a:latin typeface="TeXGyreHeros"/>
                <a:cs typeface="TeXGyreHeros"/>
              </a:rPr>
              <a:t>dhe  ne disa </a:t>
            </a:r>
            <a:r>
              <a:rPr sz="1100" dirty="0">
                <a:latin typeface="TeXGyreHeros"/>
                <a:cs typeface="TeXGyreHeros"/>
              </a:rPr>
              <a:t>vende për </a:t>
            </a:r>
            <a:r>
              <a:rPr sz="1100" spc="-5" dirty="0">
                <a:latin typeface="TeXGyreHeros"/>
                <a:cs typeface="TeXGyreHeros"/>
              </a:rPr>
              <a:t>prodhimin </a:t>
            </a:r>
            <a:r>
              <a:rPr sz="1100" dirty="0">
                <a:latin typeface="TeXGyreHeros"/>
                <a:cs typeface="TeXGyreHeros"/>
              </a:rPr>
              <a:t>e  </a:t>
            </a:r>
            <a:r>
              <a:rPr sz="1100" spc="-5" dirty="0">
                <a:latin typeface="TeXGyreHeros"/>
                <a:cs typeface="TeXGyreHeros"/>
              </a:rPr>
              <a:t>ﬁjes.</a:t>
            </a:r>
            <a:endParaRPr sz="1100">
              <a:latin typeface="TeXGyreHeros"/>
              <a:cs typeface="TeXGyreHero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638805" y="4060698"/>
            <a:ext cx="3162300" cy="2365375"/>
            <a:chOff x="2638805" y="4060698"/>
            <a:chExt cx="3162300" cy="2365375"/>
          </a:xfrm>
        </p:grpSpPr>
        <p:sp>
          <p:nvSpPr>
            <p:cNvPr id="4" name="object 4"/>
            <p:cNvSpPr/>
            <p:nvPr/>
          </p:nvSpPr>
          <p:spPr>
            <a:xfrm>
              <a:off x="2641091" y="4064508"/>
              <a:ext cx="3157728" cy="235762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642615" y="4064508"/>
              <a:ext cx="3154680" cy="2357755"/>
            </a:xfrm>
            <a:custGeom>
              <a:avLst/>
              <a:gdLst/>
              <a:ahLst/>
              <a:cxnLst/>
              <a:rect l="l" t="t" r="r" b="b"/>
              <a:pathLst>
                <a:path w="3154679" h="2357754">
                  <a:moveTo>
                    <a:pt x="0" y="0"/>
                  </a:moveTo>
                  <a:lnTo>
                    <a:pt x="0" y="2357628"/>
                  </a:lnTo>
                  <a:lnTo>
                    <a:pt x="3154680" y="2357628"/>
                  </a:lnTo>
                  <a:lnTo>
                    <a:pt x="3154680" y="0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2835401" y="6547866"/>
            <a:ext cx="2966085" cy="1862455"/>
            <a:chOff x="2835401" y="6547866"/>
            <a:chExt cx="2966085" cy="1862455"/>
          </a:xfrm>
        </p:grpSpPr>
        <p:sp>
          <p:nvSpPr>
            <p:cNvPr id="7" name="object 7"/>
            <p:cNvSpPr/>
            <p:nvPr/>
          </p:nvSpPr>
          <p:spPr>
            <a:xfrm>
              <a:off x="2837687" y="6551676"/>
              <a:ext cx="2961131" cy="185623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839211" y="6551676"/>
              <a:ext cx="2958465" cy="1854835"/>
            </a:xfrm>
            <a:custGeom>
              <a:avLst/>
              <a:gdLst/>
              <a:ahLst/>
              <a:cxnLst/>
              <a:rect l="l" t="t" r="r" b="b"/>
              <a:pathLst>
                <a:path w="2958465" h="1854834">
                  <a:moveTo>
                    <a:pt x="0" y="0"/>
                  </a:moveTo>
                  <a:lnTo>
                    <a:pt x="0" y="1854707"/>
                  </a:lnTo>
                  <a:lnTo>
                    <a:pt x="2958084" y="1854707"/>
                  </a:lnTo>
                  <a:lnTo>
                    <a:pt x="2958084" y="0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3093211" y="8572158"/>
            <a:ext cx="291465" cy="15367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900" dirty="0">
                <a:latin typeface="TeXGyreHeros"/>
                <a:cs typeface="TeXGyreHeros"/>
              </a:rPr>
              <a:t>- 64</a:t>
            </a:r>
            <a:r>
              <a:rPr sz="900" spc="-100" dirty="0">
                <a:latin typeface="TeXGyreHeros"/>
                <a:cs typeface="TeXGyreHeros"/>
              </a:rPr>
              <a:t> </a:t>
            </a:r>
            <a:r>
              <a:rPr sz="900" dirty="0">
                <a:latin typeface="TeXGyreHeros"/>
                <a:cs typeface="TeXGyreHeros"/>
              </a:rPr>
              <a:t>-</a:t>
            </a:r>
            <a:endParaRPr sz="900">
              <a:latin typeface="TeXGyreHeros"/>
              <a:cs typeface="TeXGyreHeros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43204" y="574913"/>
            <a:ext cx="5029835" cy="7842250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46355" algn="ctr">
              <a:lnSpc>
                <a:spcPct val="100000"/>
              </a:lnSpc>
              <a:spcBef>
                <a:spcPts val="625"/>
              </a:spcBef>
            </a:pPr>
            <a:r>
              <a:rPr sz="1400" b="1" dirty="0">
                <a:latin typeface="Arial"/>
                <a:cs typeface="Arial"/>
              </a:rPr>
              <a:t>Koçkulla</a:t>
            </a:r>
            <a:r>
              <a:rPr sz="1400" b="1" spc="-5" dirty="0">
                <a:latin typeface="Arial"/>
                <a:cs typeface="Arial"/>
              </a:rPr>
              <a:t> “Opari”</a:t>
            </a:r>
            <a:endParaRPr sz="1400">
              <a:latin typeface="Arial"/>
              <a:cs typeface="Arial"/>
            </a:endParaRPr>
          </a:p>
          <a:p>
            <a:pPr marL="41910" algn="ctr">
              <a:lnSpc>
                <a:spcPct val="100000"/>
              </a:lnSpc>
              <a:spcBef>
                <a:spcPts val="459"/>
              </a:spcBef>
            </a:pPr>
            <a:r>
              <a:rPr sz="1250" i="1" spc="-5" dirty="0">
                <a:latin typeface="Arimo"/>
                <a:cs typeface="Arimo"/>
              </a:rPr>
              <a:t>Lathyrus sativus L</a:t>
            </a:r>
            <a:endParaRPr sz="1250">
              <a:latin typeface="Arimo"/>
              <a:cs typeface="Arimo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150">
              <a:latin typeface="Arimo"/>
              <a:cs typeface="Arimo"/>
            </a:endParaRPr>
          </a:p>
          <a:p>
            <a:pPr marL="12700" marR="5080" indent="231140" algn="just">
              <a:lnSpc>
                <a:spcPct val="106100"/>
              </a:lnSpc>
            </a:pPr>
            <a:r>
              <a:rPr sz="1100" b="1" spc="-5" dirty="0">
                <a:latin typeface="Arial"/>
                <a:cs typeface="Arial"/>
              </a:rPr>
              <a:t>Përhapja: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vendin tone </a:t>
            </a:r>
            <a:r>
              <a:rPr sz="1100" dirty="0">
                <a:latin typeface="TeXGyreHeros"/>
                <a:cs typeface="TeXGyreHeros"/>
              </a:rPr>
              <a:t>koçkulla </a:t>
            </a:r>
            <a:r>
              <a:rPr sz="1100" spc="-5" dirty="0">
                <a:latin typeface="TeXGyreHeros"/>
                <a:cs typeface="TeXGyreHeros"/>
              </a:rPr>
              <a:t>është bimë </a:t>
            </a:r>
            <a:r>
              <a:rPr sz="1100" dirty="0">
                <a:latin typeface="TeXGyreHeros"/>
                <a:cs typeface="TeXGyreHeros"/>
              </a:rPr>
              <a:t>e rrallë </a:t>
            </a:r>
            <a:r>
              <a:rPr sz="1100" spc="-5" dirty="0">
                <a:latin typeface="TeXGyreHeros"/>
                <a:cs typeface="TeXGyreHeros"/>
              </a:rPr>
              <a:t>bishtajore </a:t>
            </a:r>
            <a:r>
              <a:rPr sz="1100" dirty="0">
                <a:latin typeface="TeXGyreHeros"/>
                <a:cs typeface="TeXGyreHeros"/>
              </a:rPr>
              <a:t>e cila </a:t>
            </a:r>
            <a:r>
              <a:rPr sz="1100" spc="-5" dirty="0">
                <a:latin typeface="TeXGyreHeros"/>
                <a:cs typeface="TeXGyreHeros"/>
              </a:rPr>
              <a:t>vite  </a:t>
            </a:r>
            <a:r>
              <a:rPr sz="1100" dirty="0">
                <a:latin typeface="TeXGyreHeros"/>
                <a:cs typeface="TeXGyreHeros"/>
              </a:rPr>
              <a:t>më </a:t>
            </a:r>
            <a:r>
              <a:rPr sz="1100" spc="-5" dirty="0">
                <a:latin typeface="TeXGyreHeros"/>
                <a:cs typeface="TeXGyreHeros"/>
              </a:rPr>
              <a:t>parë </a:t>
            </a:r>
            <a:r>
              <a:rPr sz="1100" dirty="0">
                <a:latin typeface="TeXGyreHeros"/>
                <a:cs typeface="TeXGyreHeros"/>
              </a:rPr>
              <a:t>është kultivuar </a:t>
            </a:r>
            <a:r>
              <a:rPr sz="1100" spc="-5" dirty="0">
                <a:latin typeface="TeXGyreHeros"/>
                <a:cs typeface="TeXGyreHeros"/>
              </a:rPr>
              <a:t>në sipërfaqe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dirty="0">
                <a:latin typeface="TeXGyreHeros"/>
                <a:cs typeface="TeXGyreHeros"/>
              </a:rPr>
              <a:t>kuﬁzuar </a:t>
            </a:r>
            <a:r>
              <a:rPr sz="1100" spc="-5" dirty="0">
                <a:latin typeface="TeXGyreHeros"/>
                <a:cs typeface="TeXGyreHeros"/>
              </a:rPr>
              <a:t>në </a:t>
            </a:r>
            <a:r>
              <a:rPr sz="1100" dirty="0">
                <a:latin typeface="TeXGyreHeros"/>
                <a:cs typeface="TeXGyreHeros"/>
              </a:rPr>
              <a:t>zonën </a:t>
            </a:r>
            <a:r>
              <a:rPr sz="1100" spc="-5" dirty="0">
                <a:latin typeface="TeXGyreHeros"/>
                <a:cs typeface="TeXGyreHeros"/>
              </a:rPr>
              <a:t>juglindore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vendit, </a:t>
            </a:r>
            <a:r>
              <a:rPr sz="1100" spc="-10" dirty="0">
                <a:latin typeface="TeXGyreHeros"/>
                <a:cs typeface="TeXGyreHeros"/>
              </a:rPr>
              <a:t>në  </a:t>
            </a:r>
            <a:r>
              <a:rPr sz="1100" spc="-5" dirty="0">
                <a:latin typeface="TeXGyreHeros"/>
                <a:cs typeface="TeXGyreHeros"/>
              </a:rPr>
              <a:t>tokat kodrinore-malore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rretheve </a:t>
            </a:r>
            <a:r>
              <a:rPr sz="1100" dirty="0">
                <a:latin typeface="TeXGyreHeros"/>
                <a:cs typeface="TeXGyreHeros"/>
              </a:rPr>
              <a:t>Korçë, Berat, </a:t>
            </a:r>
            <a:r>
              <a:rPr sz="1100" spc="-10" dirty="0">
                <a:latin typeface="TeXGyreHeros"/>
                <a:cs typeface="TeXGyreHeros"/>
              </a:rPr>
              <a:t>Skrapar, </a:t>
            </a:r>
            <a:r>
              <a:rPr sz="1100" spc="-5" dirty="0">
                <a:latin typeface="TeXGyreHeros"/>
                <a:cs typeface="TeXGyreHeros"/>
              </a:rPr>
              <a:t>Përmet </a:t>
            </a:r>
            <a:r>
              <a:rPr sz="1100" dirty="0">
                <a:latin typeface="TeXGyreHeros"/>
                <a:cs typeface="TeXGyreHeros"/>
              </a:rPr>
              <a:t>etj. Kultivari me   i </a:t>
            </a:r>
            <a:r>
              <a:rPr sz="1100" spc="-5" dirty="0">
                <a:latin typeface="TeXGyreHeros"/>
                <a:cs typeface="TeXGyreHeros"/>
              </a:rPr>
              <a:t>përhapur është</a:t>
            </a:r>
            <a:r>
              <a:rPr sz="1100" dirty="0">
                <a:latin typeface="TeXGyreHeros"/>
                <a:cs typeface="TeXGyreHeros"/>
              </a:rPr>
              <a:t> “Opari”.</a:t>
            </a:r>
            <a:endParaRPr sz="1100">
              <a:latin typeface="TeXGyreHeros"/>
              <a:cs typeface="TeXGyreHeros"/>
            </a:endParaRPr>
          </a:p>
          <a:p>
            <a:pPr marL="12700" marR="5080" indent="179705" algn="just">
              <a:lnSpc>
                <a:spcPts val="1400"/>
              </a:lnSpc>
              <a:spcBef>
                <a:spcPts val="55"/>
              </a:spcBef>
            </a:pPr>
            <a:r>
              <a:rPr sz="1100" b="1" spc="-5" dirty="0">
                <a:latin typeface="Arial"/>
                <a:cs typeface="Arial"/>
              </a:rPr>
              <a:t>Përshkrimi: </a:t>
            </a:r>
            <a:r>
              <a:rPr sz="1100" spc="-5" dirty="0">
                <a:latin typeface="TeXGyreHeros"/>
                <a:cs typeface="TeXGyreHeros"/>
              </a:rPr>
              <a:t>Është </a:t>
            </a:r>
            <a:r>
              <a:rPr sz="1100" dirty="0">
                <a:latin typeface="TeXGyreHeros"/>
                <a:cs typeface="TeXGyreHeros"/>
              </a:rPr>
              <a:t>bimë </a:t>
            </a:r>
            <a:r>
              <a:rPr sz="1100" spc="-5" dirty="0">
                <a:latin typeface="TeXGyreHeros"/>
                <a:cs typeface="TeXGyreHeros"/>
              </a:rPr>
              <a:t>bishtajore njëvjeçare. Lulet </a:t>
            </a:r>
            <a:r>
              <a:rPr sz="1100" dirty="0">
                <a:latin typeface="TeXGyreHeros"/>
                <a:cs typeface="TeXGyreHeros"/>
              </a:rPr>
              <a:t>formë </a:t>
            </a:r>
            <a:r>
              <a:rPr sz="1100" spc="-5" dirty="0">
                <a:latin typeface="TeXGyreHeros"/>
                <a:cs typeface="TeXGyreHeros"/>
              </a:rPr>
              <a:t>ﬂuture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ngjyrë  të bardhë, rozë,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kuqërremta dhe disa </a:t>
            </a:r>
            <a:r>
              <a:rPr sz="1100" dirty="0">
                <a:latin typeface="TeXGyreHeros"/>
                <a:cs typeface="TeXGyreHeros"/>
              </a:rPr>
              <a:t>janë </a:t>
            </a:r>
            <a:r>
              <a:rPr sz="1100" spc="-5" dirty="0">
                <a:latin typeface="TeXGyreHeros"/>
                <a:cs typeface="TeXGyreHeros"/>
              </a:rPr>
              <a:t>dyngjyrëshe. Fryti bishtajë me 2-3  </a:t>
            </a:r>
            <a:r>
              <a:rPr sz="1100" dirty="0">
                <a:latin typeface="TeXGyreHeros"/>
                <a:cs typeface="TeXGyreHeros"/>
              </a:rPr>
              <a:t>kokrra</a:t>
            </a:r>
            <a:r>
              <a:rPr sz="1100" spc="-8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me</a:t>
            </a:r>
            <a:r>
              <a:rPr sz="1100" spc="-7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ngjyrë</a:t>
            </a:r>
            <a:r>
              <a:rPr sz="1100" spc="-8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7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përzier</a:t>
            </a:r>
            <a:r>
              <a:rPr sz="1100" spc="-7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8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kokrrës</a:t>
            </a:r>
            <a:r>
              <a:rPr sz="1100" spc="-8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(krem,</a:t>
            </a:r>
            <a:endParaRPr sz="1100">
              <a:latin typeface="TeXGyreHeros"/>
              <a:cs typeface="TeXGyreHeros"/>
            </a:endParaRPr>
          </a:p>
          <a:p>
            <a:pPr marL="12700" marR="2330450" algn="just">
              <a:lnSpc>
                <a:spcPts val="1400"/>
              </a:lnSpc>
            </a:pP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bardhë,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murrme, kafe, </a:t>
            </a:r>
            <a:r>
              <a:rPr sz="1100" dirty="0">
                <a:latin typeface="TeXGyreHeros"/>
                <a:cs typeface="TeXGyreHeros"/>
              </a:rPr>
              <a:t>e zezë) </a:t>
            </a:r>
            <a:r>
              <a:rPr sz="1100" spc="-5" dirty="0">
                <a:latin typeface="TeXGyreHeros"/>
                <a:cs typeface="TeXGyreHeros"/>
              </a:rPr>
              <a:t>dhe </a:t>
            </a:r>
            <a:r>
              <a:rPr sz="1100" dirty="0">
                <a:latin typeface="TeXGyreHeros"/>
                <a:cs typeface="TeXGyreHeros"/>
              </a:rPr>
              <a:t>me  </a:t>
            </a:r>
            <a:r>
              <a:rPr sz="1100" spc="-5" dirty="0">
                <a:latin typeface="TeXGyreHeros"/>
                <a:cs typeface="TeXGyreHeros"/>
              </a:rPr>
              <a:t>formë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shtypur ose të</a:t>
            </a:r>
            <a:r>
              <a:rPr sz="1100" spc="1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çrregullt.</a:t>
            </a:r>
            <a:endParaRPr sz="1100">
              <a:latin typeface="TeXGyreHeros"/>
              <a:cs typeface="TeXGyreHeros"/>
            </a:endParaRPr>
          </a:p>
          <a:p>
            <a:pPr marL="12700" marR="2331085" indent="179705" algn="just">
              <a:lnSpc>
                <a:spcPts val="1390"/>
              </a:lnSpc>
              <a:spcBef>
                <a:spcPts val="15"/>
              </a:spcBef>
            </a:pPr>
            <a:r>
              <a:rPr sz="1100" b="1" spc="-5" dirty="0">
                <a:latin typeface="Arial"/>
                <a:cs typeface="Arial"/>
              </a:rPr>
              <a:t>Kushtet </a:t>
            </a:r>
            <a:r>
              <a:rPr sz="1100" b="1" dirty="0">
                <a:latin typeface="Arial"/>
                <a:cs typeface="Arial"/>
              </a:rPr>
              <a:t>e </a:t>
            </a:r>
            <a:r>
              <a:rPr sz="1100" b="1" spc="-5" dirty="0">
                <a:latin typeface="Arial"/>
                <a:cs typeface="Arial"/>
              </a:rPr>
              <a:t>kultivimit: </a:t>
            </a:r>
            <a:r>
              <a:rPr sz="1100" spc="-5" dirty="0">
                <a:latin typeface="TeXGyreHeros"/>
                <a:cs typeface="TeXGyreHeros"/>
              </a:rPr>
              <a:t>Është bimë toler-  ante ndaj thatësirës, temperaturave të</a:t>
            </a:r>
            <a:r>
              <a:rPr sz="1100" spc="16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larta</a:t>
            </a:r>
            <a:endParaRPr sz="1100">
              <a:latin typeface="TeXGyreHeros"/>
              <a:cs typeface="TeXGyreHeros"/>
            </a:endParaRPr>
          </a:p>
          <a:p>
            <a:pPr marL="12700" algn="just">
              <a:lnSpc>
                <a:spcPct val="100000"/>
              </a:lnSpc>
              <a:spcBef>
                <a:spcPts val="25"/>
              </a:spcBef>
            </a:pP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të  </a:t>
            </a:r>
            <a:r>
              <a:rPr sz="1100" dirty="0">
                <a:latin typeface="TeXGyreHeros"/>
                <a:cs typeface="TeXGyreHeros"/>
              </a:rPr>
              <a:t>ulta,  </a:t>
            </a:r>
            <a:r>
              <a:rPr sz="1100" spc="-5" dirty="0">
                <a:latin typeface="TeXGyreHeros"/>
                <a:cs typeface="TeXGyreHeros"/>
              </a:rPr>
              <a:t>sasive </a:t>
            </a:r>
            <a:r>
              <a:rPr sz="1100" dirty="0">
                <a:latin typeface="TeXGyreHeros"/>
                <a:cs typeface="TeXGyreHeros"/>
              </a:rPr>
              <a:t>të  </a:t>
            </a:r>
            <a:r>
              <a:rPr sz="1100" spc="-5" dirty="0">
                <a:latin typeface="TeXGyreHeros"/>
                <a:cs typeface="TeXGyreHeros"/>
              </a:rPr>
              <a:t>pakta 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lëndëve</a:t>
            </a:r>
            <a:r>
              <a:rPr sz="1100" spc="1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ush-</a:t>
            </a:r>
            <a:endParaRPr sz="1100">
              <a:latin typeface="TeXGyreHeros"/>
              <a:cs typeface="TeXGyreHeros"/>
            </a:endParaRPr>
          </a:p>
          <a:p>
            <a:pPr marL="12700" marR="2330450" algn="just">
              <a:lnSpc>
                <a:spcPct val="105900"/>
              </a:lnSpc>
              <a:spcBef>
                <a:spcPts val="10"/>
              </a:spcBef>
            </a:pPr>
            <a:r>
              <a:rPr sz="1100" dirty="0">
                <a:latin typeface="TeXGyreHeros"/>
                <a:cs typeface="TeXGyreHeros"/>
              </a:rPr>
              <a:t>qyese, </a:t>
            </a:r>
            <a:r>
              <a:rPr sz="1100" spc="-5" dirty="0">
                <a:latin typeface="TeXGyreHeros"/>
                <a:cs typeface="TeXGyreHeros"/>
              </a:rPr>
              <a:t>cilësive ﬁziko-kimike </a:t>
            </a:r>
            <a:r>
              <a:rPr sz="1100" dirty="0">
                <a:latin typeface="TeXGyreHeros"/>
                <a:cs typeface="TeXGyreHeros"/>
              </a:rPr>
              <a:t>dhe </a:t>
            </a:r>
            <a:r>
              <a:rPr sz="1100" spc="-5" dirty="0">
                <a:latin typeface="TeXGyreHeros"/>
                <a:cs typeface="TeXGyreHeros"/>
              </a:rPr>
              <a:t>mekanike  të </a:t>
            </a:r>
            <a:r>
              <a:rPr sz="1100" dirty="0">
                <a:latin typeface="TeXGyreHeros"/>
                <a:cs typeface="TeXGyreHeros"/>
              </a:rPr>
              <a:t>tokës </a:t>
            </a:r>
            <a:r>
              <a:rPr sz="1100" spc="-5" dirty="0">
                <a:latin typeface="TeXGyreHeros"/>
                <a:cs typeface="TeXGyreHeros"/>
              </a:rPr>
              <a:t>dhe afateve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mbjelljes. Koçkulla  ﬁkson azotin </a:t>
            </a:r>
            <a:r>
              <a:rPr sz="1100" dirty="0">
                <a:latin typeface="TeXGyreHeros"/>
                <a:cs typeface="TeXGyreHeros"/>
              </a:rPr>
              <a:t>atmosferik. </a:t>
            </a:r>
            <a:r>
              <a:rPr sz="1100" spc="-5" dirty="0">
                <a:latin typeface="TeXGyreHeros"/>
                <a:cs typeface="TeXGyreHeros"/>
              </a:rPr>
              <a:t>Përdoret </a:t>
            </a:r>
            <a:r>
              <a:rPr sz="1100" dirty="0">
                <a:latin typeface="TeXGyreHeros"/>
                <a:cs typeface="TeXGyreHeros"/>
              </a:rPr>
              <a:t>si </a:t>
            </a:r>
            <a:r>
              <a:rPr sz="1100" spc="-5" dirty="0">
                <a:latin typeface="TeXGyreHeros"/>
                <a:cs typeface="TeXGyreHeros"/>
              </a:rPr>
              <a:t>para-  </a:t>
            </a:r>
            <a:r>
              <a:rPr sz="1100" dirty="0">
                <a:latin typeface="TeXGyreHeros"/>
                <a:cs typeface="TeXGyreHeros"/>
              </a:rPr>
              <a:t>bimë </a:t>
            </a:r>
            <a:r>
              <a:rPr sz="1100" spc="-5" dirty="0">
                <a:latin typeface="TeXGyreHeros"/>
                <a:cs typeface="TeXGyreHeros"/>
              </a:rPr>
              <a:t>mjaft </a:t>
            </a:r>
            <a:r>
              <a:rPr sz="1100" dirty="0">
                <a:latin typeface="TeXGyreHeros"/>
                <a:cs typeface="TeXGyreHeros"/>
              </a:rPr>
              <a:t>e mirë </a:t>
            </a:r>
            <a:r>
              <a:rPr sz="1100" spc="-5" dirty="0">
                <a:latin typeface="TeXGyreHeros"/>
                <a:cs typeface="TeXGyreHeros"/>
              </a:rPr>
              <a:t>në </a:t>
            </a:r>
            <a:r>
              <a:rPr sz="1100" dirty="0">
                <a:latin typeface="TeXGyreHeros"/>
                <a:cs typeface="TeXGyreHeros"/>
              </a:rPr>
              <a:t>sistemin e qarkullimit  </a:t>
            </a:r>
            <a:r>
              <a:rPr sz="1100" spc="-5" dirty="0">
                <a:latin typeface="TeXGyreHeros"/>
                <a:cs typeface="TeXGyreHeros"/>
              </a:rPr>
              <a:t>bujqësor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dirty="0">
                <a:latin typeface="TeXGyreHeros"/>
                <a:cs typeface="TeXGyreHeros"/>
              </a:rPr>
              <a:t>bimëve të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kultivuara.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950">
              <a:latin typeface="TeXGyreHeros"/>
              <a:cs typeface="TeXGyreHeros"/>
            </a:endParaRPr>
          </a:p>
          <a:p>
            <a:pPr marL="12700" marR="2329815" indent="179705" algn="just">
              <a:lnSpc>
                <a:spcPct val="106100"/>
              </a:lnSpc>
            </a:pPr>
            <a:r>
              <a:rPr sz="1100" b="1" spc="-10" dirty="0">
                <a:latin typeface="Arial"/>
                <a:cs typeface="Arial"/>
              </a:rPr>
              <a:t>Teknologjia: </a:t>
            </a:r>
            <a:r>
              <a:rPr sz="1100" spc="-5" dirty="0">
                <a:latin typeface="TeXGyreHeros"/>
                <a:cs typeface="TeXGyreHeros"/>
              </a:rPr>
              <a:t>Mbillet në vjeshtë, dimër  dhe </a:t>
            </a:r>
            <a:r>
              <a:rPr sz="1100" dirty="0">
                <a:latin typeface="TeXGyreHeros"/>
                <a:cs typeface="TeXGyreHeros"/>
              </a:rPr>
              <a:t>pranverë </a:t>
            </a:r>
            <a:r>
              <a:rPr sz="1100" spc="-5" dirty="0">
                <a:latin typeface="TeXGyreHeros"/>
                <a:cs typeface="TeXGyreHeros"/>
              </a:rPr>
              <a:t>në </a:t>
            </a:r>
            <a:r>
              <a:rPr sz="1100" dirty="0">
                <a:latin typeface="TeXGyreHeros"/>
                <a:cs typeface="TeXGyreHeros"/>
              </a:rPr>
              <a:t>të gjitha zonat e vendit si  kulturë e </a:t>
            </a:r>
            <a:r>
              <a:rPr sz="1100" spc="-5" dirty="0">
                <a:latin typeface="TeXGyreHeros"/>
                <a:cs typeface="TeXGyreHeros"/>
              </a:rPr>
              <a:t>veçantë por edhe </a:t>
            </a:r>
            <a:r>
              <a:rPr sz="1100" dirty="0">
                <a:latin typeface="TeXGyreHeros"/>
                <a:cs typeface="TeXGyreHeros"/>
              </a:rPr>
              <a:t>si përzierje </a:t>
            </a:r>
            <a:r>
              <a:rPr sz="1100" spc="-5" dirty="0">
                <a:latin typeface="TeXGyreHeros"/>
                <a:cs typeface="TeXGyreHeros"/>
              </a:rPr>
              <a:t>për  prodhim </a:t>
            </a:r>
            <a:r>
              <a:rPr sz="1100" spc="-10" dirty="0">
                <a:latin typeface="TeXGyreHeros"/>
                <a:cs typeface="TeXGyreHeros"/>
              </a:rPr>
              <a:t>foragjer.</a:t>
            </a:r>
            <a:endParaRPr sz="1100">
              <a:latin typeface="TeXGyreHeros"/>
              <a:cs typeface="TeXGyreHeros"/>
            </a:endParaRPr>
          </a:p>
          <a:p>
            <a:pPr marL="12700" marR="2331085" indent="179705" algn="just">
              <a:lnSpc>
                <a:spcPts val="1400"/>
              </a:lnSpc>
              <a:spcBef>
                <a:spcPts val="50"/>
              </a:spcBef>
            </a:pPr>
            <a:r>
              <a:rPr sz="1100" b="1" spc="-5" dirty="0">
                <a:latin typeface="Arial"/>
                <a:cs typeface="Arial"/>
              </a:rPr>
              <a:t>Rendimenti: </a:t>
            </a:r>
            <a:r>
              <a:rPr sz="1100" dirty="0">
                <a:latin typeface="TeXGyreHeros"/>
                <a:cs typeface="TeXGyreHeros"/>
              </a:rPr>
              <a:t>Në zonën fushore </a:t>
            </a:r>
            <a:r>
              <a:rPr sz="1100" spc="-5" dirty="0">
                <a:latin typeface="TeXGyreHeros"/>
                <a:cs typeface="TeXGyreHeros"/>
              </a:rPr>
              <a:t>merren  350-450 kv/ha masë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njomë, ndërsa </a:t>
            </a:r>
            <a:r>
              <a:rPr sz="1100" dirty="0">
                <a:latin typeface="TeXGyreHeros"/>
                <a:cs typeface="TeXGyreHeros"/>
              </a:rPr>
              <a:t>në  zonën </a:t>
            </a:r>
            <a:r>
              <a:rPr sz="1100" spc="-5" dirty="0">
                <a:latin typeface="TeXGyreHeros"/>
                <a:cs typeface="TeXGyreHeros"/>
              </a:rPr>
              <a:t>kodrinore-malore 200-250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kv/ha.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65"/>
              </a:spcBef>
            </a:pPr>
            <a:endParaRPr sz="95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10" dirty="0">
                <a:latin typeface="Arial"/>
                <a:cs typeface="Arial"/>
              </a:rPr>
              <a:t>Veçantitë:</a:t>
            </a:r>
            <a:endParaRPr sz="1100">
              <a:latin typeface="Arial"/>
              <a:cs typeface="Arial"/>
            </a:endParaRPr>
          </a:p>
          <a:p>
            <a:pPr marL="12700" marR="2330450" indent="179705" algn="just">
              <a:lnSpc>
                <a:spcPct val="106100"/>
              </a:lnSpc>
              <a:spcBef>
                <a:spcPts val="5"/>
              </a:spcBef>
            </a:pPr>
            <a:r>
              <a:rPr sz="1100" spc="-5" dirty="0">
                <a:latin typeface="TeXGyreHeros"/>
                <a:cs typeface="TeXGyreHeros"/>
              </a:rPr>
              <a:t>Pozitive: </a:t>
            </a:r>
            <a:r>
              <a:rPr sz="1100" spc="-15" dirty="0">
                <a:latin typeface="TeXGyreHeros"/>
                <a:cs typeface="TeXGyreHeros"/>
              </a:rPr>
              <a:t>Tolerante </a:t>
            </a:r>
            <a:r>
              <a:rPr sz="1100" spc="-5" dirty="0">
                <a:latin typeface="TeXGyreHeros"/>
                <a:cs typeface="TeXGyreHeros"/>
              </a:rPr>
              <a:t>ndaj thatësirës, tem-  peraturave të larta </a:t>
            </a:r>
            <a:r>
              <a:rPr sz="1100" dirty="0">
                <a:latin typeface="TeXGyreHeros"/>
                <a:cs typeface="TeXGyreHeros"/>
              </a:rPr>
              <a:t>e të ulëta, sasive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10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pak-  ta </a:t>
            </a:r>
            <a:r>
              <a:rPr sz="1100" dirty="0">
                <a:latin typeface="TeXGyreHeros"/>
                <a:cs typeface="TeXGyreHeros"/>
              </a:rPr>
              <a:t>të lëndëve ushqyese. </a:t>
            </a:r>
            <a:r>
              <a:rPr sz="1100" spc="-5" dirty="0">
                <a:latin typeface="TeXGyreHeros"/>
                <a:cs typeface="TeXGyreHeros"/>
              </a:rPr>
              <a:t>Është bimë </a:t>
            </a:r>
            <a:r>
              <a:rPr sz="1100" dirty="0">
                <a:latin typeface="TeXGyreHeros"/>
                <a:cs typeface="TeXGyreHeros"/>
              </a:rPr>
              <a:t>shumë  e mire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mjaltëdhënëse.</a:t>
            </a:r>
            <a:endParaRPr sz="11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  <a:spcBef>
                <a:spcPts val="70"/>
              </a:spcBef>
            </a:pPr>
            <a:r>
              <a:rPr sz="1100" b="1" spc="-5" dirty="0">
                <a:latin typeface="Arial"/>
                <a:cs typeface="Arial"/>
              </a:rPr>
              <a:t>Negative: </a:t>
            </a:r>
            <a:r>
              <a:rPr sz="1100" spc="-5" dirty="0">
                <a:latin typeface="TeXGyreHeros"/>
                <a:cs typeface="TeXGyreHeros"/>
              </a:rPr>
              <a:t>Nuk</a:t>
            </a:r>
            <a:r>
              <a:rPr sz="1100" spc="-1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ka.</a:t>
            </a:r>
            <a:endParaRPr sz="11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  <a:spcBef>
                <a:spcPts val="85"/>
              </a:spcBef>
            </a:pPr>
            <a:r>
              <a:rPr sz="1100" b="1" spc="-5" dirty="0">
                <a:latin typeface="Arial"/>
                <a:cs typeface="Arial"/>
              </a:rPr>
              <a:t>Përdorimi:</a:t>
            </a:r>
            <a:endParaRPr sz="1100">
              <a:latin typeface="Arial"/>
              <a:cs typeface="Arial"/>
            </a:endParaRPr>
          </a:p>
          <a:p>
            <a:pPr marL="192405" algn="just">
              <a:lnSpc>
                <a:spcPct val="100000"/>
              </a:lnSpc>
              <a:spcBef>
                <a:spcPts val="85"/>
              </a:spcBef>
            </a:pPr>
            <a:r>
              <a:rPr sz="1100" spc="-5" dirty="0">
                <a:latin typeface="TeXGyreHeros"/>
                <a:cs typeface="TeXGyreHeros"/>
              </a:rPr>
              <a:t>Për </a:t>
            </a:r>
            <a:r>
              <a:rPr sz="1100" dirty="0">
                <a:latin typeface="TeXGyreHeros"/>
                <a:cs typeface="TeXGyreHeros"/>
              </a:rPr>
              <a:t>plehërim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gjelbër në vreshta,</a:t>
            </a:r>
            <a:r>
              <a:rPr sz="1100" spc="1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ull-</a:t>
            </a:r>
            <a:endParaRPr sz="1100">
              <a:latin typeface="TeXGyreHeros"/>
              <a:cs typeface="TeXGyreHeros"/>
            </a:endParaRPr>
          </a:p>
          <a:p>
            <a:pPr marL="12700" marR="5080" algn="just">
              <a:lnSpc>
                <a:spcPts val="1400"/>
              </a:lnSpc>
              <a:spcBef>
                <a:spcPts val="50"/>
              </a:spcBef>
            </a:pPr>
            <a:r>
              <a:rPr sz="1100" spc="-5" dirty="0">
                <a:latin typeface="TeXGyreHeros"/>
                <a:cs typeface="TeXGyreHeros"/>
              </a:rPr>
              <a:t>ishta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pemëtore, </a:t>
            </a:r>
            <a:r>
              <a:rPr sz="1100" dirty="0">
                <a:latin typeface="TeXGyreHeros"/>
                <a:cs typeface="TeXGyreHeros"/>
              </a:rPr>
              <a:t>si </a:t>
            </a:r>
            <a:r>
              <a:rPr sz="1100" spc="-5" dirty="0">
                <a:latin typeface="TeXGyreHeros"/>
                <a:cs typeface="TeXGyreHeros"/>
              </a:rPr>
              <a:t>ushqim koncentrat për gjedhët </a:t>
            </a:r>
            <a:r>
              <a:rPr sz="1100" dirty="0">
                <a:latin typeface="TeXGyreHeros"/>
                <a:cs typeface="TeXGyreHeros"/>
              </a:rPr>
              <a:t>si </a:t>
            </a:r>
            <a:r>
              <a:rPr sz="1100" spc="-5" dirty="0">
                <a:latin typeface="TeXGyreHeros"/>
                <a:cs typeface="TeXGyreHeros"/>
              </a:rPr>
              <a:t>bar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njomë </a:t>
            </a:r>
            <a:r>
              <a:rPr sz="1100" dirty="0">
                <a:latin typeface="TeXGyreHeros"/>
                <a:cs typeface="TeXGyreHeros"/>
              </a:rPr>
              <a:t>e i </a:t>
            </a:r>
            <a:r>
              <a:rPr sz="1100" spc="-5" dirty="0">
                <a:latin typeface="TeXGyreHeros"/>
                <a:cs typeface="TeXGyreHeros"/>
              </a:rPr>
              <a:t>thatë </a:t>
            </a:r>
            <a:r>
              <a:rPr sz="1100" dirty="0">
                <a:latin typeface="TeXGyreHeros"/>
                <a:cs typeface="TeXGyreHeros"/>
              </a:rPr>
              <a:t>për  </a:t>
            </a:r>
            <a:r>
              <a:rPr sz="1100" spc="-5" dirty="0">
                <a:latin typeface="TeXGyreHeros"/>
                <a:cs typeface="TeXGyreHeros"/>
              </a:rPr>
              <a:t>blegtorinë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imët. Prodhimi </a:t>
            </a:r>
            <a:r>
              <a:rPr sz="1100" dirty="0">
                <a:latin typeface="TeXGyreHeros"/>
                <a:cs typeface="TeXGyreHeros"/>
              </a:rPr>
              <a:t>kokërr </a:t>
            </a:r>
            <a:r>
              <a:rPr sz="1100" spc="-5" dirty="0">
                <a:latin typeface="TeXGyreHeros"/>
                <a:cs typeface="TeXGyreHeros"/>
              </a:rPr>
              <a:t>përderet </a:t>
            </a:r>
            <a:r>
              <a:rPr sz="1100" dirty="0">
                <a:latin typeface="TeXGyreHeros"/>
                <a:cs typeface="TeXGyreHeros"/>
              </a:rPr>
              <a:t>si </a:t>
            </a:r>
            <a:r>
              <a:rPr sz="1100" spc="-5" dirty="0">
                <a:latin typeface="TeXGyreHeros"/>
                <a:cs typeface="TeXGyreHeros"/>
              </a:rPr>
              <a:t>ushqim për njerëzit </a:t>
            </a:r>
            <a:r>
              <a:rPr sz="1100" dirty="0">
                <a:latin typeface="TeXGyreHeros"/>
                <a:cs typeface="TeXGyreHeros"/>
              </a:rPr>
              <a:t>sidomos </a:t>
            </a:r>
            <a:r>
              <a:rPr sz="1100" spc="-10" dirty="0">
                <a:latin typeface="TeXGyreHeros"/>
                <a:cs typeface="TeXGyreHeros"/>
              </a:rPr>
              <a:t>në  </a:t>
            </a:r>
            <a:r>
              <a:rPr sz="1100" spc="-5" dirty="0">
                <a:latin typeface="TeXGyreHeros"/>
                <a:cs typeface="TeXGyreHeros"/>
              </a:rPr>
              <a:t>përgatitjen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byrekëve.</a:t>
            </a:r>
            <a:endParaRPr sz="1100">
              <a:latin typeface="TeXGyreHeros"/>
              <a:cs typeface="TeXGyreHeros"/>
            </a:endParaRPr>
          </a:p>
          <a:p>
            <a:pPr marL="12700" marR="5080" indent="179705" algn="just">
              <a:lnSpc>
                <a:spcPts val="1400"/>
              </a:lnSpc>
            </a:pPr>
            <a:r>
              <a:rPr sz="1100" b="1" dirty="0">
                <a:latin typeface="Arial"/>
                <a:cs typeface="Arial"/>
              </a:rPr>
              <a:t>Risku: </a:t>
            </a:r>
            <a:r>
              <a:rPr sz="1100" spc="-5" dirty="0">
                <a:latin typeface="TeXGyreHeros"/>
                <a:cs typeface="TeXGyreHeros"/>
              </a:rPr>
              <a:t>Përdorimi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njëanshëm, sidomos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vite të thata çon në rritjen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përm-  bajtjes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acidit Oksalil-Diamino-Propionik (ODAP) që shkakton sëmundjen paral-  izuese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quajtur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’’Latirizëm’’.</a:t>
            </a:r>
            <a:endParaRPr sz="1100">
              <a:latin typeface="TeXGyreHeros"/>
              <a:cs typeface="TeXGyreHero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505200" y="4625340"/>
            <a:ext cx="2258695" cy="2603500"/>
            <a:chOff x="3505200" y="4625340"/>
            <a:chExt cx="2258695" cy="2603500"/>
          </a:xfrm>
        </p:grpSpPr>
        <p:sp>
          <p:nvSpPr>
            <p:cNvPr id="4" name="object 4"/>
            <p:cNvSpPr/>
            <p:nvPr/>
          </p:nvSpPr>
          <p:spPr>
            <a:xfrm>
              <a:off x="3508247" y="4628388"/>
              <a:ext cx="2253996" cy="259841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508247" y="4628388"/>
              <a:ext cx="2252980" cy="2597150"/>
            </a:xfrm>
            <a:custGeom>
              <a:avLst/>
              <a:gdLst/>
              <a:ahLst/>
              <a:cxnLst/>
              <a:rect l="l" t="t" r="r" b="b"/>
              <a:pathLst>
                <a:path w="2252979" h="2597150">
                  <a:moveTo>
                    <a:pt x="0" y="0"/>
                  </a:moveTo>
                  <a:lnTo>
                    <a:pt x="0" y="2596895"/>
                  </a:lnTo>
                  <a:lnTo>
                    <a:pt x="2252471" y="2596895"/>
                  </a:lnTo>
                  <a:lnTo>
                    <a:pt x="2252471" y="0"/>
                  </a:lnTo>
                  <a:lnTo>
                    <a:pt x="0" y="0"/>
                  </a:lnTo>
                  <a:close/>
                </a:path>
              </a:pathLst>
            </a:custGeom>
            <a:ln w="6096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3505200" y="2430780"/>
            <a:ext cx="2258695" cy="1945005"/>
            <a:chOff x="3505200" y="2430780"/>
            <a:chExt cx="2258695" cy="1945005"/>
          </a:xfrm>
        </p:grpSpPr>
        <p:sp>
          <p:nvSpPr>
            <p:cNvPr id="7" name="object 7"/>
            <p:cNvSpPr/>
            <p:nvPr/>
          </p:nvSpPr>
          <p:spPr>
            <a:xfrm>
              <a:off x="3508247" y="2433828"/>
              <a:ext cx="2253996" cy="194005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508247" y="2433828"/>
              <a:ext cx="2252980" cy="1938655"/>
            </a:xfrm>
            <a:custGeom>
              <a:avLst/>
              <a:gdLst/>
              <a:ahLst/>
              <a:cxnLst/>
              <a:rect l="l" t="t" r="r" b="b"/>
              <a:pathLst>
                <a:path w="2252979" h="1938654">
                  <a:moveTo>
                    <a:pt x="0" y="0"/>
                  </a:moveTo>
                  <a:lnTo>
                    <a:pt x="0" y="1938528"/>
                  </a:lnTo>
                  <a:lnTo>
                    <a:pt x="2252471" y="1938528"/>
                  </a:lnTo>
                  <a:lnTo>
                    <a:pt x="2252471" y="0"/>
                  </a:lnTo>
                  <a:lnTo>
                    <a:pt x="0" y="0"/>
                  </a:lnTo>
                  <a:close/>
                </a:path>
              </a:pathLst>
            </a:custGeom>
            <a:ln w="6096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41275">
              <a:lnSpc>
                <a:spcPct val="100000"/>
              </a:lnSpc>
              <a:spcBef>
                <a:spcPts val="15"/>
              </a:spcBef>
            </a:pPr>
            <a:r>
              <a:rPr dirty="0"/>
              <a:t>- </a:t>
            </a:r>
            <a:fld id="{81D60167-4931-47E6-BA6A-407CBD079E47}" type="slidenum">
              <a:rPr dirty="0"/>
              <a:t>61</a:t>
            </a:fld>
            <a:r>
              <a:rPr spc="-100" dirty="0"/>
              <a:t> </a:t>
            </a:r>
            <a:r>
              <a:rPr dirty="0"/>
              <a:t>-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9780" y="602079"/>
            <a:ext cx="5029835" cy="763650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469390" marR="1463040" indent="76200">
              <a:lnSpc>
                <a:spcPct val="118600"/>
              </a:lnSpc>
              <a:spcBef>
                <a:spcPts val="95"/>
              </a:spcBef>
            </a:pPr>
            <a:r>
              <a:rPr sz="1400" b="1" spc="-5" dirty="0">
                <a:latin typeface="Arial"/>
                <a:cs typeface="Arial"/>
              </a:rPr>
              <a:t>Kultivari </a:t>
            </a:r>
            <a:r>
              <a:rPr sz="1400" b="1" dirty="0">
                <a:latin typeface="Arial"/>
                <a:cs typeface="Arial"/>
              </a:rPr>
              <a:t>i </a:t>
            </a:r>
            <a:r>
              <a:rPr sz="1400" b="1" spc="-5" dirty="0">
                <a:latin typeface="Arial"/>
                <a:cs typeface="Arial"/>
              </a:rPr>
              <a:t>grurit “Dajti”  Specia: </a:t>
            </a:r>
            <a:r>
              <a:rPr sz="1250" i="1" spc="-15" dirty="0">
                <a:latin typeface="Arimo"/>
                <a:cs typeface="Arimo"/>
              </a:rPr>
              <a:t>Triticum </a:t>
            </a:r>
            <a:r>
              <a:rPr sz="1250" i="1" spc="-5" dirty="0">
                <a:latin typeface="Arimo"/>
                <a:cs typeface="Arimo"/>
              </a:rPr>
              <a:t>aestivum </a:t>
            </a:r>
            <a:r>
              <a:rPr sz="1250" spc="-5" dirty="0">
                <a:latin typeface="TeXGyreHeros"/>
                <a:cs typeface="TeXGyreHeros"/>
              </a:rPr>
              <a:t>L.</a:t>
            </a:r>
            <a:endParaRPr sz="125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900">
              <a:latin typeface="TeXGyreHeros"/>
              <a:cs typeface="TeXGyreHeros"/>
            </a:endParaRPr>
          </a:p>
          <a:p>
            <a:pPr marL="12700" marR="5080" indent="179705" algn="just">
              <a:lnSpc>
                <a:spcPct val="106100"/>
              </a:lnSpc>
            </a:pPr>
            <a:r>
              <a:rPr sz="1100" b="1" spc="-5" dirty="0">
                <a:latin typeface="Arial"/>
                <a:cs typeface="Arial"/>
              </a:rPr>
              <a:t>Përhapja: </a:t>
            </a:r>
            <a:r>
              <a:rPr sz="1100" spc="-5" dirty="0">
                <a:latin typeface="TeXGyreHeros"/>
                <a:cs typeface="TeXGyreHeros"/>
              </a:rPr>
              <a:t>Është grurë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butë,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krijuar në Universitetin Bujqësor të </a:t>
            </a:r>
            <a:r>
              <a:rPr sz="1100" spc="-10" dirty="0">
                <a:latin typeface="TeXGyreHeros"/>
                <a:cs typeface="TeXGyreHeros"/>
              </a:rPr>
              <a:t>Tiranës </a:t>
            </a:r>
            <a:r>
              <a:rPr sz="1100" spc="-5" dirty="0">
                <a:latin typeface="TeXGyreHeros"/>
                <a:cs typeface="TeXGyreHeros"/>
              </a:rPr>
              <a:t>në  </a:t>
            </a:r>
            <a:r>
              <a:rPr sz="1100" dirty="0">
                <a:latin typeface="TeXGyreHeros"/>
                <a:cs typeface="TeXGyreHeros"/>
              </a:rPr>
              <a:t>vitin 1976, </a:t>
            </a:r>
            <a:r>
              <a:rPr sz="1100" spc="-5" dirty="0">
                <a:latin typeface="TeXGyreHeros"/>
                <a:cs typeface="TeXGyreHeros"/>
              </a:rPr>
              <a:t>nga </a:t>
            </a:r>
            <a:r>
              <a:rPr sz="1100" dirty="0">
                <a:latin typeface="TeXGyreHeros"/>
                <a:cs typeface="TeXGyreHeros"/>
              </a:rPr>
              <a:t>kryqëzimi i </a:t>
            </a:r>
            <a:r>
              <a:rPr sz="1100" spc="-5" dirty="0">
                <a:latin typeface="TeXGyreHeros"/>
                <a:cs typeface="TeXGyreHeros"/>
              </a:rPr>
              <a:t>kultivarëve </a:t>
            </a:r>
            <a:r>
              <a:rPr sz="1100" dirty="0">
                <a:latin typeface="TeXGyreHeros"/>
                <a:cs typeface="TeXGyreHeros"/>
              </a:rPr>
              <a:t>Gemelli x </a:t>
            </a:r>
            <a:r>
              <a:rPr sz="1100" spc="-5" dirty="0">
                <a:latin typeface="TeXGyreHeros"/>
                <a:cs typeface="TeXGyreHeros"/>
              </a:rPr>
              <a:t>Strampeli, përzgjedhur nga Men-  tor </a:t>
            </a:r>
            <a:r>
              <a:rPr sz="1100" dirty="0">
                <a:latin typeface="TeXGyreHeros"/>
                <a:cs typeface="TeXGyreHeros"/>
              </a:rPr>
              <a:t>Përmeti. </a:t>
            </a:r>
            <a:r>
              <a:rPr sz="1100" spc="-5" dirty="0">
                <a:latin typeface="TeXGyreHeros"/>
                <a:cs typeface="TeXGyreHeros"/>
              </a:rPr>
              <a:t>Është kultivuar </a:t>
            </a:r>
            <a:r>
              <a:rPr sz="1100" dirty="0">
                <a:latin typeface="TeXGyreHeros"/>
                <a:cs typeface="TeXGyreHeros"/>
              </a:rPr>
              <a:t>me sukses ne </a:t>
            </a:r>
            <a:r>
              <a:rPr sz="1100" spc="-5" dirty="0">
                <a:latin typeface="TeXGyreHeros"/>
                <a:cs typeface="TeXGyreHeros"/>
              </a:rPr>
              <a:t>gjithë zonat </a:t>
            </a:r>
            <a:r>
              <a:rPr sz="1100" dirty="0">
                <a:latin typeface="TeXGyreHeros"/>
                <a:cs typeface="TeXGyreHeros"/>
              </a:rPr>
              <a:t>e kultivimit te </a:t>
            </a:r>
            <a:r>
              <a:rPr sz="1100" spc="-5" dirty="0">
                <a:latin typeface="TeXGyreHeros"/>
                <a:cs typeface="TeXGyreHeros"/>
              </a:rPr>
              <a:t>grurit në  Shqipëri për </a:t>
            </a:r>
            <a:r>
              <a:rPr sz="1100" dirty="0">
                <a:latin typeface="TeXGyreHeros"/>
                <a:cs typeface="TeXGyreHeros"/>
              </a:rPr>
              <a:t>një </a:t>
            </a:r>
            <a:r>
              <a:rPr sz="1100" spc="-5" dirty="0">
                <a:latin typeface="TeXGyreHeros"/>
                <a:cs typeface="TeXGyreHeros"/>
              </a:rPr>
              <a:t>kohë të gjatë dhe </a:t>
            </a:r>
            <a:r>
              <a:rPr sz="1100" dirty="0">
                <a:latin typeface="TeXGyreHeros"/>
                <a:cs typeface="TeXGyreHeros"/>
              </a:rPr>
              <a:t>vazhdon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kultivohet disa</a:t>
            </a:r>
            <a:r>
              <a:rPr sz="1100" spc="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zona.</a:t>
            </a:r>
            <a:endParaRPr sz="11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  <a:spcBef>
                <a:spcPts val="75"/>
              </a:spcBef>
            </a:pPr>
            <a:r>
              <a:rPr sz="1100" b="1" spc="-5" dirty="0">
                <a:latin typeface="Arial"/>
                <a:cs typeface="Arial"/>
              </a:rPr>
              <a:t>Përshkrimi:</a:t>
            </a:r>
            <a:endParaRPr sz="1100">
              <a:latin typeface="Arial"/>
              <a:cs typeface="Arial"/>
            </a:endParaRPr>
          </a:p>
          <a:p>
            <a:pPr marL="12700" marR="5080" indent="179705" algn="just">
              <a:lnSpc>
                <a:spcPct val="106400"/>
              </a:lnSpc>
            </a:pPr>
            <a:r>
              <a:rPr sz="1100" spc="-5" dirty="0">
                <a:latin typeface="TeXGyreHeros"/>
                <a:cs typeface="TeXGyreHeros"/>
              </a:rPr>
              <a:t>Është tipi biologjik </a:t>
            </a:r>
            <a:r>
              <a:rPr sz="1100" dirty="0">
                <a:latin typeface="TeXGyreHeros"/>
                <a:cs typeface="TeXGyreHeros"/>
              </a:rPr>
              <a:t>i hershëm-i </a:t>
            </a:r>
            <a:r>
              <a:rPr sz="1100" spc="-5" dirty="0">
                <a:latin typeface="TeXGyreHeros"/>
                <a:cs typeface="TeXGyreHeros"/>
              </a:rPr>
              <a:t>hershëm, </a:t>
            </a:r>
            <a:r>
              <a:rPr sz="1100" dirty="0">
                <a:latin typeface="TeXGyreHeros"/>
                <a:cs typeface="TeXGyreHeros"/>
              </a:rPr>
              <a:t>me vëllazërim te </a:t>
            </a:r>
            <a:r>
              <a:rPr sz="1100" spc="-15" dirty="0">
                <a:latin typeface="TeXGyreHeros"/>
                <a:cs typeface="TeXGyreHeros"/>
              </a:rPr>
              <a:t>ngritur,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aftësi  vëllazëruese </a:t>
            </a:r>
            <a:r>
              <a:rPr sz="1100" dirty="0">
                <a:latin typeface="TeXGyreHeros"/>
                <a:cs typeface="TeXGyreHeros"/>
              </a:rPr>
              <a:t>të mirë dhe </a:t>
            </a:r>
            <a:r>
              <a:rPr sz="1100" spc="-5" dirty="0">
                <a:latin typeface="TeXGyreHeros"/>
                <a:cs typeface="TeXGyreHeros"/>
              </a:rPr>
              <a:t>me pjekje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hershme.</a:t>
            </a:r>
            <a:endParaRPr sz="1100">
              <a:latin typeface="TeXGyreHeros"/>
              <a:cs typeface="TeXGyreHeros"/>
            </a:endParaRPr>
          </a:p>
          <a:p>
            <a:pPr marL="12700" marR="5080" indent="179705" algn="just">
              <a:lnSpc>
                <a:spcPts val="1400"/>
              </a:lnSpc>
              <a:spcBef>
                <a:spcPts val="50"/>
              </a:spcBef>
            </a:pPr>
            <a:r>
              <a:rPr sz="1100" spc="-5" dirty="0">
                <a:latin typeface="TeXGyreHeros"/>
                <a:cs typeface="TeXGyreHeros"/>
              </a:rPr>
              <a:t>Lartësia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bimës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arrin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90-100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cm,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kalliri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me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hala,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me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ngjyrë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kuqe,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me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lëfostra  të </a:t>
            </a:r>
            <a:r>
              <a:rPr sz="1100" dirty="0">
                <a:latin typeface="TeXGyreHeros"/>
                <a:cs typeface="TeXGyreHeros"/>
              </a:rPr>
              <a:t>hapura dhe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qëndrueshmëri të dobët ndaj shkoqjes.</a:t>
            </a:r>
            <a:endParaRPr sz="1100">
              <a:latin typeface="TeXGyreHeros"/>
              <a:cs typeface="TeXGyreHeros"/>
            </a:endParaRPr>
          </a:p>
          <a:p>
            <a:pPr marL="192405" algn="just">
              <a:lnSpc>
                <a:spcPct val="100000"/>
              </a:lnSpc>
              <a:spcBef>
                <a:spcPts val="25"/>
              </a:spcBef>
            </a:pPr>
            <a:r>
              <a:rPr sz="1100" dirty="0">
                <a:latin typeface="TeXGyreHeros"/>
                <a:cs typeface="TeXGyreHeros"/>
              </a:rPr>
              <a:t>Pesha</a:t>
            </a:r>
            <a:r>
              <a:rPr sz="1100" spc="10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9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1000</a:t>
            </a:r>
            <a:r>
              <a:rPr sz="1100" spc="10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kokrrave</a:t>
            </a:r>
            <a:r>
              <a:rPr sz="1100" spc="10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është</a:t>
            </a:r>
            <a:r>
              <a:rPr sz="1100" spc="10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40-42</a:t>
            </a:r>
            <a:r>
              <a:rPr sz="1100" spc="10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g</a:t>
            </a:r>
            <a:r>
              <a:rPr sz="1100" spc="8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dhe</a:t>
            </a:r>
            <a:r>
              <a:rPr sz="1100" spc="11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pesha</a:t>
            </a:r>
            <a:r>
              <a:rPr sz="1100" spc="9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hektolitrike</a:t>
            </a:r>
            <a:r>
              <a:rPr sz="1100" spc="10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rreth</a:t>
            </a:r>
            <a:r>
              <a:rPr sz="1100" spc="10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80-81</a:t>
            </a:r>
            <a:r>
              <a:rPr sz="1100" spc="10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kg.</a:t>
            </a:r>
            <a:endParaRPr sz="1100">
              <a:latin typeface="TeXGyreHeros"/>
              <a:cs typeface="TeXGyreHeros"/>
            </a:endParaRPr>
          </a:p>
          <a:p>
            <a:pPr marL="12700" algn="just">
              <a:lnSpc>
                <a:spcPct val="100000"/>
              </a:lnSpc>
              <a:spcBef>
                <a:spcPts val="75"/>
              </a:spcBef>
            </a:pPr>
            <a:r>
              <a:rPr sz="1100" dirty="0">
                <a:latin typeface="TeXGyreHeros"/>
                <a:cs typeface="TeXGyreHeros"/>
              </a:rPr>
              <a:t>Përmbajtja e </a:t>
            </a:r>
            <a:r>
              <a:rPr sz="1100" spc="-5" dirty="0">
                <a:latin typeface="TeXGyreHeros"/>
                <a:cs typeface="TeXGyreHeros"/>
              </a:rPr>
              <a:t>proteinave është </a:t>
            </a:r>
            <a:r>
              <a:rPr sz="1100" dirty="0">
                <a:latin typeface="TeXGyreHeros"/>
                <a:cs typeface="TeXGyreHeros"/>
              </a:rPr>
              <a:t>rreth 12-13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%.</a:t>
            </a:r>
            <a:endParaRPr sz="1100">
              <a:latin typeface="TeXGyreHeros"/>
              <a:cs typeface="TeXGyreHeros"/>
            </a:endParaRPr>
          </a:p>
          <a:p>
            <a:pPr marL="12700" marR="5080" indent="179705" algn="just">
              <a:lnSpc>
                <a:spcPct val="105900"/>
              </a:lnSpc>
              <a:spcBef>
                <a:spcPts val="5"/>
              </a:spcBef>
            </a:pPr>
            <a:r>
              <a:rPr sz="1100" spc="-10" dirty="0">
                <a:latin typeface="TeXGyreHeros"/>
                <a:cs typeface="TeXGyreHeros"/>
              </a:rPr>
              <a:t>Ka </a:t>
            </a:r>
            <a:r>
              <a:rPr sz="1100" spc="-15" dirty="0">
                <a:latin typeface="TeXGyreHeros"/>
                <a:cs typeface="TeXGyreHeros"/>
              </a:rPr>
              <a:t>qëndrueshmëri </a:t>
            </a:r>
            <a:r>
              <a:rPr sz="1100" spc="-10" dirty="0">
                <a:latin typeface="TeXGyreHeros"/>
                <a:cs typeface="TeXGyreHeros"/>
              </a:rPr>
              <a:t>te mirë </a:t>
            </a:r>
            <a:r>
              <a:rPr sz="1100" spc="-15" dirty="0">
                <a:latin typeface="TeXGyreHeros"/>
                <a:cs typeface="TeXGyreHeros"/>
              </a:rPr>
              <a:t>ndaj rrëzimit, mesatare ndaj ngricave </a:t>
            </a:r>
            <a:r>
              <a:rPr sz="1100" spc="-5" dirty="0">
                <a:latin typeface="TeXGyreHeros"/>
                <a:cs typeface="TeXGyreHeros"/>
              </a:rPr>
              <a:t>dhe të </a:t>
            </a:r>
            <a:r>
              <a:rPr sz="1100" spc="-15" dirty="0">
                <a:latin typeface="TeXGyreHeros"/>
                <a:cs typeface="TeXGyreHeros"/>
              </a:rPr>
              <a:t>ftohtit,  </a:t>
            </a:r>
            <a:r>
              <a:rPr sz="1100" spc="-10" dirty="0">
                <a:latin typeface="TeXGyreHeros"/>
                <a:cs typeface="TeXGyreHeros"/>
              </a:rPr>
              <a:t>shkon </a:t>
            </a:r>
            <a:r>
              <a:rPr sz="1100" spc="-5" dirty="0">
                <a:latin typeface="TeXGyreHeros"/>
                <a:cs typeface="TeXGyreHeros"/>
              </a:rPr>
              <a:t>mirë në </a:t>
            </a:r>
            <a:r>
              <a:rPr sz="1100" spc="-15" dirty="0">
                <a:latin typeface="TeXGyreHeros"/>
                <a:cs typeface="TeXGyreHeros"/>
              </a:rPr>
              <a:t>zonën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10" dirty="0">
                <a:latin typeface="TeXGyreHeros"/>
                <a:cs typeface="TeXGyreHeros"/>
              </a:rPr>
              <a:t>ulët por </a:t>
            </a:r>
            <a:r>
              <a:rPr sz="1100" spc="-15" dirty="0">
                <a:latin typeface="TeXGyreHeros"/>
                <a:cs typeface="TeXGyreHeros"/>
              </a:rPr>
              <a:t>edhe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10" dirty="0">
                <a:latin typeface="TeXGyreHeros"/>
                <a:cs typeface="TeXGyreHeros"/>
              </a:rPr>
              <a:t>ato </a:t>
            </a:r>
            <a:r>
              <a:rPr sz="1100" spc="-15" dirty="0">
                <a:latin typeface="TeXGyreHeros"/>
                <a:cs typeface="TeXGyreHeros"/>
              </a:rPr>
              <a:t>kodrinore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15" dirty="0">
                <a:latin typeface="TeXGyreHeros"/>
                <a:cs typeface="TeXGyreHeros"/>
              </a:rPr>
              <a:t>malore. Qëndrueshmëri </a:t>
            </a:r>
            <a:r>
              <a:rPr sz="1100" spc="-10" dirty="0">
                <a:latin typeface="TeXGyreHeros"/>
                <a:cs typeface="TeXGyreHeros"/>
              </a:rPr>
              <a:t>të  mirë </a:t>
            </a:r>
            <a:r>
              <a:rPr sz="1100" spc="-15" dirty="0">
                <a:latin typeface="TeXGyreHeros"/>
                <a:cs typeface="TeXGyreHeros"/>
              </a:rPr>
              <a:t>ndaj ndryshqeve </a:t>
            </a:r>
            <a:r>
              <a:rPr sz="1100" spc="-10" dirty="0">
                <a:latin typeface="TeXGyreHeros"/>
                <a:cs typeface="TeXGyreHeros"/>
              </a:rPr>
              <a:t>por</a:t>
            </a:r>
            <a:r>
              <a:rPr sz="1100" spc="120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ka prekjeje </a:t>
            </a:r>
            <a:r>
              <a:rPr sz="1100" spc="-15" dirty="0">
                <a:latin typeface="TeXGyreHeros"/>
                <a:cs typeface="TeXGyreHeros"/>
              </a:rPr>
              <a:t>nga septori-</a:t>
            </a:r>
            <a:endParaRPr sz="1100">
              <a:latin typeface="TeXGyreHeros"/>
              <a:cs typeface="TeXGyreHeros"/>
            </a:endParaRPr>
          </a:p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z="1100" spc="-10" dirty="0">
                <a:latin typeface="TeXGyreHeros"/>
                <a:cs typeface="TeXGyreHeros"/>
              </a:rPr>
              <a:t>oza.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950">
              <a:latin typeface="TeXGyreHeros"/>
              <a:cs typeface="TeXGyreHeros"/>
            </a:endParaRPr>
          </a:p>
          <a:p>
            <a:pPr marL="12700" marR="1941195" indent="179705" algn="just">
              <a:lnSpc>
                <a:spcPct val="106100"/>
              </a:lnSpc>
            </a:pPr>
            <a:r>
              <a:rPr sz="1100" b="1" spc="-5" dirty="0">
                <a:latin typeface="Arial"/>
                <a:cs typeface="Arial"/>
              </a:rPr>
              <a:t>Kushtet </a:t>
            </a:r>
            <a:r>
              <a:rPr sz="1100" b="1" dirty="0">
                <a:latin typeface="Arial"/>
                <a:cs typeface="Arial"/>
              </a:rPr>
              <a:t>e </a:t>
            </a:r>
            <a:r>
              <a:rPr sz="1100" b="1" spc="-5" dirty="0">
                <a:latin typeface="Arial"/>
                <a:cs typeface="Arial"/>
              </a:rPr>
              <a:t>kultivimit: </a:t>
            </a:r>
            <a:r>
              <a:rPr sz="1100" dirty="0">
                <a:latin typeface="TeXGyreHeros"/>
                <a:cs typeface="TeXGyreHeros"/>
              </a:rPr>
              <a:t>Kultivari “Dajti” </a:t>
            </a:r>
            <a:r>
              <a:rPr sz="1100" spc="-5" dirty="0">
                <a:latin typeface="TeXGyreHeros"/>
                <a:cs typeface="TeXGyreHeros"/>
              </a:rPr>
              <a:t>është </a:t>
            </a:r>
            <a:r>
              <a:rPr sz="1100" dirty="0">
                <a:latin typeface="TeXGyreHeros"/>
                <a:cs typeface="TeXGyreHeros"/>
              </a:rPr>
              <a:t>i  </a:t>
            </a:r>
            <a:r>
              <a:rPr sz="1100" spc="-5" dirty="0">
                <a:latin typeface="TeXGyreHeros"/>
                <a:cs typeface="TeXGyreHeros"/>
              </a:rPr>
              <a:t>përshtatshëm për toka </a:t>
            </a:r>
            <a:r>
              <a:rPr sz="1100" dirty="0">
                <a:latin typeface="TeXGyreHeros"/>
                <a:cs typeface="TeXGyreHeros"/>
              </a:rPr>
              <a:t>mesatare e </a:t>
            </a:r>
            <a:r>
              <a:rPr sz="1100" spc="-5" dirty="0">
                <a:latin typeface="TeXGyreHeros"/>
                <a:cs typeface="TeXGyreHeros"/>
              </a:rPr>
              <a:t>të </a:t>
            </a:r>
            <a:r>
              <a:rPr sz="1100" dirty="0">
                <a:latin typeface="TeXGyreHeros"/>
                <a:cs typeface="TeXGyreHeros"/>
              </a:rPr>
              <a:t>shëndosha  </a:t>
            </a:r>
            <a:r>
              <a:rPr sz="1100" spc="-5" dirty="0">
                <a:latin typeface="TeXGyreHeros"/>
                <a:cs typeface="TeXGyreHeros"/>
              </a:rPr>
              <a:t>fushore por edhe </a:t>
            </a:r>
            <a:r>
              <a:rPr sz="1100" dirty="0">
                <a:latin typeface="TeXGyreHeros"/>
                <a:cs typeface="TeXGyreHeros"/>
              </a:rPr>
              <a:t>kodrinore e </a:t>
            </a:r>
            <a:r>
              <a:rPr sz="1100" spc="-5" dirty="0">
                <a:latin typeface="TeXGyreHeros"/>
                <a:cs typeface="TeXGyreHeros"/>
              </a:rPr>
              <a:t>malore </a:t>
            </a:r>
            <a:r>
              <a:rPr sz="1100" dirty="0">
                <a:latin typeface="TeXGyreHeros"/>
                <a:cs typeface="TeXGyreHeros"/>
              </a:rPr>
              <a:t>deri </a:t>
            </a:r>
            <a:r>
              <a:rPr sz="1100" spc="-5" dirty="0">
                <a:latin typeface="TeXGyreHeros"/>
                <a:cs typeface="TeXGyreHeros"/>
              </a:rPr>
              <a:t>në 600-  900 </a:t>
            </a:r>
            <a:r>
              <a:rPr sz="1100" dirty="0">
                <a:latin typeface="TeXGyreHeros"/>
                <a:cs typeface="TeXGyreHeros"/>
              </a:rPr>
              <a:t>m </a:t>
            </a:r>
            <a:r>
              <a:rPr sz="1100" spc="-5" dirty="0">
                <a:latin typeface="TeXGyreHeros"/>
                <a:cs typeface="TeXGyreHeros"/>
              </a:rPr>
              <a:t>lartësi </a:t>
            </a:r>
            <a:r>
              <a:rPr sz="1100" dirty="0">
                <a:latin typeface="TeXGyreHeros"/>
                <a:cs typeface="TeXGyreHeros"/>
              </a:rPr>
              <a:t>mbi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detare.</a:t>
            </a:r>
            <a:endParaRPr sz="1100">
              <a:latin typeface="TeXGyreHeros"/>
              <a:cs typeface="TeXGyreHeros"/>
            </a:endParaRPr>
          </a:p>
          <a:p>
            <a:pPr marL="12700" marR="1941195" indent="179705" algn="just">
              <a:lnSpc>
                <a:spcPct val="106100"/>
              </a:lnSpc>
              <a:spcBef>
                <a:spcPts val="5"/>
              </a:spcBef>
            </a:pPr>
            <a:r>
              <a:rPr sz="1100" b="1" spc="-10" dirty="0">
                <a:latin typeface="Arial"/>
                <a:cs typeface="Arial"/>
              </a:rPr>
              <a:t>Teknologjia:</a:t>
            </a:r>
            <a:r>
              <a:rPr sz="1100" b="1" spc="-60" dirty="0">
                <a:latin typeface="Arial"/>
                <a:cs typeface="Arial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Afatet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më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përshtatshme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mb-  jelljes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në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zonën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ftohtë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janë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në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ﬁllim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spc="-20" dirty="0">
                <a:latin typeface="TeXGyreHeros"/>
                <a:cs typeface="TeXGyreHeros"/>
              </a:rPr>
              <a:t>Tetorit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deri  </a:t>
            </a:r>
            <a:r>
              <a:rPr sz="1100" spc="-5" dirty="0">
                <a:latin typeface="TeXGyreHeros"/>
                <a:cs typeface="TeXGyreHeros"/>
              </a:rPr>
              <a:t>ne 10 </a:t>
            </a:r>
            <a:r>
              <a:rPr sz="1100" spc="-10" dirty="0">
                <a:latin typeface="TeXGyreHeros"/>
                <a:cs typeface="TeXGyreHeros"/>
              </a:rPr>
              <a:t>Nëntor, </a:t>
            </a:r>
            <a:r>
              <a:rPr sz="1100" spc="-5" dirty="0">
                <a:latin typeface="TeXGyreHeros"/>
                <a:cs typeface="TeXGyreHeros"/>
              </a:rPr>
              <a:t>ndërsa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zonën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ngrohtë gjatë  Nëntorit. </a:t>
            </a:r>
            <a:r>
              <a:rPr sz="1100" dirty="0">
                <a:latin typeface="TeXGyreHeros"/>
                <a:cs typeface="TeXGyreHeros"/>
              </a:rPr>
              <a:t>Norma e </a:t>
            </a:r>
            <a:r>
              <a:rPr sz="1100" spc="-5" dirty="0">
                <a:latin typeface="TeXGyreHeros"/>
                <a:cs typeface="TeXGyreHeros"/>
              </a:rPr>
              <a:t>farës 220-240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kg/ha.</a:t>
            </a:r>
            <a:endParaRPr sz="1100">
              <a:latin typeface="TeXGyreHeros"/>
              <a:cs typeface="TeXGyreHeros"/>
            </a:endParaRPr>
          </a:p>
          <a:p>
            <a:pPr marL="2085339">
              <a:lnSpc>
                <a:spcPct val="100000"/>
              </a:lnSpc>
              <a:spcBef>
                <a:spcPts val="80"/>
              </a:spcBef>
            </a:pPr>
            <a:r>
              <a:rPr sz="1100" b="1" dirty="0">
                <a:latin typeface="Arial"/>
                <a:cs typeface="Arial"/>
              </a:rPr>
              <a:t>R</a:t>
            </a:r>
            <a:r>
              <a:rPr sz="1100" b="1" spc="-17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e</a:t>
            </a:r>
            <a:r>
              <a:rPr sz="1100" b="1" spc="-16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n</a:t>
            </a:r>
            <a:r>
              <a:rPr sz="1100" b="1" spc="-16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d</a:t>
            </a:r>
            <a:r>
              <a:rPr sz="1100" b="1" spc="-16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i</a:t>
            </a:r>
            <a:r>
              <a:rPr sz="1100" b="1" spc="-150" dirty="0">
                <a:latin typeface="Arial"/>
                <a:cs typeface="Arial"/>
              </a:rPr>
              <a:t> </a:t>
            </a:r>
            <a:r>
              <a:rPr sz="1100" b="1" spc="90" dirty="0">
                <a:latin typeface="Arial"/>
                <a:cs typeface="Arial"/>
              </a:rPr>
              <a:t>men</a:t>
            </a:r>
            <a:r>
              <a:rPr sz="1100" b="1" spc="-15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t</a:t>
            </a:r>
            <a:r>
              <a:rPr sz="1100" b="1" spc="-17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i</a:t>
            </a:r>
            <a:r>
              <a:rPr sz="1100" b="1" spc="-16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:</a:t>
            </a:r>
            <a:endParaRPr sz="1100">
              <a:latin typeface="Arial"/>
              <a:cs typeface="Arial"/>
            </a:endParaRPr>
          </a:p>
          <a:p>
            <a:pPr marL="1905000">
              <a:lnSpc>
                <a:spcPct val="100000"/>
              </a:lnSpc>
              <a:spcBef>
                <a:spcPts val="75"/>
              </a:spcBef>
            </a:pPr>
            <a:r>
              <a:rPr sz="1100" spc="-5" dirty="0">
                <a:latin typeface="TeXGyreHeros"/>
                <a:cs typeface="TeXGyreHeros"/>
              </a:rPr>
              <a:t>60-70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kv/ha</a:t>
            </a:r>
            <a:endParaRPr sz="1100">
              <a:latin typeface="TeXGyreHeros"/>
              <a:cs typeface="TeXGyreHeros"/>
            </a:endParaRPr>
          </a:p>
          <a:p>
            <a:pPr marL="2085339" marR="2321560">
              <a:lnSpc>
                <a:spcPct val="211800"/>
              </a:lnSpc>
              <a:spcBef>
                <a:spcPts val="10"/>
              </a:spcBef>
            </a:pPr>
            <a:r>
              <a:rPr sz="1100" b="1" spc="-65" dirty="0">
                <a:latin typeface="Arial"/>
                <a:cs typeface="Arial"/>
              </a:rPr>
              <a:t>V</a:t>
            </a:r>
            <a:r>
              <a:rPr sz="1100" b="1" spc="-10" dirty="0">
                <a:latin typeface="Arial"/>
                <a:cs typeface="Arial"/>
              </a:rPr>
              <a:t>e</a:t>
            </a:r>
            <a:r>
              <a:rPr sz="1100" b="1" dirty="0">
                <a:latin typeface="Arial"/>
                <a:cs typeface="Arial"/>
              </a:rPr>
              <a:t>çant</a:t>
            </a:r>
            <a:r>
              <a:rPr sz="1100" b="1" spc="-10" dirty="0">
                <a:latin typeface="Arial"/>
                <a:cs typeface="Arial"/>
              </a:rPr>
              <a:t>i</a:t>
            </a:r>
            <a:r>
              <a:rPr sz="1100" b="1" spc="5" dirty="0">
                <a:latin typeface="Arial"/>
                <a:cs typeface="Arial"/>
              </a:rPr>
              <a:t>t</a:t>
            </a:r>
            <a:r>
              <a:rPr sz="1100" b="1" dirty="0">
                <a:latin typeface="Arial"/>
                <a:cs typeface="Arial"/>
              </a:rPr>
              <a:t>ë  </a:t>
            </a:r>
            <a:r>
              <a:rPr sz="1100" b="1" spc="-5" dirty="0">
                <a:latin typeface="Arial"/>
                <a:cs typeface="Arial"/>
              </a:rPr>
              <a:t>Pozitive:</a:t>
            </a:r>
            <a:endParaRPr sz="1100">
              <a:latin typeface="Arial"/>
              <a:cs typeface="Arial"/>
            </a:endParaRPr>
          </a:p>
          <a:p>
            <a:pPr marL="2085339">
              <a:lnSpc>
                <a:spcPct val="100000"/>
              </a:lnSpc>
              <a:spcBef>
                <a:spcPts val="85"/>
              </a:spcBef>
            </a:pPr>
            <a:r>
              <a:rPr sz="1100" spc="-5" dirty="0">
                <a:latin typeface="TeXGyreHeros"/>
                <a:cs typeface="TeXGyreHeros"/>
              </a:rPr>
              <a:t>Kultivohet</a:t>
            </a:r>
            <a:r>
              <a:rPr sz="110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prej</a:t>
            </a:r>
            <a:endParaRPr sz="1100">
              <a:latin typeface="TeXGyreHeros"/>
              <a:cs typeface="TeXGyreHeros"/>
            </a:endParaRPr>
          </a:p>
          <a:p>
            <a:pPr marL="1905000" marR="87630">
              <a:lnSpc>
                <a:spcPts val="1400"/>
              </a:lnSpc>
              <a:spcBef>
                <a:spcPts val="50"/>
              </a:spcBef>
            </a:pPr>
            <a:r>
              <a:rPr sz="1100" spc="-5" dirty="0">
                <a:latin typeface="TeXGyreHeros"/>
                <a:cs typeface="TeXGyreHeros"/>
              </a:rPr>
              <a:t>mbi 40 vjetësh dhe është bërë kultivar tradicional  veçanërisht në rajonin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Korçës. </a:t>
            </a:r>
            <a:r>
              <a:rPr sz="1100" dirty="0">
                <a:latin typeface="TeXGyreHeros"/>
                <a:cs typeface="TeXGyreHeros"/>
              </a:rPr>
              <a:t>Jep prodhim të  </a:t>
            </a:r>
            <a:r>
              <a:rPr sz="1100" spc="-5" dirty="0">
                <a:latin typeface="TeXGyreHeros"/>
                <a:cs typeface="TeXGyreHeros"/>
              </a:rPr>
              <a:t>lartë,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stabilizuar dhe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cilësisë të</a:t>
            </a:r>
            <a:r>
              <a:rPr sz="1100" spc="1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mirë.</a:t>
            </a:r>
            <a:endParaRPr sz="1100">
              <a:latin typeface="TeXGyreHeros"/>
              <a:cs typeface="TeXGyreHeros"/>
            </a:endParaRPr>
          </a:p>
          <a:p>
            <a:pPr marL="1905000" marR="5715" indent="179705">
              <a:lnSpc>
                <a:spcPts val="1400"/>
              </a:lnSpc>
            </a:pPr>
            <a:r>
              <a:rPr sz="1100" b="1" spc="-5" dirty="0">
                <a:latin typeface="Arial"/>
                <a:cs typeface="Arial"/>
              </a:rPr>
              <a:t>Negative: </a:t>
            </a:r>
            <a:r>
              <a:rPr sz="1100" spc="-5" dirty="0">
                <a:latin typeface="TeXGyreHeros"/>
                <a:cs typeface="TeXGyreHeros"/>
              </a:rPr>
              <a:t>Ka qëndrueshmëri të ulët ndaj shko-  qjes.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900">
              <a:latin typeface="TeXGyreHeros"/>
              <a:cs typeface="TeXGyreHeros"/>
            </a:endParaRPr>
          </a:p>
          <a:p>
            <a:pPr marL="1905000" marR="5080" indent="179705">
              <a:lnSpc>
                <a:spcPct val="106400"/>
              </a:lnSpc>
            </a:pPr>
            <a:r>
              <a:rPr sz="1100" b="1" spc="-5" dirty="0">
                <a:latin typeface="Arial"/>
                <a:cs typeface="Arial"/>
              </a:rPr>
              <a:t>Përdorimi: </a:t>
            </a:r>
            <a:r>
              <a:rPr sz="1100" dirty="0">
                <a:latin typeface="TeXGyreHeros"/>
                <a:cs typeface="TeXGyreHeros"/>
              </a:rPr>
              <a:t>Mielli i </a:t>
            </a:r>
            <a:r>
              <a:rPr sz="1100" spc="-5" dirty="0">
                <a:latin typeface="TeXGyreHeros"/>
                <a:cs typeface="TeXGyreHeros"/>
              </a:rPr>
              <a:t>kultivarit “Dajti” </a:t>
            </a:r>
            <a:r>
              <a:rPr sz="1100" spc="-10" dirty="0">
                <a:latin typeface="TeXGyreHeros"/>
                <a:cs typeface="TeXGyreHeros"/>
              </a:rPr>
              <a:t>ka </a:t>
            </a:r>
            <a:r>
              <a:rPr sz="1100" spc="-5" dirty="0">
                <a:latin typeface="TeXGyreHeros"/>
                <a:cs typeface="TeXGyreHeros"/>
              </a:rPr>
              <a:t>cilësi </a:t>
            </a:r>
            <a:r>
              <a:rPr sz="1100" dirty="0">
                <a:latin typeface="TeXGyreHeros"/>
                <a:cs typeface="TeXGyreHeros"/>
              </a:rPr>
              <a:t>te  mira </a:t>
            </a:r>
            <a:r>
              <a:rPr sz="1100" spc="-5" dirty="0">
                <a:latin typeface="TeXGyreHeros"/>
                <a:cs typeface="TeXGyreHeros"/>
              </a:rPr>
              <a:t>për prodhimin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bukës.</a:t>
            </a:r>
            <a:endParaRPr sz="1100">
              <a:latin typeface="TeXGyreHeros"/>
              <a:cs typeface="TeXGyreHero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929634" y="3812286"/>
            <a:ext cx="1870075" cy="2763520"/>
            <a:chOff x="3929634" y="3812286"/>
            <a:chExt cx="1870075" cy="2763520"/>
          </a:xfrm>
        </p:grpSpPr>
        <p:sp>
          <p:nvSpPr>
            <p:cNvPr id="4" name="object 4"/>
            <p:cNvSpPr/>
            <p:nvPr/>
          </p:nvSpPr>
          <p:spPr>
            <a:xfrm>
              <a:off x="3931920" y="3816096"/>
              <a:ext cx="1865376" cy="275691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933444" y="3816096"/>
              <a:ext cx="1862455" cy="2755900"/>
            </a:xfrm>
            <a:custGeom>
              <a:avLst/>
              <a:gdLst/>
              <a:ahLst/>
              <a:cxnLst/>
              <a:rect l="l" t="t" r="r" b="b"/>
              <a:pathLst>
                <a:path w="1862454" h="2755900">
                  <a:moveTo>
                    <a:pt x="0" y="0"/>
                  </a:moveTo>
                  <a:lnTo>
                    <a:pt x="0" y="2755391"/>
                  </a:lnTo>
                  <a:lnTo>
                    <a:pt x="1862328" y="2755391"/>
                  </a:lnTo>
                  <a:lnTo>
                    <a:pt x="1862328" y="0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680466" y="5642610"/>
            <a:ext cx="1932939" cy="2839720"/>
            <a:chOff x="680466" y="5642610"/>
            <a:chExt cx="1932939" cy="2839720"/>
          </a:xfrm>
        </p:grpSpPr>
        <p:sp>
          <p:nvSpPr>
            <p:cNvPr id="7" name="object 7"/>
            <p:cNvSpPr/>
            <p:nvPr/>
          </p:nvSpPr>
          <p:spPr>
            <a:xfrm>
              <a:off x="682752" y="5646420"/>
              <a:ext cx="1929384" cy="283464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84276" y="5646420"/>
              <a:ext cx="1925320" cy="2832100"/>
            </a:xfrm>
            <a:custGeom>
              <a:avLst/>
              <a:gdLst/>
              <a:ahLst/>
              <a:cxnLst/>
              <a:rect l="l" t="t" r="r" b="b"/>
              <a:pathLst>
                <a:path w="1925320" h="2832100">
                  <a:moveTo>
                    <a:pt x="0" y="0"/>
                  </a:moveTo>
                  <a:lnTo>
                    <a:pt x="0" y="2831592"/>
                  </a:lnTo>
                  <a:lnTo>
                    <a:pt x="1924812" y="2831592"/>
                  </a:lnTo>
                  <a:lnTo>
                    <a:pt x="1924812" y="0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41275">
              <a:lnSpc>
                <a:spcPct val="100000"/>
              </a:lnSpc>
              <a:spcBef>
                <a:spcPts val="15"/>
              </a:spcBef>
            </a:pPr>
            <a:r>
              <a:rPr dirty="0"/>
              <a:t>- </a:t>
            </a:r>
            <a:fld id="{81D60167-4931-47E6-BA6A-407CBD079E47}" type="slidenum">
              <a:rPr dirty="0"/>
              <a:t>62</a:t>
            </a:fld>
            <a:r>
              <a:rPr spc="-100" dirty="0"/>
              <a:t> </a:t>
            </a:r>
            <a:r>
              <a:rPr dirty="0"/>
              <a:t>-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43204" y="602079"/>
            <a:ext cx="5030470" cy="58578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443355" marR="1287780" indent="28575">
              <a:lnSpc>
                <a:spcPct val="118600"/>
              </a:lnSpc>
              <a:spcBef>
                <a:spcPts val="95"/>
              </a:spcBef>
            </a:pPr>
            <a:r>
              <a:rPr sz="1400" b="1" spc="-5" dirty="0">
                <a:latin typeface="Arial"/>
                <a:cs typeface="Arial"/>
              </a:rPr>
              <a:t>Kultivari </a:t>
            </a:r>
            <a:r>
              <a:rPr sz="1400" b="1" dirty="0">
                <a:latin typeface="Arial"/>
                <a:cs typeface="Arial"/>
              </a:rPr>
              <a:t>i </a:t>
            </a:r>
            <a:r>
              <a:rPr sz="1400" b="1" spc="-5" dirty="0">
                <a:latin typeface="Arial"/>
                <a:cs typeface="Arial"/>
              </a:rPr>
              <a:t>grurit “Dumreja”  Specia: </a:t>
            </a:r>
            <a:r>
              <a:rPr sz="1250" i="1" spc="-15" dirty="0">
                <a:latin typeface="Arimo"/>
                <a:cs typeface="Arimo"/>
              </a:rPr>
              <a:t>Triticum </a:t>
            </a:r>
            <a:r>
              <a:rPr sz="1250" i="1" spc="-5" dirty="0">
                <a:latin typeface="Arimo"/>
                <a:cs typeface="Arimo"/>
              </a:rPr>
              <a:t>durum</a:t>
            </a:r>
            <a:r>
              <a:rPr sz="1250" i="1" spc="10" dirty="0">
                <a:latin typeface="Arimo"/>
                <a:cs typeface="Arimo"/>
              </a:rPr>
              <a:t> </a:t>
            </a:r>
            <a:r>
              <a:rPr sz="1250" spc="-5" dirty="0">
                <a:latin typeface="TeXGyreHeros"/>
                <a:cs typeface="TeXGyreHeros"/>
              </a:rPr>
              <a:t>Desf.</a:t>
            </a:r>
            <a:endParaRPr sz="125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900">
              <a:latin typeface="TeXGyreHeros"/>
              <a:cs typeface="TeXGyreHeros"/>
            </a:endParaRPr>
          </a:p>
          <a:p>
            <a:pPr marL="12700" marR="5080" indent="179705" algn="just">
              <a:lnSpc>
                <a:spcPct val="106100"/>
              </a:lnSpc>
            </a:pPr>
            <a:r>
              <a:rPr sz="1100" b="1" spc="-5" dirty="0">
                <a:latin typeface="Arial"/>
                <a:cs typeface="Arial"/>
              </a:rPr>
              <a:t>Përhapja:</a:t>
            </a:r>
            <a:r>
              <a:rPr sz="1100" b="1" spc="-50" dirty="0">
                <a:latin typeface="Arial"/>
                <a:cs typeface="Arial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Është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kultivar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tradicional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në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zonën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Dumresë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në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qarkun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Elbasanit  por është kultivuar edhe </a:t>
            </a:r>
            <a:r>
              <a:rPr sz="1100" dirty="0">
                <a:latin typeface="TeXGyreHeros"/>
                <a:cs typeface="TeXGyreHeros"/>
              </a:rPr>
              <a:t>në zonat e </a:t>
            </a:r>
            <a:r>
              <a:rPr sz="1100" spc="-5" dirty="0">
                <a:latin typeface="TeXGyreHeros"/>
                <a:cs typeface="TeXGyreHeros"/>
              </a:rPr>
              <a:t>tjera </a:t>
            </a:r>
            <a:r>
              <a:rPr sz="1100" dirty="0">
                <a:latin typeface="TeXGyreHeros"/>
                <a:cs typeface="TeXGyreHeros"/>
              </a:rPr>
              <a:t>kodrinore. </a:t>
            </a:r>
            <a:r>
              <a:rPr sz="1100" spc="-5" dirty="0">
                <a:latin typeface="TeXGyreHeros"/>
                <a:cs typeface="TeXGyreHeros"/>
              </a:rPr>
              <a:t>Është </a:t>
            </a:r>
            <a:r>
              <a:rPr sz="1100" dirty="0">
                <a:latin typeface="TeXGyreHeros"/>
                <a:cs typeface="TeXGyreHeros"/>
              </a:rPr>
              <a:t>grurë i </a:t>
            </a:r>
            <a:r>
              <a:rPr sz="1100" spc="-5" dirty="0">
                <a:latin typeface="TeXGyreHeros"/>
                <a:cs typeface="TeXGyreHeros"/>
              </a:rPr>
              <a:t>fortë,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krijuar  nga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kryqëzimi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midis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kultivarit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Halëziu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(Kapeli)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dhe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një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gruri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fortë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(Meksikap),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në  </a:t>
            </a:r>
            <a:r>
              <a:rPr sz="1100" dirty="0">
                <a:latin typeface="TeXGyreHeros"/>
                <a:cs typeface="TeXGyreHeros"/>
              </a:rPr>
              <a:t>vitin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1971.</a:t>
            </a:r>
            <a:endParaRPr sz="1100">
              <a:latin typeface="TeXGyreHeros"/>
              <a:cs typeface="TeXGyreHeros"/>
            </a:endParaRPr>
          </a:p>
          <a:p>
            <a:pPr marL="12700" marR="5080" indent="179705">
              <a:lnSpc>
                <a:spcPts val="1400"/>
              </a:lnSpc>
              <a:spcBef>
                <a:spcPts val="55"/>
              </a:spcBef>
            </a:pPr>
            <a:r>
              <a:rPr sz="1100" b="1" spc="-5" dirty="0">
                <a:latin typeface="Arial"/>
                <a:cs typeface="Arial"/>
              </a:rPr>
              <a:t>Përshkrimi: </a:t>
            </a:r>
            <a:r>
              <a:rPr sz="1100" spc="-5" dirty="0">
                <a:latin typeface="TeXGyreHeros"/>
                <a:cs typeface="TeXGyreHeros"/>
              </a:rPr>
              <a:t>Është tipi biologjik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vonshëm-i vonshëm. Kërcelli </a:t>
            </a:r>
            <a:r>
              <a:rPr sz="1100" dirty="0">
                <a:latin typeface="TeXGyreHeros"/>
                <a:cs typeface="TeXGyreHeros"/>
              </a:rPr>
              <a:t>është i </a:t>
            </a:r>
            <a:r>
              <a:rPr sz="1100" spc="-5" dirty="0">
                <a:latin typeface="TeXGyreHeros"/>
                <a:cs typeface="TeXGyreHeros"/>
              </a:rPr>
              <a:t>shkurtër  75-85 cm, </a:t>
            </a:r>
            <a:r>
              <a:rPr sz="1100" dirty="0">
                <a:latin typeface="TeXGyreHeros"/>
                <a:cs typeface="TeXGyreHeros"/>
              </a:rPr>
              <a:t>i drejtë, i </a:t>
            </a:r>
            <a:r>
              <a:rPr sz="1100" spc="-5" dirty="0">
                <a:latin typeface="TeXGyreHeros"/>
                <a:cs typeface="TeXGyreHeros"/>
              </a:rPr>
              <a:t>qëndrueshëm ndaj rrëzimit. </a:t>
            </a:r>
            <a:r>
              <a:rPr sz="1100" dirty="0">
                <a:latin typeface="TeXGyreHeros"/>
                <a:cs typeface="TeXGyreHeros"/>
              </a:rPr>
              <a:t>Kalliri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dirty="0">
                <a:latin typeface="TeXGyreHeros"/>
                <a:cs typeface="TeXGyreHeros"/>
              </a:rPr>
              <a:t>hala të </a:t>
            </a:r>
            <a:r>
              <a:rPr sz="1100" spc="-5" dirty="0">
                <a:latin typeface="TeXGyreHeros"/>
                <a:cs typeface="TeXGyreHeros"/>
              </a:rPr>
              <a:t>gjata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5" dirty="0">
                <a:latin typeface="TeXGyreHeros"/>
                <a:cs typeface="TeXGyreHeros"/>
              </a:rPr>
              <a:t>të</a:t>
            </a:r>
            <a:r>
              <a:rPr sz="1100" spc="19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zeza,</a:t>
            </a:r>
            <a:endParaRPr sz="1100">
              <a:latin typeface="TeXGyreHeros"/>
              <a:cs typeface="TeXGyreHeros"/>
            </a:endParaRPr>
          </a:p>
          <a:p>
            <a:pPr marL="12700" marR="5080">
              <a:lnSpc>
                <a:spcPts val="1390"/>
              </a:lnSpc>
              <a:spcBef>
                <a:spcPts val="15"/>
              </a:spcBef>
            </a:pP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ngjashëm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halëziun,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10" dirty="0">
                <a:latin typeface="TeXGyreHeros"/>
                <a:cs typeface="TeXGyreHeros"/>
              </a:rPr>
              <a:t>ngjeshur,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drejtë, </a:t>
            </a:r>
            <a:r>
              <a:rPr sz="1100" spc="-10" dirty="0">
                <a:latin typeface="TeXGyreHeros"/>
                <a:cs typeface="TeXGyreHeros"/>
              </a:rPr>
              <a:t>pjellor,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bosht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përkulshëm.  </a:t>
            </a:r>
            <a:r>
              <a:rPr sz="1100" dirty="0">
                <a:latin typeface="TeXGyreHeros"/>
                <a:cs typeface="TeXGyreHeros"/>
              </a:rPr>
              <a:t>Kokrra </a:t>
            </a:r>
            <a:r>
              <a:rPr sz="1100" spc="-10" dirty="0">
                <a:latin typeface="TeXGyreHeros"/>
                <a:cs typeface="TeXGyreHeros"/>
              </a:rPr>
              <a:t>ka </a:t>
            </a:r>
            <a:r>
              <a:rPr sz="1100" dirty="0">
                <a:latin typeface="TeXGyreHeros"/>
                <a:cs typeface="TeXGyreHeros"/>
              </a:rPr>
              <a:t>ngjyrë </a:t>
            </a:r>
            <a:r>
              <a:rPr sz="1100" spc="-5" dirty="0">
                <a:latin typeface="TeXGyreHeros"/>
                <a:cs typeface="TeXGyreHeros"/>
              </a:rPr>
              <a:t>qelibari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ndritshme, me </a:t>
            </a:r>
            <a:r>
              <a:rPr sz="1100" dirty="0">
                <a:latin typeface="TeXGyreHeros"/>
                <a:cs typeface="TeXGyreHeros"/>
              </a:rPr>
              <a:t>strukturë </a:t>
            </a:r>
            <a:r>
              <a:rPr sz="1100" spc="-5" dirty="0">
                <a:latin typeface="TeXGyreHeros"/>
                <a:cs typeface="TeXGyreHeros"/>
              </a:rPr>
              <a:t>qelqore dhe gjysmë </a:t>
            </a:r>
            <a:r>
              <a:rPr sz="1100" spc="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qelqore.</a:t>
            </a:r>
            <a:endParaRPr sz="1100">
              <a:latin typeface="TeXGyreHeros"/>
              <a:cs typeface="TeXGyreHeros"/>
            </a:endParaRPr>
          </a:p>
          <a:p>
            <a:pPr marL="12700" marR="5080">
              <a:lnSpc>
                <a:spcPts val="1400"/>
              </a:lnSpc>
              <a:spcBef>
                <a:spcPts val="5"/>
              </a:spcBef>
            </a:pPr>
            <a:r>
              <a:rPr sz="1100" spc="-5" dirty="0">
                <a:latin typeface="TeXGyreHeros"/>
                <a:cs typeface="TeXGyreHeros"/>
              </a:rPr>
              <a:t>Kristaliteti </a:t>
            </a:r>
            <a:r>
              <a:rPr sz="1100" dirty="0">
                <a:latin typeface="TeXGyreHeros"/>
                <a:cs typeface="TeXGyreHeros"/>
              </a:rPr>
              <a:t>është 70-90 </a:t>
            </a:r>
            <a:r>
              <a:rPr sz="1100" spc="5" dirty="0">
                <a:latin typeface="TeXGyreHeros"/>
                <a:cs typeface="TeXGyreHeros"/>
              </a:rPr>
              <a:t>%, </a:t>
            </a:r>
            <a:r>
              <a:rPr sz="1100" spc="-5" dirty="0">
                <a:latin typeface="TeXGyreHeros"/>
                <a:cs typeface="TeXGyreHeros"/>
              </a:rPr>
              <a:t>në </a:t>
            </a:r>
            <a:r>
              <a:rPr sz="1100" dirty="0">
                <a:latin typeface="TeXGyreHeros"/>
                <a:cs typeface="TeXGyreHeros"/>
              </a:rPr>
              <a:t>varësi </a:t>
            </a:r>
            <a:r>
              <a:rPr sz="1100" spc="-5" dirty="0">
                <a:latin typeface="TeXGyreHeros"/>
                <a:cs typeface="TeXGyreHeros"/>
              </a:rPr>
              <a:t>nga </a:t>
            </a:r>
            <a:r>
              <a:rPr sz="1100" dirty="0">
                <a:latin typeface="TeXGyreHeros"/>
                <a:cs typeface="TeXGyreHeros"/>
              </a:rPr>
              <a:t>kushtet e </a:t>
            </a:r>
            <a:r>
              <a:rPr sz="1100" spc="-5" dirty="0">
                <a:latin typeface="TeXGyreHeros"/>
                <a:cs typeface="TeXGyreHeros"/>
              </a:rPr>
              <a:t>motit, toka </a:t>
            </a:r>
            <a:r>
              <a:rPr sz="1100" dirty="0">
                <a:latin typeface="TeXGyreHeros"/>
                <a:cs typeface="TeXGyreHeros"/>
              </a:rPr>
              <a:t>dhe </a:t>
            </a:r>
            <a:r>
              <a:rPr sz="1100" spc="-5" dirty="0">
                <a:latin typeface="TeXGyreHeros"/>
                <a:cs typeface="TeXGyreHeros"/>
              </a:rPr>
              <a:t>agroteknika.  </a:t>
            </a:r>
            <a:r>
              <a:rPr sz="1100" dirty="0">
                <a:latin typeface="TeXGyreHeros"/>
                <a:cs typeface="TeXGyreHeros"/>
              </a:rPr>
              <a:t>Përmbajtja e </a:t>
            </a:r>
            <a:r>
              <a:rPr sz="1100" spc="-5" dirty="0">
                <a:latin typeface="TeXGyreHeros"/>
                <a:cs typeface="TeXGyreHeros"/>
              </a:rPr>
              <a:t>proteinave </a:t>
            </a:r>
            <a:r>
              <a:rPr sz="1100" dirty="0">
                <a:latin typeface="TeXGyreHeros"/>
                <a:cs typeface="TeXGyreHeros"/>
              </a:rPr>
              <a:t>në kokërr 13.5-15 %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900">
              <a:latin typeface="TeXGyreHeros"/>
              <a:cs typeface="TeXGyreHeros"/>
            </a:endParaRPr>
          </a:p>
          <a:p>
            <a:pPr marL="12700" marR="5080" indent="179705" algn="just">
              <a:lnSpc>
                <a:spcPct val="106100"/>
              </a:lnSpc>
              <a:spcBef>
                <a:spcPts val="5"/>
              </a:spcBef>
            </a:pPr>
            <a:r>
              <a:rPr sz="1100" b="1" spc="-5" dirty="0">
                <a:latin typeface="Arial"/>
                <a:cs typeface="Arial"/>
              </a:rPr>
              <a:t>Kultivimi: </a:t>
            </a:r>
            <a:r>
              <a:rPr sz="1100" spc="-5" dirty="0">
                <a:latin typeface="TeXGyreHeros"/>
                <a:cs typeface="TeXGyreHeros"/>
              </a:rPr>
              <a:t>Ka qëndrueshmëri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lartë ndaj shkoqjes dhe </a:t>
            </a:r>
            <a:r>
              <a:rPr sz="1100" dirty="0">
                <a:latin typeface="TeXGyreHeros"/>
                <a:cs typeface="TeXGyreHeros"/>
              </a:rPr>
              <a:t>mund </a:t>
            </a:r>
            <a:r>
              <a:rPr sz="1100" spc="-5" dirty="0">
                <a:latin typeface="TeXGyreHeros"/>
                <a:cs typeface="TeXGyreHeros"/>
              </a:rPr>
              <a:t>të mbillet me  sukses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në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tokat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kodrinore.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Është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i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qëndrueshëm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ndaj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rrëzimit,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ndryshkut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të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kërcel-  lit, ndryshkut të gjethes por preket nga fuzarioza dhe </a:t>
            </a:r>
            <a:r>
              <a:rPr sz="1100" dirty="0">
                <a:latin typeface="TeXGyreHeros"/>
                <a:cs typeface="TeXGyreHeros"/>
              </a:rPr>
              <a:t>hiri. </a:t>
            </a:r>
            <a:r>
              <a:rPr sz="1100" spc="-5" dirty="0">
                <a:latin typeface="TeXGyreHeros"/>
                <a:cs typeface="TeXGyreHeros"/>
              </a:rPr>
              <a:t>Qëndrueshmëri të ulët  ndaj të ftohtit dhe të lartë ndaj thatësirës. Kërkon toka pjellore, </a:t>
            </a:r>
            <a:r>
              <a:rPr sz="1100" dirty="0">
                <a:latin typeface="TeXGyreHeros"/>
                <a:cs typeface="TeXGyreHeros"/>
              </a:rPr>
              <a:t>shkon mirë </a:t>
            </a:r>
            <a:r>
              <a:rPr sz="1100" spc="-5" dirty="0">
                <a:latin typeface="TeXGyreHeros"/>
                <a:cs typeface="TeXGyreHeros"/>
              </a:rPr>
              <a:t>deri </a:t>
            </a:r>
            <a:r>
              <a:rPr sz="1100" spc="-10" dirty="0">
                <a:latin typeface="TeXGyreHeros"/>
                <a:cs typeface="TeXGyreHeros"/>
              </a:rPr>
              <a:t>ne  </a:t>
            </a:r>
            <a:r>
              <a:rPr sz="1100" spc="-5" dirty="0">
                <a:latin typeface="TeXGyreHeros"/>
                <a:cs typeface="TeXGyreHeros"/>
              </a:rPr>
              <a:t>300-400 </a:t>
            </a:r>
            <a:r>
              <a:rPr sz="1100" dirty="0">
                <a:latin typeface="TeXGyreHeros"/>
                <a:cs typeface="TeXGyreHeros"/>
              </a:rPr>
              <a:t>m </a:t>
            </a:r>
            <a:r>
              <a:rPr sz="1100" spc="-5" dirty="0">
                <a:latin typeface="TeXGyreHeros"/>
                <a:cs typeface="TeXGyreHeros"/>
              </a:rPr>
              <a:t>lartësi mbi</a:t>
            </a:r>
            <a:r>
              <a:rPr sz="1100" spc="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detare.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10" dirty="0">
                <a:latin typeface="Arial"/>
                <a:cs typeface="Arial"/>
              </a:rPr>
              <a:t>Teknologjia:</a:t>
            </a:r>
            <a:endParaRPr sz="1100">
              <a:latin typeface="Arial"/>
              <a:cs typeface="Arial"/>
            </a:endParaRPr>
          </a:p>
          <a:p>
            <a:pPr marL="12700" marR="5715" indent="179705" algn="just">
              <a:lnSpc>
                <a:spcPct val="105500"/>
              </a:lnSpc>
              <a:spcBef>
                <a:spcPts val="15"/>
              </a:spcBef>
            </a:pPr>
            <a:r>
              <a:rPr sz="1100" spc="-5" dirty="0">
                <a:latin typeface="TeXGyreHeros"/>
                <a:cs typeface="TeXGyreHeros"/>
              </a:rPr>
              <a:t>Parabimë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mira për këtë </a:t>
            </a:r>
            <a:r>
              <a:rPr sz="1100" dirty="0">
                <a:latin typeface="TeXGyreHeros"/>
                <a:cs typeface="TeXGyreHeros"/>
              </a:rPr>
              <a:t>kultivarë janë </a:t>
            </a:r>
            <a:r>
              <a:rPr sz="1100" spc="-5" dirty="0">
                <a:latin typeface="TeXGyreHeros"/>
                <a:cs typeface="TeXGyreHeros"/>
              </a:rPr>
              <a:t>bimët prashitëse. Afati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mbjelljes</a:t>
            </a:r>
            <a:r>
              <a:rPr sz="1100" spc="-17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1-20  Nëntor </a:t>
            </a:r>
            <a:r>
              <a:rPr sz="1100" dirty="0">
                <a:latin typeface="TeXGyreHeros"/>
                <a:cs typeface="TeXGyreHeros"/>
              </a:rPr>
              <a:t>dhe norma e </a:t>
            </a:r>
            <a:r>
              <a:rPr sz="1100" spc="-5" dirty="0">
                <a:latin typeface="TeXGyreHeros"/>
                <a:cs typeface="TeXGyreHeros"/>
              </a:rPr>
              <a:t>farës</a:t>
            </a:r>
            <a:r>
              <a:rPr sz="1100" spc="18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210-230</a:t>
            </a:r>
            <a:endParaRPr sz="1100">
              <a:latin typeface="TeXGyreHeros"/>
              <a:cs typeface="TeXGyreHeros"/>
            </a:endParaRPr>
          </a:p>
          <a:p>
            <a:pPr marL="12700" marR="2800985">
              <a:lnSpc>
                <a:spcPct val="106400"/>
              </a:lnSpc>
            </a:pPr>
            <a:r>
              <a:rPr sz="1100" spc="-5" dirty="0">
                <a:latin typeface="TeXGyreHeros"/>
                <a:cs typeface="TeXGyreHeros"/>
              </a:rPr>
              <a:t>kg/ha.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Kërkon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kullim</a:t>
            </a:r>
            <a:r>
              <a:rPr sz="1100" spc="-7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tokës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mirë  dhe </a:t>
            </a:r>
            <a:r>
              <a:rPr sz="1100" spc="5" dirty="0">
                <a:latin typeface="TeXGyreHeros"/>
                <a:cs typeface="TeXGyreHeros"/>
              </a:rPr>
              <a:t>të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vazhdueshëm.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Rendimenti: </a:t>
            </a:r>
            <a:r>
              <a:rPr sz="1100" spc="-5" dirty="0">
                <a:latin typeface="TeXGyreHeros"/>
                <a:cs typeface="TeXGyreHeros"/>
              </a:rPr>
              <a:t>40-50</a:t>
            </a:r>
            <a:r>
              <a:rPr sz="1100" spc="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kv/ha.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10" dirty="0">
                <a:latin typeface="Arial"/>
                <a:cs typeface="Arial"/>
              </a:rPr>
              <a:t>Veçantitë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200">
              <a:latin typeface="Arial"/>
              <a:cs typeface="Arial"/>
            </a:endParaRPr>
          </a:p>
          <a:p>
            <a:pPr marL="12700" marR="2973070" indent="179705">
              <a:lnSpc>
                <a:spcPct val="105500"/>
              </a:lnSpc>
            </a:pPr>
            <a:r>
              <a:rPr sz="1100" b="1" spc="-5" dirty="0">
                <a:latin typeface="Arial"/>
                <a:cs typeface="Arial"/>
              </a:rPr>
              <a:t>Pozitive: </a:t>
            </a:r>
            <a:r>
              <a:rPr sz="1100" dirty="0">
                <a:latin typeface="TeXGyreHeros"/>
                <a:cs typeface="TeXGyreHeros"/>
              </a:rPr>
              <a:t>Jep </a:t>
            </a:r>
            <a:r>
              <a:rPr sz="1100" spc="-5" dirty="0">
                <a:latin typeface="TeXGyreHeros"/>
                <a:cs typeface="TeXGyreHeros"/>
              </a:rPr>
              <a:t>prodhim </a:t>
            </a:r>
            <a:r>
              <a:rPr sz="1100" dirty="0">
                <a:latin typeface="TeXGyreHeros"/>
                <a:cs typeface="TeXGyreHeros"/>
              </a:rPr>
              <a:t>gruri të  cilësisë shumë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lartë.</a:t>
            </a:r>
            <a:endParaRPr sz="1100">
              <a:latin typeface="TeXGyreHeros"/>
              <a:cs typeface="TeXGyreHero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036570" y="4748022"/>
            <a:ext cx="2723515" cy="2148840"/>
            <a:chOff x="3036570" y="4748022"/>
            <a:chExt cx="2723515" cy="2148840"/>
          </a:xfrm>
        </p:grpSpPr>
        <p:sp>
          <p:nvSpPr>
            <p:cNvPr id="4" name="object 4"/>
            <p:cNvSpPr/>
            <p:nvPr/>
          </p:nvSpPr>
          <p:spPr>
            <a:xfrm>
              <a:off x="3038856" y="4751832"/>
              <a:ext cx="2720340" cy="214274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040380" y="4751832"/>
              <a:ext cx="2715895" cy="2141220"/>
            </a:xfrm>
            <a:custGeom>
              <a:avLst/>
              <a:gdLst/>
              <a:ahLst/>
              <a:cxnLst/>
              <a:rect l="l" t="t" r="r" b="b"/>
              <a:pathLst>
                <a:path w="2715895" h="2141220">
                  <a:moveTo>
                    <a:pt x="0" y="0"/>
                  </a:moveTo>
                  <a:lnTo>
                    <a:pt x="0" y="2141220"/>
                  </a:lnTo>
                  <a:lnTo>
                    <a:pt x="2715768" y="2141220"/>
                  </a:lnTo>
                  <a:lnTo>
                    <a:pt x="2715768" y="0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752094" y="6637782"/>
            <a:ext cx="1550035" cy="1841500"/>
            <a:chOff x="752094" y="6637782"/>
            <a:chExt cx="1550035" cy="1841500"/>
          </a:xfrm>
        </p:grpSpPr>
        <p:sp>
          <p:nvSpPr>
            <p:cNvPr id="7" name="object 7"/>
            <p:cNvSpPr/>
            <p:nvPr/>
          </p:nvSpPr>
          <p:spPr>
            <a:xfrm>
              <a:off x="754380" y="6641592"/>
              <a:ext cx="1545335" cy="18348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55904" y="6641592"/>
              <a:ext cx="1542415" cy="1833880"/>
            </a:xfrm>
            <a:custGeom>
              <a:avLst/>
              <a:gdLst/>
              <a:ahLst/>
              <a:cxnLst/>
              <a:rect l="l" t="t" r="r" b="b"/>
              <a:pathLst>
                <a:path w="1542414" h="1833879">
                  <a:moveTo>
                    <a:pt x="0" y="0"/>
                  </a:moveTo>
                  <a:lnTo>
                    <a:pt x="1542288" y="0"/>
                  </a:lnTo>
                  <a:lnTo>
                    <a:pt x="1542288" y="1833371"/>
                  </a:lnTo>
                  <a:lnTo>
                    <a:pt x="0" y="1833371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2471420" y="7023618"/>
            <a:ext cx="3299460" cy="1082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2405">
              <a:lnSpc>
                <a:spcPct val="100000"/>
              </a:lnSpc>
              <a:spcBef>
                <a:spcPts val="100"/>
              </a:spcBef>
            </a:pPr>
            <a:r>
              <a:rPr sz="1100" b="1" spc="-5" dirty="0">
                <a:latin typeface="Arial"/>
                <a:cs typeface="Arial"/>
              </a:rPr>
              <a:t>Negative: </a:t>
            </a:r>
            <a:r>
              <a:rPr sz="1100" spc="-5" dirty="0">
                <a:latin typeface="TeXGyreHeros"/>
                <a:cs typeface="TeXGyreHeros"/>
              </a:rPr>
              <a:t>Jep </a:t>
            </a:r>
            <a:r>
              <a:rPr sz="1100" spc="5" dirty="0">
                <a:latin typeface="TeXGyreHeros"/>
                <a:cs typeface="TeXGyreHeros"/>
              </a:rPr>
              <a:t>më </a:t>
            </a:r>
            <a:r>
              <a:rPr sz="1100" spc="-5" dirty="0">
                <a:latin typeface="TeXGyreHeros"/>
                <a:cs typeface="TeXGyreHeros"/>
              </a:rPr>
              <a:t>pak rendiment </a:t>
            </a:r>
            <a:r>
              <a:rPr sz="1100" dirty="0">
                <a:latin typeface="TeXGyreHeros"/>
                <a:cs typeface="TeXGyreHeros"/>
              </a:rPr>
              <a:t>se gruri i</a:t>
            </a:r>
            <a:r>
              <a:rPr sz="1100" spc="-1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butë.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950">
              <a:latin typeface="TeXGyreHeros"/>
              <a:cs typeface="TeXGyreHeros"/>
            </a:endParaRPr>
          </a:p>
          <a:p>
            <a:pPr marL="12700" marR="5080" indent="179705">
              <a:lnSpc>
                <a:spcPct val="106400"/>
              </a:lnSpc>
            </a:pPr>
            <a:r>
              <a:rPr sz="1100" b="1" spc="-5" dirty="0">
                <a:latin typeface="Arial"/>
                <a:cs typeface="Arial"/>
              </a:rPr>
              <a:t>Përdorimi: </a:t>
            </a:r>
            <a:r>
              <a:rPr sz="1100" spc="-5" dirty="0">
                <a:latin typeface="TeXGyreHeros"/>
                <a:cs typeface="TeXGyreHeros"/>
              </a:rPr>
              <a:t>Për konsum për njerëzit </a:t>
            </a:r>
            <a:r>
              <a:rPr sz="1100" dirty="0">
                <a:latin typeface="TeXGyreHeros"/>
                <a:cs typeface="TeXGyreHeros"/>
              </a:rPr>
              <a:t>si </a:t>
            </a:r>
            <a:r>
              <a:rPr sz="1100" spc="-5" dirty="0">
                <a:latin typeface="TeXGyreHeros"/>
                <a:cs typeface="TeXGyreHeros"/>
              </a:rPr>
              <a:t>dhe për  prodhimin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makaronave.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  <a:spcBef>
                <a:spcPts val="5"/>
              </a:spcBef>
            </a:pPr>
            <a:r>
              <a:rPr sz="1100" b="1" dirty="0">
                <a:latin typeface="Arial"/>
                <a:cs typeface="Arial"/>
              </a:rPr>
              <a:t>Risku: </a:t>
            </a:r>
            <a:r>
              <a:rPr sz="1100" dirty="0">
                <a:latin typeface="TeXGyreHeros"/>
                <a:cs typeface="TeXGyreHeros"/>
              </a:rPr>
              <a:t>Nuk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ka.</a:t>
            </a:r>
            <a:endParaRPr sz="1100">
              <a:latin typeface="TeXGyreHeros"/>
              <a:cs typeface="TeXGyreHeros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41275">
              <a:lnSpc>
                <a:spcPct val="100000"/>
              </a:lnSpc>
              <a:spcBef>
                <a:spcPts val="15"/>
              </a:spcBef>
            </a:pPr>
            <a:r>
              <a:rPr dirty="0"/>
              <a:t>- </a:t>
            </a:r>
            <a:fld id="{81D60167-4931-47E6-BA6A-407CBD079E47}" type="slidenum">
              <a:rPr dirty="0"/>
              <a:t>63</a:t>
            </a:fld>
            <a:r>
              <a:rPr spc="-100" dirty="0"/>
              <a:t> </a:t>
            </a:r>
            <a:r>
              <a:rPr dirty="0"/>
              <a:t>-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9780" y="602079"/>
            <a:ext cx="5030470" cy="710310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558925" marR="1553845" indent="54610">
              <a:lnSpc>
                <a:spcPct val="118600"/>
              </a:lnSpc>
              <a:spcBef>
                <a:spcPts val="95"/>
              </a:spcBef>
            </a:pPr>
            <a:r>
              <a:rPr sz="1400" b="1" dirty="0">
                <a:latin typeface="Arial"/>
                <a:cs typeface="Arial"/>
              </a:rPr>
              <a:t>Thekra </a:t>
            </a:r>
            <a:r>
              <a:rPr sz="1400" b="1" spc="-5" dirty="0">
                <a:latin typeface="Arial"/>
                <a:cs typeface="Arial"/>
              </a:rPr>
              <a:t>“Shishtaveci”  Specia: </a:t>
            </a:r>
            <a:r>
              <a:rPr sz="1250" i="1" spc="-5" dirty="0">
                <a:latin typeface="Arimo"/>
                <a:cs typeface="Arimo"/>
              </a:rPr>
              <a:t>Secale cereale</a:t>
            </a:r>
            <a:r>
              <a:rPr sz="1250" i="1" spc="-15" dirty="0">
                <a:latin typeface="Arimo"/>
                <a:cs typeface="Arimo"/>
              </a:rPr>
              <a:t> </a:t>
            </a:r>
            <a:r>
              <a:rPr sz="1250" spc="-5" dirty="0">
                <a:latin typeface="TeXGyreHeros"/>
                <a:cs typeface="TeXGyreHeros"/>
              </a:rPr>
              <a:t>L.</a:t>
            </a:r>
            <a:endParaRPr sz="125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900">
              <a:latin typeface="TeXGyreHeros"/>
              <a:cs typeface="TeXGyreHeros"/>
            </a:endParaRPr>
          </a:p>
          <a:p>
            <a:pPr marL="12700" marR="7620" indent="179705" algn="just">
              <a:lnSpc>
                <a:spcPct val="105500"/>
              </a:lnSpc>
            </a:pPr>
            <a:r>
              <a:rPr sz="1100" b="1" spc="-5" dirty="0">
                <a:latin typeface="Arial"/>
                <a:cs typeface="Arial"/>
              </a:rPr>
              <a:t>Përhapja: </a:t>
            </a:r>
            <a:r>
              <a:rPr sz="1100" spc="-5" dirty="0">
                <a:latin typeface="TeXGyreHeros"/>
                <a:cs typeface="TeXGyreHeros"/>
              </a:rPr>
              <a:t>Kultivohet në zonën </a:t>
            </a:r>
            <a:r>
              <a:rPr sz="1100" dirty="0">
                <a:latin typeface="TeXGyreHeros"/>
                <a:cs typeface="TeXGyreHeros"/>
              </a:rPr>
              <a:t>malore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dirty="0">
                <a:latin typeface="TeXGyreHeros"/>
                <a:cs typeface="TeXGyreHeros"/>
              </a:rPr>
              <a:t>vendit </a:t>
            </a:r>
            <a:r>
              <a:rPr sz="1100" spc="-5" dirty="0">
                <a:latin typeface="TeXGyreHeros"/>
                <a:cs typeface="TeXGyreHeros"/>
              </a:rPr>
              <a:t>tonë dhe kryesisht në</a:t>
            </a:r>
            <a:r>
              <a:rPr sz="1100" spc="-16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Shishta-  vec </a:t>
            </a:r>
            <a:r>
              <a:rPr sz="1100" dirty="0">
                <a:latin typeface="TeXGyreHeros"/>
                <a:cs typeface="TeXGyreHeros"/>
              </a:rPr>
              <a:t>te Kukësit, </a:t>
            </a:r>
            <a:r>
              <a:rPr sz="1100" spc="-5" dirty="0">
                <a:latin typeface="TeXGyreHeros"/>
                <a:cs typeface="TeXGyreHeros"/>
              </a:rPr>
              <a:t>në Vithkuq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10" dirty="0">
                <a:latin typeface="TeXGyreHeros"/>
                <a:cs typeface="TeXGyreHeros"/>
              </a:rPr>
              <a:t>Voskopojë, </a:t>
            </a:r>
            <a:r>
              <a:rPr sz="1100" spc="-5" dirty="0">
                <a:latin typeface="TeXGyreHeros"/>
                <a:cs typeface="TeXGyreHeros"/>
              </a:rPr>
              <a:t>te Korçës, etj., </a:t>
            </a:r>
            <a:r>
              <a:rPr sz="1100" dirty="0">
                <a:latin typeface="TeXGyreHeros"/>
                <a:cs typeface="TeXGyreHeros"/>
              </a:rPr>
              <a:t>për </a:t>
            </a:r>
            <a:r>
              <a:rPr sz="1100" spc="5" dirty="0">
                <a:latin typeface="TeXGyreHeros"/>
                <a:cs typeface="TeXGyreHeros"/>
              </a:rPr>
              <a:t>më </a:t>
            </a:r>
            <a:r>
              <a:rPr sz="1100" dirty="0">
                <a:latin typeface="TeXGyreHeros"/>
                <a:cs typeface="TeXGyreHeros"/>
              </a:rPr>
              <a:t>se 80 </a:t>
            </a:r>
            <a:r>
              <a:rPr sz="1100" spc="-5" dirty="0">
                <a:latin typeface="TeXGyreHeros"/>
                <a:cs typeface="TeXGyreHeros"/>
              </a:rPr>
              <a:t>vjet.</a:t>
            </a:r>
            <a:endParaRPr sz="1100">
              <a:latin typeface="TeXGyreHeros"/>
              <a:cs typeface="TeXGyreHeros"/>
            </a:endParaRPr>
          </a:p>
          <a:p>
            <a:pPr marL="12700" marR="5080" indent="179705" algn="just">
              <a:lnSpc>
                <a:spcPct val="105900"/>
              </a:lnSpc>
              <a:spcBef>
                <a:spcPts val="5"/>
              </a:spcBef>
            </a:pPr>
            <a:r>
              <a:rPr sz="1100" b="1" spc="-5" dirty="0">
                <a:latin typeface="Arial"/>
                <a:cs typeface="Arial"/>
              </a:rPr>
              <a:t>Përshkrimi:</a:t>
            </a:r>
            <a:r>
              <a:rPr sz="1100" b="1" spc="-30" dirty="0">
                <a:latin typeface="Arial"/>
                <a:cs typeface="Arial"/>
              </a:rPr>
              <a:t> </a:t>
            </a:r>
            <a:r>
              <a:rPr sz="1100" dirty="0">
                <a:latin typeface="TeXGyreHeros"/>
                <a:cs typeface="TeXGyreHeros"/>
              </a:rPr>
              <a:t>Bimë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njëvjeçare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me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kërcell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lartë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1.5-2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m,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me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ngjyrë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hirtë,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me  kokrra </a:t>
            </a:r>
            <a:r>
              <a:rPr sz="1100" spc="-5" dirty="0">
                <a:latin typeface="TeXGyreHeros"/>
                <a:cs typeface="TeXGyreHeros"/>
              </a:rPr>
              <a:t>të murrme,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gjata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të holla.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dallim nga drithërat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tjerë, </a:t>
            </a:r>
            <a:r>
              <a:rPr sz="1100" dirty="0">
                <a:latin typeface="TeXGyreHeros"/>
                <a:cs typeface="TeXGyreHeros"/>
              </a:rPr>
              <a:t>është </a:t>
            </a:r>
            <a:r>
              <a:rPr sz="1100" spc="-5" dirty="0">
                <a:latin typeface="TeXGyreHeros"/>
                <a:cs typeface="TeXGyreHeros"/>
              </a:rPr>
              <a:t>bimë  </a:t>
            </a:r>
            <a:r>
              <a:rPr sz="1100" dirty="0">
                <a:latin typeface="TeXGyreHeros"/>
                <a:cs typeface="TeXGyreHeros"/>
              </a:rPr>
              <a:t>me pjalmim të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kryqëzuar.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950">
              <a:latin typeface="TeXGyreHeros"/>
              <a:cs typeface="TeXGyreHeros"/>
            </a:endParaRPr>
          </a:p>
          <a:p>
            <a:pPr marL="12700" marR="5715" indent="227329" algn="just">
              <a:lnSpc>
                <a:spcPct val="105900"/>
              </a:lnSpc>
            </a:pPr>
            <a:r>
              <a:rPr sz="1100" b="1" spc="-5" dirty="0">
                <a:latin typeface="Arial"/>
                <a:cs typeface="Arial"/>
              </a:rPr>
              <a:t>Kushtet </a:t>
            </a:r>
            <a:r>
              <a:rPr sz="1100" b="1" dirty="0">
                <a:latin typeface="Arial"/>
                <a:cs typeface="Arial"/>
              </a:rPr>
              <a:t>e </a:t>
            </a:r>
            <a:r>
              <a:rPr sz="1100" b="1" spc="-5" dirty="0">
                <a:latin typeface="Arial"/>
                <a:cs typeface="Arial"/>
              </a:rPr>
              <a:t>kultivimit: </a:t>
            </a:r>
            <a:r>
              <a:rPr sz="1100" dirty="0">
                <a:latin typeface="TeXGyreHeros"/>
                <a:cs typeface="TeXGyreHeros"/>
              </a:rPr>
              <a:t>Thekra mbillet </a:t>
            </a:r>
            <a:r>
              <a:rPr sz="1100" spc="-5" dirty="0">
                <a:latin typeface="TeXGyreHeros"/>
                <a:cs typeface="TeXGyreHeros"/>
              </a:rPr>
              <a:t>kryesisht </a:t>
            </a:r>
            <a:r>
              <a:rPr sz="1100" dirty="0">
                <a:latin typeface="TeXGyreHeros"/>
                <a:cs typeface="TeXGyreHeros"/>
              </a:rPr>
              <a:t>në zonat </a:t>
            </a:r>
            <a:r>
              <a:rPr sz="1100" spc="-5" dirty="0">
                <a:latin typeface="TeXGyreHeros"/>
                <a:cs typeface="TeXGyreHeros"/>
              </a:rPr>
              <a:t>malore, në lartësi </a:t>
            </a:r>
            <a:r>
              <a:rPr sz="1100" spc="5" dirty="0">
                <a:latin typeface="TeXGyreHeros"/>
                <a:cs typeface="TeXGyreHeros"/>
              </a:rPr>
              <a:t>të  </a:t>
            </a:r>
            <a:r>
              <a:rPr sz="1100" spc="-5" dirty="0">
                <a:latin typeface="TeXGyreHeros"/>
                <a:cs typeface="TeXGyreHeros"/>
              </a:rPr>
              <a:t>madhe nga niveli </a:t>
            </a:r>
            <a:r>
              <a:rPr sz="1100" dirty="0">
                <a:latin typeface="TeXGyreHeros"/>
                <a:cs typeface="TeXGyreHeros"/>
              </a:rPr>
              <a:t>i detit pasi ka </a:t>
            </a:r>
            <a:r>
              <a:rPr sz="1100" spc="-5" dirty="0">
                <a:latin typeface="TeXGyreHeros"/>
                <a:cs typeface="TeXGyreHeros"/>
              </a:rPr>
              <a:t>qëndrueshmëri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mire ndaj temperaturave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ulë-  ta. </a:t>
            </a:r>
            <a:r>
              <a:rPr sz="1100" dirty="0">
                <a:latin typeface="TeXGyreHeros"/>
                <a:cs typeface="TeXGyreHeros"/>
              </a:rPr>
              <a:t>U </a:t>
            </a:r>
            <a:r>
              <a:rPr sz="1100" spc="-5" dirty="0">
                <a:latin typeface="TeXGyreHeros"/>
                <a:cs typeface="TeXGyreHeros"/>
              </a:rPr>
              <a:t>përshtatet edhe tokave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varfra, ranore, lehtësisht të</a:t>
            </a:r>
            <a:r>
              <a:rPr sz="1100" spc="7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kripura.</a:t>
            </a:r>
            <a:endParaRPr sz="1100">
              <a:latin typeface="TeXGyreHeros"/>
              <a:cs typeface="TeXGyreHeros"/>
            </a:endParaRPr>
          </a:p>
          <a:p>
            <a:pPr marL="12700" marR="5715" indent="179705" algn="just">
              <a:lnSpc>
                <a:spcPct val="105900"/>
              </a:lnSpc>
              <a:spcBef>
                <a:spcPts val="5"/>
              </a:spcBef>
            </a:pPr>
            <a:r>
              <a:rPr sz="1100" dirty="0">
                <a:latin typeface="TeXGyreHeros"/>
                <a:cs typeface="TeXGyreHeros"/>
              </a:rPr>
              <a:t>Në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zona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shumë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larta,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mbjellja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ﬁllon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në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ditët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fundit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Gushtit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deri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në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fund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  </a:t>
            </a:r>
            <a:r>
              <a:rPr sz="1100" dirty="0">
                <a:latin typeface="TeXGyreHeros"/>
                <a:cs typeface="TeXGyreHeros"/>
              </a:rPr>
              <a:t>Shtatorit </a:t>
            </a:r>
            <a:r>
              <a:rPr sz="1100" spc="-5" dirty="0">
                <a:latin typeface="TeXGyreHeros"/>
                <a:cs typeface="TeXGyreHeros"/>
              </a:rPr>
              <a:t>ndërsa në zonat </a:t>
            </a:r>
            <a:r>
              <a:rPr sz="1100" spc="5" dirty="0">
                <a:latin typeface="TeXGyreHeros"/>
                <a:cs typeface="TeXGyreHeros"/>
              </a:rPr>
              <a:t>më </a:t>
            </a:r>
            <a:r>
              <a:rPr sz="1100" spc="-5" dirty="0">
                <a:latin typeface="TeXGyreHeros"/>
                <a:cs typeface="TeXGyreHeros"/>
              </a:rPr>
              <a:t>të ulëta, mbjellja </a:t>
            </a:r>
            <a:r>
              <a:rPr sz="1100" dirty="0">
                <a:latin typeface="TeXGyreHeros"/>
                <a:cs typeface="TeXGyreHeros"/>
              </a:rPr>
              <a:t>kryhet </a:t>
            </a:r>
            <a:r>
              <a:rPr sz="1100" spc="-5" dirty="0">
                <a:latin typeface="TeXGyreHeros"/>
                <a:cs typeface="TeXGyreHeros"/>
              </a:rPr>
              <a:t>gjatë Shtatorit </a:t>
            </a:r>
            <a:r>
              <a:rPr sz="1100" dirty="0">
                <a:latin typeface="TeXGyreHeros"/>
                <a:cs typeface="TeXGyreHeros"/>
              </a:rPr>
              <a:t>deri </a:t>
            </a:r>
            <a:r>
              <a:rPr sz="1100" spc="-5" dirty="0">
                <a:latin typeface="TeXGyreHeros"/>
                <a:cs typeface="TeXGyreHeros"/>
              </a:rPr>
              <a:t>në ditët  </a:t>
            </a:r>
            <a:r>
              <a:rPr sz="1100" dirty="0">
                <a:latin typeface="TeXGyreHeros"/>
                <a:cs typeface="TeXGyreHeros"/>
              </a:rPr>
              <a:t>e para </a:t>
            </a:r>
            <a:r>
              <a:rPr sz="1100" spc="5" dirty="0">
                <a:latin typeface="TeXGyreHeros"/>
                <a:cs typeface="TeXGyreHeros"/>
              </a:rPr>
              <a:t>të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spc="-20" dirty="0">
                <a:latin typeface="TeXGyreHeros"/>
                <a:cs typeface="TeXGyreHeros"/>
              </a:rPr>
              <a:t>Tetorit.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950">
              <a:latin typeface="TeXGyreHeros"/>
              <a:cs typeface="TeXGyreHeros"/>
            </a:endParaRPr>
          </a:p>
          <a:p>
            <a:pPr marL="12700" marR="2508250" indent="179705" algn="just">
              <a:lnSpc>
                <a:spcPct val="106100"/>
              </a:lnSpc>
            </a:pPr>
            <a:r>
              <a:rPr sz="1100" b="1" spc="-10" dirty="0">
                <a:latin typeface="Arial"/>
                <a:cs typeface="Arial"/>
              </a:rPr>
              <a:t>Teknologjia: </a:t>
            </a:r>
            <a:r>
              <a:rPr sz="1100" spc="-5" dirty="0">
                <a:latin typeface="TeXGyreHeros"/>
                <a:cs typeface="TeXGyreHeros"/>
              </a:rPr>
              <a:t>Parabimë </a:t>
            </a:r>
            <a:r>
              <a:rPr sz="1100" dirty="0">
                <a:latin typeface="TeXGyreHeros"/>
                <a:cs typeface="TeXGyreHeros"/>
              </a:rPr>
              <a:t>më të </a:t>
            </a:r>
            <a:r>
              <a:rPr sz="1100" spc="-5" dirty="0">
                <a:latin typeface="TeXGyreHeros"/>
                <a:cs typeface="TeXGyreHeros"/>
              </a:rPr>
              <a:t>mira  për </a:t>
            </a:r>
            <a:r>
              <a:rPr sz="1100" dirty="0">
                <a:latin typeface="TeXGyreHeros"/>
                <a:cs typeface="TeXGyreHeros"/>
              </a:rPr>
              <a:t>thekrën </a:t>
            </a:r>
            <a:r>
              <a:rPr sz="1100" spc="-5" dirty="0">
                <a:latin typeface="TeXGyreHeros"/>
                <a:cs typeface="TeXGyreHeros"/>
              </a:rPr>
              <a:t>janë bimët </a:t>
            </a:r>
            <a:r>
              <a:rPr sz="1100" dirty="0">
                <a:latin typeface="TeXGyreHeros"/>
                <a:cs typeface="TeXGyreHeros"/>
              </a:rPr>
              <a:t>që </a:t>
            </a:r>
            <a:r>
              <a:rPr sz="1100" spc="-5" dirty="0">
                <a:latin typeface="TeXGyreHeros"/>
                <a:cs typeface="TeXGyreHeros"/>
              </a:rPr>
              <a:t>prashiten dhe  bimët bishtajore. Në zonat </a:t>
            </a:r>
            <a:r>
              <a:rPr sz="1100" dirty="0">
                <a:latin typeface="TeXGyreHeros"/>
                <a:cs typeface="TeXGyreHeros"/>
              </a:rPr>
              <a:t>ku </a:t>
            </a:r>
            <a:r>
              <a:rPr sz="1100" spc="-5" dirty="0">
                <a:latin typeface="TeXGyreHeros"/>
                <a:cs typeface="TeXGyreHeros"/>
              </a:rPr>
              <a:t>ajo </a:t>
            </a:r>
            <a:r>
              <a:rPr sz="1100" dirty="0">
                <a:latin typeface="TeXGyreHeros"/>
                <a:cs typeface="TeXGyreHeros"/>
              </a:rPr>
              <a:t>kulti-  vohet </a:t>
            </a:r>
            <a:r>
              <a:rPr sz="1100" spc="-5" dirty="0">
                <a:latin typeface="TeXGyreHeros"/>
                <a:cs typeface="TeXGyreHeros"/>
              </a:rPr>
              <a:t>shkon mirë edhe pas patates dhe  bimëve</a:t>
            </a:r>
            <a:r>
              <a:rPr sz="1100" spc="-1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foragjere.</a:t>
            </a:r>
            <a:endParaRPr sz="11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  <a:spcBef>
                <a:spcPts val="85"/>
              </a:spcBef>
            </a:pPr>
            <a:r>
              <a:rPr sz="1100" b="1" spc="-5" dirty="0">
                <a:latin typeface="Arial"/>
                <a:cs typeface="Arial"/>
              </a:rPr>
              <a:t>Rendimenti: </a:t>
            </a:r>
            <a:r>
              <a:rPr sz="1100" dirty="0">
                <a:latin typeface="TeXGyreHeros"/>
                <a:cs typeface="TeXGyreHeros"/>
              </a:rPr>
              <a:t>40-50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kv/ha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10" dirty="0">
                <a:latin typeface="Arial"/>
                <a:cs typeface="Arial"/>
              </a:rPr>
              <a:t>Veçantitë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200">
              <a:latin typeface="Arial"/>
              <a:cs typeface="Arial"/>
            </a:endParaRPr>
          </a:p>
          <a:p>
            <a:pPr marL="12700" marR="2508250" indent="179705" algn="just">
              <a:lnSpc>
                <a:spcPct val="106100"/>
              </a:lnSpc>
            </a:pPr>
            <a:r>
              <a:rPr sz="1100" b="1" spc="-5" dirty="0">
                <a:latin typeface="Arial"/>
                <a:cs typeface="Arial"/>
              </a:rPr>
              <a:t>Pozitive: </a:t>
            </a:r>
            <a:r>
              <a:rPr sz="1100" spc="-5" dirty="0">
                <a:latin typeface="TeXGyreHeros"/>
                <a:cs typeface="TeXGyreHeros"/>
              </a:rPr>
              <a:t>Rekomandohet </a:t>
            </a:r>
            <a:r>
              <a:rPr sz="1100" dirty="0">
                <a:latin typeface="TeXGyreHeros"/>
                <a:cs typeface="TeXGyreHeros"/>
              </a:rPr>
              <a:t>si ushqim i  </a:t>
            </a:r>
            <a:r>
              <a:rPr sz="1100" spc="-5" dirty="0">
                <a:latin typeface="TeXGyreHeros"/>
                <a:cs typeface="TeXGyreHeros"/>
              </a:rPr>
              <a:t>personave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diabet. </a:t>
            </a:r>
            <a:r>
              <a:rPr sz="1100" spc="-10" dirty="0">
                <a:latin typeface="TeXGyreHeros"/>
                <a:cs typeface="TeXGyreHeros"/>
              </a:rPr>
              <a:t>Ul </a:t>
            </a:r>
            <a:r>
              <a:rPr sz="1100" spc="-5" dirty="0">
                <a:latin typeface="TeXGyreHeros"/>
                <a:cs typeface="TeXGyreHeros"/>
              </a:rPr>
              <a:t>kolesterolin </a:t>
            </a:r>
            <a:r>
              <a:rPr sz="1100" dirty="0">
                <a:latin typeface="TeXGyreHeros"/>
                <a:cs typeface="TeXGyreHeros"/>
              </a:rPr>
              <a:t>së  bashku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dirty="0">
                <a:latin typeface="TeXGyreHeros"/>
                <a:cs typeface="TeXGyreHeros"/>
              </a:rPr>
              <a:t>rrezikun e </a:t>
            </a:r>
            <a:r>
              <a:rPr sz="1100" spc="-5" dirty="0">
                <a:latin typeface="TeXGyreHeros"/>
                <a:cs typeface="TeXGyreHeros"/>
              </a:rPr>
              <a:t>sëmundjeve </a:t>
            </a:r>
            <a:r>
              <a:rPr sz="1100" dirty="0">
                <a:latin typeface="TeXGyreHeros"/>
                <a:cs typeface="TeXGyreHeros"/>
              </a:rPr>
              <a:t>kar-  </a:t>
            </a:r>
            <a:r>
              <a:rPr sz="1100" spc="-5" dirty="0">
                <a:latin typeface="TeXGyreHeros"/>
                <a:cs typeface="TeXGyreHeros"/>
              </a:rPr>
              <a:t>diovaskulare, kancerin. Buka </a:t>
            </a:r>
            <a:r>
              <a:rPr sz="1100" dirty="0">
                <a:latin typeface="TeXGyreHeros"/>
                <a:cs typeface="TeXGyreHeros"/>
              </a:rPr>
              <a:t>e thekrës  </a:t>
            </a:r>
            <a:r>
              <a:rPr sz="1100" spc="-5" dirty="0">
                <a:latin typeface="TeXGyreHeros"/>
                <a:cs typeface="TeXGyreHeros"/>
              </a:rPr>
              <a:t>nuk </a:t>
            </a:r>
            <a:r>
              <a:rPr sz="1100" dirty="0">
                <a:latin typeface="TeXGyreHeros"/>
                <a:cs typeface="TeXGyreHeros"/>
              </a:rPr>
              <a:t>thahet </a:t>
            </a:r>
            <a:r>
              <a:rPr sz="1100" spc="-10" dirty="0">
                <a:latin typeface="TeXGyreHeros"/>
                <a:cs typeface="TeXGyreHeros"/>
              </a:rPr>
              <a:t>si </a:t>
            </a:r>
            <a:r>
              <a:rPr sz="1100" dirty="0">
                <a:latin typeface="TeXGyreHeros"/>
                <a:cs typeface="TeXGyreHeros"/>
              </a:rPr>
              <a:t>buka e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grurit.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950">
              <a:latin typeface="TeXGyreHeros"/>
              <a:cs typeface="TeXGyreHeros"/>
            </a:endParaRPr>
          </a:p>
          <a:p>
            <a:pPr marL="12700" marR="2510155" indent="179705" algn="just">
              <a:lnSpc>
                <a:spcPct val="106400"/>
              </a:lnSpc>
            </a:pPr>
            <a:r>
              <a:rPr sz="1100" b="1" spc="-5" dirty="0">
                <a:latin typeface="Arial"/>
                <a:cs typeface="Arial"/>
              </a:rPr>
              <a:t>Negative: </a:t>
            </a:r>
            <a:r>
              <a:rPr sz="1100" spc="-5" dirty="0">
                <a:latin typeface="TeXGyreHeros"/>
                <a:cs typeface="TeXGyreHeros"/>
              </a:rPr>
              <a:t>Jep më pak </a:t>
            </a:r>
            <a:r>
              <a:rPr sz="1100" dirty="0">
                <a:latin typeface="TeXGyreHeros"/>
                <a:cs typeface="TeXGyreHeros"/>
              </a:rPr>
              <a:t>prodhim në  </a:t>
            </a:r>
            <a:r>
              <a:rPr sz="1100" spc="-5" dirty="0">
                <a:latin typeface="TeXGyreHeros"/>
                <a:cs typeface="TeXGyreHeros"/>
              </a:rPr>
              <a:t>toka të</a:t>
            </a:r>
            <a:r>
              <a:rPr sz="1100" spc="1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rënda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950">
              <a:latin typeface="TeXGyreHeros"/>
              <a:cs typeface="TeXGyreHeros"/>
            </a:endParaRPr>
          </a:p>
          <a:p>
            <a:pPr marL="12700" marR="2508885" indent="179705" algn="just">
              <a:lnSpc>
                <a:spcPct val="106400"/>
              </a:lnSpc>
            </a:pPr>
            <a:r>
              <a:rPr sz="1100" b="1" spc="-5" dirty="0">
                <a:latin typeface="Arial"/>
                <a:cs typeface="Arial"/>
              </a:rPr>
              <a:t>Përdorimi: </a:t>
            </a:r>
            <a:r>
              <a:rPr sz="1100" dirty="0">
                <a:latin typeface="TeXGyreHeros"/>
                <a:cs typeface="TeXGyreHeros"/>
              </a:rPr>
              <a:t>Mielli i </a:t>
            </a:r>
            <a:r>
              <a:rPr sz="1100" spc="-5" dirty="0">
                <a:latin typeface="TeXGyreHeros"/>
                <a:cs typeface="TeXGyreHeros"/>
              </a:rPr>
              <a:t>thekrës përdoret  </a:t>
            </a:r>
            <a:r>
              <a:rPr sz="1100" dirty="0">
                <a:latin typeface="TeXGyreHeros"/>
                <a:cs typeface="TeXGyreHeros"/>
              </a:rPr>
              <a:t>më </a:t>
            </a:r>
            <a:r>
              <a:rPr sz="1100" spc="-5" dirty="0">
                <a:latin typeface="TeXGyreHeros"/>
                <a:cs typeface="TeXGyreHeros"/>
              </a:rPr>
              <a:t>tepër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përzierjet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miellit për </a:t>
            </a:r>
            <a:r>
              <a:rPr sz="1100" dirty="0">
                <a:latin typeface="TeXGyreHeros"/>
                <a:cs typeface="TeXGyreHeros"/>
              </a:rPr>
              <a:t>bukë  </a:t>
            </a:r>
            <a:r>
              <a:rPr sz="1100" spc="-5" dirty="0">
                <a:latin typeface="TeXGyreHeros"/>
                <a:cs typeface="TeXGyreHeros"/>
              </a:rPr>
              <a:t>integrale.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dirty="0">
                <a:latin typeface="Arial"/>
                <a:cs typeface="Arial"/>
              </a:rPr>
              <a:t>Risku: </a:t>
            </a:r>
            <a:r>
              <a:rPr sz="1100" spc="-5" dirty="0">
                <a:latin typeface="TeXGyreHeros"/>
                <a:cs typeface="TeXGyreHeros"/>
              </a:rPr>
              <a:t>Nuk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ka.</a:t>
            </a:r>
            <a:endParaRPr sz="1100">
              <a:latin typeface="TeXGyreHeros"/>
              <a:cs typeface="TeXGyreHero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364229" y="3493770"/>
            <a:ext cx="2435860" cy="2455545"/>
            <a:chOff x="3364229" y="3493770"/>
            <a:chExt cx="2435860" cy="2455545"/>
          </a:xfrm>
        </p:grpSpPr>
        <p:sp>
          <p:nvSpPr>
            <p:cNvPr id="4" name="object 4"/>
            <p:cNvSpPr/>
            <p:nvPr/>
          </p:nvSpPr>
          <p:spPr>
            <a:xfrm>
              <a:off x="3366515" y="3497580"/>
              <a:ext cx="2430780" cy="24505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368039" y="3497580"/>
              <a:ext cx="2428240" cy="2447925"/>
            </a:xfrm>
            <a:custGeom>
              <a:avLst/>
              <a:gdLst/>
              <a:ahLst/>
              <a:cxnLst/>
              <a:rect l="l" t="t" r="r" b="b"/>
              <a:pathLst>
                <a:path w="2428240" h="2447925">
                  <a:moveTo>
                    <a:pt x="0" y="0"/>
                  </a:moveTo>
                  <a:lnTo>
                    <a:pt x="0" y="2447544"/>
                  </a:lnTo>
                  <a:lnTo>
                    <a:pt x="2427731" y="2447544"/>
                  </a:lnTo>
                  <a:lnTo>
                    <a:pt x="2427731" y="0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3364229" y="6136386"/>
            <a:ext cx="2435860" cy="2307590"/>
            <a:chOff x="3364229" y="6136386"/>
            <a:chExt cx="2435860" cy="2307590"/>
          </a:xfrm>
        </p:grpSpPr>
        <p:sp>
          <p:nvSpPr>
            <p:cNvPr id="7" name="object 7"/>
            <p:cNvSpPr/>
            <p:nvPr/>
          </p:nvSpPr>
          <p:spPr>
            <a:xfrm>
              <a:off x="3368039" y="6138672"/>
              <a:ext cx="2429255" cy="230276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368039" y="6140196"/>
              <a:ext cx="2428240" cy="2299970"/>
            </a:xfrm>
            <a:custGeom>
              <a:avLst/>
              <a:gdLst/>
              <a:ahLst/>
              <a:cxnLst/>
              <a:rect l="l" t="t" r="r" b="b"/>
              <a:pathLst>
                <a:path w="2428240" h="2299970">
                  <a:moveTo>
                    <a:pt x="0" y="0"/>
                  </a:moveTo>
                  <a:lnTo>
                    <a:pt x="0" y="2299716"/>
                  </a:lnTo>
                  <a:lnTo>
                    <a:pt x="2427731" y="2299716"/>
                  </a:lnTo>
                  <a:lnTo>
                    <a:pt x="2427731" y="0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41275">
              <a:lnSpc>
                <a:spcPct val="100000"/>
              </a:lnSpc>
              <a:spcBef>
                <a:spcPts val="15"/>
              </a:spcBef>
            </a:pPr>
            <a:r>
              <a:rPr dirty="0"/>
              <a:t>- </a:t>
            </a:r>
            <a:fld id="{81D60167-4931-47E6-BA6A-407CBD079E47}" type="slidenum">
              <a:rPr dirty="0"/>
              <a:t>64</a:t>
            </a:fld>
            <a:r>
              <a:rPr spc="-100" dirty="0"/>
              <a:t> </a:t>
            </a:r>
            <a:r>
              <a:rPr dirty="0"/>
              <a:t>-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43204" y="602079"/>
            <a:ext cx="5030470" cy="786510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742439" marR="1627505" indent="-106680">
              <a:lnSpc>
                <a:spcPct val="118600"/>
              </a:lnSpc>
              <a:spcBef>
                <a:spcPts val="95"/>
              </a:spcBef>
            </a:pPr>
            <a:r>
              <a:rPr sz="1400" b="1" spc="-5" dirty="0">
                <a:latin typeface="Arial"/>
                <a:cs typeface="Arial"/>
              </a:rPr>
              <a:t>Misri “Reçi </a:t>
            </a:r>
            <a:r>
              <a:rPr sz="1400" b="1" dirty="0">
                <a:latin typeface="Arial"/>
                <a:cs typeface="Arial"/>
              </a:rPr>
              <a:t>i </a:t>
            </a:r>
            <a:r>
              <a:rPr sz="1400" b="1" spc="-5" dirty="0">
                <a:latin typeface="Arial"/>
                <a:cs typeface="Arial"/>
              </a:rPr>
              <a:t>bardhë”  Specia: </a:t>
            </a:r>
            <a:r>
              <a:rPr sz="1250" i="1" spc="-5" dirty="0">
                <a:latin typeface="Arimo"/>
                <a:cs typeface="Arimo"/>
              </a:rPr>
              <a:t>Zea </a:t>
            </a:r>
            <a:r>
              <a:rPr sz="1250" i="1" dirty="0">
                <a:latin typeface="Arimo"/>
                <a:cs typeface="Arimo"/>
              </a:rPr>
              <a:t>mays</a:t>
            </a:r>
            <a:r>
              <a:rPr sz="1250" i="1" spc="-105" dirty="0">
                <a:latin typeface="Arimo"/>
                <a:cs typeface="Arimo"/>
              </a:rPr>
              <a:t> </a:t>
            </a:r>
            <a:r>
              <a:rPr sz="1250" spc="-5" dirty="0">
                <a:latin typeface="TeXGyreHeros"/>
                <a:cs typeface="TeXGyreHeros"/>
              </a:rPr>
              <a:t>L.</a:t>
            </a:r>
            <a:endParaRPr sz="125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900">
              <a:latin typeface="TeXGyreHeros"/>
              <a:cs typeface="TeXGyreHeros"/>
            </a:endParaRPr>
          </a:p>
          <a:p>
            <a:pPr marL="12700" marR="5080" indent="179705" algn="just">
              <a:lnSpc>
                <a:spcPct val="106100"/>
              </a:lnSpc>
            </a:pPr>
            <a:r>
              <a:rPr sz="1100" b="1" spc="-5" dirty="0">
                <a:latin typeface="Arial"/>
                <a:cs typeface="Arial"/>
              </a:rPr>
              <a:t>Përhapja: </a:t>
            </a:r>
            <a:r>
              <a:rPr sz="1100" dirty="0">
                <a:latin typeface="TeXGyreHeros"/>
                <a:cs typeface="TeXGyreHeros"/>
              </a:rPr>
              <a:t>Në zonën e </a:t>
            </a:r>
            <a:r>
              <a:rPr sz="1100" spc="-5" dirty="0">
                <a:latin typeface="TeXGyreHeros"/>
                <a:cs typeface="TeXGyreHeros"/>
              </a:rPr>
              <a:t>Shkrelit të </a:t>
            </a:r>
            <a:r>
              <a:rPr sz="1100" dirty="0">
                <a:latin typeface="TeXGyreHeros"/>
                <a:cs typeface="TeXGyreHeros"/>
              </a:rPr>
              <a:t>Malësisë së </a:t>
            </a:r>
            <a:r>
              <a:rPr sz="1100" spc="-5" dirty="0">
                <a:latin typeface="TeXGyreHeros"/>
                <a:cs typeface="TeXGyreHeros"/>
              </a:rPr>
              <a:t>Madhe kultivohet </a:t>
            </a:r>
            <a:r>
              <a:rPr sz="1100" dirty="0">
                <a:latin typeface="TeXGyreHeros"/>
                <a:cs typeface="TeXGyreHeros"/>
              </a:rPr>
              <a:t>për më se</a:t>
            </a:r>
            <a:r>
              <a:rPr sz="1100" spc="-21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200  </a:t>
            </a:r>
            <a:r>
              <a:rPr sz="1100" spc="-5" dirty="0">
                <a:latin typeface="TeXGyreHeros"/>
                <a:cs typeface="TeXGyreHeros"/>
              </a:rPr>
              <a:t>vjet. Sipas gojëdhënave, është sjellë </a:t>
            </a:r>
            <a:r>
              <a:rPr sz="1100" dirty="0">
                <a:latin typeface="TeXGyreHeros"/>
                <a:cs typeface="TeXGyreHeros"/>
              </a:rPr>
              <a:t>nga </a:t>
            </a:r>
            <a:r>
              <a:rPr sz="1100" spc="-10" dirty="0">
                <a:latin typeface="TeXGyreHeros"/>
                <a:cs typeface="TeXGyreHeros"/>
              </a:rPr>
              <a:t>Turqia </a:t>
            </a:r>
            <a:r>
              <a:rPr sz="1100" dirty="0">
                <a:latin typeface="TeXGyreHeros"/>
                <a:cs typeface="TeXGyreHeros"/>
              </a:rPr>
              <a:t>në fshatin </a:t>
            </a:r>
            <a:r>
              <a:rPr sz="1100" spc="-5" dirty="0">
                <a:latin typeface="TeXGyreHeros"/>
                <a:cs typeface="TeXGyreHeros"/>
              </a:rPr>
              <a:t>Reç në ﬁllim të viteve  1800 </a:t>
            </a:r>
            <a:r>
              <a:rPr sz="1100" dirty="0">
                <a:latin typeface="TeXGyreHeros"/>
                <a:cs typeface="TeXGyreHeros"/>
              </a:rPr>
              <a:t>nga </a:t>
            </a:r>
            <a:r>
              <a:rPr sz="1100" spc="-5" dirty="0">
                <a:latin typeface="TeXGyreHeros"/>
                <a:cs typeface="TeXGyreHeros"/>
              </a:rPr>
              <a:t>Ibrahim Zogu, sikurse tregon stërnipi </a:t>
            </a:r>
            <a:r>
              <a:rPr sz="1100" dirty="0">
                <a:latin typeface="TeXGyreHeros"/>
                <a:cs typeface="TeXGyreHeros"/>
              </a:rPr>
              <a:t>i tij, banor i Reçit, </a:t>
            </a:r>
            <a:r>
              <a:rPr sz="1100" spc="-5" dirty="0">
                <a:latin typeface="TeXGyreHeros"/>
                <a:cs typeface="TeXGyreHeros"/>
              </a:rPr>
              <a:t>Xhemal Brahim  Dacaj. </a:t>
            </a:r>
            <a:r>
              <a:rPr sz="1100" dirty="0">
                <a:latin typeface="TeXGyreHeros"/>
                <a:cs typeface="TeXGyreHeros"/>
              </a:rPr>
              <a:t>Fara </a:t>
            </a:r>
            <a:r>
              <a:rPr sz="1100" spc="-5" dirty="0">
                <a:latin typeface="TeXGyreHeros"/>
                <a:cs typeface="TeXGyreHeros"/>
              </a:rPr>
              <a:t>është </a:t>
            </a:r>
            <a:r>
              <a:rPr sz="1100" spc="-10" dirty="0">
                <a:latin typeface="TeXGyreHeros"/>
                <a:cs typeface="TeXGyreHeros"/>
              </a:rPr>
              <a:t>mbajtur, </a:t>
            </a:r>
            <a:r>
              <a:rPr sz="1100" spc="-5" dirty="0">
                <a:latin typeface="TeXGyreHeros"/>
                <a:cs typeface="TeXGyreHeros"/>
              </a:rPr>
              <a:t>ruajtur </a:t>
            </a:r>
            <a:r>
              <a:rPr sz="1100" dirty="0">
                <a:latin typeface="TeXGyreHeros"/>
                <a:cs typeface="TeXGyreHeros"/>
              </a:rPr>
              <a:t>dhe </a:t>
            </a:r>
            <a:r>
              <a:rPr sz="1100" spc="-5" dirty="0">
                <a:latin typeface="TeXGyreHeros"/>
                <a:cs typeface="TeXGyreHeros"/>
              </a:rPr>
              <a:t>trashëguar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familje brez pas </a:t>
            </a:r>
            <a:r>
              <a:rPr sz="1100" dirty="0">
                <a:latin typeface="TeXGyreHeros"/>
                <a:cs typeface="TeXGyreHeros"/>
              </a:rPr>
              <a:t>brezi. Zë  </a:t>
            </a:r>
            <a:r>
              <a:rPr sz="1100" spc="-5" dirty="0">
                <a:latin typeface="TeXGyreHeros"/>
                <a:cs typeface="TeXGyreHeros"/>
              </a:rPr>
              <a:t>rreth 15-20%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sipërfaqes </a:t>
            </a:r>
            <a:r>
              <a:rPr sz="1100" dirty="0">
                <a:latin typeface="TeXGyreHeros"/>
                <a:cs typeface="TeXGyreHeros"/>
              </a:rPr>
              <a:t>që mbillet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dirty="0">
                <a:latin typeface="TeXGyreHeros"/>
                <a:cs typeface="TeXGyreHeros"/>
              </a:rPr>
              <a:t>misër </a:t>
            </a:r>
            <a:r>
              <a:rPr sz="1100" spc="-5" dirty="0">
                <a:latin typeface="TeXGyreHeros"/>
                <a:cs typeface="TeXGyreHeros"/>
              </a:rPr>
              <a:t>në </a:t>
            </a:r>
            <a:r>
              <a:rPr sz="1100" dirty="0">
                <a:latin typeface="TeXGyreHeros"/>
                <a:cs typeface="TeXGyreHeros"/>
              </a:rPr>
              <a:t>këtë </a:t>
            </a:r>
            <a:r>
              <a:rPr sz="1100" spc="-5" dirty="0">
                <a:latin typeface="TeXGyreHeros"/>
                <a:cs typeface="TeXGyreHeros"/>
              </a:rPr>
              <a:t>fshat dhe </a:t>
            </a:r>
            <a:r>
              <a:rPr sz="1100" dirty="0">
                <a:latin typeface="TeXGyreHeros"/>
                <a:cs typeface="TeXGyreHeros"/>
              </a:rPr>
              <a:t>ato </a:t>
            </a:r>
            <a:r>
              <a:rPr sz="1100" spc="-5" dirty="0">
                <a:latin typeface="TeXGyreHeros"/>
                <a:cs typeface="TeXGyreHeros"/>
              </a:rPr>
              <a:t>rreth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tij.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950">
              <a:latin typeface="TeXGyreHeros"/>
              <a:cs typeface="TeXGyreHeros"/>
            </a:endParaRPr>
          </a:p>
          <a:p>
            <a:pPr marL="12700" marR="5715" indent="179705" algn="just">
              <a:lnSpc>
                <a:spcPct val="106400"/>
              </a:lnSpc>
            </a:pPr>
            <a:r>
              <a:rPr sz="1100" b="1" spc="-5" dirty="0">
                <a:latin typeface="Arial"/>
                <a:cs typeface="Arial"/>
              </a:rPr>
              <a:t>Kushtet </a:t>
            </a:r>
            <a:r>
              <a:rPr sz="1100" b="1" dirty="0">
                <a:latin typeface="Arial"/>
                <a:cs typeface="Arial"/>
              </a:rPr>
              <a:t>e </a:t>
            </a:r>
            <a:r>
              <a:rPr sz="1100" b="1" spc="-5" dirty="0">
                <a:latin typeface="Arial"/>
                <a:cs typeface="Arial"/>
              </a:rPr>
              <a:t>kultivimit: </a:t>
            </a:r>
            <a:r>
              <a:rPr sz="1100" dirty="0">
                <a:latin typeface="TeXGyreHeros"/>
                <a:cs typeface="TeXGyreHeros"/>
              </a:rPr>
              <a:t>Në tarraca </a:t>
            </a:r>
            <a:r>
              <a:rPr sz="1100" spc="-5" dirty="0">
                <a:latin typeface="TeXGyreHeros"/>
                <a:cs typeface="TeXGyreHeros"/>
              </a:rPr>
              <a:t>malore, </a:t>
            </a:r>
            <a:r>
              <a:rPr sz="1100" dirty="0">
                <a:latin typeface="TeXGyreHeros"/>
                <a:cs typeface="TeXGyreHeros"/>
              </a:rPr>
              <a:t>me ekspozicion </a:t>
            </a:r>
            <a:r>
              <a:rPr sz="1100" spc="-5" dirty="0">
                <a:latin typeface="TeXGyreHeros"/>
                <a:cs typeface="TeXGyreHeros"/>
              </a:rPr>
              <a:t>nga lindja, me toka  të thella,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pasura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lëndë organike </a:t>
            </a:r>
            <a:r>
              <a:rPr sz="1100" dirty="0">
                <a:latin typeface="TeXGyreHeros"/>
                <a:cs typeface="TeXGyreHeros"/>
              </a:rPr>
              <a:t>e të </a:t>
            </a:r>
            <a:r>
              <a:rPr sz="1100" spc="-5" dirty="0">
                <a:latin typeface="TeXGyreHeros"/>
                <a:cs typeface="TeXGyreHeros"/>
              </a:rPr>
              <a:t>freskëta në verë. Kultivohet kryesisht  në </a:t>
            </a:r>
            <a:r>
              <a:rPr sz="1100" dirty="0">
                <a:latin typeface="TeXGyreHeros"/>
                <a:cs typeface="TeXGyreHeros"/>
              </a:rPr>
              <a:t>zona pa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ujitje.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950">
              <a:latin typeface="TeXGyreHeros"/>
              <a:cs typeface="TeXGyreHeros"/>
            </a:endParaRPr>
          </a:p>
          <a:p>
            <a:pPr marL="12700" marR="5715" indent="179705" algn="just">
              <a:lnSpc>
                <a:spcPct val="106400"/>
              </a:lnSpc>
              <a:spcBef>
                <a:spcPts val="5"/>
              </a:spcBef>
            </a:pPr>
            <a:r>
              <a:rPr sz="1100" b="1" spc="-5" dirty="0">
                <a:latin typeface="Arial"/>
                <a:cs typeface="Arial"/>
              </a:rPr>
              <a:t>Përshkrimi: </a:t>
            </a:r>
            <a:r>
              <a:rPr sz="1100" spc="-5" dirty="0">
                <a:latin typeface="TeXGyreHeros"/>
                <a:cs typeface="TeXGyreHeros"/>
              </a:rPr>
              <a:t>Bimët janë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shtat të mesëm, </a:t>
            </a:r>
            <a:r>
              <a:rPr sz="1100" dirty="0">
                <a:latin typeface="TeXGyreHeros"/>
                <a:cs typeface="TeXGyreHeros"/>
              </a:rPr>
              <a:t>170-180 cm, kërcell i veshur </a:t>
            </a:r>
            <a:r>
              <a:rPr sz="1100" spc="-5" dirty="0">
                <a:latin typeface="TeXGyreHeros"/>
                <a:cs typeface="TeXGyreHeros"/>
              </a:rPr>
              <a:t>mirë  </a:t>
            </a:r>
            <a:r>
              <a:rPr sz="1100" dirty="0">
                <a:latin typeface="TeXGyreHeros"/>
                <a:cs typeface="TeXGyreHeros"/>
              </a:rPr>
              <a:t>me gjethe, kalli </a:t>
            </a:r>
            <a:r>
              <a:rPr sz="1100" spc="-10" dirty="0">
                <a:latin typeface="TeXGyreHeros"/>
                <a:cs typeface="TeXGyreHeros"/>
              </a:rPr>
              <a:t>mesatar, </a:t>
            </a:r>
            <a:r>
              <a:rPr sz="1100" spc="-5" dirty="0">
                <a:latin typeface="TeXGyreHeros"/>
                <a:cs typeface="TeXGyreHeros"/>
              </a:rPr>
              <a:t>me koçan </a:t>
            </a:r>
            <a:r>
              <a:rPr sz="1100" dirty="0">
                <a:latin typeface="TeXGyreHeros"/>
                <a:cs typeface="TeXGyreHeros"/>
              </a:rPr>
              <a:t>e kokërr të </a:t>
            </a:r>
            <a:r>
              <a:rPr sz="1100" spc="-5" dirty="0">
                <a:latin typeface="TeXGyreHeros"/>
                <a:cs typeface="TeXGyreHeros"/>
              </a:rPr>
              <a:t>bardhë, </a:t>
            </a:r>
            <a:r>
              <a:rPr sz="1100" dirty="0">
                <a:latin typeface="TeXGyreHeros"/>
                <a:cs typeface="TeXGyreHeros"/>
              </a:rPr>
              <a:t>me konsistencë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qelqore.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950">
              <a:latin typeface="TeXGyreHeros"/>
              <a:cs typeface="TeXGyreHeros"/>
            </a:endParaRPr>
          </a:p>
          <a:p>
            <a:pPr marL="12700" marR="6985" indent="179705" algn="just">
              <a:lnSpc>
                <a:spcPct val="106400"/>
              </a:lnSpc>
            </a:pPr>
            <a:r>
              <a:rPr sz="1100" b="1" spc="-5" dirty="0">
                <a:latin typeface="Arial"/>
                <a:cs typeface="Arial"/>
              </a:rPr>
              <a:t>Kultivimi: </a:t>
            </a:r>
            <a:r>
              <a:rPr sz="1100" dirty="0">
                <a:latin typeface="TeXGyreHeros"/>
                <a:cs typeface="TeXGyreHeros"/>
              </a:rPr>
              <a:t>Misër me </a:t>
            </a:r>
            <a:r>
              <a:rPr sz="1100" spc="-5" dirty="0">
                <a:latin typeface="TeXGyreHeros"/>
                <a:cs typeface="TeXGyreHeros"/>
              </a:rPr>
              <a:t>cikël mesatarisht të mesëm, </a:t>
            </a:r>
            <a:r>
              <a:rPr sz="1100" dirty="0">
                <a:latin typeface="TeXGyreHeros"/>
                <a:cs typeface="TeXGyreHeros"/>
              </a:rPr>
              <a:t>90-94 </a:t>
            </a:r>
            <a:r>
              <a:rPr sz="1100" spc="-5" dirty="0">
                <a:latin typeface="TeXGyreHeros"/>
                <a:cs typeface="TeXGyreHeros"/>
              </a:rPr>
              <a:t>ditësh; mbillet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mes  të </a:t>
            </a:r>
            <a:r>
              <a:rPr sz="1100" dirty="0">
                <a:latin typeface="TeXGyreHeros"/>
                <a:cs typeface="TeXGyreHeros"/>
              </a:rPr>
              <a:t>muajit </a:t>
            </a:r>
            <a:r>
              <a:rPr sz="1100" spc="-5" dirty="0">
                <a:latin typeface="TeXGyreHeros"/>
                <a:cs typeface="TeXGyreHeros"/>
              </a:rPr>
              <a:t>prill </a:t>
            </a:r>
            <a:r>
              <a:rPr sz="1100" dirty="0">
                <a:latin typeface="TeXGyreHeros"/>
                <a:cs typeface="TeXGyreHeros"/>
              </a:rPr>
              <a:t>dhe </a:t>
            </a:r>
            <a:r>
              <a:rPr sz="1100" spc="-5" dirty="0">
                <a:latin typeface="TeXGyreHeros"/>
                <a:cs typeface="TeXGyreHeros"/>
              </a:rPr>
              <a:t>vilet në </a:t>
            </a:r>
            <a:r>
              <a:rPr sz="1100" dirty="0">
                <a:latin typeface="TeXGyreHeros"/>
                <a:cs typeface="TeXGyreHeros"/>
              </a:rPr>
              <a:t>mes të muajit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gusht.</a:t>
            </a:r>
            <a:endParaRPr sz="1100">
              <a:latin typeface="TeXGyreHeros"/>
              <a:cs typeface="TeXGyreHeros"/>
            </a:endParaRPr>
          </a:p>
          <a:p>
            <a:pPr marL="12700" marR="1823720" indent="179705" algn="just">
              <a:lnSpc>
                <a:spcPct val="105900"/>
              </a:lnSpc>
              <a:spcBef>
                <a:spcPts val="1000"/>
              </a:spcBef>
            </a:pPr>
            <a:r>
              <a:rPr sz="1100" b="1" spc="-10" dirty="0">
                <a:latin typeface="Arial"/>
                <a:cs typeface="Arial"/>
              </a:rPr>
              <a:t>Teknologjia: </a:t>
            </a:r>
            <a:r>
              <a:rPr sz="1100" spc="-5" dirty="0">
                <a:latin typeface="TeXGyreHeros"/>
                <a:cs typeface="TeXGyreHeros"/>
              </a:rPr>
              <a:t>Plehërim organik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40-50 </a:t>
            </a:r>
            <a:r>
              <a:rPr sz="1100" dirty="0">
                <a:latin typeface="TeXGyreHeros"/>
                <a:cs typeface="TeXGyreHeros"/>
              </a:rPr>
              <a:t>kv/dy-  </a:t>
            </a:r>
            <a:r>
              <a:rPr sz="1100" spc="-5" dirty="0">
                <a:latin typeface="TeXGyreHeros"/>
                <a:cs typeface="TeXGyreHeros"/>
              </a:rPr>
              <a:t>nym, </a:t>
            </a:r>
            <a:r>
              <a:rPr sz="1100" dirty="0">
                <a:latin typeface="TeXGyreHeros"/>
                <a:cs typeface="TeXGyreHeros"/>
              </a:rPr>
              <a:t>punim </a:t>
            </a:r>
            <a:r>
              <a:rPr sz="1100" spc="-5" dirty="0">
                <a:latin typeface="TeXGyreHeros"/>
                <a:cs typeface="TeXGyreHeros"/>
              </a:rPr>
              <a:t>toke 20-25 </a:t>
            </a:r>
            <a:r>
              <a:rPr sz="1100" dirty="0">
                <a:latin typeface="TeXGyreHeros"/>
                <a:cs typeface="TeXGyreHeros"/>
              </a:rPr>
              <a:t>cm, </a:t>
            </a:r>
            <a:r>
              <a:rPr sz="1100" spc="-5" dirty="0">
                <a:latin typeface="TeXGyreHeros"/>
                <a:cs typeface="TeXGyreHeros"/>
              </a:rPr>
              <a:t>lesim, mbjellje </a:t>
            </a:r>
            <a:r>
              <a:rPr sz="1100" dirty="0">
                <a:latin typeface="TeXGyreHeros"/>
                <a:cs typeface="TeXGyreHeros"/>
              </a:rPr>
              <a:t>me</a:t>
            </a:r>
            <a:r>
              <a:rPr sz="1100" spc="-19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shatë  në brazdë, ujitje, vjelje. </a:t>
            </a:r>
            <a:r>
              <a:rPr sz="1100" dirty="0">
                <a:latin typeface="TeXGyreHeros"/>
                <a:cs typeface="TeXGyreHeros"/>
              </a:rPr>
              <a:t>Pa vjeljes prodhimi selek-  </a:t>
            </a:r>
            <a:r>
              <a:rPr sz="1100" spc="-5" dirty="0">
                <a:latin typeface="TeXGyreHeros"/>
                <a:cs typeface="TeXGyreHeros"/>
              </a:rPr>
              <a:t>sionohet, thahet mirë </a:t>
            </a:r>
            <a:r>
              <a:rPr sz="1100" dirty="0">
                <a:latin typeface="TeXGyreHeros"/>
                <a:cs typeface="TeXGyreHeros"/>
              </a:rPr>
              <a:t>dhe </a:t>
            </a:r>
            <a:r>
              <a:rPr sz="1100" spc="-5" dirty="0">
                <a:latin typeface="TeXGyreHeros"/>
                <a:cs typeface="TeXGyreHeros"/>
              </a:rPr>
              <a:t>ruhet në koçekë </a:t>
            </a:r>
            <a:r>
              <a:rPr sz="1100" dirty="0">
                <a:latin typeface="TeXGyreHeros"/>
                <a:cs typeface="TeXGyreHeros"/>
              </a:rPr>
              <a:t>druri </a:t>
            </a:r>
            <a:r>
              <a:rPr sz="1100" spc="-5" dirty="0">
                <a:latin typeface="TeXGyreHeros"/>
                <a:cs typeface="TeXGyreHeros"/>
              </a:rPr>
              <a:t>për  </a:t>
            </a:r>
            <a:r>
              <a:rPr sz="1100" dirty="0">
                <a:latin typeface="TeXGyreHeros"/>
                <a:cs typeface="TeXGyreHeros"/>
              </a:rPr>
              <a:t>konsum </a:t>
            </a:r>
            <a:r>
              <a:rPr sz="1100" spc="-5" dirty="0">
                <a:latin typeface="TeXGyreHeros"/>
                <a:cs typeface="TeXGyreHeros"/>
              </a:rPr>
              <a:t>në</a:t>
            </a:r>
            <a:r>
              <a:rPr sz="1100" spc="-1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vijimësi.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75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Rendimenti: </a:t>
            </a:r>
            <a:r>
              <a:rPr sz="1100" spc="-5" dirty="0">
                <a:latin typeface="TeXGyreHeros"/>
                <a:cs typeface="TeXGyreHeros"/>
              </a:rPr>
              <a:t>rreth </a:t>
            </a:r>
            <a:r>
              <a:rPr sz="1100" dirty="0">
                <a:latin typeface="TeXGyreHeros"/>
                <a:cs typeface="TeXGyreHeros"/>
              </a:rPr>
              <a:t>3,0- </a:t>
            </a:r>
            <a:r>
              <a:rPr sz="1100" spc="-5" dirty="0">
                <a:latin typeface="TeXGyreHeros"/>
                <a:cs typeface="TeXGyreHeros"/>
              </a:rPr>
              <a:t>4,0 kv/dynym.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75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  <a:spcBef>
                <a:spcPts val="5"/>
              </a:spcBef>
            </a:pPr>
            <a:r>
              <a:rPr sz="1100" b="1" spc="-10" dirty="0">
                <a:latin typeface="Arial"/>
                <a:cs typeface="Arial"/>
              </a:rPr>
              <a:t>Veçantitë</a:t>
            </a:r>
            <a:endParaRPr sz="1100">
              <a:latin typeface="Arial"/>
              <a:cs typeface="Arial"/>
            </a:endParaRPr>
          </a:p>
          <a:p>
            <a:pPr marL="12700" marR="2255520" indent="179705" algn="just">
              <a:lnSpc>
                <a:spcPct val="106100"/>
              </a:lnSpc>
              <a:spcBef>
                <a:spcPts val="1000"/>
              </a:spcBef>
            </a:pPr>
            <a:r>
              <a:rPr sz="1100" b="1" spc="-5" dirty="0">
                <a:latin typeface="Arial"/>
                <a:cs typeface="Arial"/>
              </a:rPr>
              <a:t>Pozitive: </a:t>
            </a:r>
            <a:r>
              <a:rPr sz="1100" spc="-5" dirty="0">
                <a:latin typeface="TeXGyreHeros"/>
                <a:cs typeface="TeXGyreHeros"/>
              </a:rPr>
              <a:t>Ka qëndrueshmëri të </a:t>
            </a:r>
            <a:r>
              <a:rPr sz="1100" dirty="0">
                <a:latin typeface="TeXGyreHeros"/>
                <a:cs typeface="TeXGyreHeros"/>
              </a:rPr>
              <a:t>mirë </a:t>
            </a:r>
            <a:r>
              <a:rPr sz="1100" spc="-5" dirty="0">
                <a:latin typeface="TeXGyreHeros"/>
                <a:cs typeface="TeXGyreHeros"/>
              </a:rPr>
              <a:t>ndaj  sëmundjeve, temperaturave të ulëta dhe  të </a:t>
            </a:r>
            <a:r>
              <a:rPr sz="1100" dirty="0">
                <a:latin typeface="TeXGyreHeros"/>
                <a:cs typeface="TeXGyreHeros"/>
              </a:rPr>
              <a:t>larta. </a:t>
            </a:r>
            <a:r>
              <a:rPr sz="1100" spc="-5" dirty="0">
                <a:latin typeface="TeXGyreHeros"/>
                <a:cs typeface="TeXGyreHeros"/>
              </a:rPr>
              <a:t>Jep </a:t>
            </a:r>
            <a:r>
              <a:rPr sz="1100" dirty="0">
                <a:latin typeface="TeXGyreHeros"/>
                <a:cs typeface="TeXGyreHeros"/>
              </a:rPr>
              <a:t>prodhim të </a:t>
            </a:r>
            <a:r>
              <a:rPr sz="1100" spc="-5" dirty="0">
                <a:latin typeface="TeXGyreHeros"/>
                <a:cs typeface="TeXGyreHeros"/>
              </a:rPr>
              <a:t>qëndrueshëm; </a:t>
            </a:r>
            <a:r>
              <a:rPr sz="1100" dirty="0">
                <a:latin typeface="TeXGyreHeros"/>
                <a:cs typeface="TeXGyreHeros"/>
              </a:rPr>
              <a:t>bën  </a:t>
            </a:r>
            <a:r>
              <a:rPr sz="1100" spc="-5" dirty="0">
                <a:latin typeface="TeXGyreHeros"/>
                <a:cs typeface="TeXGyreHeros"/>
              </a:rPr>
              <a:t>bukë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mirë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cilësore.</a:t>
            </a:r>
            <a:endParaRPr sz="11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  <a:spcBef>
                <a:spcPts val="1080"/>
              </a:spcBef>
            </a:pPr>
            <a:r>
              <a:rPr sz="1100" b="1" spc="-5" dirty="0">
                <a:latin typeface="Arial"/>
                <a:cs typeface="Arial"/>
              </a:rPr>
              <a:t>Negative: </a:t>
            </a:r>
            <a:r>
              <a:rPr sz="1100" dirty="0">
                <a:latin typeface="TeXGyreHeros"/>
                <a:cs typeface="TeXGyreHeros"/>
              </a:rPr>
              <a:t>Prodhim i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ulët.</a:t>
            </a:r>
            <a:endParaRPr sz="11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  <a:spcBef>
                <a:spcPts val="1080"/>
              </a:spcBef>
            </a:pPr>
            <a:r>
              <a:rPr sz="1100" b="1" spc="-5" dirty="0">
                <a:latin typeface="Arial"/>
                <a:cs typeface="Arial"/>
              </a:rPr>
              <a:t>Përdorimi:</a:t>
            </a:r>
            <a:r>
              <a:rPr sz="1100" b="1" spc="-65" dirty="0">
                <a:latin typeface="Arial"/>
                <a:cs typeface="Arial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Për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bukë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konsum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në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familje.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950">
              <a:latin typeface="TeXGyreHeros"/>
              <a:cs typeface="TeXGyreHeros"/>
            </a:endParaRPr>
          </a:p>
          <a:p>
            <a:pPr marL="12700" marR="2254885" indent="179705" algn="just">
              <a:lnSpc>
                <a:spcPct val="106100"/>
              </a:lnSpc>
            </a:pPr>
            <a:r>
              <a:rPr sz="1100" b="1" dirty="0">
                <a:latin typeface="Arial"/>
                <a:cs typeface="Arial"/>
              </a:rPr>
              <a:t>Risku: </a:t>
            </a:r>
            <a:r>
              <a:rPr sz="1100" spc="-5" dirty="0">
                <a:latin typeface="TeXGyreHeros"/>
                <a:cs typeface="TeXGyreHeros"/>
              </a:rPr>
              <a:t>Është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10" dirty="0">
                <a:latin typeface="TeXGyreHeros"/>
                <a:cs typeface="TeXGyreHeros"/>
              </a:rPr>
              <a:t>rrezikuar. </a:t>
            </a:r>
            <a:r>
              <a:rPr sz="1100" dirty="0">
                <a:latin typeface="TeXGyreHeros"/>
                <a:cs typeface="TeXGyreHeros"/>
              </a:rPr>
              <a:t>Aktualisht </a:t>
            </a:r>
            <a:r>
              <a:rPr sz="1100" spc="-5" dirty="0">
                <a:latin typeface="TeXGyreHeros"/>
                <a:cs typeface="TeXGyreHeros"/>
              </a:rPr>
              <a:t>mba-  het nga </a:t>
            </a:r>
            <a:r>
              <a:rPr sz="1100" dirty="0">
                <a:latin typeface="TeXGyreHeros"/>
                <a:cs typeface="TeXGyreHeros"/>
              </a:rPr>
              <a:t>pak </a:t>
            </a:r>
            <a:r>
              <a:rPr sz="1100" spc="-5" dirty="0">
                <a:latin typeface="TeXGyreHeros"/>
                <a:cs typeface="TeXGyreHeros"/>
              </a:rPr>
              <a:t>familje; rrezikohet zhdukja </a:t>
            </a:r>
            <a:r>
              <a:rPr sz="1100" dirty="0">
                <a:latin typeface="TeXGyreHeros"/>
                <a:cs typeface="TeXGyreHeros"/>
              </a:rPr>
              <a:t>nga  </a:t>
            </a:r>
            <a:r>
              <a:rPr sz="1100" spc="-5" dirty="0">
                <a:latin typeface="TeXGyreHeros"/>
                <a:cs typeface="TeXGyreHeros"/>
              </a:rPr>
              <a:t>futja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prodhim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kultivarëve modern (hi-  bride)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5" dirty="0">
                <a:latin typeface="TeXGyreHeros"/>
                <a:cs typeface="TeXGyreHeros"/>
              </a:rPr>
              <a:t> importit.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Shënim: </a:t>
            </a:r>
            <a:r>
              <a:rPr sz="1100" dirty="0">
                <a:latin typeface="TeXGyreHeros"/>
                <a:cs typeface="TeXGyreHeros"/>
              </a:rPr>
              <a:t>Ja </a:t>
            </a:r>
            <a:r>
              <a:rPr sz="1100" spc="-5" dirty="0">
                <a:latin typeface="TeXGyreHeros"/>
                <a:cs typeface="TeXGyreHeros"/>
              </a:rPr>
              <a:t>vlen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dirty="0">
                <a:latin typeface="TeXGyreHeros"/>
                <a:cs typeface="TeXGyreHeros"/>
              </a:rPr>
              <a:t>ruhet e të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shtohet.</a:t>
            </a:r>
            <a:endParaRPr sz="1100">
              <a:latin typeface="TeXGyreHeros"/>
              <a:cs typeface="TeXGyreHero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013453" y="4228338"/>
            <a:ext cx="1694814" cy="1743710"/>
            <a:chOff x="4013453" y="4228338"/>
            <a:chExt cx="1694814" cy="1743710"/>
          </a:xfrm>
        </p:grpSpPr>
        <p:sp>
          <p:nvSpPr>
            <p:cNvPr id="4" name="object 4"/>
            <p:cNvSpPr/>
            <p:nvPr/>
          </p:nvSpPr>
          <p:spPr>
            <a:xfrm>
              <a:off x="4017263" y="4232148"/>
              <a:ext cx="1688591" cy="173888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017263" y="4232148"/>
              <a:ext cx="1687195" cy="1736089"/>
            </a:xfrm>
            <a:custGeom>
              <a:avLst/>
              <a:gdLst/>
              <a:ahLst/>
              <a:cxnLst/>
              <a:rect l="l" t="t" r="r" b="b"/>
              <a:pathLst>
                <a:path w="1687195" h="1736089">
                  <a:moveTo>
                    <a:pt x="0" y="0"/>
                  </a:moveTo>
                  <a:lnTo>
                    <a:pt x="0" y="1735835"/>
                  </a:lnTo>
                  <a:lnTo>
                    <a:pt x="1687067" y="1735835"/>
                  </a:lnTo>
                  <a:lnTo>
                    <a:pt x="1687067" y="0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3580638" y="6044946"/>
            <a:ext cx="2127885" cy="2372995"/>
            <a:chOff x="3580638" y="6044946"/>
            <a:chExt cx="2127885" cy="2372995"/>
          </a:xfrm>
        </p:grpSpPr>
        <p:sp>
          <p:nvSpPr>
            <p:cNvPr id="7" name="object 7"/>
            <p:cNvSpPr/>
            <p:nvPr/>
          </p:nvSpPr>
          <p:spPr>
            <a:xfrm>
              <a:off x="3584448" y="6047232"/>
              <a:ext cx="2121407" cy="236677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584448" y="6048756"/>
              <a:ext cx="2120265" cy="2365375"/>
            </a:xfrm>
            <a:custGeom>
              <a:avLst/>
              <a:gdLst/>
              <a:ahLst/>
              <a:cxnLst/>
              <a:rect l="l" t="t" r="r" b="b"/>
              <a:pathLst>
                <a:path w="2120265" h="2365375">
                  <a:moveTo>
                    <a:pt x="0" y="0"/>
                  </a:moveTo>
                  <a:lnTo>
                    <a:pt x="0" y="2365248"/>
                  </a:lnTo>
                  <a:lnTo>
                    <a:pt x="2119883" y="2365248"/>
                  </a:lnTo>
                  <a:lnTo>
                    <a:pt x="2119883" y="0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41275">
              <a:lnSpc>
                <a:spcPct val="100000"/>
              </a:lnSpc>
              <a:spcBef>
                <a:spcPts val="15"/>
              </a:spcBef>
            </a:pPr>
            <a:r>
              <a:rPr dirty="0"/>
              <a:t>- </a:t>
            </a:r>
            <a:fld id="{81D60167-4931-47E6-BA6A-407CBD079E47}" type="slidenum">
              <a:rPr dirty="0"/>
              <a:t>65</a:t>
            </a:fld>
            <a:r>
              <a:rPr spc="-100" dirty="0"/>
              <a:t> </a:t>
            </a:r>
            <a:r>
              <a:rPr dirty="0"/>
              <a:t>-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9780" y="602079"/>
            <a:ext cx="5028565" cy="45885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742439" marR="1734820" indent="-635" algn="ctr">
              <a:lnSpc>
                <a:spcPct val="118600"/>
              </a:lnSpc>
              <a:spcBef>
                <a:spcPts val="95"/>
              </a:spcBef>
            </a:pPr>
            <a:r>
              <a:rPr sz="1400" b="1" spc="-5" dirty="0">
                <a:latin typeface="Arial"/>
                <a:cs typeface="Arial"/>
              </a:rPr>
              <a:t>Misër “Sulova”  Specia: </a:t>
            </a:r>
            <a:r>
              <a:rPr sz="1250" i="1" spc="-5" dirty="0">
                <a:latin typeface="Arimo"/>
                <a:cs typeface="Arimo"/>
              </a:rPr>
              <a:t>Zea </a:t>
            </a:r>
            <a:r>
              <a:rPr sz="1250" i="1" dirty="0">
                <a:latin typeface="Arimo"/>
                <a:cs typeface="Arimo"/>
              </a:rPr>
              <a:t>mays</a:t>
            </a:r>
            <a:r>
              <a:rPr sz="1250" i="1" spc="-150" dirty="0">
                <a:latin typeface="Arimo"/>
                <a:cs typeface="Arimo"/>
              </a:rPr>
              <a:t> </a:t>
            </a:r>
            <a:r>
              <a:rPr sz="1250" i="1" spc="-5" dirty="0">
                <a:latin typeface="Arimo"/>
                <a:cs typeface="Arimo"/>
              </a:rPr>
              <a:t>L.</a:t>
            </a:r>
            <a:endParaRPr sz="1250">
              <a:latin typeface="Arimo"/>
              <a:cs typeface="Arimo"/>
            </a:endParaRPr>
          </a:p>
          <a:p>
            <a:pPr marL="12700" marR="5080" indent="179705">
              <a:lnSpc>
                <a:spcPct val="136400"/>
              </a:lnSpc>
              <a:spcBef>
                <a:spcPts val="1345"/>
              </a:spcBef>
            </a:pPr>
            <a:r>
              <a:rPr sz="1100" spc="-5" dirty="0">
                <a:latin typeface="TeXGyreHeros"/>
                <a:cs typeface="TeXGyreHeros"/>
              </a:rPr>
              <a:t>Është </a:t>
            </a:r>
            <a:r>
              <a:rPr sz="1100" dirty="0">
                <a:latin typeface="TeXGyreHeros"/>
                <a:cs typeface="TeXGyreHeros"/>
              </a:rPr>
              <a:t>forma më e </a:t>
            </a:r>
            <a:r>
              <a:rPr sz="1100" spc="-5" dirty="0">
                <a:latin typeface="TeXGyreHeros"/>
                <a:cs typeface="TeXGyreHeros"/>
              </a:rPr>
              <a:t>mirë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misrave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vendit; kultivuar </a:t>
            </a:r>
            <a:r>
              <a:rPr sz="1100" dirty="0">
                <a:latin typeface="TeXGyreHeros"/>
                <a:cs typeface="TeXGyreHeros"/>
              </a:rPr>
              <a:t>për më se </a:t>
            </a:r>
            <a:r>
              <a:rPr sz="1100" spc="-5" dirty="0">
                <a:latin typeface="TeXGyreHeros"/>
                <a:cs typeface="TeXGyreHeros"/>
              </a:rPr>
              <a:t>200 vjet, jep  rendiment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lartë. Mbillet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tokë nën </a:t>
            </a:r>
            <a:r>
              <a:rPr sz="1100" dirty="0">
                <a:latin typeface="TeXGyreHeros"/>
                <a:cs typeface="TeXGyreHeros"/>
              </a:rPr>
              <a:t>ujë </a:t>
            </a:r>
            <a:r>
              <a:rPr sz="1100" spc="-5" dirty="0">
                <a:latin typeface="TeXGyreHeros"/>
                <a:cs typeface="TeXGyreHeros"/>
              </a:rPr>
              <a:t>dhe </a:t>
            </a:r>
            <a:r>
              <a:rPr sz="1100" dirty="0">
                <a:latin typeface="TeXGyreHeros"/>
                <a:cs typeface="TeXGyreHeros"/>
              </a:rPr>
              <a:t>mbi</a:t>
            </a:r>
            <a:r>
              <a:rPr sz="1100" spc="-5" dirty="0">
                <a:latin typeface="TeXGyreHeros"/>
                <a:cs typeface="TeXGyreHeros"/>
              </a:rPr>
              <a:t> ujë.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55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Karakteristika kryesore janë:</a:t>
            </a:r>
            <a:endParaRPr sz="1100">
              <a:latin typeface="Arial"/>
              <a:cs typeface="Arial"/>
            </a:endParaRPr>
          </a:p>
          <a:p>
            <a:pPr marL="192405" marR="2607310">
              <a:lnSpc>
                <a:spcPct val="136400"/>
              </a:lnSpc>
            </a:pPr>
            <a:r>
              <a:rPr sz="1100" spc="-5" dirty="0">
                <a:latin typeface="TeXGyreHeros"/>
                <a:cs typeface="TeXGyreHeros"/>
              </a:rPr>
              <a:t>Është misër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bardhë </a:t>
            </a:r>
            <a:r>
              <a:rPr sz="1100" dirty="0">
                <a:latin typeface="TeXGyreHeros"/>
                <a:cs typeface="TeXGyreHeros"/>
              </a:rPr>
              <a:t>gjysmë </a:t>
            </a:r>
            <a:r>
              <a:rPr sz="1100" spc="-15" dirty="0">
                <a:latin typeface="TeXGyreHeros"/>
                <a:cs typeface="TeXGyreHeros"/>
              </a:rPr>
              <a:t>qelqor.  </a:t>
            </a:r>
            <a:r>
              <a:rPr sz="1100" spc="-5" dirty="0">
                <a:latin typeface="TeXGyreHeros"/>
                <a:cs typeface="TeXGyreHeros"/>
              </a:rPr>
              <a:t>Lartësia </a:t>
            </a:r>
            <a:r>
              <a:rPr sz="1100" dirty="0">
                <a:latin typeface="TeXGyreHeros"/>
                <a:cs typeface="TeXGyreHeros"/>
              </a:rPr>
              <a:t>e bimës </a:t>
            </a:r>
            <a:r>
              <a:rPr sz="1100" spc="-5" dirty="0">
                <a:latin typeface="TeXGyreHeros"/>
                <a:cs typeface="TeXGyreHeros"/>
              </a:rPr>
              <a:t>rreth 180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cm.</a:t>
            </a:r>
            <a:endParaRPr sz="1100">
              <a:latin typeface="TeXGyreHeros"/>
              <a:cs typeface="TeXGyreHeros"/>
            </a:endParaRPr>
          </a:p>
          <a:p>
            <a:pPr marL="192405" marR="2078989">
              <a:lnSpc>
                <a:spcPct val="136400"/>
              </a:lnSpc>
            </a:pPr>
            <a:r>
              <a:rPr sz="1100" spc="-5" dirty="0">
                <a:latin typeface="TeXGyreHeros"/>
                <a:cs typeface="TeXGyreHeros"/>
              </a:rPr>
              <a:t>Paraqet kalli me gjatësi mesatare mbi </a:t>
            </a:r>
            <a:r>
              <a:rPr sz="1100" dirty="0">
                <a:latin typeface="TeXGyreHeros"/>
                <a:cs typeface="TeXGyreHeros"/>
              </a:rPr>
              <a:t>20 cm  </a:t>
            </a:r>
            <a:r>
              <a:rPr sz="1100" spc="-5" dirty="0">
                <a:latin typeface="TeXGyreHeros"/>
                <a:cs typeface="TeXGyreHeros"/>
              </a:rPr>
              <a:t>dhe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dirty="0">
                <a:latin typeface="TeXGyreHeros"/>
                <a:cs typeface="TeXGyreHeros"/>
              </a:rPr>
              <a:t>koçan shumë të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hollë.</a:t>
            </a:r>
            <a:endParaRPr sz="1100">
              <a:latin typeface="TeXGyreHeros"/>
              <a:cs typeface="TeXGyreHeros"/>
            </a:endParaRPr>
          </a:p>
          <a:p>
            <a:pPr marL="192405" marR="2212340" algn="just">
              <a:lnSpc>
                <a:spcPct val="136400"/>
              </a:lnSpc>
            </a:pPr>
            <a:r>
              <a:rPr sz="1100" spc="-5" dirty="0">
                <a:latin typeface="TeXGyreHeros"/>
                <a:cs typeface="TeXGyreHeros"/>
              </a:rPr>
              <a:t>Rreshtat </a:t>
            </a:r>
            <a:r>
              <a:rPr sz="1100" dirty="0">
                <a:latin typeface="TeXGyreHeros"/>
                <a:cs typeface="TeXGyreHeros"/>
              </a:rPr>
              <a:t>e kokrrave në </a:t>
            </a:r>
            <a:r>
              <a:rPr sz="1100" spc="-5" dirty="0">
                <a:latin typeface="TeXGyreHeros"/>
                <a:cs typeface="TeXGyreHeros"/>
              </a:rPr>
              <a:t>kalli janë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drejtë.  Numri mesatar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rreshtave </a:t>
            </a:r>
            <a:r>
              <a:rPr sz="1100" dirty="0">
                <a:latin typeface="TeXGyreHeros"/>
                <a:cs typeface="TeXGyreHeros"/>
              </a:rPr>
              <a:t>në kalli është 8.  Pesha mesatare e kallirit </a:t>
            </a:r>
            <a:r>
              <a:rPr sz="1100" spc="-5" dirty="0">
                <a:latin typeface="TeXGyreHeros"/>
                <a:cs typeface="TeXGyreHeros"/>
              </a:rPr>
              <a:t>150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g.</a:t>
            </a:r>
            <a:endParaRPr sz="1100">
              <a:latin typeface="TeXGyreHeros"/>
              <a:cs typeface="TeXGyreHeros"/>
            </a:endParaRPr>
          </a:p>
          <a:p>
            <a:pPr marL="192405" marR="2142490" algn="just">
              <a:lnSpc>
                <a:spcPct val="136400"/>
              </a:lnSpc>
            </a:pPr>
            <a:r>
              <a:rPr sz="1100" dirty="0">
                <a:latin typeface="TeXGyreHeros"/>
                <a:cs typeface="TeXGyreHeros"/>
              </a:rPr>
              <a:t>Pesha mesatare e kokrrave të </a:t>
            </a:r>
            <a:r>
              <a:rPr sz="1100" spc="-5" dirty="0">
                <a:latin typeface="TeXGyreHeros"/>
                <a:cs typeface="TeXGyreHeros"/>
              </a:rPr>
              <a:t>kallirit 130</a:t>
            </a:r>
            <a:r>
              <a:rPr sz="1100" spc="-9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g.  Pesha e 1000 kokrrave </a:t>
            </a:r>
            <a:r>
              <a:rPr sz="1100" spc="-5" dirty="0">
                <a:latin typeface="TeXGyreHeros"/>
                <a:cs typeface="TeXGyreHeros"/>
              </a:rPr>
              <a:t>rreth 370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g.</a:t>
            </a:r>
            <a:endParaRPr sz="1100">
              <a:latin typeface="TeXGyreHeros"/>
              <a:cs typeface="TeXGyreHeros"/>
            </a:endParaRPr>
          </a:p>
          <a:p>
            <a:pPr marL="192405" algn="just">
              <a:lnSpc>
                <a:spcPct val="100000"/>
              </a:lnSpc>
              <a:spcBef>
                <a:spcPts val="480"/>
              </a:spcBef>
            </a:pPr>
            <a:r>
              <a:rPr sz="1100" spc="-5" dirty="0">
                <a:latin typeface="TeXGyreHeros"/>
                <a:cs typeface="TeXGyreHeros"/>
              </a:rPr>
              <a:t>Raporti </a:t>
            </a:r>
            <a:r>
              <a:rPr sz="1100" dirty="0">
                <a:latin typeface="TeXGyreHeros"/>
                <a:cs typeface="TeXGyreHeros"/>
              </a:rPr>
              <a:t>i peshës së kokrrave 85</a:t>
            </a:r>
            <a:r>
              <a:rPr sz="1100" spc="-8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%.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250">
              <a:latin typeface="TeXGyreHeros"/>
              <a:cs typeface="TeXGyreHeros"/>
            </a:endParaRPr>
          </a:p>
          <a:p>
            <a:pPr marL="12700" marR="1936750" indent="179705">
              <a:lnSpc>
                <a:spcPct val="136400"/>
              </a:lnSpc>
            </a:pPr>
            <a:r>
              <a:rPr sz="1100" spc="-5" dirty="0">
                <a:latin typeface="TeXGyreHeros"/>
                <a:cs typeface="TeXGyreHeros"/>
              </a:rPr>
              <a:t>Ky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kultivar</a:t>
            </a:r>
            <a:r>
              <a:rPr sz="1100" spc="-7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është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i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përhapur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kryesisht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në</a:t>
            </a:r>
            <a:r>
              <a:rPr sz="1100" spc="-7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qarkun  e Elbasanit </a:t>
            </a:r>
            <a:r>
              <a:rPr sz="1100" spc="-5" dirty="0">
                <a:latin typeface="TeXGyreHeros"/>
                <a:cs typeface="TeXGyreHeros"/>
              </a:rPr>
              <a:t>por edhe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rrethet Berat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5" dirty="0">
                <a:latin typeface="TeXGyreHeros"/>
                <a:cs typeface="TeXGyreHeros"/>
              </a:rPr>
              <a:t> Lushnje.</a:t>
            </a:r>
            <a:endParaRPr sz="1100">
              <a:latin typeface="TeXGyreHeros"/>
              <a:cs typeface="TeXGyreHeros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940561" y="5505787"/>
          <a:ext cx="2171065" cy="11214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93850"/>
                <a:gridCol w="577850"/>
              </a:tblGrid>
              <a:tr h="198709">
                <a:tc>
                  <a:txBody>
                    <a:bodyPr/>
                    <a:lstStyle/>
                    <a:p>
                      <a:pPr marL="31750">
                        <a:lnSpc>
                          <a:spcPts val="1220"/>
                        </a:lnSpc>
                      </a:pPr>
                      <a:r>
                        <a:rPr sz="1100" dirty="0">
                          <a:latin typeface="TeXGyreHeros"/>
                          <a:cs typeface="TeXGyreHeros"/>
                        </a:rPr>
                        <a:t>Përmbajtja e</a:t>
                      </a:r>
                      <a:r>
                        <a:rPr sz="1100" spc="-30" dirty="0">
                          <a:latin typeface="TeXGyreHeros"/>
                          <a:cs typeface="TeXGyreHeros"/>
                        </a:rPr>
                        <a:t> </a:t>
                      </a:r>
                      <a:r>
                        <a:rPr sz="1100" spc="-5" dirty="0">
                          <a:latin typeface="TeXGyreHeros"/>
                          <a:cs typeface="TeXGyreHeros"/>
                        </a:rPr>
                        <a:t>yndyrave</a:t>
                      </a:r>
                      <a:endParaRPr sz="1100">
                        <a:latin typeface="TeXGyreHeros"/>
                        <a:cs typeface="TeXGyreHero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6995">
                        <a:lnSpc>
                          <a:spcPts val="1220"/>
                        </a:lnSpc>
                      </a:pPr>
                      <a:r>
                        <a:rPr sz="1100" spc="-5" dirty="0">
                          <a:latin typeface="TeXGyreHeros"/>
                          <a:cs typeface="TeXGyreHeros"/>
                        </a:rPr>
                        <a:t>5.5</a:t>
                      </a:r>
                      <a:r>
                        <a:rPr sz="1100" spc="-30" dirty="0">
                          <a:latin typeface="TeXGyreHeros"/>
                          <a:cs typeface="TeXGyreHeros"/>
                        </a:rPr>
                        <a:t> </a:t>
                      </a:r>
                      <a:r>
                        <a:rPr sz="1100" dirty="0">
                          <a:latin typeface="TeXGyreHeros"/>
                          <a:cs typeface="TeXGyreHeros"/>
                        </a:rPr>
                        <a:t>%</a:t>
                      </a:r>
                      <a:endParaRPr sz="1100">
                        <a:latin typeface="TeXGyreHeros"/>
                        <a:cs typeface="TeXGyreHeros"/>
                      </a:endParaRPr>
                    </a:p>
                  </a:txBody>
                  <a:tcPr marL="0" marR="0" marT="0" marB="0"/>
                </a:tc>
              </a:tr>
              <a:tr h="240791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100" dirty="0">
                          <a:latin typeface="TeXGyreHeros"/>
                          <a:cs typeface="TeXGyreHeros"/>
                        </a:rPr>
                        <a:t>Përmbajtja e</a:t>
                      </a:r>
                      <a:r>
                        <a:rPr sz="1100" spc="-40" dirty="0">
                          <a:latin typeface="TeXGyreHeros"/>
                          <a:cs typeface="TeXGyreHeros"/>
                        </a:rPr>
                        <a:t> </a:t>
                      </a:r>
                      <a:r>
                        <a:rPr sz="1100" spc="-5" dirty="0">
                          <a:latin typeface="TeXGyreHeros"/>
                          <a:cs typeface="TeXGyreHeros"/>
                        </a:rPr>
                        <a:t>proteinave</a:t>
                      </a:r>
                      <a:endParaRPr sz="1100">
                        <a:latin typeface="TeXGyreHeros"/>
                        <a:cs typeface="TeXGyreHeros"/>
                      </a:endParaRPr>
                    </a:p>
                  </a:txBody>
                  <a:tcPr marL="0" marR="0" marT="29209" marB="0"/>
                </a:tc>
                <a:tc>
                  <a:txBody>
                    <a:bodyPr/>
                    <a:lstStyle/>
                    <a:p>
                      <a:pPr marL="86995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100" spc="-5" dirty="0">
                          <a:latin typeface="TeXGyreHeros"/>
                          <a:cs typeface="TeXGyreHeros"/>
                        </a:rPr>
                        <a:t>10.6</a:t>
                      </a:r>
                      <a:r>
                        <a:rPr sz="1100" spc="-30" dirty="0">
                          <a:latin typeface="TeXGyreHeros"/>
                          <a:cs typeface="TeXGyreHeros"/>
                        </a:rPr>
                        <a:t> </a:t>
                      </a:r>
                      <a:r>
                        <a:rPr sz="1100" dirty="0">
                          <a:latin typeface="TeXGyreHeros"/>
                          <a:cs typeface="TeXGyreHeros"/>
                        </a:rPr>
                        <a:t>%</a:t>
                      </a:r>
                      <a:endParaRPr sz="1100">
                        <a:latin typeface="TeXGyreHeros"/>
                        <a:cs typeface="TeXGyreHeros"/>
                      </a:endParaRPr>
                    </a:p>
                  </a:txBody>
                  <a:tcPr marL="0" marR="0" marT="29209" marB="0"/>
                </a:tc>
              </a:tr>
              <a:tr h="24155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100" dirty="0">
                          <a:latin typeface="TeXGyreHeros"/>
                          <a:cs typeface="TeXGyreHeros"/>
                        </a:rPr>
                        <a:t>Përmbajtja e</a:t>
                      </a:r>
                      <a:r>
                        <a:rPr sz="1100" spc="-35" dirty="0">
                          <a:latin typeface="TeXGyreHeros"/>
                          <a:cs typeface="TeXGyreHeros"/>
                        </a:rPr>
                        <a:t> </a:t>
                      </a:r>
                      <a:r>
                        <a:rPr sz="1100" spc="-5" dirty="0">
                          <a:latin typeface="TeXGyreHeros"/>
                          <a:cs typeface="TeXGyreHeros"/>
                        </a:rPr>
                        <a:t>lagështisë</a:t>
                      </a:r>
                      <a:endParaRPr sz="1100">
                        <a:latin typeface="TeXGyreHeros"/>
                        <a:cs typeface="TeXGyreHeros"/>
                      </a:endParaRPr>
                    </a:p>
                  </a:txBody>
                  <a:tcPr marL="0" marR="0" marT="29209" marB="0"/>
                </a:tc>
                <a:tc>
                  <a:txBody>
                    <a:bodyPr/>
                    <a:lstStyle/>
                    <a:p>
                      <a:pPr marL="8636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100" spc="-5" dirty="0">
                          <a:latin typeface="TeXGyreHeros"/>
                          <a:cs typeface="TeXGyreHeros"/>
                        </a:rPr>
                        <a:t>20.8</a:t>
                      </a:r>
                      <a:r>
                        <a:rPr sz="1100" spc="-35" dirty="0">
                          <a:latin typeface="TeXGyreHeros"/>
                          <a:cs typeface="TeXGyreHeros"/>
                        </a:rPr>
                        <a:t> </a:t>
                      </a:r>
                      <a:r>
                        <a:rPr sz="1100" dirty="0">
                          <a:latin typeface="TeXGyreHeros"/>
                          <a:cs typeface="TeXGyreHeros"/>
                        </a:rPr>
                        <a:t>%</a:t>
                      </a:r>
                      <a:endParaRPr sz="1100">
                        <a:latin typeface="TeXGyreHeros"/>
                        <a:cs typeface="TeXGyreHeros"/>
                      </a:endParaRPr>
                    </a:p>
                  </a:txBody>
                  <a:tcPr marL="0" marR="0" marT="29209" marB="0"/>
                </a:tc>
              </a:tr>
              <a:tr h="24155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100" dirty="0">
                          <a:latin typeface="TeXGyreHeros"/>
                          <a:cs typeface="TeXGyreHeros"/>
                        </a:rPr>
                        <a:t>Përmbajtja e</a:t>
                      </a:r>
                      <a:r>
                        <a:rPr sz="1100" spc="-30" dirty="0">
                          <a:latin typeface="TeXGyreHeros"/>
                          <a:cs typeface="TeXGyreHeros"/>
                        </a:rPr>
                        <a:t> </a:t>
                      </a:r>
                      <a:r>
                        <a:rPr sz="1100" spc="-5" dirty="0">
                          <a:latin typeface="TeXGyreHeros"/>
                          <a:cs typeface="TeXGyreHeros"/>
                        </a:rPr>
                        <a:t>amidonit</a:t>
                      </a:r>
                      <a:endParaRPr sz="1100">
                        <a:latin typeface="TeXGyreHeros"/>
                        <a:cs typeface="TeXGyreHeros"/>
                      </a:endParaRPr>
                    </a:p>
                  </a:txBody>
                  <a:tcPr marL="0" marR="0" marT="29845" marB="0"/>
                </a:tc>
                <a:tc>
                  <a:txBody>
                    <a:bodyPr/>
                    <a:lstStyle/>
                    <a:p>
                      <a:pPr marL="8636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100" spc="-5" dirty="0">
                          <a:latin typeface="TeXGyreHeros"/>
                          <a:cs typeface="TeXGyreHeros"/>
                        </a:rPr>
                        <a:t>68.6</a:t>
                      </a:r>
                      <a:r>
                        <a:rPr sz="1100" spc="-45" dirty="0">
                          <a:latin typeface="TeXGyreHeros"/>
                          <a:cs typeface="TeXGyreHeros"/>
                        </a:rPr>
                        <a:t> </a:t>
                      </a:r>
                      <a:r>
                        <a:rPr sz="1100" dirty="0">
                          <a:latin typeface="TeXGyreHeros"/>
                          <a:cs typeface="TeXGyreHeros"/>
                        </a:rPr>
                        <a:t>%</a:t>
                      </a:r>
                      <a:endParaRPr sz="1100">
                        <a:latin typeface="TeXGyreHeros"/>
                        <a:cs typeface="TeXGyreHeros"/>
                      </a:endParaRPr>
                    </a:p>
                  </a:txBody>
                  <a:tcPr marL="0" marR="0" marT="29845" marB="0"/>
                </a:tc>
              </a:tr>
              <a:tr h="198709">
                <a:tc>
                  <a:txBody>
                    <a:bodyPr/>
                    <a:lstStyle/>
                    <a:p>
                      <a:pPr marL="31750">
                        <a:lnSpc>
                          <a:spcPts val="1235"/>
                        </a:lnSpc>
                        <a:spcBef>
                          <a:spcPts val="229"/>
                        </a:spcBef>
                      </a:pPr>
                      <a:r>
                        <a:rPr sz="1100" dirty="0">
                          <a:latin typeface="TeXGyreHeros"/>
                          <a:cs typeface="TeXGyreHeros"/>
                        </a:rPr>
                        <a:t>Pesha</a:t>
                      </a:r>
                      <a:r>
                        <a:rPr sz="1100" spc="-20" dirty="0">
                          <a:latin typeface="TeXGyreHeros"/>
                          <a:cs typeface="TeXGyreHeros"/>
                        </a:rPr>
                        <a:t> </a:t>
                      </a:r>
                      <a:r>
                        <a:rPr sz="1100" dirty="0">
                          <a:latin typeface="TeXGyreHeros"/>
                          <a:cs typeface="TeXGyreHeros"/>
                        </a:rPr>
                        <a:t>hektolitrike</a:t>
                      </a:r>
                      <a:endParaRPr sz="1100">
                        <a:latin typeface="TeXGyreHeros"/>
                        <a:cs typeface="TeXGyreHeros"/>
                      </a:endParaRPr>
                    </a:p>
                  </a:txBody>
                  <a:tcPr marL="0" marR="0" marT="29209" marB="0"/>
                </a:tc>
                <a:tc>
                  <a:txBody>
                    <a:bodyPr/>
                    <a:lstStyle/>
                    <a:p>
                      <a:pPr marL="86360">
                        <a:lnSpc>
                          <a:spcPts val="1235"/>
                        </a:lnSpc>
                        <a:spcBef>
                          <a:spcPts val="229"/>
                        </a:spcBef>
                      </a:pPr>
                      <a:r>
                        <a:rPr sz="1100" spc="-5" dirty="0">
                          <a:latin typeface="TeXGyreHeros"/>
                          <a:cs typeface="TeXGyreHeros"/>
                        </a:rPr>
                        <a:t>72.8</a:t>
                      </a:r>
                      <a:r>
                        <a:rPr sz="1100" spc="-45" dirty="0">
                          <a:latin typeface="TeXGyreHeros"/>
                          <a:cs typeface="TeXGyreHeros"/>
                        </a:rPr>
                        <a:t> </a:t>
                      </a:r>
                      <a:r>
                        <a:rPr sz="1100" dirty="0">
                          <a:latin typeface="TeXGyreHeros"/>
                          <a:cs typeface="TeXGyreHeros"/>
                        </a:rPr>
                        <a:t>kg</a:t>
                      </a:r>
                      <a:endParaRPr sz="1100">
                        <a:latin typeface="TeXGyreHeros"/>
                        <a:cs typeface="TeXGyreHeros"/>
                      </a:endParaRPr>
                    </a:p>
                  </a:txBody>
                  <a:tcPr marL="0" marR="0" marT="29209" marB="0"/>
                </a:tc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779780" y="7208619"/>
            <a:ext cx="5029200" cy="3822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79705">
              <a:lnSpc>
                <a:spcPct val="106400"/>
              </a:lnSpc>
              <a:spcBef>
                <a:spcPts val="95"/>
              </a:spcBef>
            </a:pPr>
            <a:r>
              <a:rPr sz="1100" spc="-5" dirty="0">
                <a:latin typeface="TeXGyreHeros"/>
                <a:cs typeface="TeXGyreHeros"/>
              </a:rPr>
              <a:t>Është </a:t>
            </a:r>
            <a:r>
              <a:rPr sz="1100" dirty="0">
                <a:latin typeface="TeXGyreHeros"/>
                <a:cs typeface="TeXGyreHeros"/>
              </a:rPr>
              <a:t>kultivar </a:t>
            </a:r>
            <a:r>
              <a:rPr sz="1100" spc="-5" dirty="0">
                <a:latin typeface="TeXGyreHeros"/>
                <a:cs typeface="TeXGyreHeros"/>
              </a:rPr>
              <a:t>tradicional ne </a:t>
            </a:r>
            <a:r>
              <a:rPr sz="1100" dirty="0">
                <a:latin typeface="TeXGyreHeros"/>
                <a:cs typeface="TeXGyreHeros"/>
              </a:rPr>
              <a:t>Qarkun e </a:t>
            </a:r>
            <a:r>
              <a:rPr sz="1100" spc="-5" dirty="0">
                <a:latin typeface="TeXGyreHeros"/>
                <a:cs typeface="TeXGyreHeros"/>
              </a:rPr>
              <a:t>Elbasanit, mjaft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përshtatshëm për</a:t>
            </a:r>
            <a:r>
              <a:rPr sz="1100" spc="-1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bukë  dhe </a:t>
            </a:r>
            <a:r>
              <a:rPr sz="1100" dirty="0">
                <a:latin typeface="TeXGyreHeros"/>
                <a:cs typeface="TeXGyreHeros"/>
              </a:rPr>
              <a:t>sidomos për </a:t>
            </a:r>
            <a:r>
              <a:rPr sz="1100" spc="-5" dirty="0">
                <a:latin typeface="TeXGyreHeros"/>
                <a:cs typeface="TeXGyreHeros"/>
              </a:rPr>
              <a:t>prodhimin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ballokumeve.</a:t>
            </a:r>
            <a:endParaRPr sz="1100">
              <a:latin typeface="TeXGyreHeros"/>
              <a:cs typeface="TeXGyreHeros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3933444" y="3083052"/>
            <a:ext cx="1865630" cy="3032760"/>
            <a:chOff x="3933444" y="3083052"/>
            <a:chExt cx="1865630" cy="3032760"/>
          </a:xfrm>
        </p:grpSpPr>
        <p:sp>
          <p:nvSpPr>
            <p:cNvPr id="6" name="object 6"/>
            <p:cNvSpPr/>
            <p:nvPr/>
          </p:nvSpPr>
          <p:spPr>
            <a:xfrm>
              <a:off x="3936492" y="3084576"/>
              <a:ext cx="1862327" cy="302971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936492" y="3086100"/>
              <a:ext cx="1859280" cy="3027045"/>
            </a:xfrm>
            <a:custGeom>
              <a:avLst/>
              <a:gdLst/>
              <a:ahLst/>
              <a:cxnLst/>
              <a:rect l="l" t="t" r="r" b="b"/>
              <a:pathLst>
                <a:path w="1859279" h="3027045">
                  <a:moveTo>
                    <a:pt x="0" y="0"/>
                  </a:moveTo>
                  <a:lnTo>
                    <a:pt x="0" y="3026664"/>
                  </a:lnTo>
                  <a:lnTo>
                    <a:pt x="1859280" y="3026664"/>
                  </a:lnTo>
                  <a:lnTo>
                    <a:pt x="1859280" y="0"/>
                  </a:lnTo>
                  <a:lnTo>
                    <a:pt x="0" y="0"/>
                  </a:lnTo>
                  <a:close/>
                </a:path>
              </a:pathLst>
            </a:custGeom>
            <a:ln w="6096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41275">
              <a:lnSpc>
                <a:spcPct val="100000"/>
              </a:lnSpc>
              <a:spcBef>
                <a:spcPts val="15"/>
              </a:spcBef>
            </a:pPr>
            <a:r>
              <a:rPr dirty="0"/>
              <a:t>- </a:t>
            </a:r>
            <a:fld id="{81D60167-4931-47E6-BA6A-407CBD079E47}" type="slidenum">
              <a:rPr dirty="0"/>
              <a:t>66</a:t>
            </a:fld>
            <a:r>
              <a:rPr spc="-100" dirty="0"/>
              <a:t> </a:t>
            </a:r>
            <a:r>
              <a:rPr dirty="0"/>
              <a:t>-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43204" y="602079"/>
            <a:ext cx="5030470" cy="69246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742439" marR="1523365" indent="-210820">
              <a:lnSpc>
                <a:spcPct val="118600"/>
              </a:lnSpc>
              <a:spcBef>
                <a:spcPts val="95"/>
              </a:spcBef>
            </a:pPr>
            <a:r>
              <a:rPr sz="1400" b="1" spc="-5" dirty="0">
                <a:latin typeface="Arial"/>
                <a:cs typeface="Arial"/>
              </a:rPr>
              <a:t>Misër </a:t>
            </a:r>
            <a:r>
              <a:rPr sz="1400" b="1" dirty="0">
                <a:latin typeface="Arial"/>
                <a:cs typeface="Arial"/>
              </a:rPr>
              <a:t>“Dukati i</a:t>
            </a:r>
            <a:r>
              <a:rPr sz="1400" b="1" spc="-8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verdhë”  </a:t>
            </a:r>
            <a:r>
              <a:rPr sz="1400" b="1" spc="-5" dirty="0">
                <a:latin typeface="Arial"/>
                <a:cs typeface="Arial"/>
              </a:rPr>
              <a:t>Specia: </a:t>
            </a:r>
            <a:r>
              <a:rPr sz="1250" i="1" spc="-5" dirty="0">
                <a:latin typeface="Arimo"/>
                <a:cs typeface="Arimo"/>
              </a:rPr>
              <a:t>Zea </a:t>
            </a:r>
            <a:r>
              <a:rPr sz="1250" i="1" dirty="0">
                <a:latin typeface="Arimo"/>
                <a:cs typeface="Arimo"/>
              </a:rPr>
              <a:t>mays</a:t>
            </a:r>
            <a:r>
              <a:rPr sz="1250" i="1" spc="-100" dirty="0">
                <a:latin typeface="Arimo"/>
                <a:cs typeface="Arimo"/>
              </a:rPr>
              <a:t> </a:t>
            </a:r>
            <a:r>
              <a:rPr sz="1250" spc="-5" dirty="0">
                <a:latin typeface="TeXGyreHeros"/>
                <a:cs typeface="TeXGyreHeros"/>
              </a:rPr>
              <a:t>L.</a:t>
            </a:r>
            <a:endParaRPr sz="125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900">
              <a:latin typeface="TeXGyreHeros"/>
              <a:cs typeface="TeXGyreHeros"/>
            </a:endParaRPr>
          </a:p>
          <a:p>
            <a:pPr marL="12700" marR="6350" indent="179705">
              <a:lnSpc>
                <a:spcPct val="105500"/>
              </a:lnSpc>
            </a:pPr>
            <a:r>
              <a:rPr sz="1100" b="1" spc="-5" dirty="0">
                <a:latin typeface="Arial"/>
                <a:cs typeface="Arial"/>
              </a:rPr>
              <a:t>Përhapja: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zonën </a:t>
            </a:r>
            <a:r>
              <a:rPr sz="1100" dirty="0">
                <a:latin typeface="TeXGyreHeros"/>
                <a:cs typeface="TeXGyreHeros"/>
              </a:rPr>
              <a:t>e Vlorës </a:t>
            </a:r>
            <a:r>
              <a:rPr sz="1100" spc="-5" dirty="0">
                <a:latin typeface="TeXGyreHeros"/>
                <a:cs typeface="TeXGyreHeros"/>
              </a:rPr>
              <a:t>dhe </a:t>
            </a:r>
            <a:r>
              <a:rPr sz="1100" dirty="0">
                <a:latin typeface="TeXGyreHeros"/>
                <a:cs typeface="TeXGyreHeros"/>
              </a:rPr>
              <a:t>te </a:t>
            </a:r>
            <a:r>
              <a:rPr sz="1100" spc="-15" dirty="0">
                <a:latin typeface="TeXGyreHeros"/>
                <a:cs typeface="TeXGyreHeros"/>
              </a:rPr>
              <a:t>Tepelenës </a:t>
            </a:r>
            <a:r>
              <a:rPr sz="1100" spc="-5" dirty="0">
                <a:latin typeface="TeXGyreHeros"/>
                <a:cs typeface="TeXGyreHeros"/>
              </a:rPr>
              <a:t>kultivohet për më tepër </a:t>
            </a:r>
            <a:r>
              <a:rPr sz="1100" dirty="0">
                <a:latin typeface="TeXGyreHeros"/>
                <a:cs typeface="TeXGyreHeros"/>
              </a:rPr>
              <a:t>se</a:t>
            </a:r>
            <a:r>
              <a:rPr sz="1100" spc="-10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200  </a:t>
            </a:r>
            <a:r>
              <a:rPr sz="1100" spc="-5" dirty="0">
                <a:latin typeface="TeXGyreHeros"/>
                <a:cs typeface="TeXGyreHeros"/>
              </a:rPr>
              <a:t>vjet. </a:t>
            </a:r>
            <a:r>
              <a:rPr sz="1100" dirty="0">
                <a:latin typeface="TeXGyreHeros"/>
                <a:cs typeface="TeXGyreHeros"/>
              </a:rPr>
              <a:t>Është formë që </a:t>
            </a:r>
            <a:r>
              <a:rPr sz="1100" spc="-5" dirty="0">
                <a:latin typeface="TeXGyreHeros"/>
                <a:cs typeface="TeXGyreHeros"/>
              </a:rPr>
              <a:t>mbillet kryesisht në </a:t>
            </a:r>
            <a:r>
              <a:rPr sz="1100" dirty="0">
                <a:latin typeface="TeXGyreHeros"/>
                <a:cs typeface="TeXGyreHeros"/>
              </a:rPr>
              <a:t>toka mbi ujë </a:t>
            </a:r>
            <a:r>
              <a:rPr sz="1100" spc="-5" dirty="0">
                <a:latin typeface="TeXGyreHeros"/>
                <a:cs typeface="TeXGyreHeros"/>
              </a:rPr>
              <a:t>dhe jep </a:t>
            </a:r>
            <a:r>
              <a:rPr sz="1100" dirty="0">
                <a:latin typeface="TeXGyreHeros"/>
                <a:cs typeface="TeXGyreHeros"/>
              </a:rPr>
              <a:t>rendiment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1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ulët.</a:t>
            </a:r>
            <a:endParaRPr sz="11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  <a:spcBef>
                <a:spcPts val="85"/>
              </a:spcBef>
            </a:pPr>
            <a:r>
              <a:rPr sz="1100" b="1" spc="-5" dirty="0">
                <a:latin typeface="Arial"/>
                <a:cs typeface="Arial"/>
              </a:rPr>
              <a:t>Karakteristika kryesore</a:t>
            </a:r>
            <a:r>
              <a:rPr sz="1100" b="1" spc="10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janë:</a:t>
            </a:r>
            <a:endParaRPr sz="1100">
              <a:latin typeface="Arial"/>
              <a:cs typeface="Arial"/>
            </a:endParaRPr>
          </a:p>
          <a:p>
            <a:pPr marL="12700" marR="5715" indent="179705">
              <a:lnSpc>
                <a:spcPct val="105500"/>
              </a:lnSpc>
              <a:spcBef>
                <a:spcPts val="10"/>
              </a:spcBef>
            </a:pPr>
            <a:r>
              <a:rPr sz="1100" spc="-5" dirty="0">
                <a:latin typeface="TeXGyreHeros"/>
                <a:cs typeface="TeXGyreHeros"/>
              </a:rPr>
              <a:t>Është misër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verdhë </a:t>
            </a:r>
            <a:r>
              <a:rPr sz="1100" spc="-15" dirty="0">
                <a:latin typeface="TeXGyreHeros"/>
                <a:cs typeface="TeXGyreHeros"/>
              </a:rPr>
              <a:t>qelqor. </a:t>
            </a:r>
            <a:r>
              <a:rPr sz="1100" spc="-5" dirty="0">
                <a:latin typeface="TeXGyreHeros"/>
                <a:cs typeface="TeXGyreHeros"/>
              </a:rPr>
              <a:t>Bimët janë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lartësi rreth </a:t>
            </a:r>
            <a:r>
              <a:rPr sz="1100" spc="-30" dirty="0">
                <a:latin typeface="TeXGyreHeros"/>
                <a:cs typeface="TeXGyreHeros"/>
              </a:rPr>
              <a:t>110 </a:t>
            </a:r>
            <a:r>
              <a:rPr sz="1100" dirty="0">
                <a:latin typeface="TeXGyreHeros"/>
                <a:cs typeface="TeXGyreHeros"/>
              </a:rPr>
              <a:t>-120 </a:t>
            </a:r>
            <a:r>
              <a:rPr sz="1100" spc="-5" dirty="0">
                <a:latin typeface="TeXGyreHeros"/>
                <a:cs typeface="TeXGyreHeros"/>
              </a:rPr>
              <a:t>cm. Paraqet  </a:t>
            </a:r>
            <a:r>
              <a:rPr sz="1100" dirty="0">
                <a:latin typeface="TeXGyreHeros"/>
                <a:cs typeface="TeXGyreHeros"/>
              </a:rPr>
              <a:t>kalli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gjatësi te vogël rreth 12-13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cm.</a:t>
            </a:r>
            <a:endParaRPr sz="1100">
              <a:latin typeface="TeXGyreHeros"/>
              <a:cs typeface="TeXGyreHeros"/>
            </a:endParaRPr>
          </a:p>
          <a:p>
            <a:pPr marL="192405" marR="2145665">
              <a:lnSpc>
                <a:spcPct val="106400"/>
              </a:lnSpc>
            </a:pPr>
            <a:r>
              <a:rPr sz="1100" spc="-5" dirty="0">
                <a:latin typeface="TeXGyreHeros"/>
                <a:cs typeface="TeXGyreHeros"/>
              </a:rPr>
              <a:t>Numri mesatar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rreshtave </a:t>
            </a:r>
            <a:r>
              <a:rPr sz="1100" dirty="0">
                <a:latin typeface="TeXGyreHeros"/>
                <a:cs typeface="TeXGyreHeros"/>
              </a:rPr>
              <a:t>në kalli është </a:t>
            </a:r>
            <a:r>
              <a:rPr sz="1100" spc="-25" dirty="0">
                <a:latin typeface="TeXGyreHeros"/>
                <a:cs typeface="TeXGyreHeros"/>
              </a:rPr>
              <a:t>11.  </a:t>
            </a:r>
            <a:r>
              <a:rPr sz="1100" dirty="0">
                <a:latin typeface="TeXGyreHeros"/>
                <a:cs typeface="TeXGyreHeros"/>
              </a:rPr>
              <a:t>Pesha mesatare e kallirit </a:t>
            </a:r>
            <a:r>
              <a:rPr sz="1100" spc="-5" dirty="0">
                <a:latin typeface="TeXGyreHeros"/>
                <a:cs typeface="TeXGyreHeros"/>
              </a:rPr>
              <a:t>90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g.</a:t>
            </a:r>
            <a:endParaRPr sz="11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  <a:spcBef>
                <a:spcPts val="70"/>
              </a:spcBef>
            </a:pPr>
            <a:r>
              <a:rPr sz="1100" dirty="0">
                <a:latin typeface="TeXGyreHeros"/>
                <a:cs typeface="TeXGyreHeros"/>
              </a:rPr>
              <a:t>Pesha </a:t>
            </a:r>
            <a:r>
              <a:rPr sz="1100" spc="-5" dirty="0">
                <a:latin typeface="TeXGyreHeros"/>
                <a:cs typeface="TeXGyreHeros"/>
              </a:rPr>
              <a:t>mesatare </a:t>
            </a:r>
            <a:r>
              <a:rPr sz="1100" dirty="0">
                <a:latin typeface="TeXGyreHeros"/>
                <a:cs typeface="TeXGyreHeros"/>
              </a:rPr>
              <a:t>e kokrrave </a:t>
            </a:r>
            <a:r>
              <a:rPr sz="1100" spc="-5" dirty="0">
                <a:latin typeface="TeXGyreHeros"/>
                <a:cs typeface="TeXGyreHeros"/>
              </a:rPr>
              <a:t>të </a:t>
            </a:r>
            <a:r>
              <a:rPr sz="1100" dirty="0">
                <a:latin typeface="TeXGyreHeros"/>
                <a:cs typeface="TeXGyreHeros"/>
              </a:rPr>
              <a:t>kallirit </a:t>
            </a:r>
            <a:r>
              <a:rPr sz="1100" spc="-5" dirty="0">
                <a:latin typeface="TeXGyreHeros"/>
                <a:cs typeface="TeXGyreHeros"/>
              </a:rPr>
              <a:t>68 </a:t>
            </a:r>
            <a:r>
              <a:rPr sz="1100" dirty="0">
                <a:latin typeface="TeXGyreHeros"/>
                <a:cs typeface="TeXGyreHeros"/>
              </a:rPr>
              <a:t>g. Pesha e </a:t>
            </a:r>
            <a:r>
              <a:rPr sz="1100" spc="-5" dirty="0">
                <a:latin typeface="TeXGyreHeros"/>
                <a:cs typeface="TeXGyreHeros"/>
              </a:rPr>
              <a:t>1000 kokrrave rreth </a:t>
            </a:r>
            <a:r>
              <a:rPr sz="1100" dirty="0">
                <a:latin typeface="TeXGyreHeros"/>
                <a:cs typeface="TeXGyreHeros"/>
              </a:rPr>
              <a:t>230</a:t>
            </a:r>
            <a:r>
              <a:rPr sz="1100" spc="-10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g.</a:t>
            </a:r>
            <a:endParaRPr sz="1100">
              <a:latin typeface="TeXGyreHeros"/>
              <a:cs typeface="TeXGyreHeros"/>
            </a:endParaRPr>
          </a:p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z="1100" spc="-5" dirty="0">
                <a:latin typeface="TeXGyreHeros"/>
                <a:cs typeface="TeXGyreHeros"/>
              </a:rPr>
              <a:t>Raporti </a:t>
            </a:r>
            <a:r>
              <a:rPr sz="1100" dirty="0">
                <a:latin typeface="TeXGyreHeros"/>
                <a:cs typeface="TeXGyreHeros"/>
              </a:rPr>
              <a:t>i peshës së kokrrave </a:t>
            </a:r>
            <a:r>
              <a:rPr sz="1100" spc="-5" dirty="0">
                <a:latin typeface="TeXGyreHeros"/>
                <a:cs typeface="TeXGyreHeros"/>
              </a:rPr>
              <a:t>ndaj kocanit është </a:t>
            </a:r>
            <a:r>
              <a:rPr sz="1100" dirty="0">
                <a:latin typeface="TeXGyreHeros"/>
                <a:cs typeface="TeXGyreHeros"/>
              </a:rPr>
              <a:t>81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%.</a:t>
            </a:r>
            <a:endParaRPr sz="1100">
              <a:latin typeface="TeXGyreHeros"/>
              <a:cs typeface="TeXGyreHeros"/>
            </a:endParaRPr>
          </a:p>
          <a:p>
            <a:pPr marL="12700" marR="5715" indent="179705">
              <a:lnSpc>
                <a:spcPct val="105500"/>
              </a:lnSpc>
              <a:spcBef>
                <a:spcPts val="10"/>
              </a:spcBef>
            </a:pPr>
            <a:r>
              <a:rPr sz="1100" b="1" spc="-5" dirty="0">
                <a:latin typeface="Arial"/>
                <a:cs typeface="Arial"/>
              </a:rPr>
              <a:t>Kushtet </a:t>
            </a:r>
            <a:r>
              <a:rPr sz="1100" b="1" dirty="0">
                <a:latin typeface="Arial"/>
                <a:cs typeface="Arial"/>
              </a:rPr>
              <a:t>e </a:t>
            </a:r>
            <a:r>
              <a:rPr sz="1100" b="1" spc="-5" dirty="0">
                <a:latin typeface="Arial"/>
                <a:cs typeface="Arial"/>
              </a:rPr>
              <a:t>kultivimit: </a:t>
            </a:r>
            <a:r>
              <a:rPr sz="1100" spc="-5" dirty="0">
                <a:latin typeface="TeXGyreHeros"/>
                <a:cs typeface="TeXGyreHeros"/>
              </a:rPr>
              <a:t>kryesisht në toka kodrinore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malore, ne toka të pasura 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lëndë organike </a:t>
            </a:r>
            <a:r>
              <a:rPr sz="1100" dirty="0">
                <a:latin typeface="TeXGyreHeros"/>
                <a:cs typeface="TeXGyreHeros"/>
              </a:rPr>
              <a:t>e të </a:t>
            </a:r>
            <a:r>
              <a:rPr sz="1100" spc="-5" dirty="0">
                <a:latin typeface="TeXGyreHeros"/>
                <a:cs typeface="TeXGyreHeros"/>
              </a:rPr>
              <a:t>freskëta. Kultivohet kryesisht në toka </a:t>
            </a:r>
            <a:r>
              <a:rPr sz="1100" dirty="0">
                <a:latin typeface="TeXGyreHeros"/>
                <a:cs typeface="TeXGyreHeros"/>
              </a:rPr>
              <a:t>pa</a:t>
            </a:r>
            <a:r>
              <a:rPr sz="1100" spc="6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ujitje.</a:t>
            </a:r>
            <a:endParaRPr sz="1100">
              <a:latin typeface="TeXGyreHeros"/>
              <a:cs typeface="TeXGyreHeros"/>
            </a:endParaRPr>
          </a:p>
          <a:p>
            <a:pPr marL="3446145" marR="5080" indent="179705" algn="just">
              <a:lnSpc>
                <a:spcPct val="106100"/>
              </a:lnSpc>
              <a:spcBef>
                <a:spcPts val="5"/>
              </a:spcBef>
            </a:pPr>
            <a:r>
              <a:rPr sz="1100" dirty="0">
                <a:latin typeface="TeXGyreHeros"/>
                <a:cs typeface="TeXGyreHeros"/>
              </a:rPr>
              <a:t>Misër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cikël të  </a:t>
            </a:r>
            <a:r>
              <a:rPr sz="1100" spc="-10" dirty="0">
                <a:latin typeface="TeXGyreHeros"/>
                <a:cs typeface="TeXGyreHeros"/>
              </a:rPr>
              <a:t>shkurtër, </a:t>
            </a:r>
            <a:r>
              <a:rPr sz="1100" spc="-5" dirty="0">
                <a:latin typeface="TeXGyreHeros"/>
                <a:cs typeface="TeXGyreHeros"/>
              </a:rPr>
              <a:t>85-90 ditësh;  mbillet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mes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muajit  prill dhe vilet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ﬁllim të  muajit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gusht.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950">
              <a:latin typeface="TeXGyreHeros"/>
              <a:cs typeface="TeXGyreHeros"/>
            </a:endParaRPr>
          </a:p>
          <a:p>
            <a:pPr marL="3446145" marR="5080" indent="179705" algn="just">
              <a:lnSpc>
                <a:spcPct val="106000"/>
              </a:lnSpc>
            </a:pPr>
            <a:r>
              <a:rPr sz="1100" b="1" spc="-10" dirty="0">
                <a:latin typeface="Arial"/>
                <a:cs typeface="Arial"/>
              </a:rPr>
              <a:t>Teknologjia: </a:t>
            </a:r>
            <a:r>
              <a:rPr sz="1100" spc="-5" dirty="0">
                <a:latin typeface="TeXGyreHeros"/>
                <a:cs typeface="TeXGyreHeros"/>
              </a:rPr>
              <a:t>Ple-  </a:t>
            </a:r>
            <a:r>
              <a:rPr sz="1100" dirty="0">
                <a:latin typeface="TeXGyreHeros"/>
                <a:cs typeface="TeXGyreHeros"/>
              </a:rPr>
              <a:t>hërim organik me 30-40  </a:t>
            </a:r>
            <a:r>
              <a:rPr sz="1100" spc="-5" dirty="0">
                <a:latin typeface="TeXGyreHeros"/>
                <a:cs typeface="TeXGyreHeros"/>
              </a:rPr>
              <a:t>kv/dynym, punim toke  20-25 cm, </a:t>
            </a:r>
            <a:r>
              <a:rPr sz="1100" dirty="0">
                <a:latin typeface="TeXGyreHeros"/>
                <a:cs typeface="TeXGyreHeros"/>
              </a:rPr>
              <a:t>lesim, </a:t>
            </a:r>
            <a:r>
              <a:rPr sz="1100" spc="-5" dirty="0">
                <a:latin typeface="TeXGyreHeros"/>
                <a:cs typeface="TeXGyreHeros"/>
              </a:rPr>
              <a:t>mbjell-  </a:t>
            </a:r>
            <a:r>
              <a:rPr sz="1100" dirty="0">
                <a:latin typeface="TeXGyreHeros"/>
                <a:cs typeface="TeXGyreHeros"/>
              </a:rPr>
              <a:t>je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shatë në brazdë,  ujitje, </a:t>
            </a:r>
            <a:r>
              <a:rPr sz="1100" dirty="0">
                <a:latin typeface="TeXGyreHeros"/>
                <a:cs typeface="TeXGyreHeros"/>
              </a:rPr>
              <a:t>vjelje. </a:t>
            </a:r>
            <a:r>
              <a:rPr sz="1100" spc="-5" dirty="0">
                <a:latin typeface="TeXGyreHeros"/>
                <a:cs typeface="TeXGyreHeros"/>
              </a:rPr>
              <a:t>Pas vjeljes  prodhimi seleksionohet,  thahet mirë dhe ruhet në  koçekë druri.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Rendimenti: </a:t>
            </a:r>
            <a:r>
              <a:rPr sz="1100" spc="-5" dirty="0">
                <a:latin typeface="TeXGyreHeros"/>
                <a:cs typeface="TeXGyreHeros"/>
              </a:rPr>
              <a:t>rreth </a:t>
            </a:r>
            <a:r>
              <a:rPr sz="1100" dirty="0">
                <a:latin typeface="TeXGyreHeros"/>
                <a:cs typeface="TeXGyreHeros"/>
              </a:rPr>
              <a:t>3,0- </a:t>
            </a:r>
            <a:r>
              <a:rPr sz="1100" spc="-5" dirty="0">
                <a:latin typeface="TeXGyreHeros"/>
                <a:cs typeface="TeXGyreHeros"/>
              </a:rPr>
              <a:t>3,5 kv/dynym.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10" dirty="0">
                <a:latin typeface="Arial"/>
                <a:cs typeface="Arial"/>
              </a:rPr>
              <a:t>Veçantitë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200">
              <a:latin typeface="Arial"/>
              <a:cs typeface="Arial"/>
            </a:endParaRPr>
          </a:p>
          <a:p>
            <a:pPr marL="12700" marR="5080" indent="179705">
              <a:lnSpc>
                <a:spcPct val="106400"/>
              </a:lnSpc>
              <a:spcBef>
                <a:spcPts val="5"/>
              </a:spcBef>
            </a:pPr>
            <a:r>
              <a:rPr sz="1100" b="1" spc="-5" dirty="0">
                <a:latin typeface="Arial"/>
                <a:cs typeface="Arial"/>
              </a:rPr>
              <a:t>Pozitive: </a:t>
            </a:r>
            <a:r>
              <a:rPr sz="1100" spc="-5" dirty="0">
                <a:latin typeface="TeXGyreHeros"/>
                <a:cs typeface="TeXGyreHeros"/>
              </a:rPr>
              <a:t>Ka qëndrueshmëri të </a:t>
            </a:r>
            <a:r>
              <a:rPr sz="1100" dirty="0">
                <a:latin typeface="TeXGyreHeros"/>
                <a:cs typeface="TeXGyreHeros"/>
              </a:rPr>
              <a:t>mirë </a:t>
            </a:r>
            <a:r>
              <a:rPr sz="1100" spc="-5" dirty="0">
                <a:latin typeface="TeXGyreHeros"/>
                <a:cs typeface="TeXGyreHeros"/>
              </a:rPr>
              <a:t>ndaj temperaturave të larta. Jep prodhim  të qëndrueshëm; bën </a:t>
            </a:r>
            <a:r>
              <a:rPr sz="1100" dirty="0">
                <a:latin typeface="TeXGyreHeros"/>
                <a:cs typeface="TeXGyreHeros"/>
              </a:rPr>
              <a:t>bukë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dirty="0">
                <a:latin typeface="TeXGyreHeros"/>
                <a:cs typeface="TeXGyreHeros"/>
              </a:rPr>
              <a:t>mirë e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cilësore.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Negative: </a:t>
            </a:r>
            <a:r>
              <a:rPr sz="1100" dirty="0">
                <a:latin typeface="TeXGyreHeros"/>
                <a:cs typeface="TeXGyreHeros"/>
              </a:rPr>
              <a:t>Prodhim i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ulët.</a:t>
            </a:r>
            <a:endParaRPr sz="1100">
              <a:latin typeface="TeXGyreHeros"/>
              <a:cs typeface="TeXGyreHero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752855" y="3331464"/>
            <a:ext cx="3365500" cy="2517775"/>
            <a:chOff x="752855" y="3331464"/>
            <a:chExt cx="3365500" cy="2517775"/>
          </a:xfrm>
        </p:grpSpPr>
        <p:sp>
          <p:nvSpPr>
            <p:cNvPr id="4" name="object 4"/>
            <p:cNvSpPr/>
            <p:nvPr/>
          </p:nvSpPr>
          <p:spPr>
            <a:xfrm>
              <a:off x="754379" y="3332988"/>
              <a:ext cx="3361944" cy="251612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55903" y="3334512"/>
              <a:ext cx="3359150" cy="2512060"/>
            </a:xfrm>
            <a:custGeom>
              <a:avLst/>
              <a:gdLst/>
              <a:ahLst/>
              <a:cxnLst/>
              <a:rect l="l" t="t" r="r" b="b"/>
              <a:pathLst>
                <a:path w="3359150" h="2512060">
                  <a:moveTo>
                    <a:pt x="0" y="0"/>
                  </a:moveTo>
                  <a:lnTo>
                    <a:pt x="0" y="2511552"/>
                  </a:lnTo>
                  <a:lnTo>
                    <a:pt x="3358896" y="2511552"/>
                  </a:lnTo>
                  <a:lnTo>
                    <a:pt x="3358896" y="0"/>
                  </a:lnTo>
                  <a:lnTo>
                    <a:pt x="0" y="0"/>
                  </a:lnTo>
                  <a:close/>
                </a:path>
              </a:pathLst>
            </a:custGeom>
            <a:ln w="6096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41275">
              <a:lnSpc>
                <a:spcPct val="100000"/>
              </a:lnSpc>
              <a:spcBef>
                <a:spcPts val="15"/>
              </a:spcBef>
            </a:pPr>
            <a:r>
              <a:rPr dirty="0"/>
              <a:t>- </a:t>
            </a:r>
            <a:fld id="{81D60167-4931-47E6-BA6A-407CBD079E47}" type="slidenum">
              <a:rPr dirty="0"/>
              <a:t>67</a:t>
            </a:fld>
            <a:r>
              <a:rPr spc="-100" dirty="0"/>
              <a:t> </a:t>
            </a:r>
            <a:r>
              <a:rPr dirty="0"/>
              <a:t>-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9780" y="602079"/>
            <a:ext cx="5029835" cy="77006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739264" marR="1090930" indent="-643255">
              <a:lnSpc>
                <a:spcPct val="118600"/>
              </a:lnSpc>
              <a:spcBef>
                <a:spcPts val="95"/>
              </a:spcBef>
            </a:pPr>
            <a:r>
              <a:rPr sz="1400" b="1" spc="-5" dirty="0">
                <a:latin typeface="Arial"/>
                <a:cs typeface="Arial"/>
              </a:rPr>
              <a:t>Misër </a:t>
            </a:r>
            <a:r>
              <a:rPr sz="1400" b="1" dirty="0">
                <a:latin typeface="Arial"/>
                <a:cs typeface="Arial"/>
              </a:rPr>
              <a:t>i bardhë vendi – “Farë</a:t>
            </a:r>
            <a:r>
              <a:rPr sz="1400" b="1" spc="-7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deti”  Specia: </a:t>
            </a:r>
            <a:r>
              <a:rPr sz="1250" i="1" spc="-5" dirty="0">
                <a:latin typeface="Arimo"/>
                <a:cs typeface="Arimo"/>
              </a:rPr>
              <a:t>Zea </a:t>
            </a:r>
            <a:r>
              <a:rPr sz="1250" i="1" dirty="0">
                <a:latin typeface="Arimo"/>
                <a:cs typeface="Arimo"/>
              </a:rPr>
              <a:t>mays</a:t>
            </a:r>
            <a:r>
              <a:rPr sz="1250" i="1" spc="-50" dirty="0">
                <a:latin typeface="Arimo"/>
                <a:cs typeface="Arimo"/>
              </a:rPr>
              <a:t> </a:t>
            </a:r>
            <a:r>
              <a:rPr sz="1250" spc="-5" dirty="0">
                <a:latin typeface="TeXGyreHeros"/>
                <a:cs typeface="TeXGyreHeros"/>
              </a:rPr>
              <a:t>L.</a:t>
            </a:r>
            <a:endParaRPr sz="125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65"/>
              </a:spcBef>
            </a:pPr>
            <a:endParaRPr sz="900">
              <a:latin typeface="TeXGyreHeros"/>
              <a:cs typeface="TeXGyreHeros"/>
            </a:endParaRPr>
          </a:p>
          <a:p>
            <a:pPr marL="12700" marR="5080" indent="179705" algn="just">
              <a:lnSpc>
                <a:spcPct val="105900"/>
              </a:lnSpc>
            </a:pPr>
            <a:r>
              <a:rPr sz="1100" b="1" spc="-5" dirty="0">
                <a:latin typeface="Arial"/>
                <a:cs typeface="Arial"/>
              </a:rPr>
              <a:t>Përhapja: </a:t>
            </a:r>
            <a:r>
              <a:rPr sz="1100" spc="-5" dirty="0">
                <a:latin typeface="TeXGyreHeros"/>
                <a:cs typeface="TeXGyreHeros"/>
              </a:rPr>
              <a:t>Fshati Ndërlysë-Shalë-Shkodër. Kultivohet në zonë për </a:t>
            </a:r>
            <a:r>
              <a:rPr sz="1100" dirty="0">
                <a:latin typeface="TeXGyreHeros"/>
                <a:cs typeface="TeXGyreHeros"/>
              </a:rPr>
              <a:t>më se 70  </a:t>
            </a:r>
            <a:r>
              <a:rPr sz="1100" spc="-5" dirty="0">
                <a:latin typeface="TeXGyreHeros"/>
                <a:cs typeface="TeXGyreHeros"/>
              </a:rPr>
              <a:t>vjet;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fara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është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mbajtur,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ruajtur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dhe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trashëguar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në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familje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brez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pas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brezi.</a:t>
            </a:r>
            <a:r>
              <a:rPr sz="1100" spc="-1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Aktualisht  </a:t>
            </a:r>
            <a:r>
              <a:rPr sz="1100" dirty="0">
                <a:latin typeface="TeXGyreHeros"/>
                <a:cs typeface="TeXGyreHeros"/>
              </a:rPr>
              <a:t>zë </a:t>
            </a:r>
            <a:r>
              <a:rPr sz="1100" spc="-5" dirty="0">
                <a:latin typeface="TeXGyreHeros"/>
                <a:cs typeface="TeXGyreHeros"/>
              </a:rPr>
              <a:t>rreth </a:t>
            </a:r>
            <a:r>
              <a:rPr sz="1100" dirty="0">
                <a:latin typeface="TeXGyreHeros"/>
                <a:cs typeface="TeXGyreHeros"/>
              </a:rPr>
              <a:t>30%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sipërfaqes </a:t>
            </a:r>
            <a:r>
              <a:rPr sz="1100" dirty="0">
                <a:latin typeface="TeXGyreHeros"/>
                <a:cs typeface="TeXGyreHeros"/>
              </a:rPr>
              <a:t>që </a:t>
            </a:r>
            <a:r>
              <a:rPr sz="1100" spc="-5" dirty="0">
                <a:latin typeface="TeXGyreHeros"/>
                <a:cs typeface="TeXGyreHeros"/>
              </a:rPr>
              <a:t>mbillet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dirty="0">
                <a:latin typeface="TeXGyreHeros"/>
                <a:cs typeface="TeXGyreHeros"/>
              </a:rPr>
              <a:t>misër </a:t>
            </a:r>
            <a:r>
              <a:rPr sz="1100" spc="-5" dirty="0">
                <a:latin typeface="TeXGyreHeros"/>
                <a:cs typeface="TeXGyreHeros"/>
              </a:rPr>
              <a:t>në</a:t>
            </a:r>
            <a:r>
              <a:rPr sz="1100" spc="-7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zonë.</a:t>
            </a:r>
            <a:endParaRPr sz="1100">
              <a:latin typeface="TeXGyreHeros"/>
              <a:cs typeface="TeXGyreHeros"/>
            </a:endParaRPr>
          </a:p>
          <a:p>
            <a:pPr marL="12700" marR="2232025" indent="179705" algn="just">
              <a:lnSpc>
                <a:spcPct val="105900"/>
              </a:lnSpc>
              <a:spcBef>
                <a:spcPts val="1000"/>
              </a:spcBef>
            </a:pPr>
            <a:r>
              <a:rPr sz="1100" b="1" spc="-5" dirty="0">
                <a:latin typeface="Arial"/>
                <a:cs typeface="Arial"/>
              </a:rPr>
              <a:t>Kushtet </a:t>
            </a:r>
            <a:r>
              <a:rPr sz="1100" b="1" dirty="0">
                <a:latin typeface="Arial"/>
                <a:cs typeface="Arial"/>
              </a:rPr>
              <a:t>e </a:t>
            </a:r>
            <a:r>
              <a:rPr sz="1100" b="1" spc="-5" dirty="0">
                <a:latin typeface="Arial"/>
                <a:cs typeface="Arial"/>
              </a:rPr>
              <a:t>kultivimit: </a:t>
            </a:r>
            <a:r>
              <a:rPr sz="1100" spc="-5" dirty="0">
                <a:latin typeface="TeXGyreHeros"/>
                <a:cs typeface="TeXGyreHeros"/>
              </a:rPr>
              <a:t>Në ngastra të  sheshta, toka të </a:t>
            </a:r>
            <a:r>
              <a:rPr sz="1100" dirty="0">
                <a:latin typeface="TeXGyreHeros"/>
                <a:cs typeface="TeXGyreHeros"/>
              </a:rPr>
              <a:t>thella,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pjellori të </a:t>
            </a:r>
            <a:r>
              <a:rPr sz="1100" dirty="0">
                <a:latin typeface="TeXGyreHeros"/>
                <a:cs typeface="TeXGyreHeros"/>
              </a:rPr>
              <a:t>mirë e  </a:t>
            </a:r>
            <a:r>
              <a:rPr sz="1100" spc="-5" dirty="0">
                <a:latin typeface="TeXGyreHeros"/>
                <a:cs typeface="TeXGyreHeros"/>
              </a:rPr>
              <a:t>të ujitshme.</a:t>
            </a:r>
            <a:endParaRPr sz="11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  <a:spcBef>
                <a:spcPts val="590"/>
              </a:spcBef>
            </a:pPr>
            <a:r>
              <a:rPr sz="1100" b="1" spc="-5" dirty="0">
                <a:latin typeface="Arial"/>
                <a:cs typeface="Arial"/>
              </a:rPr>
              <a:t>Përshkrimi</a:t>
            </a:r>
            <a:endParaRPr sz="1100">
              <a:latin typeface="Arial"/>
              <a:cs typeface="Arial"/>
            </a:endParaRPr>
          </a:p>
          <a:p>
            <a:pPr marL="12700" marR="2233295" indent="179705" algn="just">
              <a:lnSpc>
                <a:spcPct val="106400"/>
              </a:lnSpc>
              <a:spcBef>
                <a:spcPts val="490"/>
              </a:spcBef>
            </a:pPr>
            <a:r>
              <a:rPr sz="1100" b="1" spc="-5" dirty="0">
                <a:latin typeface="Arial"/>
                <a:cs typeface="Arial"/>
              </a:rPr>
              <a:t>Bima: </a:t>
            </a:r>
            <a:r>
              <a:rPr sz="1100" dirty="0">
                <a:latin typeface="TeXGyreHeros"/>
                <a:cs typeface="TeXGyreHeros"/>
              </a:rPr>
              <a:t>Bimë </a:t>
            </a:r>
            <a:r>
              <a:rPr sz="1100" spc="-5" dirty="0">
                <a:latin typeface="TeXGyreHeros"/>
                <a:cs typeface="TeXGyreHeros"/>
              </a:rPr>
              <a:t>vitale, me lartësi 2,5-3 </a:t>
            </a:r>
            <a:r>
              <a:rPr sz="1100" dirty="0">
                <a:latin typeface="TeXGyreHeros"/>
                <a:cs typeface="TeXGyreHeros"/>
              </a:rPr>
              <a:t>m, që  </a:t>
            </a:r>
            <a:r>
              <a:rPr sz="1100" spc="-5" dirty="0">
                <a:latin typeface="TeXGyreHeros"/>
                <a:cs typeface="TeXGyreHeros"/>
              </a:rPr>
              <a:t>formon </a:t>
            </a:r>
            <a:r>
              <a:rPr sz="1100" dirty="0">
                <a:latin typeface="TeXGyreHeros"/>
                <a:cs typeface="TeXGyreHeros"/>
              </a:rPr>
              <a:t>1-2</a:t>
            </a:r>
            <a:r>
              <a:rPr sz="1100" spc="-1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kallinj.</a:t>
            </a:r>
            <a:endParaRPr sz="1100">
              <a:latin typeface="TeXGyreHeros"/>
              <a:cs typeface="TeXGyreHeros"/>
            </a:endParaRPr>
          </a:p>
          <a:p>
            <a:pPr marL="12700" marR="2233930" indent="179705" algn="just">
              <a:lnSpc>
                <a:spcPct val="105500"/>
              </a:lnSpc>
              <a:spcBef>
                <a:spcPts val="1010"/>
              </a:spcBef>
            </a:pPr>
            <a:r>
              <a:rPr sz="1100" b="1" spc="-5" dirty="0">
                <a:latin typeface="Arial"/>
                <a:cs typeface="Arial"/>
              </a:rPr>
              <a:t>Kalliri: </a:t>
            </a:r>
            <a:r>
              <a:rPr sz="1100" spc="-5" dirty="0">
                <a:latin typeface="TeXGyreHeros"/>
                <a:cs typeface="TeXGyreHeros"/>
              </a:rPr>
              <a:t>Mesatarisht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gjatë,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koçan dhe  </a:t>
            </a:r>
            <a:r>
              <a:rPr sz="1100" dirty="0">
                <a:latin typeface="TeXGyreHeros"/>
                <a:cs typeface="TeXGyreHeros"/>
              </a:rPr>
              <a:t>kokërr të </a:t>
            </a:r>
            <a:r>
              <a:rPr sz="1100" spc="-5" dirty="0">
                <a:latin typeface="TeXGyreHeros"/>
                <a:cs typeface="TeXGyreHeros"/>
              </a:rPr>
              <a:t>bardhë;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dirty="0">
                <a:latin typeface="TeXGyreHeros"/>
                <a:cs typeface="TeXGyreHeros"/>
              </a:rPr>
              <a:t>8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rreshta.</a:t>
            </a:r>
            <a:endParaRPr sz="11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  <a:spcBef>
                <a:spcPts val="1080"/>
              </a:spcBef>
            </a:pPr>
            <a:r>
              <a:rPr sz="1100" b="1" spc="-5" dirty="0">
                <a:latin typeface="Arial"/>
                <a:cs typeface="Arial"/>
              </a:rPr>
              <a:t>Kokrra: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bardhë,</a:t>
            </a:r>
            <a:r>
              <a:rPr sz="1100" spc="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qelqore.</a:t>
            </a:r>
            <a:endParaRPr sz="1100">
              <a:latin typeface="TeXGyreHeros"/>
              <a:cs typeface="TeXGyreHeros"/>
            </a:endParaRPr>
          </a:p>
          <a:p>
            <a:pPr marL="12700" marR="2231390" indent="179705" algn="just">
              <a:lnSpc>
                <a:spcPct val="105500"/>
              </a:lnSpc>
              <a:spcBef>
                <a:spcPts val="515"/>
              </a:spcBef>
            </a:pPr>
            <a:r>
              <a:rPr sz="1100" b="1" spc="-5" dirty="0">
                <a:latin typeface="Arial"/>
                <a:cs typeface="Arial"/>
              </a:rPr>
              <a:t>Kultivimi: </a:t>
            </a:r>
            <a:r>
              <a:rPr sz="1100" spc="-5" dirty="0">
                <a:latin typeface="TeXGyreHeros"/>
                <a:cs typeface="TeXGyreHeros"/>
              </a:rPr>
              <a:t>Mbillet në </a:t>
            </a:r>
            <a:r>
              <a:rPr sz="1100" dirty="0">
                <a:latin typeface="TeXGyreHeros"/>
                <a:cs typeface="TeXGyreHeros"/>
              </a:rPr>
              <a:t>mes </a:t>
            </a:r>
            <a:r>
              <a:rPr sz="1100" spc="-5" dirty="0">
                <a:latin typeface="TeXGyreHeros"/>
                <a:cs typeface="TeXGyreHeros"/>
              </a:rPr>
              <a:t>të muajit </a:t>
            </a:r>
            <a:r>
              <a:rPr sz="1100" dirty="0">
                <a:latin typeface="TeXGyreHeros"/>
                <a:cs typeface="TeXGyreHeros"/>
              </a:rPr>
              <a:t>maj  </a:t>
            </a:r>
            <a:r>
              <a:rPr sz="1100" spc="-5" dirty="0">
                <a:latin typeface="TeXGyreHeros"/>
                <a:cs typeface="TeXGyreHeros"/>
              </a:rPr>
              <a:t>dhe </a:t>
            </a:r>
            <a:r>
              <a:rPr sz="1100" dirty="0">
                <a:latin typeface="TeXGyreHeros"/>
                <a:cs typeface="TeXGyreHeros"/>
              </a:rPr>
              <a:t>vilet në </a:t>
            </a:r>
            <a:r>
              <a:rPr sz="1100" spc="-5" dirty="0">
                <a:latin typeface="TeXGyreHeros"/>
                <a:cs typeface="TeXGyreHeros"/>
              </a:rPr>
              <a:t>dhjetëditorin </a:t>
            </a:r>
            <a:r>
              <a:rPr sz="1100" dirty="0">
                <a:latin typeface="TeXGyreHeros"/>
                <a:cs typeface="TeXGyreHeros"/>
              </a:rPr>
              <a:t>e parë të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shtatorit.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10" dirty="0">
                <a:latin typeface="Arial"/>
                <a:cs typeface="Arial"/>
              </a:rPr>
              <a:t>Teknologjia: </a:t>
            </a:r>
            <a:r>
              <a:rPr sz="1100" dirty="0">
                <a:latin typeface="TeXGyreHeros"/>
                <a:cs typeface="TeXGyreHeros"/>
              </a:rPr>
              <a:t>Plehërim toke me 50-70</a:t>
            </a:r>
            <a:r>
              <a:rPr sz="1100" spc="1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kv/</a:t>
            </a:r>
            <a:endParaRPr sz="1100">
              <a:latin typeface="TeXGyreHeros"/>
              <a:cs typeface="TeXGyreHeros"/>
            </a:endParaRPr>
          </a:p>
          <a:p>
            <a:pPr marL="12700" marR="5080">
              <a:lnSpc>
                <a:spcPts val="1400"/>
              </a:lnSpc>
              <a:spcBef>
                <a:spcPts val="50"/>
              </a:spcBef>
            </a:pPr>
            <a:r>
              <a:rPr sz="1100" dirty="0">
                <a:latin typeface="TeXGyreHeros"/>
                <a:cs typeface="TeXGyreHeros"/>
              </a:rPr>
              <a:t>dynym </a:t>
            </a:r>
            <a:r>
              <a:rPr sz="1100" spc="-5" dirty="0">
                <a:latin typeface="TeXGyreHeros"/>
                <a:cs typeface="TeXGyreHeros"/>
              </a:rPr>
              <a:t>pleh </a:t>
            </a:r>
            <a:r>
              <a:rPr sz="1100" dirty="0">
                <a:latin typeface="TeXGyreHeros"/>
                <a:cs typeface="TeXGyreHeros"/>
              </a:rPr>
              <a:t>organik, plugim </a:t>
            </a:r>
            <a:r>
              <a:rPr sz="1100" spc="-5" dirty="0">
                <a:latin typeface="TeXGyreHeros"/>
                <a:cs typeface="TeXGyreHeros"/>
              </a:rPr>
              <a:t>30-35 </a:t>
            </a:r>
            <a:r>
              <a:rPr sz="1100" dirty="0">
                <a:latin typeface="TeXGyreHeros"/>
                <a:cs typeface="TeXGyreHeros"/>
              </a:rPr>
              <a:t>cm, </a:t>
            </a:r>
            <a:r>
              <a:rPr sz="1100" spc="-5" dirty="0">
                <a:latin typeface="TeXGyreHeros"/>
                <a:cs typeface="TeXGyreHeros"/>
              </a:rPr>
              <a:t>lesim, mbjellje 70-80 </a:t>
            </a:r>
            <a:r>
              <a:rPr sz="1100" dirty="0">
                <a:latin typeface="TeXGyreHeros"/>
                <a:cs typeface="TeXGyreHeros"/>
              </a:rPr>
              <a:t>x </a:t>
            </a:r>
            <a:r>
              <a:rPr sz="1100" spc="-5" dirty="0">
                <a:latin typeface="TeXGyreHeros"/>
                <a:cs typeface="TeXGyreHeros"/>
              </a:rPr>
              <a:t>30-35 cm, </a:t>
            </a:r>
            <a:r>
              <a:rPr sz="1100" dirty="0">
                <a:latin typeface="TeXGyreHeros"/>
                <a:cs typeface="TeXGyreHeros"/>
              </a:rPr>
              <a:t>ujitje,  </a:t>
            </a:r>
            <a:r>
              <a:rPr sz="1100" spc="-5" dirty="0">
                <a:latin typeface="TeXGyreHeros"/>
                <a:cs typeface="TeXGyreHeros"/>
              </a:rPr>
              <a:t>prashitje dhe </a:t>
            </a:r>
            <a:r>
              <a:rPr sz="1100" dirty="0">
                <a:latin typeface="TeXGyreHeros"/>
                <a:cs typeface="TeXGyreHeros"/>
              </a:rPr>
              <a:t>vjelje.</a:t>
            </a:r>
            <a:endParaRPr sz="11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  <a:spcBef>
                <a:spcPts val="520"/>
              </a:spcBef>
            </a:pPr>
            <a:r>
              <a:rPr sz="1100" b="1" spc="-5" dirty="0">
                <a:latin typeface="Arial"/>
                <a:cs typeface="Arial"/>
              </a:rPr>
              <a:t>Rendimenti: </a:t>
            </a:r>
            <a:r>
              <a:rPr sz="1100" dirty="0">
                <a:latin typeface="TeXGyreHeros"/>
                <a:cs typeface="TeXGyreHeros"/>
              </a:rPr>
              <a:t>4-5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kv/dynym.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75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10" dirty="0">
                <a:latin typeface="Arial"/>
                <a:cs typeface="Arial"/>
              </a:rPr>
              <a:t>Veçantitë</a:t>
            </a:r>
            <a:endParaRPr sz="1100">
              <a:latin typeface="Arial"/>
              <a:cs typeface="Arial"/>
            </a:endParaRPr>
          </a:p>
          <a:p>
            <a:pPr marL="12700" marR="5715" indent="179705">
              <a:lnSpc>
                <a:spcPct val="106400"/>
              </a:lnSpc>
            </a:pPr>
            <a:r>
              <a:rPr sz="1100" b="1" spc="-5" dirty="0">
                <a:latin typeface="Arial"/>
                <a:cs typeface="Arial"/>
              </a:rPr>
              <a:t>Pozitive: </a:t>
            </a:r>
            <a:r>
              <a:rPr sz="1100" spc="-5" dirty="0">
                <a:latin typeface="TeXGyreHeros"/>
                <a:cs typeface="TeXGyreHeros"/>
              </a:rPr>
              <a:t>Është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qëndrueshëm ndaj sëmundjeve, temperaturave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ulëta dhe  të larta. </a:t>
            </a:r>
            <a:r>
              <a:rPr sz="1100" dirty="0">
                <a:latin typeface="TeXGyreHeros"/>
                <a:cs typeface="TeXGyreHeros"/>
              </a:rPr>
              <a:t>Është </a:t>
            </a:r>
            <a:r>
              <a:rPr sz="1100" spc="-5" dirty="0">
                <a:latin typeface="TeXGyreHeros"/>
                <a:cs typeface="TeXGyreHeros"/>
              </a:rPr>
              <a:t>prodhues; </a:t>
            </a:r>
            <a:r>
              <a:rPr sz="1100" dirty="0">
                <a:latin typeface="TeXGyreHeros"/>
                <a:cs typeface="TeXGyreHeros"/>
              </a:rPr>
              <a:t>bën</a:t>
            </a:r>
            <a:r>
              <a:rPr sz="1100" spc="5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buke</a:t>
            </a:r>
            <a:endParaRPr sz="1100">
              <a:latin typeface="TeXGyreHeros"/>
              <a:cs typeface="TeXGyreHeros"/>
            </a:endParaRPr>
          </a:p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sz="1100" spc="-5" dirty="0">
                <a:latin typeface="TeXGyreHeros"/>
                <a:cs typeface="TeXGyreHeros"/>
              </a:rPr>
              <a:t>cilësore.</a:t>
            </a:r>
            <a:endParaRPr sz="1100">
              <a:latin typeface="TeXGyreHeros"/>
              <a:cs typeface="TeXGyreHeros"/>
            </a:endParaRPr>
          </a:p>
          <a:p>
            <a:pPr marL="192405" algn="just">
              <a:lnSpc>
                <a:spcPct val="100000"/>
              </a:lnSpc>
              <a:spcBef>
                <a:spcPts val="85"/>
              </a:spcBef>
            </a:pPr>
            <a:r>
              <a:rPr sz="1100" b="1" spc="-5" dirty="0">
                <a:latin typeface="Arial"/>
                <a:cs typeface="Arial"/>
              </a:rPr>
              <a:t>Negative: </a:t>
            </a:r>
            <a:r>
              <a:rPr sz="1100" spc="-5" dirty="0">
                <a:latin typeface="TeXGyreHeros"/>
                <a:cs typeface="TeXGyreHeros"/>
              </a:rPr>
              <a:t>Rrezohet nga</a:t>
            </a:r>
            <a:r>
              <a:rPr sz="1100" spc="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era.</a:t>
            </a:r>
            <a:endParaRPr sz="1100">
              <a:latin typeface="TeXGyreHeros"/>
              <a:cs typeface="TeXGyreHeros"/>
            </a:endParaRPr>
          </a:p>
          <a:p>
            <a:pPr marL="12700" marR="2633980" indent="179705" algn="just">
              <a:lnSpc>
                <a:spcPct val="106400"/>
              </a:lnSpc>
              <a:spcBef>
                <a:spcPts val="490"/>
              </a:spcBef>
            </a:pPr>
            <a:r>
              <a:rPr sz="1100" b="1" spc="-5" dirty="0">
                <a:latin typeface="Arial"/>
                <a:cs typeface="Arial"/>
              </a:rPr>
              <a:t>Përdorimi: </a:t>
            </a:r>
            <a:r>
              <a:rPr sz="1100" spc="-5" dirty="0">
                <a:latin typeface="TeXGyreHeros"/>
                <a:cs typeface="TeXGyreHeros"/>
              </a:rPr>
              <a:t>Për </a:t>
            </a:r>
            <a:r>
              <a:rPr sz="1100" dirty="0">
                <a:latin typeface="TeXGyreHeros"/>
                <a:cs typeface="TeXGyreHeros"/>
              </a:rPr>
              <a:t>bukë, </a:t>
            </a:r>
            <a:r>
              <a:rPr sz="1100" spc="-5" dirty="0">
                <a:latin typeface="TeXGyreHeros"/>
                <a:cs typeface="TeXGyreHeros"/>
              </a:rPr>
              <a:t>për konsum  në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familje.</a:t>
            </a:r>
            <a:endParaRPr sz="1100">
              <a:latin typeface="TeXGyreHeros"/>
              <a:cs typeface="TeXGyreHeros"/>
            </a:endParaRPr>
          </a:p>
          <a:p>
            <a:pPr marL="12700" marR="2632075" indent="179705" algn="just">
              <a:lnSpc>
                <a:spcPct val="106100"/>
              </a:lnSpc>
              <a:spcBef>
                <a:spcPts val="495"/>
              </a:spcBef>
            </a:pPr>
            <a:r>
              <a:rPr sz="1100" b="1" dirty="0">
                <a:latin typeface="Arial"/>
                <a:cs typeface="Arial"/>
              </a:rPr>
              <a:t>Risku: </a:t>
            </a:r>
            <a:r>
              <a:rPr sz="1100" spc="-5" dirty="0">
                <a:latin typeface="TeXGyreHeros"/>
                <a:cs typeface="TeXGyreHeros"/>
              </a:rPr>
              <a:t>Mund të hiqet nga </a:t>
            </a:r>
            <a:r>
              <a:rPr sz="1100" dirty="0">
                <a:latin typeface="TeXGyreHeros"/>
                <a:cs typeface="TeXGyreHeros"/>
              </a:rPr>
              <a:t>kultivimi  e </a:t>
            </a:r>
            <a:r>
              <a:rPr sz="1100" spc="-5" dirty="0">
                <a:latin typeface="TeXGyreHeros"/>
                <a:cs typeface="TeXGyreHeros"/>
              </a:rPr>
              <a:t>të rrezikohet </a:t>
            </a:r>
            <a:r>
              <a:rPr sz="1100" dirty="0">
                <a:latin typeface="TeXGyreHeros"/>
                <a:cs typeface="TeXGyreHeros"/>
              </a:rPr>
              <a:t>zhdukja </a:t>
            </a:r>
            <a:r>
              <a:rPr sz="1100" spc="-5" dirty="0">
                <a:latin typeface="TeXGyreHeros"/>
                <a:cs typeface="TeXGyreHeros"/>
              </a:rPr>
              <a:t>nëse largohen  familjet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vjetra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tradicionale.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Rreziko-  het edhe nga </a:t>
            </a:r>
            <a:r>
              <a:rPr sz="1100" dirty="0">
                <a:latin typeface="TeXGyreHeros"/>
                <a:cs typeface="TeXGyreHeros"/>
              </a:rPr>
              <a:t>futja në prodhim e </a:t>
            </a:r>
            <a:r>
              <a:rPr sz="1100" spc="-5" dirty="0">
                <a:latin typeface="TeXGyreHeros"/>
                <a:cs typeface="TeXGyreHeros"/>
              </a:rPr>
              <a:t>kulti-  varëve modern (hibride) të </a:t>
            </a:r>
            <a:r>
              <a:rPr sz="1100" dirty="0">
                <a:latin typeface="TeXGyreHeros"/>
                <a:cs typeface="TeXGyreHeros"/>
              </a:rPr>
              <a:t>importit,</a:t>
            </a:r>
            <a:r>
              <a:rPr sz="1100" spc="7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endParaRPr sz="1100">
              <a:latin typeface="TeXGyreHeros"/>
              <a:cs typeface="TeXGyreHeros"/>
            </a:endParaRPr>
          </a:p>
          <a:p>
            <a:pPr marL="12700" marR="6350" algn="just">
              <a:lnSpc>
                <a:spcPct val="105500"/>
              </a:lnSpc>
              <a:spcBef>
                <a:spcPts val="10"/>
              </a:spcBef>
            </a:pPr>
            <a:r>
              <a:rPr sz="1100" dirty="0">
                <a:latin typeface="TeXGyreHeros"/>
                <a:cs typeface="TeXGyreHeros"/>
              </a:rPr>
              <a:t>cilët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janë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më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prodhues;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kultivarët</a:t>
            </a:r>
            <a:r>
              <a:rPr sz="1100" spc="-1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importit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ndikojnë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edhe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në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prishjen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cilësive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  misrit “Farë </a:t>
            </a:r>
            <a:r>
              <a:rPr sz="1100" dirty="0">
                <a:latin typeface="TeXGyreHeros"/>
                <a:cs typeface="TeXGyreHeros"/>
              </a:rPr>
              <a:t>deti”, të </a:t>
            </a:r>
            <a:r>
              <a:rPr sz="1100" spc="-5" dirty="0">
                <a:latin typeface="TeXGyreHeros"/>
                <a:cs typeface="TeXGyreHeros"/>
              </a:rPr>
              <a:t>cilat vijnë nga </a:t>
            </a:r>
            <a:r>
              <a:rPr sz="1100" dirty="0">
                <a:latin typeface="TeXGyreHeros"/>
                <a:cs typeface="TeXGyreHeros"/>
              </a:rPr>
              <a:t>kryqëzimet e</a:t>
            </a:r>
            <a:r>
              <a:rPr sz="1100" spc="1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padëshiruara.</a:t>
            </a:r>
            <a:endParaRPr sz="1100">
              <a:latin typeface="TeXGyreHeros"/>
              <a:cs typeface="TeXGyreHeros"/>
            </a:endParaRPr>
          </a:p>
          <a:p>
            <a:pPr marL="192405" algn="just">
              <a:lnSpc>
                <a:spcPct val="100000"/>
              </a:lnSpc>
              <a:spcBef>
                <a:spcPts val="590"/>
              </a:spcBef>
            </a:pPr>
            <a:r>
              <a:rPr sz="1100" b="1" spc="-5" dirty="0">
                <a:latin typeface="Arial"/>
                <a:cs typeface="Arial"/>
              </a:rPr>
              <a:t>Shënim: </a:t>
            </a:r>
            <a:r>
              <a:rPr sz="1100" spc="-5" dirty="0">
                <a:latin typeface="TeXGyreHeros"/>
                <a:cs typeface="TeXGyreHeros"/>
              </a:rPr>
              <a:t>Ia vlen të </a:t>
            </a:r>
            <a:r>
              <a:rPr sz="1100" dirty="0">
                <a:latin typeface="TeXGyreHeros"/>
                <a:cs typeface="TeXGyreHeros"/>
              </a:rPr>
              <a:t>ruhet e të </a:t>
            </a:r>
            <a:r>
              <a:rPr sz="1100" spc="-5" dirty="0">
                <a:latin typeface="TeXGyreHeros"/>
                <a:cs typeface="TeXGyreHeros"/>
              </a:rPr>
              <a:t>shtohet.</a:t>
            </a:r>
            <a:endParaRPr sz="1100">
              <a:latin typeface="TeXGyreHeros"/>
              <a:cs typeface="TeXGyreHero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640073" y="2093214"/>
            <a:ext cx="2159635" cy="2501265"/>
            <a:chOff x="3640073" y="2093214"/>
            <a:chExt cx="2159635" cy="2501265"/>
          </a:xfrm>
        </p:grpSpPr>
        <p:sp>
          <p:nvSpPr>
            <p:cNvPr id="4" name="object 4"/>
            <p:cNvSpPr/>
            <p:nvPr/>
          </p:nvSpPr>
          <p:spPr>
            <a:xfrm>
              <a:off x="3642359" y="2095500"/>
              <a:ext cx="2154936" cy="24963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643883" y="2097024"/>
              <a:ext cx="2152015" cy="2493645"/>
            </a:xfrm>
            <a:custGeom>
              <a:avLst/>
              <a:gdLst/>
              <a:ahLst/>
              <a:cxnLst/>
              <a:rect l="l" t="t" r="r" b="b"/>
              <a:pathLst>
                <a:path w="2152015" h="2493645">
                  <a:moveTo>
                    <a:pt x="0" y="0"/>
                  </a:moveTo>
                  <a:lnTo>
                    <a:pt x="0" y="2493264"/>
                  </a:lnTo>
                  <a:lnTo>
                    <a:pt x="2151888" y="2493264"/>
                  </a:lnTo>
                  <a:lnTo>
                    <a:pt x="2151888" y="0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3239261" y="5918454"/>
            <a:ext cx="2560320" cy="1590040"/>
            <a:chOff x="3239261" y="5918454"/>
            <a:chExt cx="2560320" cy="1590040"/>
          </a:xfrm>
        </p:grpSpPr>
        <p:sp>
          <p:nvSpPr>
            <p:cNvPr id="7" name="object 7"/>
            <p:cNvSpPr/>
            <p:nvPr/>
          </p:nvSpPr>
          <p:spPr>
            <a:xfrm>
              <a:off x="3241547" y="5920740"/>
              <a:ext cx="2555748" cy="158495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243071" y="5922264"/>
              <a:ext cx="2552700" cy="1582420"/>
            </a:xfrm>
            <a:custGeom>
              <a:avLst/>
              <a:gdLst/>
              <a:ahLst/>
              <a:cxnLst/>
              <a:rect l="l" t="t" r="r" b="b"/>
              <a:pathLst>
                <a:path w="2552700" h="1582420">
                  <a:moveTo>
                    <a:pt x="0" y="0"/>
                  </a:moveTo>
                  <a:lnTo>
                    <a:pt x="0" y="1581912"/>
                  </a:lnTo>
                  <a:lnTo>
                    <a:pt x="2552700" y="1581912"/>
                  </a:lnTo>
                  <a:lnTo>
                    <a:pt x="2552700" y="0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41275">
              <a:lnSpc>
                <a:spcPct val="100000"/>
              </a:lnSpc>
              <a:spcBef>
                <a:spcPts val="15"/>
              </a:spcBef>
            </a:pPr>
            <a:r>
              <a:rPr dirty="0"/>
              <a:t>- </a:t>
            </a:r>
            <a:fld id="{81D60167-4931-47E6-BA6A-407CBD079E47}" type="slidenum">
              <a:rPr dirty="0"/>
              <a:t>68</a:t>
            </a:fld>
            <a:r>
              <a:rPr spc="-100" dirty="0"/>
              <a:t> </a:t>
            </a:r>
            <a:r>
              <a:rPr dirty="0"/>
              <a:t>-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55141" y="6965442"/>
            <a:ext cx="5008245" cy="1513840"/>
            <a:chOff x="755141" y="6965442"/>
            <a:chExt cx="5008245" cy="1513840"/>
          </a:xfrm>
        </p:grpSpPr>
        <p:sp>
          <p:nvSpPr>
            <p:cNvPr id="3" name="object 3"/>
            <p:cNvSpPr/>
            <p:nvPr/>
          </p:nvSpPr>
          <p:spPr>
            <a:xfrm>
              <a:off x="758951" y="6969252"/>
              <a:ext cx="5003292" cy="150723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58951" y="6969252"/>
              <a:ext cx="5000625" cy="1506220"/>
            </a:xfrm>
            <a:custGeom>
              <a:avLst/>
              <a:gdLst/>
              <a:ahLst/>
              <a:cxnLst/>
              <a:rect l="l" t="t" r="r" b="b"/>
              <a:pathLst>
                <a:path w="5000625" h="1506220">
                  <a:moveTo>
                    <a:pt x="0" y="0"/>
                  </a:moveTo>
                  <a:lnTo>
                    <a:pt x="0" y="1505711"/>
                  </a:lnTo>
                  <a:lnTo>
                    <a:pt x="5000244" y="1505711"/>
                  </a:lnTo>
                  <a:lnTo>
                    <a:pt x="5000244" y="0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3725417" y="1760982"/>
            <a:ext cx="2037714" cy="1879600"/>
            <a:chOff x="3725417" y="1760982"/>
            <a:chExt cx="2037714" cy="1879600"/>
          </a:xfrm>
        </p:grpSpPr>
        <p:sp>
          <p:nvSpPr>
            <p:cNvPr id="6" name="object 6"/>
            <p:cNvSpPr/>
            <p:nvPr/>
          </p:nvSpPr>
          <p:spPr>
            <a:xfrm>
              <a:off x="3727703" y="1763268"/>
              <a:ext cx="2034540" cy="187451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729227" y="1764792"/>
              <a:ext cx="2030095" cy="1871980"/>
            </a:xfrm>
            <a:custGeom>
              <a:avLst/>
              <a:gdLst/>
              <a:ahLst/>
              <a:cxnLst/>
              <a:rect l="l" t="t" r="r" b="b"/>
              <a:pathLst>
                <a:path w="2030095" h="1871979">
                  <a:moveTo>
                    <a:pt x="0" y="0"/>
                  </a:moveTo>
                  <a:lnTo>
                    <a:pt x="0" y="1871471"/>
                  </a:lnTo>
                  <a:lnTo>
                    <a:pt x="2029968" y="1871471"/>
                  </a:lnTo>
                  <a:lnTo>
                    <a:pt x="2029968" y="0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743204" y="602079"/>
            <a:ext cx="5031740" cy="52755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742439" marR="1308100" indent="-428625">
              <a:lnSpc>
                <a:spcPct val="118600"/>
              </a:lnSpc>
              <a:spcBef>
                <a:spcPts val="95"/>
              </a:spcBef>
            </a:pPr>
            <a:r>
              <a:rPr sz="1400" b="1" spc="-5" dirty="0">
                <a:latin typeface="Arial"/>
                <a:cs typeface="Arial"/>
              </a:rPr>
              <a:t>Misër </a:t>
            </a:r>
            <a:r>
              <a:rPr sz="1400" b="1" dirty="0">
                <a:latin typeface="Arial"/>
                <a:cs typeface="Arial"/>
              </a:rPr>
              <a:t>vendi – </a:t>
            </a:r>
            <a:r>
              <a:rPr sz="1400" b="1" spc="-5" dirty="0">
                <a:latin typeface="Arial"/>
                <a:cs typeface="Arial"/>
              </a:rPr>
              <a:t>“Misër Thethi”  Specia: </a:t>
            </a:r>
            <a:r>
              <a:rPr sz="1250" i="1" spc="-5" dirty="0">
                <a:latin typeface="Arimo"/>
                <a:cs typeface="Arimo"/>
              </a:rPr>
              <a:t>Zea </a:t>
            </a:r>
            <a:r>
              <a:rPr sz="1250" i="1" dirty="0">
                <a:latin typeface="Arimo"/>
                <a:cs typeface="Arimo"/>
              </a:rPr>
              <a:t>mays</a:t>
            </a:r>
            <a:r>
              <a:rPr sz="1250" i="1" spc="-90" dirty="0">
                <a:latin typeface="Arimo"/>
                <a:cs typeface="Arimo"/>
              </a:rPr>
              <a:t> </a:t>
            </a:r>
            <a:r>
              <a:rPr sz="1250" spc="-5" dirty="0">
                <a:latin typeface="TeXGyreHeros"/>
                <a:cs typeface="TeXGyreHeros"/>
              </a:rPr>
              <a:t>L.</a:t>
            </a:r>
            <a:endParaRPr sz="125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900">
              <a:latin typeface="TeXGyreHeros"/>
              <a:cs typeface="TeXGyreHeros"/>
            </a:endParaRPr>
          </a:p>
          <a:p>
            <a:pPr marL="12700" marR="6985" indent="179705" algn="just">
              <a:lnSpc>
                <a:spcPct val="106400"/>
              </a:lnSpc>
            </a:pPr>
            <a:r>
              <a:rPr sz="1100" b="1" spc="-5" dirty="0">
                <a:latin typeface="Arial"/>
                <a:cs typeface="Arial"/>
              </a:rPr>
              <a:t>Përhapja: </a:t>
            </a:r>
            <a:r>
              <a:rPr sz="1100" spc="-5" dirty="0">
                <a:latin typeface="TeXGyreHeros"/>
                <a:cs typeface="TeXGyreHeros"/>
              </a:rPr>
              <a:t>Fshati Nënmavriq-Shalë-Shkodër. Kultivohet </a:t>
            </a:r>
            <a:r>
              <a:rPr sz="1100" dirty="0">
                <a:latin typeface="TeXGyreHeros"/>
                <a:cs typeface="TeXGyreHeros"/>
              </a:rPr>
              <a:t>në zonë për më se </a:t>
            </a:r>
            <a:r>
              <a:rPr sz="1100" spc="-5" dirty="0">
                <a:latin typeface="TeXGyreHeros"/>
                <a:cs typeface="TeXGyreHeros"/>
              </a:rPr>
              <a:t>70  vjet; </a:t>
            </a:r>
            <a:r>
              <a:rPr sz="1100" dirty="0">
                <a:latin typeface="TeXGyreHeros"/>
                <a:cs typeface="TeXGyreHeros"/>
              </a:rPr>
              <a:t>fara është </a:t>
            </a:r>
            <a:r>
              <a:rPr sz="1100" spc="-10" dirty="0">
                <a:latin typeface="TeXGyreHeros"/>
                <a:cs typeface="TeXGyreHeros"/>
              </a:rPr>
              <a:t>mbajtur, </a:t>
            </a:r>
            <a:r>
              <a:rPr sz="1100" spc="-5" dirty="0">
                <a:latin typeface="TeXGyreHeros"/>
                <a:cs typeface="TeXGyreHeros"/>
              </a:rPr>
              <a:t>ruajtur </a:t>
            </a:r>
            <a:r>
              <a:rPr sz="1100" dirty="0">
                <a:latin typeface="TeXGyreHeros"/>
                <a:cs typeface="TeXGyreHeros"/>
              </a:rPr>
              <a:t>dhe</a:t>
            </a:r>
            <a:r>
              <a:rPr sz="1100" spc="2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trashëguar</a:t>
            </a:r>
            <a:endParaRPr sz="1100">
              <a:latin typeface="TeXGyreHeros"/>
              <a:cs typeface="TeXGyreHeros"/>
            </a:endParaRPr>
          </a:p>
          <a:p>
            <a:pPr marL="12700" marR="2111375" algn="just">
              <a:lnSpc>
                <a:spcPct val="105900"/>
              </a:lnSpc>
              <a:spcBef>
                <a:spcPts val="10"/>
              </a:spcBef>
            </a:pPr>
            <a:r>
              <a:rPr sz="1100" spc="-5" dirty="0">
                <a:latin typeface="TeXGyreHeros"/>
                <a:cs typeface="TeXGyreHeros"/>
              </a:rPr>
              <a:t>në familje brez </a:t>
            </a:r>
            <a:r>
              <a:rPr sz="1100" spc="-10" dirty="0">
                <a:latin typeface="TeXGyreHeros"/>
                <a:cs typeface="TeXGyreHeros"/>
              </a:rPr>
              <a:t>pas </a:t>
            </a:r>
            <a:r>
              <a:rPr sz="1100" spc="-5" dirty="0">
                <a:latin typeface="TeXGyreHeros"/>
                <a:cs typeface="TeXGyreHeros"/>
              </a:rPr>
              <a:t>brezi. </a:t>
            </a:r>
            <a:r>
              <a:rPr sz="1100" dirty="0">
                <a:latin typeface="TeXGyreHeros"/>
                <a:cs typeface="TeXGyreHeros"/>
              </a:rPr>
              <a:t>Zë </a:t>
            </a:r>
            <a:r>
              <a:rPr sz="1100" spc="-5" dirty="0">
                <a:latin typeface="TeXGyreHeros"/>
                <a:cs typeface="TeXGyreHeros"/>
              </a:rPr>
              <a:t>rreth 5-10% </a:t>
            </a:r>
            <a:r>
              <a:rPr sz="1100" spc="5" dirty="0">
                <a:latin typeface="TeXGyreHeros"/>
                <a:cs typeface="TeXGyreHeros"/>
              </a:rPr>
              <a:t>të  </a:t>
            </a:r>
            <a:r>
              <a:rPr sz="1100" spc="-5" dirty="0">
                <a:latin typeface="TeXGyreHeros"/>
                <a:cs typeface="TeXGyreHeros"/>
              </a:rPr>
              <a:t>sipërfaqes që mbillet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misër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këtë fshat  dhe </a:t>
            </a:r>
            <a:r>
              <a:rPr sz="1100" dirty="0">
                <a:latin typeface="TeXGyreHeros"/>
                <a:cs typeface="TeXGyreHeros"/>
              </a:rPr>
              <a:t>ato </a:t>
            </a:r>
            <a:r>
              <a:rPr sz="1100" spc="-5" dirty="0">
                <a:latin typeface="TeXGyreHeros"/>
                <a:cs typeface="TeXGyreHeros"/>
              </a:rPr>
              <a:t>rreth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tij.</a:t>
            </a:r>
            <a:endParaRPr sz="1100">
              <a:latin typeface="TeXGyreHeros"/>
              <a:cs typeface="TeXGyreHeros"/>
            </a:endParaRPr>
          </a:p>
          <a:p>
            <a:pPr marL="12700" marR="2112645" indent="179705">
              <a:lnSpc>
                <a:spcPct val="106400"/>
              </a:lnSpc>
              <a:spcBef>
                <a:spcPts val="994"/>
              </a:spcBef>
            </a:pPr>
            <a:r>
              <a:rPr sz="1100" b="1" spc="-5" dirty="0">
                <a:latin typeface="Arial"/>
                <a:cs typeface="Arial"/>
              </a:rPr>
              <a:t>Kushtet</a:t>
            </a:r>
            <a:r>
              <a:rPr sz="1100" b="1" spc="-7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e</a:t>
            </a:r>
            <a:r>
              <a:rPr sz="1100" b="1" spc="-7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kultivimit:</a:t>
            </a:r>
            <a:r>
              <a:rPr sz="1100" b="1" spc="-75" dirty="0">
                <a:latin typeface="Arial"/>
                <a:cs typeface="Arial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Në</a:t>
            </a:r>
            <a:r>
              <a:rPr sz="1100" spc="-7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tarraca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malore,</a:t>
            </a:r>
            <a:r>
              <a:rPr sz="1100" spc="-7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me  </a:t>
            </a:r>
            <a:r>
              <a:rPr sz="1100" spc="-5" dirty="0">
                <a:latin typeface="TeXGyreHeros"/>
                <a:cs typeface="TeXGyreHeros"/>
              </a:rPr>
              <a:t>ekspozicion </a:t>
            </a:r>
            <a:r>
              <a:rPr sz="1100" dirty="0">
                <a:latin typeface="TeXGyreHeros"/>
                <a:cs typeface="TeXGyreHeros"/>
              </a:rPr>
              <a:t>nga </a:t>
            </a:r>
            <a:r>
              <a:rPr sz="1100" spc="-5" dirty="0">
                <a:latin typeface="TeXGyreHeros"/>
                <a:cs typeface="TeXGyreHeros"/>
              </a:rPr>
              <a:t>lindja,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burime </a:t>
            </a:r>
            <a:r>
              <a:rPr sz="1100" dirty="0">
                <a:latin typeface="TeXGyreHeros"/>
                <a:cs typeface="TeXGyreHeros"/>
              </a:rPr>
              <a:t>ujore </a:t>
            </a:r>
            <a:r>
              <a:rPr sz="1100" spc="-5" dirty="0">
                <a:latin typeface="TeXGyreHeros"/>
                <a:cs typeface="TeXGyreHeros"/>
              </a:rPr>
              <a:t>pranë.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75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Përshkrimi:</a:t>
            </a:r>
            <a:endParaRPr sz="1100">
              <a:latin typeface="Arial"/>
              <a:cs typeface="Arial"/>
            </a:endParaRPr>
          </a:p>
          <a:p>
            <a:pPr marL="12700" marR="2112645" indent="179705" algn="just">
              <a:lnSpc>
                <a:spcPts val="1400"/>
              </a:lnSpc>
              <a:spcBef>
                <a:spcPts val="50"/>
              </a:spcBef>
            </a:pPr>
            <a:r>
              <a:rPr sz="1100" spc="-5" dirty="0">
                <a:latin typeface="TeXGyreHeros"/>
                <a:cs typeface="TeXGyreHeros"/>
              </a:rPr>
              <a:t>Bimët janë me shtat të </a:t>
            </a:r>
            <a:r>
              <a:rPr sz="1100" spc="-10" dirty="0">
                <a:latin typeface="TeXGyreHeros"/>
                <a:cs typeface="TeXGyreHeros"/>
              </a:rPr>
              <a:t>shkurtër, </a:t>
            </a:r>
            <a:r>
              <a:rPr sz="1100" spc="-5" dirty="0">
                <a:latin typeface="TeXGyreHeros"/>
                <a:cs typeface="TeXGyreHeros"/>
              </a:rPr>
              <a:t>120-150  </a:t>
            </a:r>
            <a:r>
              <a:rPr sz="1100" dirty="0">
                <a:latin typeface="TeXGyreHeros"/>
                <a:cs typeface="TeXGyreHeros"/>
              </a:rPr>
              <a:t>cm,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kërcell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i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veshur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mirë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me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gjethe,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kalli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i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vogël,  </a:t>
            </a:r>
            <a:r>
              <a:rPr sz="1100" dirty="0">
                <a:latin typeface="TeXGyreHeros"/>
                <a:cs typeface="TeXGyreHeros"/>
              </a:rPr>
              <a:t>koçan dhe kokërr </a:t>
            </a:r>
            <a:r>
              <a:rPr sz="1100" spc="-5" dirty="0">
                <a:latin typeface="TeXGyreHeros"/>
                <a:cs typeface="TeXGyreHeros"/>
              </a:rPr>
              <a:t>të bardhë,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qelqor.</a:t>
            </a:r>
            <a:endParaRPr sz="1100">
              <a:latin typeface="TeXGyreHeros"/>
              <a:cs typeface="TeXGyreHeros"/>
            </a:endParaRPr>
          </a:p>
          <a:p>
            <a:pPr marL="12700" marR="6985" indent="179705">
              <a:lnSpc>
                <a:spcPct val="105500"/>
              </a:lnSpc>
              <a:spcBef>
                <a:spcPts val="955"/>
              </a:spcBef>
            </a:pPr>
            <a:r>
              <a:rPr sz="1100" b="1" spc="-5" dirty="0">
                <a:latin typeface="Arial"/>
                <a:cs typeface="Arial"/>
              </a:rPr>
              <a:t>Kultivimi:</a:t>
            </a:r>
            <a:r>
              <a:rPr sz="1100" b="1" spc="-50" dirty="0">
                <a:latin typeface="Arial"/>
                <a:cs typeface="Arial"/>
              </a:rPr>
              <a:t> </a:t>
            </a:r>
            <a:r>
              <a:rPr sz="1100" dirty="0">
                <a:latin typeface="TeXGyreHeros"/>
                <a:cs typeface="TeXGyreHeros"/>
              </a:rPr>
              <a:t>Misër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me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cikël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te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shkurtër,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80-85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ditësh;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mbillet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në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mes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muajit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maj  dhe </a:t>
            </a:r>
            <a:r>
              <a:rPr sz="1100" dirty="0">
                <a:latin typeface="TeXGyreHeros"/>
                <a:cs typeface="TeXGyreHeros"/>
              </a:rPr>
              <a:t>vilet në mes të muajit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gusht.</a:t>
            </a:r>
            <a:endParaRPr sz="1100">
              <a:latin typeface="TeXGyreHeros"/>
              <a:cs typeface="TeXGyreHeros"/>
            </a:endParaRPr>
          </a:p>
          <a:p>
            <a:pPr marL="12700" marR="6350" indent="179705">
              <a:lnSpc>
                <a:spcPct val="106400"/>
              </a:lnSpc>
              <a:spcBef>
                <a:spcPts val="1000"/>
              </a:spcBef>
            </a:pPr>
            <a:r>
              <a:rPr sz="1100" b="1" spc="-10" dirty="0">
                <a:latin typeface="Arial"/>
                <a:cs typeface="Arial"/>
              </a:rPr>
              <a:t>Teknologjia: </a:t>
            </a:r>
            <a:r>
              <a:rPr sz="1100" spc="-5" dirty="0">
                <a:latin typeface="TeXGyreHeros"/>
                <a:cs typeface="TeXGyreHeros"/>
              </a:rPr>
              <a:t>Plehërim organik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40-50 kv/dynym, </a:t>
            </a:r>
            <a:r>
              <a:rPr sz="1100" dirty="0">
                <a:latin typeface="TeXGyreHeros"/>
                <a:cs typeface="TeXGyreHeros"/>
              </a:rPr>
              <a:t>punim </a:t>
            </a:r>
            <a:r>
              <a:rPr sz="1100" spc="-5" dirty="0">
                <a:latin typeface="TeXGyreHeros"/>
                <a:cs typeface="TeXGyreHeros"/>
              </a:rPr>
              <a:t>toke 20-25 </a:t>
            </a:r>
            <a:r>
              <a:rPr sz="1100" dirty="0">
                <a:latin typeface="TeXGyreHeros"/>
                <a:cs typeface="TeXGyreHeros"/>
              </a:rPr>
              <a:t>cm, les-  im, </a:t>
            </a:r>
            <a:r>
              <a:rPr sz="1100" spc="-5" dirty="0">
                <a:latin typeface="TeXGyreHeros"/>
                <a:cs typeface="TeXGyreHeros"/>
              </a:rPr>
              <a:t>mbjellje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shatë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brazdë, ujitje,</a:t>
            </a:r>
            <a:r>
              <a:rPr sz="1100" spc="-1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vjelje.</a:t>
            </a:r>
            <a:endParaRPr sz="11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  <a:spcBef>
                <a:spcPts val="1080"/>
              </a:spcBef>
            </a:pPr>
            <a:r>
              <a:rPr sz="1100" b="1" spc="-5" dirty="0">
                <a:latin typeface="Arial"/>
                <a:cs typeface="Arial"/>
              </a:rPr>
              <a:t>Rendimenti: </a:t>
            </a:r>
            <a:r>
              <a:rPr sz="1100" spc="-5" dirty="0">
                <a:latin typeface="TeXGyreHeros"/>
                <a:cs typeface="TeXGyreHeros"/>
              </a:rPr>
              <a:t>rreth 3.0</a:t>
            </a:r>
            <a:r>
              <a:rPr sz="1100" spc="1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kv/dynym.</a:t>
            </a:r>
            <a:endParaRPr sz="11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  <a:spcBef>
                <a:spcPts val="1080"/>
              </a:spcBef>
            </a:pPr>
            <a:r>
              <a:rPr sz="1100" b="1" spc="-10" dirty="0">
                <a:latin typeface="Arial"/>
                <a:cs typeface="Arial"/>
              </a:rPr>
              <a:t>Veçantitë</a:t>
            </a:r>
            <a:endParaRPr sz="1100">
              <a:latin typeface="Arial"/>
              <a:cs typeface="Arial"/>
            </a:endParaRPr>
          </a:p>
          <a:p>
            <a:pPr marL="12700" marR="5080" indent="179705">
              <a:lnSpc>
                <a:spcPct val="106400"/>
              </a:lnSpc>
              <a:spcBef>
                <a:spcPts val="610"/>
              </a:spcBef>
            </a:pPr>
            <a:r>
              <a:rPr sz="1100" b="1" spc="-5" dirty="0">
                <a:latin typeface="Arial"/>
                <a:cs typeface="Arial"/>
              </a:rPr>
              <a:t>Pozitive: </a:t>
            </a:r>
            <a:r>
              <a:rPr sz="1100" spc="-5" dirty="0">
                <a:latin typeface="TeXGyreHeros"/>
                <a:cs typeface="TeXGyreHeros"/>
              </a:rPr>
              <a:t>Ka qëndrueshmëri të </a:t>
            </a:r>
            <a:r>
              <a:rPr sz="1100" dirty="0">
                <a:latin typeface="TeXGyreHeros"/>
                <a:cs typeface="TeXGyreHeros"/>
              </a:rPr>
              <a:t>mirë </a:t>
            </a:r>
            <a:r>
              <a:rPr sz="1100" spc="-5" dirty="0">
                <a:latin typeface="TeXGyreHeros"/>
                <a:cs typeface="TeXGyreHeros"/>
              </a:rPr>
              <a:t>ndaj sëmundjeve, temperaturave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ulëta  dhe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dirty="0">
                <a:latin typeface="TeXGyreHeros"/>
                <a:cs typeface="TeXGyreHeros"/>
              </a:rPr>
              <a:t>larta. </a:t>
            </a:r>
            <a:r>
              <a:rPr sz="1100" spc="-5" dirty="0">
                <a:latin typeface="TeXGyreHeros"/>
                <a:cs typeface="TeXGyreHeros"/>
              </a:rPr>
              <a:t>Jep prodhim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dirty="0">
                <a:latin typeface="TeXGyreHeros"/>
                <a:cs typeface="TeXGyreHeros"/>
              </a:rPr>
              <a:t>qëndrueshëm; bën </a:t>
            </a:r>
            <a:r>
              <a:rPr sz="1100" spc="-5" dirty="0">
                <a:latin typeface="TeXGyreHeros"/>
                <a:cs typeface="TeXGyreHeros"/>
              </a:rPr>
              <a:t>bukë</a:t>
            </a:r>
            <a:r>
              <a:rPr sz="1100" spc="-8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cilësore.</a:t>
            </a:r>
            <a:endParaRPr sz="11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  <a:spcBef>
                <a:spcPts val="70"/>
              </a:spcBef>
            </a:pPr>
            <a:r>
              <a:rPr sz="1100" b="1" spc="-5" dirty="0">
                <a:latin typeface="Arial"/>
                <a:cs typeface="Arial"/>
              </a:rPr>
              <a:t>Negative: </a:t>
            </a:r>
            <a:r>
              <a:rPr sz="1100" dirty="0">
                <a:latin typeface="TeXGyreHeros"/>
                <a:cs typeface="TeXGyreHeros"/>
              </a:rPr>
              <a:t>Prodhim i</a:t>
            </a:r>
            <a:r>
              <a:rPr sz="1100" spc="-1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ulët.</a:t>
            </a:r>
            <a:endParaRPr sz="1100">
              <a:latin typeface="TeXGyreHeros"/>
              <a:cs typeface="TeXGyreHeros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41275">
              <a:lnSpc>
                <a:spcPct val="100000"/>
              </a:lnSpc>
              <a:spcBef>
                <a:spcPts val="15"/>
              </a:spcBef>
            </a:pPr>
            <a:r>
              <a:rPr dirty="0"/>
              <a:t>- </a:t>
            </a:r>
            <a:fld id="{81D60167-4931-47E6-BA6A-407CBD079E47}" type="slidenum">
              <a:rPr dirty="0"/>
              <a:t>69</a:t>
            </a:fld>
            <a:r>
              <a:rPr spc="-100" dirty="0"/>
              <a:t> </a:t>
            </a:r>
            <a:r>
              <a:rPr dirty="0"/>
              <a:t>-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923036" y="5978751"/>
            <a:ext cx="2068830" cy="38227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sz="1100" b="1" spc="-5" dirty="0">
                <a:latin typeface="Arial"/>
                <a:cs typeface="Arial"/>
              </a:rPr>
              <a:t>Përdorimi: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z="1100" spc="-5" dirty="0">
                <a:latin typeface="TeXGyreHeros"/>
                <a:cs typeface="TeXGyreHeros"/>
              </a:rPr>
              <a:t>Për </a:t>
            </a:r>
            <a:r>
              <a:rPr sz="1100" dirty="0">
                <a:latin typeface="TeXGyreHeros"/>
                <a:cs typeface="TeXGyreHeros"/>
              </a:rPr>
              <a:t>bukë, </a:t>
            </a:r>
            <a:r>
              <a:rPr sz="1100" spc="-5" dirty="0">
                <a:latin typeface="TeXGyreHeros"/>
                <a:cs typeface="TeXGyreHeros"/>
              </a:rPr>
              <a:t>për konsum në</a:t>
            </a:r>
            <a:r>
              <a:rPr sz="110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familje.</a:t>
            </a:r>
            <a:endParaRPr sz="1100">
              <a:latin typeface="TeXGyreHeros"/>
              <a:cs typeface="TeXGyreHero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353815" y="5897979"/>
            <a:ext cx="2423160" cy="7359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179705" algn="just">
              <a:lnSpc>
                <a:spcPct val="106100"/>
              </a:lnSpc>
              <a:spcBef>
                <a:spcPts val="90"/>
              </a:spcBef>
            </a:pPr>
            <a:r>
              <a:rPr sz="1100" b="1" dirty="0">
                <a:latin typeface="Arial"/>
                <a:cs typeface="Arial"/>
              </a:rPr>
              <a:t>Risku: </a:t>
            </a:r>
            <a:r>
              <a:rPr sz="1100" dirty="0">
                <a:latin typeface="TeXGyreHeros"/>
                <a:cs typeface="TeXGyreHeros"/>
              </a:rPr>
              <a:t>Është i </a:t>
            </a:r>
            <a:r>
              <a:rPr sz="1100" spc="-10" dirty="0">
                <a:latin typeface="TeXGyreHeros"/>
                <a:cs typeface="TeXGyreHeros"/>
              </a:rPr>
              <a:t>rrezikuar, </a:t>
            </a:r>
            <a:r>
              <a:rPr sz="1100" dirty="0">
                <a:latin typeface="TeXGyreHeros"/>
                <a:cs typeface="TeXGyreHeros"/>
              </a:rPr>
              <a:t>aktualisht  </a:t>
            </a:r>
            <a:r>
              <a:rPr sz="1100" spc="-5" dirty="0">
                <a:latin typeface="TeXGyreHeros"/>
                <a:cs typeface="TeXGyreHeros"/>
              </a:rPr>
              <a:t>mbahet nga pak familje; rrezikohet </a:t>
            </a:r>
            <a:r>
              <a:rPr sz="1100" spc="-10" dirty="0">
                <a:latin typeface="TeXGyreHeros"/>
                <a:cs typeface="TeXGyreHeros"/>
              </a:rPr>
              <a:t>zh-  </a:t>
            </a:r>
            <a:r>
              <a:rPr sz="1100" dirty="0">
                <a:latin typeface="TeXGyreHeros"/>
                <a:cs typeface="TeXGyreHeros"/>
              </a:rPr>
              <a:t>dukja </a:t>
            </a:r>
            <a:r>
              <a:rPr sz="1100" spc="-5" dirty="0">
                <a:latin typeface="TeXGyreHeros"/>
                <a:cs typeface="TeXGyreHeros"/>
              </a:rPr>
              <a:t>nëse largohen familjet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vjetra </a:t>
            </a:r>
            <a:r>
              <a:rPr sz="1100" dirty="0">
                <a:latin typeface="TeXGyreHeros"/>
                <a:cs typeface="TeXGyreHeros"/>
              </a:rPr>
              <a:t>e  </a:t>
            </a:r>
            <a:r>
              <a:rPr sz="1100" spc="-5" dirty="0">
                <a:latin typeface="TeXGyreHeros"/>
                <a:cs typeface="TeXGyreHeros"/>
              </a:rPr>
              <a:t>tradicionale.</a:t>
            </a:r>
            <a:endParaRPr sz="1100">
              <a:latin typeface="TeXGyreHeros"/>
              <a:cs typeface="TeXGyreHero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60889" y="6609090"/>
            <a:ext cx="234823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latin typeface="Arial"/>
                <a:cs typeface="Arial"/>
              </a:rPr>
              <a:t>Shënim: </a:t>
            </a:r>
            <a:r>
              <a:rPr sz="1100" spc="-5" dirty="0">
                <a:latin typeface="TeXGyreHeros"/>
                <a:cs typeface="TeXGyreHeros"/>
              </a:rPr>
              <a:t>Ia vlen të </a:t>
            </a:r>
            <a:r>
              <a:rPr sz="1100" dirty="0">
                <a:latin typeface="TeXGyreHeros"/>
                <a:cs typeface="TeXGyreHeros"/>
              </a:rPr>
              <a:t>ruhet e të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shtohet.</a:t>
            </a:r>
            <a:endParaRPr sz="1100">
              <a:latin typeface="TeXGyreHeros"/>
              <a:cs typeface="TeXGyreHero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43204" y="574913"/>
            <a:ext cx="5030470" cy="3407410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25"/>
              </a:spcBef>
            </a:pPr>
            <a:r>
              <a:rPr sz="1400" b="1" spc="-5" dirty="0">
                <a:latin typeface="Arial"/>
                <a:cs typeface="Arial"/>
              </a:rPr>
              <a:t>Domatja </a:t>
            </a:r>
            <a:r>
              <a:rPr sz="1400" b="1" dirty="0">
                <a:latin typeface="Arial"/>
                <a:cs typeface="Arial"/>
              </a:rPr>
              <a:t>e</a:t>
            </a:r>
            <a:r>
              <a:rPr sz="1400" b="1" spc="-5" dirty="0">
                <a:latin typeface="Arial"/>
                <a:cs typeface="Arial"/>
              </a:rPr>
              <a:t> Dhoksatit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459"/>
              </a:spcBef>
            </a:pPr>
            <a:r>
              <a:rPr sz="1250" b="1" spc="-5" dirty="0">
                <a:latin typeface="Arial"/>
                <a:cs typeface="Arial"/>
              </a:rPr>
              <a:t>Specia: </a:t>
            </a:r>
            <a:r>
              <a:rPr sz="1250" i="1" spc="-5" dirty="0">
                <a:latin typeface="Arimo"/>
                <a:cs typeface="Arimo"/>
              </a:rPr>
              <a:t>Solanum lycopersicum</a:t>
            </a:r>
            <a:r>
              <a:rPr sz="1250" i="1" spc="15" dirty="0">
                <a:latin typeface="Arimo"/>
                <a:cs typeface="Arimo"/>
              </a:rPr>
              <a:t> </a:t>
            </a:r>
            <a:r>
              <a:rPr sz="1250" spc="-5" dirty="0">
                <a:latin typeface="TeXGyreHeros"/>
                <a:cs typeface="TeXGyreHeros"/>
              </a:rPr>
              <a:t>L.</a:t>
            </a:r>
            <a:endParaRPr sz="125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000">
              <a:latin typeface="TeXGyreHeros"/>
              <a:cs typeface="TeXGyreHeros"/>
            </a:endParaRPr>
          </a:p>
          <a:p>
            <a:pPr marL="12700" marR="5080" indent="179705" algn="just">
              <a:lnSpc>
                <a:spcPct val="106100"/>
              </a:lnSpc>
            </a:pPr>
            <a:r>
              <a:rPr sz="1100" b="1" spc="-15" dirty="0">
                <a:latin typeface="Arial"/>
                <a:cs typeface="Arial"/>
              </a:rPr>
              <a:t>Përhapja: </a:t>
            </a:r>
            <a:r>
              <a:rPr sz="1100" spc="-5" dirty="0">
                <a:latin typeface="TeXGyreHeros"/>
                <a:cs typeface="TeXGyreHeros"/>
              </a:rPr>
              <a:t>Në </a:t>
            </a:r>
            <a:r>
              <a:rPr sz="1100" spc="-15" dirty="0">
                <a:latin typeface="TeXGyreHeros"/>
                <a:cs typeface="TeXGyreHeros"/>
              </a:rPr>
              <a:t>Shqipërinë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15" dirty="0">
                <a:latin typeface="TeXGyreHeros"/>
                <a:cs typeface="TeXGyreHeros"/>
              </a:rPr>
              <a:t>jugut, veçanërisht </a:t>
            </a:r>
            <a:r>
              <a:rPr sz="1100" spc="-5" dirty="0">
                <a:latin typeface="TeXGyreHeros"/>
                <a:cs typeface="TeXGyreHeros"/>
              </a:rPr>
              <a:t>në </a:t>
            </a:r>
            <a:r>
              <a:rPr sz="1100" spc="-15" dirty="0">
                <a:latin typeface="TeXGyreHeros"/>
                <a:cs typeface="TeXGyreHeros"/>
              </a:rPr>
              <a:t>zonën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15" dirty="0">
                <a:latin typeface="TeXGyreHeros"/>
                <a:cs typeface="TeXGyreHeros"/>
              </a:rPr>
              <a:t>Lunxhërisë (Gjiro-  kastër), njihet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15" dirty="0">
                <a:latin typeface="TeXGyreHeros"/>
                <a:cs typeface="TeXGyreHeros"/>
              </a:rPr>
              <a:t>kultivohet </a:t>
            </a:r>
            <a:r>
              <a:rPr sz="1100" spc="-10" dirty="0">
                <a:latin typeface="TeXGyreHeros"/>
                <a:cs typeface="TeXGyreHeros"/>
              </a:rPr>
              <a:t>për </a:t>
            </a:r>
            <a:r>
              <a:rPr sz="1100" spc="-5" dirty="0">
                <a:latin typeface="TeXGyreHeros"/>
                <a:cs typeface="TeXGyreHeros"/>
              </a:rPr>
              <a:t>më </a:t>
            </a:r>
            <a:r>
              <a:rPr sz="1100" spc="-20" dirty="0">
                <a:latin typeface="TeXGyreHeros"/>
                <a:cs typeface="TeXGyreHeros"/>
              </a:rPr>
              <a:t>se </a:t>
            </a:r>
            <a:r>
              <a:rPr sz="1100" spc="-15" dirty="0">
                <a:latin typeface="TeXGyreHeros"/>
                <a:cs typeface="TeXGyreHeros"/>
              </a:rPr>
              <a:t>80-100 </a:t>
            </a:r>
            <a:r>
              <a:rPr sz="1100" spc="-10" dirty="0">
                <a:latin typeface="TeXGyreHeros"/>
                <a:cs typeface="TeXGyreHeros"/>
              </a:rPr>
              <a:t>vjet. Fara </a:t>
            </a:r>
            <a:r>
              <a:rPr sz="1100" spc="-15" dirty="0">
                <a:latin typeface="TeXGyreHeros"/>
                <a:cs typeface="TeXGyreHeros"/>
              </a:rPr>
              <a:t>mbahet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15" dirty="0">
                <a:latin typeface="TeXGyreHeros"/>
                <a:cs typeface="TeXGyreHeros"/>
              </a:rPr>
              <a:t>trashëgohet </a:t>
            </a:r>
            <a:r>
              <a:rPr sz="1100" spc="-10" dirty="0">
                <a:latin typeface="TeXGyreHeros"/>
                <a:cs typeface="TeXGyreHeros"/>
              </a:rPr>
              <a:t>prej  </a:t>
            </a:r>
            <a:r>
              <a:rPr sz="1100" spc="-15" dirty="0">
                <a:latin typeface="TeXGyreHeros"/>
                <a:cs typeface="TeXGyreHeros"/>
              </a:rPr>
              <a:t>shumë </a:t>
            </a:r>
            <a:r>
              <a:rPr sz="1100" spc="-10" dirty="0">
                <a:latin typeface="TeXGyreHeros"/>
                <a:cs typeface="TeXGyreHeros"/>
              </a:rPr>
              <a:t>breza nga </a:t>
            </a:r>
            <a:r>
              <a:rPr sz="1100" spc="-15" dirty="0">
                <a:latin typeface="TeXGyreHeros"/>
                <a:cs typeface="TeXGyreHeros"/>
              </a:rPr>
              <a:t>bahçevanët. Aktualisht, </a:t>
            </a:r>
            <a:r>
              <a:rPr sz="1100" spc="-10" dirty="0">
                <a:latin typeface="TeXGyreHeros"/>
                <a:cs typeface="TeXGyreHeros"/>
              </a:rPr>
              <a:t>zë rreth </a:t>
            </a:r>
            <a:r>
              <a:rPr sz="1100" spc="-15" dirty="0">
                <a:latin typeface="TeXGyreHeros"/>
                <a:cs typeface="TeXGyreHeros"/>
              </a:rPr>
              <a:t>10-15% </a:t>
            </a:r>
            <a:r>
              <a:rPr sz="1100" spc="-5" dirty="0">
                <a:latin typeface="TeXGyreHeros"/>
                <a:cs typeface="TeXGyreHeros"/>
              </a:rPr>
              <a:t>të </a:t>
            </a:r>
            <a:r>
              <a:rPr sz="1100" spc="-15" dirty="0">
                <a:latin typeface="TeXGyreHeros"/>
                <a:cs typeface="TeXGyreHeros"/>
              </a:rPr>
              <a:t>sipërfaqes </a:t>
            </a:r>
            <a:r>
              <a:rPr sz="1100" spc="-10" dirty="0">
                <a:latin typeface="TeXGyreHeros"/>
                <a:cs typeface="TeXGyreHeros"/>
              </a:rPr>
              <a:t>së </a:t>
            </a:r>
            <a:r>
              <a:rPr sz="1100" spc="-15" dirty="0">
                <a:latin typeface="TeXGyreHeros"/>
                <a:cs typeface="TeXGyreHeros"/>
              </a:rPr>
              <a:t>mbjell </a:t>
            </a:r>
            <a:r>
              <a:rPr sz="1100" spc="27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me </a:t>
            </a:r>
            <a:r>
              <a:rPr sz="1100" spc="-15" dirty="0">
                <a:latin typeface="TeXGyreHeros"/>
                <a:cs typeface="TeXGyreHeros"/>
              </a:rPr>
              <a:t>domate </a:t>
            </a:r>
            <a:r>
              <a:rPr sz="1100" spc="-5" dirty="0">
                <a:latin typeface="TeXGyreHeros"/>
                <a:cs typeface="TeXGyreHeros"/>
              </a:rPr>
              <a:t>në</a:t>
            </a:r>
            <a:r>
              <a:rPr sz="1100" spc="-75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zonë.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15" dirty="0">
                <a:latin typeface="Arial"/>
                <a:cs typeface="Arial"/>
              </a:rPr>
              <a:t>Përshkrimi:</a:t>
            </a:r>
            <a:endParaRPr sz="1100">
              <a:latin typeface="Arial"/>
              <a:cs typeface="Arial"/>
            </a:endParaRPr>
          </a:p>
          <a:p>
            <a:pPr marL="12700" marR="5080" indent="179705" algn="just">
              <a:lnSpc>
                <a:spcPct val="106100"/>
              </a:lnSpc>
              <a:spcBef>
                <a:spcPts val="5"/>
              </a:spcBef>
            </a:pPr>
            <a:r>
              <a:rPr sz="1100" spc="-15" dirty="0">
                <a:latin typeface="TeXGyreHeros"/>
                <a:cs typeface="TeXGyreHeros"/>
              </a:rPr>
              <a:t>Bimë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15" dirty="0">
                <a:latin typeface="TeXGyreHeros"/>
                <a:cs typeface="TeXGyreHeros"/>
              </a:rPr>
              <a:t>tipit </a:t>
            </a:r>
            <a:r>
              <a:rPr sz="1100" spc="-10" dirty="0">
                <a:latin typeface="TeXGyreHeros"/>
                <a:cs typeface="TeXGyreHeros"/>
              </a:rPr>
              <a:t>të </a:t>
            </a:r>
            <a:r>
              <a:rPr sz="1100" spc="-20" dirty="0">
                <a:latin typeface="TeXGyreHeros"/>
                <a:cs typeface="TeXGyreHeros"/>
              </a:rPr>
              <a:t>pakuﬁzuar, </a:t>
            </a:r>
            <a:r>
              <a:rPr sz="1100" spc="-5" dirty="0">
                <a:latin typeface="TeXGyreHeros"/>
                <a:cs typeface="TeXGyreHeros"/>
              </a:rPr>
              <a:t>me </a:t>
            </a:r>
            <a:r>
              <a:rPr sz="1100" spc="-15" dirty="0">
                <a:latin typeface="TeXGyreHeros"/>
                <a:cs typeface="TeXGyreHeros"/>
              </a:rPr>
              <a:t>masë </a:t>
            </a:r>
            <a:r>
              <a:rPr sz="1100" spc="-10" dirty="0">
                <a:latin typeface="TeXGyreHeros"/>
                <a:cs typeface="TeXGyreHeros"/>
              </a:rPr>
              <a:t>gjethore të </a:t>
            </a:r>
            <a:r>
              <a:rPr sz="1100" spc="-25" dirty="0">
                <a:latin typeface="TeXGyreHeros"/>
                <a:cs typeface="TeXGyreHeros"/>
              </a:rPr>
              <a:t>dendur. </a:t>
            </a:r>
            <a:r>
              <a:rPr sz="1100" spc="-10" dirty="0">
                <a:latin typeface="TeXGyreHeros"/>
                <a:cs typeface="TeXGyreHeros"/>
              </a:rPr>
              <a:t>Ka lulëri të </a:t>
            </a:r>
            <a:r>
              <a:rPr sz="1100" spc="-15" dirty="0">
                <a:latin typeface="TeXGyreHeros"/>
                <a:cs typeface="TeXGyreHeros"/>
              </a:rPr>
              <a:t>përbërë </a:t>
            </a:r>
            <a:r>
              <a:rPr sz="1100" spc="-10" dirty="0">
                <a:latin typeface="TeXGyreHeros"/>
                <a:cs typeface="TeXGyreHeros"/>
              </a:rPr>
              <a:t>(me  </a:t>
            </a:r>
            <a:r>
              <a:rPr sz="1100" spc="-15" dirty="0">
                <a:latin typeface="TeXGyreHeros"/>
                <a:cs typeface="TeXGyreHeros"/>
              </a:rPr>
              <a:t>shumë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degë).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Formon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5-6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fruta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për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lulesë.</a:t>
            </a:r>
            <a:r>
              <a:rPr sz="1100" spc="-90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Ata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janë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mëdha,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rrumbullakët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me  </a:t>
            </a:r>
            <a:r>
              <a:rPr sz="1100" spc="-10" dirty="0">
                <a:latin typeface="TeXGyreHeros"/>
                <a:cs typeface="TeXGyreHeros"/>
              </a:rPr>
              <a:t>pole </a:t>
            </a:r>
            <a:r>
              <a:rPr sz="1100" spc="-5" dirty="0">
                <a:latin typeface="TeXGyreHeros"/>
                <a:cs typeface="TeXGyreHeros"/>
              </a:rPr>
              <a:t>të </a:t>
            </a:r>
            <a:r>
              <a:rPr sz="1100" spc="-25" dirty="0">
                <a:latin typeface="TeXGyreHeros"/>
                <a:cs typeface="TeXGyreHeros"/>
              </a:rPr>
              <a:t>shtypur, </a:t>
            </a:r>
            <a:r>
              <a:rPr sz="1100" spc="-5" dirty="0">
                <a:latin typeface="TeXGyreHeros"/>
                <a:cs typeface="TeXGyreHeros"/>
              </a:rPr>
              <a:t>me </a:t>
            </a:r>
            <a:r>
              <a:rPr sz="1100" spc="-15" dirty="0">
                <a:latin typeface="TeXGyreHeros"/>
                <a:cs typeface="TeXGyreHeros"/>
              </a:rPr>
              <a:t>brinjëzim </a:t>
            </a:r>
            <a:r>
              <a:rPr sz="1100" spc="-5" dirty="0">
                <a:latin typeface="TeXGyreHeros"/>
                <a:cs typeface="TeXGyreHeros"/>
              </a:rPr>
              <a:t>të </a:t>
            </a:r>
            <a:r>
              <a:rPr sz="1100" spc="-10" dirty="0">
                <a:latin typeface="TeXGyreHeros"/>
                <a:cs typeface="TeXGyreHeros"/>
              </a:rPr>
              <a:t>fortë, lëkur të </a:t>
            </a:r>
            <a:r>
              <a:rPr sz="1100" spc="-15" dirty="0">
                <a:latin typeface="TeXGyreHeros"/>
                <a:cs typeface="TeXGyreHeros"/>
              </a:rPr>
              <a:t>hollë, peshë mesatare 250–300 </a:t>
            </a:r>
            <a:r>
              <a:rPr sz="1100" spc="-5" dirty="0">
                <a:latin typeface="TeXGyreHeros"/>
                <a:cs typeface="TeXGyreHeros"/>
              </a:rPr>
              <a:t>g,  </a:t>
            </a:r>
            <a:r>
              <a:rPr sz="1100" spc="-10" dirty="0">
                <a:latin typeface="TeXGyreHeros"/>
                <a:cs typeface="TeXGyreHeros"/>
              </a:rPr>
              <a:t>ngjyrë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15" dirty="0">
                <a:latin typeface="TeXGyreHeros"/>
                <a:cs typeface="TeXGyreHeros"/>
              </a:rPr>
              <a:t>kuqe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15" dirty="0">
                <a:latin typeface="TeXGyreHeros"/>
                <a:cs typeface="TeXGyreHeros"/>
              </a:rPr>
              <a:t>plotë, </a:t>
            </a:r>
            <a:r>
              <a:rPr sz="1100" spc="-5" dirty="0">
                <a:latin typeface="TeXGyreHeros"/>
                <a:cs typeface="TeXGyreHeros"/>
              </a:rPr>
              <a:t>me </a:t>
            </a:r>
            <a:r>
              <a:rPr sz="1100" spc="-15" dirty="0">
                <a:latin typeface="TeXGyreHeros"/>
                <a:cs typeface="TeXGyreHeros"/>
              </a:rPr>
              <a:t>aromë </a:t>
            </a:r>
            <a:r>
              <a:rPr sz="1100" spc="-10" dirty="0">
                <a:latin typeface="TeXGyreHeros"/>
                <a:cs typeface="TeXGyreHeros"/>
              </a:rPr>
              <a:t>të </a:t>
            </a:r>
            <a:r>
              <a:rPr sz="1100" spc="-15" dirty="0">
                <a:latin typeface="TeXGyreHeros"/>
                <a:cs typeface="TeXGyreHeros"/>
              </a:rPr>
              <a:t>veçantë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15" dirty="0">
                <a:latin typeface="TeXGyreHeros"/>
                <a:cs typeface="TeXGyreHeros"/>
              </a:rPr>
              <a:t>shije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204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mirë.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950">
              <a:latin typeface="TeXGyreHeros"/>
              <a:cs typeface="TeXGyreHeros"/>
            </a:endParaRPr>
          </a:p>
          <a:p>
            <a:pPr marL="12700" marR="5080" indent="179705" algn="just">
              <a:lnSpc>
                <a:spcPct val="106100"/>
              </a:lnSpc>
              <a:spcBef>
                <a:spcPts val="5"/>
              </a:spcBef>
            </a:pPr>
            <a:r>
              <a:rPr sz="1100" b="1" spc="-15" dirty="0">
                <a:latin typeface="Arial"/>
                <a:cs typeface="Arial"/>
              </a:rPr>
              <a:t>Kultivimi:</a:t>
            </a:r>
            <a:r>
              <a:rPr sz="1100" b="1" spc="-45" dirty="0">
                <a:latin typeface="Arial"/>
                <a:cs typeface="Arial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Domate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me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periudhë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vegjetacioni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mesatarisht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gjatë.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Mbillet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në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fus-  hë nga fundi </a:t>
            </a:r>
            <a:r>
              <a:rPr sz="1100" spc="-15" dirty="0">
                <a:latin typeface="TeXGyreHeros"/>
                <a:cs typeface="TeXGyreHeros"/>
              </a:rPr>
              <a:t>prillit </a:t>
            </a:r>
            <a:r>
              <a:rPr sz="1100" spc="-10" dirty="0">
                <a:latin typeface="TeXGyreHeros"/>
                <a:cs typeface="TeXGyreHeros"/>
              </a:rPr>
              <a:t>deri në fund majit dhe vjelja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15" dirty="0">
                <a:latin typeface="TeXGyreHeros"/>
                <a:cs typeface="TeXGyreHeros"/>
              </a:rPr>
              <a:t>prodhimit </a:t>
            </a:r>
            <a:r>
              <a:rPr sz="1100" spc="-10" dirty="0">
                <a:latin typeface="TeXGyreHeros"/>
                <a:cs typeface="TeXGyreHeros"/>
              </a:rPr>
              <a:t>ﬁllon </a:t>
            </a:r>
            <a:r>
              <a:rPr sz="1100" spc="-15" dirty="0">
                <a:latin typeface="TeXGyreHeros"/>
                <a:cs typeface="TeXGyreHeros"/>
              </a:rPr>
              <a:t>pas 10-12 javë, </a:t>
            </a:r>
            <a:r>
              <a:rPr sz="1100" spc="-5" dirty="0">
                <a:latin typeface="TeXGyreHeros"/>
                <a:cs typeface="TeXGyreHeros"/>
              </a:rPr>
              <a:t>në  </a:t>
            </a:r>
            <a:r>
              <a:rPr sz="1100" spc="-10" dirty="0">
                <a:latin typeface="TeXGyreHeros"/>
                <a:cs typeface="TeXGyreHeros"/>
              </a:rPr>
              <a:t>fund </a:t>
            </a:r>
            <a:r>
              <a:rPr sz="1100" spc="-15" dirty="0">
                <a:latin typeface="TeXGyreHeros"/>
                <a:cs typeface="TeXGyreHeros"/>
              </a:rPr>
              <a:t>korrikut dhe vazhdon </a:t>
            </a:r>
            <a:r>
              <a:rPr sz="1100" spc="-10" dirty="0">
                <a:latin typeface="TeXGyreHeros"/>
                <a:cs typeface="TeXGyreHeros"/>
              </a:rPr>
              <a:t>deri në </a:t>
            </a:r>
            <a:r>
              <a:rPr sz="1100" spc="-25" dirty="0">
                <a:latin typeface="TeXGyreHeros"/>
                <a:cs typeface="TeXGyreHeros"/>
              </a:rPr>
              <a:t>tetor. </a:t>
            </a:r>
            <a:r>
              <a:rPr sz="1100" spc="-5" dirty="0">
                <a:latin typeface="TeXGyreHeros"/>
                <a:cs typeface="TeXGyreHeros"/>
              </a:rPr>
              <a:t>Në </a:t>
            </a:r>
            <a:r>
              <a:rPr sz="1100" spc="-15" dirty="0">
                <a:latin typeface="TeXGyreHeros"/>
                <a:cs typeface="TeXGyreHeros"/>
              </a:rPr>
              <a:t>traditën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15" dirty="0">
                <a:latin typeface="TeXGyreHeros"/>
                <a:cs typeface="TeXGyreHeros"/>
              </a:rPr>
              <a:t>zonës </a:t>
            </a:r>
            <a:r>
              <a:rPr sz="1100" spc="-10" dirty="0">
                <a:latin typeface="TeXGyreHeros"/>
                <a:cs typeface="TeXGyreHeros"/>
              </a:rPr>
              <a:t>mbahen </a:t>
            </a:r>
            <a:r>
              <a:rPr sz="1100" spc="-5" dirty="0">
                <a:latin typeface="TeXGyreHeros"/>
                <a:cs typeface="TeXGyreHeros"/>
              </a:rPr>
              <a:t>me </a:t>
            </a:r>
            <a:r>
              <a:rPr sz="1100" spc="-10" dirty="0">
                <a:latin typeface="TeXGyreHeros"/>
                <a:cs typeface="TeXGyreHeros"/>
              </a:rPr>
              <a:t>4-5 kate  </a:t>
            </a:r>
            <a:r>
              <a:rPr sz="1100" spc="-15" dirty="0">
                <a:latin typeface="TeXGyreHeros"/>
                <a:cs typeface="TeXGyreHeros"/>
              </a:rPr>
              <a:t>prodhimi/bimë.</a:t>
            </a:r>
            <a:endParaRPr sz="1100">
              <a:latin typeface="TeXGyreHeros"/>
              <a:cs typeface="TeXGyreHero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458973" y="3886962"/>
            <a:ext cx="3308985" cy="2702560"/>
            <a:chOff x="2458973" y="3886962"/>
            <a:chExt cx="3308985" cy="2702560"/>
          </a:xfrm>
        </p:grpSpPr>
        <p:sp>
          <p:nvSpPr>
            <p:cNvPr id="4" name="object 4"/>
            <p:cNvSpPr/>
            <p:nvPr/>
          </p:nvSpPr>
          <p:spPr>
            <a:xfrm>
              <a:off x="2461259" y="3890772"/>
              <a:ext cx="3304031" cy="269595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462783" y="3890772"/>
              <a:ext cx="3301365" cy="2694940"/>
            </a:xfrm>
            <a:custGeom>
              <a:avLst/>
              <a:gdLst/>
              <a:ahLst/>
              <a:cxnLst/>
              <a:rect l="l" t="t" r="r" b="b"/>
              <a:pathLst>
                <a:path w="3301365" h="2694940">
                  <a:moveTo>
                    <a:pt x="0" y="0"/>
                  </a:moveTo>
                  <a:lnTo>
                    <a:pt x="0" y="2694431"/>
                  </a:lnTo>
                  <a:lnTo>
                    <a:pt x="3300984" y="2694431"/>
                  </a:lnTo>
                  <a:lnTo>
                    <a:pt x="3300984" y="0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923036" y="4832703"/>
            <a:ext cx="1385570" cy="38227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sz="1100" b="1" spc="-15" dirty="0">
                <a:latin typeface="Arial"/>
                <a:cs typeface="Arial"/>
              </a:rPr>
              <a:t>Rendimenti: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z="1100" spc="-15" dirty="0">
                <a:latin typeface="TeXGyreHeros"/>
                <a:cs typeface="TeXGyreHeros"/>
              </a:rPr>
              <a:t>rreth </a:t>
            </a:r>
            <a:r>
              <a:rPr sz="1100" spc="-5" dirty="0">
                <a:latin typeface="TeXGyreHeros"/>
                <a:cs typeface="TeXGyreHeros"/>
              </a:rPr>
              <a:t>35 </a:t>
            </a:r>
            <a:r>
              <a:rPr sz="1100" spc="-10" dirty="0">
                <a:latin typeface="TeXGyreHeros"/>
                <a:cs typeface="TeXGyreHeros"/>
              </a:rPr>
              <a:t>-40</a:t>
            </a:r>
            <a:r>
              <a:rPr sz="1100" spc="-114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kv/dynym.</a:t>
            </a:r>
            <a:endParaRPr sz="1100">
              <a:latin typeface="TeXGyreHeros"/>
              <a:cs typeface="TeXGyreHero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093211" y="8572158"/>
            <a:ext cx="321310" cy="15367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900" dirty="0">
                <a:latin typeface="TeXGyreHeros"/>
                <a:cs typeface="TeXGyreHeros"/>
              </a:rPr>
              <a:t>- </a:t>
            </a:r>
            <a:fld id="{81D60167-4931-47E6-BA6A-407CBD079E47}" type="slidenum">
              <a:rPr sz="900" dirty="0">
                <a:latin typeface="TeXGyreHeros"/>
                <a:cs typeface="TeXGyreHeros"/>
              </a:rPr>
              <a:t>7</a:t>
            </a:fld>
            <a:r>
              <a:rPr sz="900" spc="-75" dirty="0">
                <a:latin typeface="TeXGyreHeros"/>
                <a:cs typeface="TeXGyreHeros"/>
              </a:rPr>
              <a:t> </a:t>
            </a:r>
            <a:r>
              <a:rPr sz="900" dirty="0">
                <a:latin typeface="TeXGyreHeros"/>
                <a:cs typeface="TeXGyreHeros"/>
              </a:rPr>
              <a:t>-</a:t>
            </a:r>
            <a:endParaRPr sz="900">
              <a:latin typeface="TeXGyreHeros"/>
              <a:cs typeface="TeXGyreHero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43204" y="6298194"/>
            <a:ext cx="5033010" cy="21507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2405">
              <a:lnSpc>
                <a:spcPct val="100000"/>
              </a:lnSpc>
              <a:spcBef>
                <a:spcPts val="100"/>
              </a:spcBef>
            </a:pPr>
            <a:r>
              <a:rPr sz="1100" b="1" spc="-20" dirty="0">
                <a:latin typeface="Arial"/>
                <a:cs typeface="Arial"/>
              </a:rPr>
              <a:t>Veçantitë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200">
              <a:latin typeface="Arial"/>
              <a:cs typeface="Arial"/>
            </a:endParaRPr>
          </a:p>
          <a:p>
            <a:pPr marL="12700" marR="5080" indent="179705">
              <a:lnSpc>
                <a:spcPct val="105500"/>
              </a:lnSpc>
              <a:spcBef>
                <a:spcPts val="5"/>
              </a:spcBef>
            </a:pPr>
            <a:r>
              <a:rPr sz="1100" b="1" spc="-15" dirty="0">
                <a:latin typeface="Arial"/>
                <a:cs typeface="Arial"/>
              </a:rPr>
              <a:t>Pozitive: </a:t>
            </a:r>
            <a:r>
              <a:rPr sz="1100" dirty="0">
                <a:latin typeface="TeXGyreHeros"/>
                <a:cs typeface="TeXGyreHeros"/>
              </a:rPr>
              <a:t>Ka </a:t>
            </a:r>
            <a:r>
              <a:rPr sz="1100" spc="-15" dirty="0">
                <a:latin typeface="TeXGyreHeros"/>
                <a:cs typeface="TeXGyreHeros"/>
              </a:rPr>
              <a:t>qëndrueshmëri </a:t>
            </a:r>
            <a:r>
              <a:rPr sz="1100" spc="-5" dirty="0">
                <a:latin typeface="TeXGyreHeros"/>
                <a:cs typeface="TeXGyreHeros"/>
              </a:rPr>
              <a:t>të </a:t>
            </a:r>
            <a:r>
              <a:rPr sz="1100" spc="-10" dirty="0">
                <a:latin typeface="TeXGyreHeros"/>
                <a:cs typeface="TeXGyreHeros"/>
              </a:rPr>
              <a:t>mirë ndaj vrugut </a:t>
            </a:r>
            <a:r>
              <a:rPr sz="1100" spc="-15" dirty="0">
                <a:latin typeface="TeXGyreHeros"/>
                <a:cs typeface="TeXGyreHeros"/>
              </a:rPr>
              <a:t>(</a:t>
            </a:r>
            <a:r>
              <a:rPr sz="1100" i="1" spc="-15" dirty="0">
                <a:latin typeface="Arimo"/>
                <a:cs typeface="Arimo"/>
              </a:rPr>
              <a:t>Phytophthora infestans </a:t>
            </a:r>
            <a:r>
              <a:rPr sz="1100" spc="-10" dirty="0">
                <a:latin typeface="TeXGyreHeros"/>
                <a:cs typeface="TeXGyreHeros"/>
              </a:rPr>
              <a:t>(Mont)  de </a:t>
            </a:r>
            <a:r>
              <a:rPr sz="1100" spc="-15" dirty="0">
                <a:latin typeface="TeXGyreHeros"/>
                <a:cs typeface="TeXGyreHeros"/>
              </a:rPr>
              <a:t>Bary) </a:t>
            </a:r>
            <a:r>
              <a:rPr sz="1100" spc="-10" dirty="0">
                <a:latin typeface="TeXGyreHeros"/>
                <a:cs typeface="TeXGyreHeros"/>
              </a:rPr>
              <a:t>dhe </a:t>
            </a:r>
            <a:r>
              <a:rPr sz="1100" spc="-15" dirty="0">
                <a:latin typeface="TeXGyreHeros"/>
                <a:cs typeface="TeXGyreHeros"/>
              </a:rPr>
              <a:t>temperaturave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15" dirty="0">
                <a:latin typeface="TeXGyreHeros"/>
                <a:cs typeface="TeXGyreHeros"/>
              </a:rPr>
              <a:t>ulëta. </a:t>
            </a:r>
            <a:r>
              <a:rPr sz="1100" spc="-10" dirty="0">
                <a:latin typeface="TeXGyreHeros"/>
                <a:cs typeface="TeXGyreHeros"/>
              </a:rPr>
              <a:t>Jep </a:t>
            </a:r>
            <a:r>
              <a:rPr sz="1100" spc="-15" dirty="0">
                <a:latin typeface="TeXGyreHeros"/>
                <a:cs typeface="TeXGyreHeros"/>
              </a:rPr>
              <a:t>prodhim </a:t>
            </a:r>
            <a:r>
              <a:rPr sz="1100" spc="-5" dirty="0">
                <a:latin typeface="TeXGyreHeros"/>
                <a:cs typeface="TeXGyreHeros"/>
              </a:rPr>
              <a:t>të </a:t>
            </a:r>
            <a:r>
              <a:rPr sz="1100" spc="-10" dirty="0">
                <a:latin typeface="TeXGyreHeros"/>
                <a:cs typeface="TeXGyreHeros"/>
              </a:rPr>
              <a:t>mirë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185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qëndrueshëm.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15" dirty="0">
                <a:latin typeface="Arial"/>
                <a:cs typeface="Arial"/>
              </a:rPr>
              <a:t>Negative: </a:t>
            </a:r>
            <a:r>
              <a:rPr sz="1100" spc="-10" dirty="0">
                <a:latin typeface="TeXGyreHeros"/>
                <a:cs typeface="TeXGyreHeros"/>
              </a:rPr>
              <a:t>Nuk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15" dirty="0">
                <a:latin typeface="TeXGyreHeros"/>
                <a:cs typeface="TeXGyreHeros"/>
              </a:rPr>
              <a:t>qëndron transporteve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100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gjata.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  <a:spcBef>
                <a:spcPts val="5"/>
              </a:spcBef>
            </a:pPr>
            <a:r>
              <a:rPr sz="1100" b="1" spc="-15" dirty="0">
                <a:latin typeface="Arial"/>
                <a:cs typeface="Arial"/>
              </a:rPr>
              <a:t>Përdorimi:</a:t>
            </a:r>
            <a:endParaRPr sz="1100">
              <a:latin typeface="Arial"/>
              <a:cs typeface="Arial"/>
            </a:endParaRPr>
          </a:p>
          <a:p>
            <a:pPr marL="192405">
              <a:lnSpc>
                <a:spcPct val="100000"/>
              </a:lnSpc>
              <a:spcBef>
                <a:spcPts val="80"/>
              </a:spcBef>
            </a:pPr>
            <a:r>
              <a:rPr sz="1100" spc="-15" dirty="0">
                <a:latin typeface="TeXGyreHeros"/>
                <a:cs typeface="TeXGyreHeros"/>
              </a:rPr>
              <a:t>Përdoret </a:t>
            </a:r>
            <a:r>
              <a:rPr sz="1100" spc="-10" dirty="0">
                <a:latin typeface="TeXGyreHeros"/>
                <a:cs typeface="TeXGyreHeros"/>
              </a:rPr>
              <a:t>si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15" dirty="0">
                <a:latin typeface="TeXGyreHeros"/>
                <a:cs typeface="TeXGyreHeros"/>
              </a:rPr>
              <a:t>freskët </a:t>
            </a:r>
            <a:r>
              <a:rPr sz="1100" spc="-10" dirty="0">
                <a:latin typeface="TeXGyreHeros"/>
                <a:cs typeface="TeXGyreHeros"/>
              </a:rPr>
              <a:t>për </a:t>
            </a:r>
            <a:r>
              <a:rPr sz="1100" spc="-15" dirty="0">
                <a:latin typeface="TeXGyreHeros"/>
                <a:cs typeface="TeXGyreHeros"/>
              </a:rPr>
              <a:t>sallata dhe gatime </a:t>
            </a:r>
            <a:r>
              <a:rPr sz="1100" spc="-10" dirty="0">
                <a:latin typeface="TeXGyreHeros"/>
                <a:cs typeface="TeXGyreHeros"/>
              </a:rPr>
              <a:t>të</a:t>
            </a:r>
            <a:r>
              <a:rPr sz="1100" spc="-125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ndryshme.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950">
              <a:latin typeface="TeXGyreHeros"/>
              <a:cs typeface="TeXGyreHeros"/>
            </a:endParaRPr>
          </a:p>
          <a:p>
            <a:pPr marL="12700" marR="5080" indent="179705">
              <a:lnSpc>
                <a:spcPct val="106400"/>
              </a:lnSpc>
              <a:spcBef>
                <a:spcPts val="5"/>
              </a:spcBef>
            </a:pPr>
            <a:r>
              <a:rPr sz="1100" b="1" spc="-15" dirty="0">
                <a:latin typeface="Arial"/>
                <a:cs typeface="Arial"/>
              </a:rPr>
              <a:t>Rreziku: </a:t>
            </a:r>
            <a:r>
              <a:rPr sz="1100" spc="-5" dirty="0">
                <a:latin typeface="TeXGyreHeros"/>
                <a:cs typeface="TeXGyreHeros"/>
              </a:rPr>
              <a:t>Me </a:t>
            </a:r>
            <a:r>
              <a:rPr sz="1100" spc="-10" dirty="0">
                <a:latin typeface="TeXGyreHeros"/>
                <a:cs typeface="TeXGyreHeros"/>
              </a:rPr>
              <a:t>futjen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15" dirty="0">
                <a:latin typeface="TeXGyreHeros"/>
                <a:cs typeface="TeXGyreHeros"/>
              </a:rPr>
              <a:t>farërave </a:t>
            </a:r>
            <a:r>
              <a:rPr sz="1100" spc="-10" dirty="0">
                <a:latin typeface="TeXGyreHeros"/>
                <a:cs typeface="TeXGyreHeros"/>
              </a:rPr>
              <a:t>të </a:t>
            </a:r>
            <a:r>
              <a:rPr sz="1100" spc="-15" dirty="0">
                <a:latin typeface="TeXGyreHeros"/>
                <a:cs typeface="TeXGyreHeros"/>
              </a:rPr>
              <a:t>importit </a:t>
            </a:r>
            <a:r>
              <a:rPr sz="1100" spc="-5" dirty="0">
                <a:latin typeface="TeXGyreHeros"/>
                <a:cs typeface="TeXGyreHeros"/>
              </a:rPr>
              <a:t>po </a:t>
            </a:r>
            <a:r>
              <a:rPr sz="1100" spc="-15" dirty="0">
                <a:latin typeface="TeXGyreHeros"/>
                <a:cs typeface="TeXGyreHeros"/>
              </a:rPr>
              <a:t>mbillet </a:t>
            </a:r>
            <a:r>
              <a:rPr sz="1100" spc="-10" dirty="0">
                <a:latin typeface="TeXGyreHeros"/>
                <a:cs typeface="TeXGyreHeros"/>
              </a:rPr>
              <a:t>pak dhe vetëm </a:t>
            </a:r>
            <a:r>
              <a:rPr sz="1100" spc="-5" dirty="0">
                <a:latin typeface="TeXGyreHeros"/>
                <a:cs typeface="TeXGyreHeros"/>
              </a:rPr>
              <a:t>në </a:t>
            </a:r>
            <a:r>
              <a:rPr sz="1100" spc="-15" dirty="0">
                <a:latin typeface="TeXGyreHeros"/>
                <a:cs typeface="TeXGyreHeros"/>
              </a:rPr>
              <a:t>kopshtet </a:t>
            </a:r>
            <a:r>
              <a:rPr sz="1100" spc="275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familjare, </a:t>
            </a:r>
            <a:r>
              <a:rPr sz="1100" spc="-10" dirty="0">
                <a:latin typeface="TeXGyreHeros"/>
                <a:cs typeface="TeXGyreHeros"/>
              </a:rPr>
              <a:t>pra </a:t>
            </a:r>
            <a:r>
              <a:rPr sz="1100" spc="-15" dirty="0">
                <a:latin typeface="TeXGyreHeros"/>
                <a:cs typeface="TeXGyreHeros"/>
              </a:rPr>
              <a:t>është </a:t>
            </a:r>
            <a:r>
              <a:rPr sz="1100" spc="-10" dirty="0">
                <a:latin typeface="TeXGyreHeros"/>
                <a:cs typeface="TeXGyreHeros"/>
              </a:rPr>
              <a:t>në rrezik</a:t>
            </a:r>
            <a:r>
              <a:rPr sz="1100" spc="-80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zhdukjeje.</a:t>
            </a:r>
            <a:endParaRPr sz="1100">
              <a:latin typeface="TeXGyreHeros"/>
              <a:cs typeface="TeXGyreHeros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9780" y="602079"/>
            <a:ext cx="5029835" cy="78149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742439" marR="900430" indent="-833755">
              <a:lnSpc>
                <a:spcPct val="118600"/>
              </a:lnSpc>
              <a:spcBef>
                <a:spcPts val="95"/>
              </a:spcBef>
            </a:pPr>
            <a:r>
              <a:rPr sz="1400" b="1" spc="-5" dirty="0">
                <a:latin typeface="Arial"/>
                <a:cs typeface="Arial"/>
              </a:rPr>
              <a:t>Misër </a:t>
            </a:r>
            <a:r>
              <a:rPr sz="1400" b="1" dirty="0">
                <a:latin typeface="Arial"/>
                <a:cs typeface="Arial"/>
              </a:rPr>
              <a:t>vendi – </a:t>
            </a:r>
            <a:r>
              <a:rPr sz="1400" b="1" spc="-5" dirty="0">
                <a:latin typeface="Arial"/>
                <a:cs typeface="Arial"/>
              </a:rPr>
              <a:t>“Misër </a:t>
            </a:r>
            <a:r>
              <a:rPr sz="1400" b="1" dirty="0">
                <a:latin typeface="Arial"/>
                <a:cs typeface="Arial"/>
              </a:rPr>
              <a:t>i </a:t>
            </a:r>
            <a:r>
              <a:rPr sz="1400" b="1" spc="-5" dirty="0">
                <a:latin typeface="Arial"/>
                <a:cs typeface="Arial"/>
              </a:rPr>
              <a:t>bardhë </a:t>
            </a:r>
            <a:r>
              <a:rPr sz="1400" b="1" dirty="0">
                <a:latin typeface="Arial"/>
                <a:cs typeface="Arial"/>
              </a:rPr>
              <a:t>i </a:t>
            </a:r>
            <a:r>
              <a:rPr sz="1400" b="1" spc="-15" dirty="0">
                <a:latin typeface="Arial"/>
                <a:cs typeface="Arial"/>
              </a:rPr>
              <a:t>Vrithit”  </a:t>
            </a:r>
            <a:r>
              <a:rPr sz="1400" b="1" spc="-5" dirty="0">
                <a:latin typeface="Arial"/>
                <a:cs typeface="Arial"/>
              </a:rPr>
              <a:t>Specia: </a:t>
            </a:r>
            <a:r>
              <a:rPr sz="1250" i="1" spc="-5" dirty="0">
                <a:latin typeface="Arimo"/>
                <a:cs typeface="Arimo"/>
              </a:rPr>
              <a:t>Zea </a:t>
            </a:r>
            <a:r>
              <a:rPr sz="1250" i="1" dirty="0">
                <a:latin typeface="Arimo"/>
                <a:cs typeface="Arimo"/>
              </a:rPr>
              <a:t>mays</a:t>
            </a:r>
            <a:r>
              <a:rPr sz="1250" i="1" spc="-95" dirty="0">
                <a:latin typeface="Arimo"/>
                <a:cs typeface="Arimo"/>
              </a:rPr>
              <a:t> </a:t>
            </a:r>
            <a:r>
              <a:rPr sz="1250" spc="-5" dirty="0">
                <a:latin typeface="TeXGyreHeros"/>
                <a:cs typeface="TeXGyreHeros"/>
              </a:rPr>
              <a:t>L.</a:t>
            </a:r>
            <a:endParaRPr sz="125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950">
              <a:latin typeface="TeXGyreHeros"/>
              <a:cs typeface="TeXGyreHeros"/>
            </a:endParaRPr>
          </a:p>
          <a:p>
            <a:pPr marL="229870" algn="just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Përhapja: </a:t>
            </a:r>
            <a:r>
              <a:rPr sz="1100" spc="-5" dirty="0">
                <a:latin typeface="TeXGyreHeros"/>
                <a:cs typeface="TeXGyreHeros"/>
              </a:rPr>
              <a:t>Fshati Vrith-Shkrel-Malësi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Madhe,</a:t>
            </a:r>
            <a:r>
              <a:rPr sz="1100" spc="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Shkodër</a:t>
            </a:r>
            <a:endParaRPr sz="1100">
              <a:latin typeface="TeXGyreHeros"/>
              <a:cs typeface="TeXGyreHeros"/>
            </a:endParaRPr>
          </a:p>
          <a:p>
            <a:pPr marL="12700" marR="5080" indent="179705" algn="just">
              <a:lnSpc>
                <a:spcPts val="1400"/>
              </a:lnSpc>
              <a:spcBef>
                <a:spcPts val="50"/>
              </a:spcBef>
            </a:pPr>
            <a:r>
              <a:rPr sz="1100" spc="-5" dirty="0">
                <a:latin typeface="TeXGyreHeros"/>
                <a:cs typeface="TeXGyreHeros"/>
              </a:rPr>
              <a:t>Kultivohet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këtë zonë për </a:t>
            </a:r>
            <a:r>
              <a:rPr sz="1100" dirty="0">
                <a:latin typeface="TeXGyreHeros"/>
                <a:cs typeface="TeXGyreHeros"/>
              </a:rPr>
              <a:t>më se </a:t>
            </a:r>
            <a:r>
              <a:rPr sz="1100" spc="-5" dirty="0">
                <a:latin typeface="TeXGyreHeros"/>
                <a:cs typeface="TeXGyreHeros"/>
              </a:rPr>
              <a:t>60 vjet; fara </a:t>
            </a:r>
            <a:r>
              <a:rPr sz="1100" dirty="0">
                <a:latin typeface="TeXGyreHeros"/>
                <a:cs typeface="TeXGyreHeros"/>
              </a:rPr>
              <a:t>është </a:t>
            </a:r>
            <a:r>
              <a:rPr sz="1100" spc="-10" dirty="0">
                <a:latin typeface="TeXGyreHeros"/>
                <a:cs typeface="TeXGyreHeros"/>
              </a:rPr>
              <a:t>mbajtur, </a:t>
            </a:r>
            <a:r>
              <a:rPr sz="1100" spc="-5" dirty="0">
                <a:latin typeface="TeXGyreHeros"/>
                <a:cs typeface="TeXGyreHeros"/>
              </a:rPr>
              <a:t>ruajtur dhe  trashëguar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në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familjet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zonës.</a:t>
            </a:r>
            <a:r>
              <a:rPr sz="1100" spc="-114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Aktualisht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zë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rreth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10-15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%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sipërfaqes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që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mbillet 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misër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këtë </a:t>
            </a:r>
            <a:r>
              <a:rPr sz="1100" dirty="0">
                <a:latin typeface="TeXGyreHeros"/>
                <a:cs typeface="TeXGyreHeros"/>
              </a:rPr>
              <a:t>fshat dhe ato </a:t>
            </a:r>
            <a:r>
              <a:rPr sz="1100" spc="-5" dirty="0">
                <a:latin typeface="TeXGyreHeros"/>
                <a:cs typeface="TeXGyreHeros"/>
              </a:rPr>
              <a:t>rreth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tij.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900">
              <a:latin typeface="TeXGyreHeros"/>
              <a:cs typeface="TeXGyreHeros"/>
            </a:endParaRPr>
          </a:p>
          <a:p>
            <a:pPr marL="12700" marR="5080" indent="179705">
              <a:lnSpc>
                <a:spcPct val="106400"/>
              </a:lnSpc>
              <a:spcBef>
                <a:spcPts val="5"/>
              </a:spcBef>
            </a:pPr>
            <a:r>
              <a:rPr sz="1100" b="1" spc="-20" dirty="0">
                <a:latin typeface="Arial"/>
                <a:cs typeface="Arial"/>
              </a:rPr>
              <a:t>Kushtet </a:t>
            </a:r>
            <a:r>
              <a:rPr sz="1100" b="1" dirty="0">
                <a:latin typeface="Arial"/>
                <a:cs typeface="Arial"/>
              </a:rPr>
              <a:t>e </a:t>
            </a:r>
            <a:r>
              <a:rPr sz="1100" b="1" spc="-25" dirty="0">
                <a:latin typeface="Arial"/>
                <a:cs typeface="Arial"/>
              </a:rPr>
              <a:t>kultivimit: </a:t>
            </a:r>
            <a:r>
              <a:rPr sz="1100" spc="-10" dirty="0">
                <a:latin typeface="TeXGyreHeros"/>
                <a:cs typeface="TeXGyreHeros"/>
              </a:rPr>
              <a:t>Në </a:t>
            </a:r>
            <a:r>
              <a:rPr sz="1100" spc="-20" dirty="0">
                <a:latin typeface="TeXGyreHeros"/>
                <a:cs typeface="TeXGyreHeros"/>
              </a:rPr>
              <a:t>ngastra </a:t>
            </a:r>
            <a:r>
              <a:rPr sz="1100" spc="-10" dirty="0">
                <a:latin typeface="TeXGyreHeros"/>
                <a:cs typeface="TeXGyreHeros"/>
              </a:rPr>
              <a:t>të </a:t>
            </a:r>
            <a:r>
              <a:rPr sz="1100" spc="-20" dirty="0">
                <a:latin typeface="TeXGyreHeros"/>
                <a:cs typeface="TeXGyreHeros"/>
              </a:rPr>
              <a:t>sheshta </a:t>
            </a:r>
            <a:r>
              <a:rPr sz="1100" spc="-5" dirty="0">
                <a:latin typeface="TeXGyreHeros"/>
                <a:cs typeface="TeXGyreHeros"/>
              </a:rPr>
              <a:t>me </a:t>
            </a:r>
            <a:r>
              <a:rPr sz="1100" spc="-25" dirty="0">
                <a:latin typeface="TeXGyreHeros"/>
                <a:cs typeface="TeXGyreHeros"/>
              </a:rPr>
              <a:t>prejardhje koluvione malore, </a:t>
            </a:r>
            <a:r>
              <a:rPr sz="1100" spc="-15" dirty="0">
                <a:latin typeface="TeXGyreHeros"/>
                <a:cs typeface="TeXGyreHeros"/>
              </a:rPr>
              <a:t>pa  </a:t>
            </a:r>
            <a:r>
              <a:rPr sz="1100" spc="-20" dirty="0">
                <a:latin typeface="TeXGyreHeros"/>
                <a:cs typeface="TeXGyreHeros"/>
              </a:rPr>
              <a:t>ujë.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Përshkrimi:</a:t>
            </a:r>
            <a:endParaRPr sz="1100">
              <a:latin typeface="Arial"/>
              <a:cs typeface="Arial"/>
            </a:endParaRPr>
          </a:p>
          <a:p>
            <a:pPr marL="12700" marR="1543050" indent="179705" algn="just">
              <a:lnSpc>
                <a:spcPct val="105900"/>
              </a:lnSpc>
              <a:spcBef>
                <a:spcPts val="10"/>
              </a:spcBef>
            </a:pPr>
            <a:r>
              <a:rPr sz="1100" spc="-5" dirty="0">
                <a:latin typeface="TeXGyreHeros"/>
                <a:cs typeface="TeXGyreHeros"/>
              </a:rPr>
              <a:t>Bimët </a:t>
            </a:r>
            <a:r>
              <a:rPr sz="1100" dirty="0">
                <a:latin typeface="TeXGyreHeros"/>
                <a:cs typeface="TeXGyreHeros"/>
              </a:rPr>
              <a:t>janë me </a:t>
            </a:r>
            <a:r>
              <a:rPr sz="1100" spc="-5" dirty="0">
                <a:latin typeface="TeXGyreHeros"/>
                <a:cs typeface="TeXGyreHeros"/>
              </a:rPr>
              <a:t>shtat mesatarisht </a:t>
            </a:r>
            <a:r>
              <a:rPr sz="1100" spc="5" dirty="0">
                <a:latin typeface="TeXGyreHeros"/>
                <a:cs typeface="TeXGyreHeros"/>
              </a:rPr>
              <a:t>të</a:t>
            </a:r>
            <a:r>
              <a:rPr sz="1100" spc="-2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lartë, 180-230 </a:t>
            </a:r>
            <a:r>
              <a:rPr sz="1100" dirty="0">
                <a:latin typeface="TeXGyreHeros"/>
                <a:cs typeface="TeXGyreHeros"/>
              </a:rPr>
              <a:t>cm,  kalli </a:t>
            </a:r>
            <a:r>
              <a:rPr sz="1100" spc="-5" dirty="0">
                <a:latin typeface="TeXGyreHeros"/>
                <a:cs typeface="TeXGyreHeros"/>
              </a:rPr>
              <a:t>mesatar </a:t>
            </a:r>
            <a:r>
              <a:rPr sz="1100" dirty="0">
                <a:latin typeface="TeXGyreHeros"/>
                <a:cs typeface="TeXGyreHeros"/>
              </a:rPr>
              <a:t>me 8 </a:t>
            </a:r>
            <a:r>
              <a:rPr sz="1100" spc="-5" dirty="0">
                <a:latin typeface="TeXGyreHeros"/>
                <a:cs typeface="TeXGyreHeros"/>
              </a:rPr>
              <a:t>rreshta, </a:t>
            </a:r>
            <a:r>
              <a:rPr sz="1100" dirty="0">
                <a:latin typeface="TeXGyreHeros"/>
                <a:cs typeface="TeXGyreHeros"/>
              </a:rPr>
              <a:t>koçan </a:t>
            </a:r>
            <a:r>
              <a:rPr sz="1100" spc="-5" dirty="0">
                <a:latin typeface="TeXGyreHeros"/>
                <a:cs typeface="TeXGyreHeros"/>
              </a:rPr>
              <a:t>dhe kokërr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bardhë, 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konsistencë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qelqore.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950">
              <a:latin typeface="TeXGyreHeros"/>
              <a:cs typeface="TeXGyreHeros"/>
            </a:endParaRPr>
          </a:p>
          <a:p>
            <a:pPr marL="12700" marR="1543050" indent="179705" algn="just">
              <a:lnSpc>
                <a:spcPct val="106400"/>
              </a:lnSpc>
            </a:pPr>
            <a:r>
              <a:rPr sz="1100" b="1" spc="-5" dirty="0">
                <a:latin typeface="Arial"/>
                <a:cs typeface="Arial"/>
              </a:rPr>
              <a:t>Kultivimi: </a:t>
            </a:r>
            <a:r>
              <a:rPr sz="1100" dirty="0">
                <a:latin typeface="TeXGyreHeros"/>
                <a:cs typeface="TeXGyreHeros"/>
              </a:rPr>
              <a:t>Misër </a:t>
            </a:r>
            <a:r>
              <a:rPr sz="1100" spc="-5" dirty="0">
                <a:latin typeface="TeXGyreHeros"/>
                <a:cs typeface="TeXGyreHeros"/>
              </a:rPr>
              <a:t>me cikël relativisht të shkurtër; </a:t>
            </a:r>
            <a:r>
              <a:rPr sz="1100" dirty="0">
                <a:latin typeface="TeXGyreHeros"/>
                <a:cs typeface="TeXGyreHeros"/>
              </a:rPr>
              <a:t>mbil-  </a:t>
            </a:r>
            <a:r>
              <a:rPr sz="1100" spc="-5" dirty="0">
                <a:latin typeface="TeXGyreHeros"/>
                <a:cs typeface="TeXGyreHeros"/>
              </a:rPr>
              <a:t>let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në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ﬁllim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të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muajit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maj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dhe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vilet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në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fund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muajit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gusht.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950">
              <a:latin typeface="TeXGyreHeros"/>
              <a:cs typeface="TeXGyreHeros"/>
            </a:endParaRPr>
          </a:p>
          <a:p>
            <a:pPr marL="12700" marR="1543050" indent="179705" algn="just">
              <a:lnSpc>
                <a:spcPct val="106400"/>
              </a:lnSpc>
            </a:pPr>
            <a:r>
              <a:rPr sz="1100" b="1" spc="-10" dirty="0">
                <a:latin typeface="Arial"/>
                <a:cs typeface="Arial"/>
              </a:rPr>
              <a:t>Teknologjia: </a:t>
            </a:r>
            <a:r>
              <a:rPr sz="1100" dirty="0">
                <a:latin typeface="TeXGyreHeros"/>
                <a:cs typeface="TeXGyreHeros"/>
              </a:rPr>
              <a:t>Plehërim </a:t>
            </a:r>
            <a:r>
              <a:rPr sz="1100" spc="-5" dirty="0">
                <a:latin typeface="TeXGyreHeros"/>
                <a:cs typeface="TeXGyreHeros"/>
              </a:rPr>
              <a:t>organik me 40-50 </a:t>
            </a:r>
            <a:r>
              <a:rPr sz="1100" dirty="0">
                <a:latin typeface="TeXGyreHeros"/>
                <a:cs typeface="TeXGyreHeros"/>
              </a:rPr>
              <a:t>kv/dynym,  punim </a:t>
            </a:r>
            <a:r>
              <a:rPr sz="1100" spc="-5" dirty="0">
                <a:latin typeface="TeXGyreHeros"/>
                <a:cs typeface="TeXGyreHeros"/>
              </a:rPr>
              <a:t>toke </a:t>
            </a:r>
            <a:r>
              <a:rPr sz="1100" dirty="0">
                <a:latin typeface="TeXGyreHeros"/>
                <a:cs typeface="TeXGyreHeros"/>
              </a:rPr>
              <a:t>20-25 </a:t>
            </a:r>
            <a:r>
              <a:rPr sz="1100" spc="-5" dirty="0">
                <a:latin typeface="TeXGyreHeros"/>
                <a:cs typeface="TeXGyreHeros"/>
              </a:rPr>
              <a:t>cm, </a:t>
            </a:r>
            <a:r>
              <a:rPr sz="1100" dirty="0">
                <a:latin typeface="TeXGyreHeros"/>
                <a:cs typeface="TeXGyreHeros"/>
              </a:rPr>
              <a:t>lesim, </a:t>
            </a:r>
            <a:r>
              <a:rPr sz="1100" spc="-5" dirty="0">
                <a:latin typeface="TeXGyreHeros"/>
                <a:cs typeface="TeXGyreHeros"/>
              </a:rPr>
              <a:t>mbjellje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brazdë, </a:t>
            </a:r>
            <a:r>
              <a:rPr sz="1100" dirty="0">
                <a:latin typeface="TeXGyreHeros"/>
                <a:cs typeface="TeXGyreHeros"/>
              </a:rPr>
              <a:t>vjelje</a:t>
            </a:r>
            <a:r>
              <a:rPr sz="1100" spc="-8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  </a:t>
            </a:r>
            <a:r>
              <a:rPr sz="1100" spc="-5" dirty="0">
                <a:latin typeface="TeXGyreHeros"/>
                <a:cs typeface="TeXGyreHeros"/>
              </a:rPr>
              <a:t>manipulim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prodhimi.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Rendimenti:</a:t>
            </a:r>
            <a:endParaRPr sz="1100">
              <a:latin typeface="Arial"/>
              <a:cs typeface="Arial"/>
            </a:endParaRPr>
          </a:p>
          <a:p>
            <a:pPr marL="192405" algn="just">
              <a:lnSpc>
                <a:spcPct val="100000"/>
              </a:lnSpc>
              <a:spcBef>
                <a:spcPts val="85"/>
              </a:spcBef>
            </a:pPr>
            <a:r>
              <a:rPr sz="1100" spc="-5" dirty="0">
                <a:latin typeface="TeXGyreHeros"/>
                <a:cs typeface="TeXGyreHeros"/>
              </a:rPr>
              <a:t>rreth 2,5-3.0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kv/dynym.</a:t>
            </a:r>
            <a:endParaRPr sz="1100">
              <a:latin typeface="TeXGyreHeros"/>
              <a:cs typeface="TeXGyreHeros"/>
            </a:endParaRPr>
          </a:p>
          <a:p>
            <a:pPr marL="192405" marR="3726179">
              <a:lnSpc>
                <a:spcPct val="211800"/>
              </a:lnSpc>
            </a:pPr>
            <a:r>
              <a:rPr sz="1100" b="1" spc="-10" dirty="0">
                <a:latin typeface="Arial"/>
                <a:cs typeface="Arial"/>
              </a:rPr>
              <a:t>Veçantitë  </a:t>
            </a:r>
            <a:r>
              <a:rPr sz="1100" b="1" spc="-5" dirty="0">
                <a:latin typeface="Arial"/>
                <a:cs typeface="Arial"/>
              </a:rPr>
              <a:t>Pozitive: </a:t>
            </a:r>
            <a:r>
              <a:rPr sz="1100" spc="-5" dirty="0">
                <a:latin typeface="TeXGyreHeros"/>
                <a:cs typeface="TeXGyreHeros"/>
              </a:rPr>
              <a:t>Ka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qën-</a:t>
            </a:r>
            <a:endParaRPr sz="1100">
              <a:latin typeface="TeXGyreHeros"/>
              <a:cs typeface="TeXGyreHeros"/>
            </a:endParaRPr>
          </a:p>
          <a:p>
            <a:pPr marL="12700" marR="3277235">
              <a:lnSpc>
                <a:spcPct val="105900"/>
              </a:lnSpc>
              <a:spcBef>
                <a:spcPts val="5"/>
              </a:spcBef>
            </a:pPr>
            <a:r>
              <a:rPr sz="1100" spc="-5" dirty="0">
                <a:latin typeface="TeXGyreHeros"/>
                <a:cs typeface="TeXGyreHeros"/>
              </a:rPr>
              <a:t>drueshmëri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mirë </a:t>
            </a:r>
            <a:r>
              <a:rPr sz="1100" dirty="0">
                <a:latin typeface="TeXGyreHeros"/>
                <a:cs typeface="TeXGyreHeros"/>
              </a:rPr>
              <a:t>ndaj  </a:t>
            </a:r>
            <a:r>
              <a:rPr sz="1100" spc="-5" dirty="0">
                <a:latin typeface="TeXGyreHeros"/>
                <a:cs typeface="TeXGyreHeros"/>
              </a:rPr>
              <a:t>sëmundjeve, temperaturave  të </a:t>
            </a:r>
            <a:r>
              <a:rPr sz="1100" dirty="0">
                <a:latin typeface="TeXGyreHeros"/>
                <a:cs typeface="TeXGyreHeros"/>
              </a:rPr>
              <a:t>ulëta </a:t>
            </a:r>
            <a:r>
              <a:rPr sz="1100" spc="-5" dirty="0">
                <a:latin typeface="TeXGyreHeros"/>
                <a:cs typeface="TeXGyreHeros"/>
              </a:rPr>
              <a:t>dhe </a:t>
            </a:r>
            <a:r>
              <a:rPr sz="1100" dirty="0">
                <a:latin typeface="TeXGyreHeros"/>
                <a:cs typeface="TeXGyreHeros"/>
              </a:rPr>
              <a:t>atyre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larta.</a:t>
            </a:r>
            <a:endParaRPr sz="1100">
              <a:latin typeface="TeXGyreHeros"/>
              <a:cs typeface="TeXGyreHeros"/>
            </a:endParaRPr>
          </a:p>
          <a:p>
            <a:pPr marL="12700" marR="3307715" indent="179705">
              <a:lnSpc>
                <a:spcPct val="106400"/>
              </a:lnSpc>
            </a:pPr>
            <a:r>
              <a:rPr sz="1100" spc="-5" dirty="0">
                <a:latin typeface="TeXGyreHeros"/>
                <a:cs typeface="TeXGyreHeros"/>
              </a:rPr>
              <a:t>Jep </a:t>
            </a:r>
            <a:r>
              <a:rPr sz="1100" dirty="0">
                <a:latin typeface="TeXGyreHeros"/>
                <a:cs typeface="TeXGyreHeros"/>
              </a:rPr>
              <a:t>prodhim të</a:t>
            </a:r>
            <a:r>
              <a:rPr sz="1100" spc="-7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qëndrue-  </a:t>
            </a:r>
            <a:r>
              <a:rPr sz="1100" dirty="0">
                <a:latin typeface="TeXGyreHeros"/>
                <a:cs typeface="TeXGyreHeros"/>
              </a:rPr>
              <a:t>shëm; </a:t>
            </a:r>
            <a:r>
              <a:rPr sz="1100" spc="-5" dirty="0">
                <a:latin typeface="TeXGyreHeros"/>
                <a:cs typeface="TeXGyreHeros"/>
              </a:rPr>
              <a:t>bën </a:t>
            </a:r>
            <a:r>
              <a:rPr sz="1100" dirty="0">
                <a:latin typeface="TeXGyreHeros"/>
                <a:cs typeface="TeXGyreHeros"/>
              </a:rPr>
              <a:t>bukë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cilësore.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00">
              <a:latin typeface="TeXGyreHeros"/>
              <a:cs typeface="TeXGyreHeros"/>
            </a:endParaRPr>
          </a:p>
          <a:p>
            <a:pPr marL="192405" algn="just">
              <a:lnSpc>
                <a:spcPct val="100000"/>
              </a:lnSpc>
              <a:spcBef>
                <a:spcPts val="5"/>
              </a:spcBef>
            </a:pPr>
            <a:r>
              <a:rPr sz="1100" b="1" spc="-5" dirty="0">
                <a:latin typeface="Arial"/>
                <a:cs typeface="Arial"/>
              </a:rPr>
              <a:t>Negative: </a:t>
            </a:r>
            <a:r>
              <a:rPr sz="1100" dirty="0">
                <a:latin typeface="TeXGyreHeros"/>
                <a:cs typeface="TeXGyreHeros"/>
              </a:rPr>
              <a:t>Prodhim i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ulët.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00">
              <a:latin typeface="TeXGyreHeros"/>
              <a:cs typeface="TeXGyreHeros"/>
            </a:endParaRPr>
          </a:p>
          <a:p>
            <a:pPr marL="192405" algn="just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Përdorimi: </a:t>
            </a:r>
            <a:r>
              <a:rPr sz="1100" spc="-5" dirty="0">
                <a:latin typeface="TeXGyreHeros"/>
                <a:cs typeface="TeXGyreHeros"/>
              </a:rPr>
              <a:t>Për </a:t>
            </a:r>
            <a:r>
              <a:rPr sz="1100" dirty="0">
                <a:latin typeface="TeXGyreHeros"/>
                <a:cs typeface="TeXGyreHeros"/>
              </a:rPr>
              <a:t>bukë, </a:t>
            </a:r>
            <a:r>
              <a:rPr sz="1100" spc="-5" dirty="0">
                <a:latin typeface="TeXGyreHeros"/>
                <a:cs typeface="TeXGyreHeros"/>
              </a:rPr>
              <a:t>për konsum në</a:t>
            </a:r>
            <a:r>
              <a:rPr sz="1100" spc="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familje.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950">
              <a:latin typeface="TeXGyreHeros"/>
              <a:cs typeface="TeXGyreHeros"/>
            </a:endParaRPr>
          </a:p>
          <a:p>
            <a:pPr marL="12700" marR="5715" indent="179705">
              <a:lnSpc>
                <a:spcPct val="105500"/>
              </a:lnSpc>
            </a:pPr>
            <a:r>
              <a:rPr sz="1100" b="1" dirty="0">
                <a:latin typeface="Arial"/>
                <a:cs typeface="Arial"/>
              </a:rPr>
              <a:t>Risku: </a:t>
            </a:r>
            <a:r>
              <a:rPr sz="1100" dirty="0">
                <a:latin typeface="TeXGyreHeros"/>
                <a:cs typeface="TeXGyreHeros"/>
              </a:rPr>
              <a:t>Është i </a:t>
            </a:r>
            <a:r>
              <a:rPr sz="1100" spc="-10" dirty="0">
                <a:latin typeface="TeXGyreHeros"/>
                <a:cs typeface="TeXGyreHeros"/>
              </a:rPr>
              <a:t>rrezikuar, </a:t>
            </a:r>
            <a:r>
              <a:rPr sz="1100" spc="-5" dirty="0">
                <a:latin typeface="TeXGyreHeros"/>
                <a:cs typeface="TeXGyreHeros"/>
              </a:rPr>
              <a:t>aktualisht mbahet </a:t>
            </a:r>
            <a:r>
              <a:rPr sz="1100" dirty="0">
                <a:latin typeface="TeXGyreHeros"/>
                <a:cs typeface="TeXGyreHeros"/>
              </a:rPr>
              <a:t>nga </a:t>
            </a:r>
            <a:r>
              <a:rPr sz="1100" spc="-5" dirty="0">
                <a:latin typeface="TeXGyreHeros"/>
                <a:cs typeface="TeXGyreHeros"/>
              </a:rPr>
              <a:t>pak familje; rrezikohet zhdukja  nëse largohen familjet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vjetra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tradicionale.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000">
              <a:latin typeface="TeXGyreHeros"/>
              <a:cs typeface="TeXGyreHeros"/>
            </a:endParaRPr>
          </a:p>
          <a:p>
            <a:pPr marL="192405" algn="just">
              <a:lnSpc>
                <a:spcPct val="100000"/>
              </a:lnSpc>
              <a:spcBef>
                <a:spcPts val="5"/>
              </a:spcBef>
            </a:pPr>
            <a:r>
              <a:rPr sz="1100" b="1" spc="-5" dirty="0">
                <a:latin typeface="Arial"/>
                <a:cs typeface="Arial"/>
              </a:rPr>
              <a:t>Shënim: </a:t>
            </a:r>
            <a:r>
              <a:rPr sz="1100" dirty="0">
                <a:latin typeface="TeXGyreHeros"/>
                <a:cs typeface="TeXGyreHeros"/>
              </a:rPr>
              <a:t>Ja </a:t>
            </a:r>
            <a:r>
              <a:rPr sz="1100" spc="-5" dirty="0">
                <a:latin typeface="TeXGyreHeros"/>
                <a:cs typeface="TeXGyreHeros"/>
              </a:rPr>
              <a:t>vlen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dirty="0">
                <a:latin typeface="TeXGyreHeros"/>
                <a:cs typeface="TeXGyreHeros"/>
              </a:rPr>
              <a:t>ruhet e të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shtohet.</a:t>
            </a:r>
            <a:endParaRPr sz="1100">
              <a:latin typeface="TeXGyreHeros"/>
              <a:cs typeface="TeXGyreHero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328921" y="2750058"/>
            <a:ext cx="1470660" cy="1592580"/>
            <a:chOff x="4328921" y="2750058"/>
            <a:chExt cx="1470660" cy="1592580"/>
          </a:xfrm>
        </p:grpSpPr>
        <p:sp>
          <p:nvSpPr>
            <p:cNvPr id="4" name="object 4"/>
            <p:cNvSpPr/>
            <p:nvPr/>
          </p:nvSpPr>
          <p:spPr>
            <a:xfrm>
              <a:off x="4331207" y="2753868"/>
              <a:ext cx="1466088" cy="158800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332731" y="2753868"/>
              <a:ext cx="1463040" cy="1584960"/>
            </a:xfrm>
            <a:custGeom>
              <a:avLst/>
              <a:gdLst/>
              <a:ahLst/>
              <a:cxnLst/>
              <a:rect l="l" t="t" r="r" b="b"/>
              <a:pathLst>
                <a:path w="1463039" h="1584960">
                  <a:moveTo>
                    <a:pt x="0" y="0"/>
                  </a:moveTo>
                  <a:lnTo>
                    <a:pt x="0" y="1584959"/>
                  </a:lnTo>
                  <a:lnTo>
                    <a:pt x="1463040" y="1584959"/>
                  </a:lnTo>
                  <a:lnTo>
                    <a:pt x="1463040" y="0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2716529" y="4719066"/>
            <a:ext cx="3083560" cy="2251075"/>
            <a:chOff x="2716529" y="4719066"/>
            <a:chExt cx="3083560" cy="2251075"/>
          </a:xfrm>
        </p:grpSpPr>
        <p:sp>
          <p:nvSpPr>
            <p:cNvPr id="7" name="object 7"/>
            <p:cNvSpPr/>
            <p:nvPr/>
          </p:nvSpPr>
          <p:spPr>
            <a:xfrm>
              <a:off x="2720339" y="4722876"/>
              <a:ext cx="3078479" cy="224485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720339" y="4722876"/>
              <a:ext cx="3075940" cy="2243455"/>
            </a:xfrm>
            <a:custGeom>
              <a:avLst/>
              <a:gdLst/>
              <a:ahLst/>
              <a:cxnLst/>
              <a:rect l="l" t="t" r="r" b="b"/>
              <a:pathLst>
                <a:path w="3075940" h="2243454">
                  <a:moveTo>
                    <a:pt x="0" y="0"/>
                  </a:moveTo>
                  <a:lnTo>
                    <a:pt x="0" y="2243328"/>
                  </a:lnTo>
                  <a:lnTo>
                    <a:pt x="3075432" y="2243328"/>
                  </a:lnTo>
                  <a:lnTo>
                    <a:pt x="3075432" y="0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41275">
              <a:lnSpc>
                <a:spcPct val="100000"/>
              </a:lnSpc>
              <a:spcBef>
                <a:spcPts val="15"/>
              </a:spcBef>
            </a:pPr>
            <a:r>
              <a:rPr dirty="0"/>
              <a:t>- </a:t>
            </a:r>
            <a:fld id="{81D60167-4931-47E6-BA6A-407CBD079E47}" type="slidenum">
              <a:rPr dirty="0"/>
              <a:t>70</a:t>
            </a:fld>
            <a:r>
              <a:rPr spc="-100" dirty="0"/>
              <a:t> </a:t>
            </a:r>
            <a:r>
              <a:rPr dirty="0"/>
              <a:t>-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43204" y="602079"/>
            <a:ext cx="5030470" cy="763650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739264" marR="871219" indent="-859790">
              <a:lnSpc>
                <a:spcPct val="118600"/>
              </a:lnSpc>
              <a:spcBef>
                <a:spcPts val="95"/>
              </a:spcBef>
            </a:pPr>
            <a:r>
              <a:rPr sz="1400" b="1" spc="-5" dirty="0">
                <a:latin typeface="Arial"/>
                <a:cs typeface="Arial"/>
              </a:rPr>
              <a:t>Misër </a:t>
            </a:r>
            <a:r>
              <a:rPr sz="1400" b="1" dirty="0">
                <a:latin typeface="Arial"/>
                <a:cs typeface="Arial"/>
              </a:rPr>
              <a:t>i bardhë vendi – “Misër i</a:t>
            </a:r>
            <a:r>
              <a:rPr sz="1400" b="1" spc="-6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Selcës”  Specia: </a:t>
            </a:r>
            <a:r>
              <a:rPr sz="1250" i="1" spc="-5" dirty="0">
                <a:latin typeface="Arimo"/>
                <a:cs typeface="Arimo"/>
              </a:rPr>
              <a:t>Zea </a:t>
            </a:r>
            <a:r>
              <a:rPr sz="1250" i="1" dirty="0">
                <a:latin typeface="Arimo"/>
                <a:cs typeface="Arimo"/>
              </a:rPr>
              <a:t>mays</a:t>
            </a:r>
            <a:r>
              <a:rPr sz="1250" i="1" spc="-50" dirty="0">
                <a:latin typeface="Arimo"/>
                <a:cs typeface="Arimo"/>
              </a:rPr>
              <a:t> </a:t>
            </a:r>
            <a:r>
              <a:rPr sz="1250" spc="-5" dirty="0">
                <a:latin typeface="TeXGyreHeros"/>
                <a:cs typeface="TeXGyreHeros"/>
              </a:rPr>
              <a:t>L.</a:t>
            </a:r>
            <a:endParaRPr sz="125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950">
              <a:latin typeface="TeXGyreHeros"/>
              <a:cs typeface="TeXGyreHeros"/>
            </a:endParaRPr>
          </a:p>
          <a:p>
            <a:pPr marL="231775" algn="just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Përhapja: </a:t>
            </a:r>
            <a:r>
              <a:rPr sz="1100" spc="-5" dirty="0">
                <a:latin typeface="TeXGyreHeros"/>
                <a:cs typeface="TeXGyreHeros"/>
              </a:rPr>
              <a:t>Fshatrat në rrjedhën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Selcës-Kelmend,</a:t>
            </a:r>
            <a:r>
              <a:rPr sz="1100" spc="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Shkodër</a:t>
            </a:r>
            <a:endParaRPr sz="1100">
              <a:latin typeface="TeXGyreHeros"/>
              <a:cs typeface="TeXGyreHeros"/>
            </a:endParaRPr>
          </a:p>
          <a:p>
            <a:pPr marL="12700" marR="6985" indent="179705" algn="just">
              <a:lnSpc>
                <a:spcPts val="1400"/>
              </a:lnSpc>
              <a:spcBef>
                <a:spcPts val="50"/>
              </a:spcBef>
            </a:pPr>
            <a:r>
              <a:rPr sz="1100" spc="-5" dirty="0">
                <a:latin typeface="TeXGyreHeros"/>
                <a:cs typeface="TeXGyreHeros"/>
              </a:rPr>
              <a:t>Kultivohet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në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zonë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për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më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se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80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vjet;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fara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është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mbajtur,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ruajtur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dhe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trashëguar  në </a:t>
            </a:r>
            <a:r>
              <a:rPr sz="1100" dirty="0">
                <a:latin typeface="TeXGyreHeros"/>
                <a:cs typeface="TeXGyreHeros"/>
              </a:rPr>
              <a:t>familje brez </a:t>
            </a:r>
            <a:r>
              <a:rPr sz="1100" spc="-5" dirty="0">
                <a:latin typeface="TeXGyreHeros"/>
                <a:cs typeface="TeXGyreHeros"/>
              </a:rPr>
              <a:t>pas brezi. Aktualisht </a:t>
            </a:r>
            <a:r>
              <a:rPr sz="1100" dirty="0">
                <a:latin typeface="TeXGyreHeros"/>
                <a:cs typeface="TeXGyreHeros"/>
              </a:rPr>
              <a:t>zë rreth </a:t>
            </a:r>
            <a:r>
              <a:rPr sz="1100" spc="-5" dirty="0">
                <a:latin typeface="TeXGyreHeros"/>
                <a:cs typeface="TeXGyreHeros"/>
              </a:rPr>
              <a:t>15-20%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sipërfaqes që mbillet me  </a:t>
            </a:r>
            <a:r>
              <a:rPr sz="1100" dirty="0">
                <a:latin typeface="TeXGyreHeros"/>
                <a:cs typeface="TeXGyreHeros"/>
              </a:rPr>
              <a:t>misër në</a:t>
            </a:r>
            <a:r>
              <a:rPr sz="1100" spc="-1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zonë.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900">
              <a:latin typeface="TeXGyreHeros"/>
              <a:cs typeface="TeXGyreHeros"/>
            </a:endParaRPr>
          </a:p>
          <a:p>
            <a:pPr marL="12700" marR="5080" indent="179705">
              <a:lnSpc>
                <a:spcPct val="106400"/>
              </a:lnSpc>
              <a:spcBef>
                <a:spcPts val="5"/>
              </a:spcBef>
            </a:pPr>
            <a:r>
              <a:rPr sz="1100" b="1" spc="-5" dirty="0">
                <a:latin typeface="Arial"/>
                <a:cs typeface="Arial"/>
              </a:rPr>
              <a:t>Kushtet </a:t>
            </a:r>
            <a:r>
              <a:rPr sz="1100" b="1" dirty="0">
                <a:latin typeface="Arial"/>
                <a:cs typeface="Arial"/>
              </a:rPr>
              <a:t>e </a:t>
            </a:r>
            <a:r>
              <a:rPr sz="1100" b="1" spc="-5" dirty="0">
                <a:latin typeface="Arial"/>
                <a:cs typeface="Arial"/>
              </a:rPr>
              <a:t>kultivimit: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ngastra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sheshta, toka të thella,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pjellori të mirë  </a:t>
            </a:r>
            <a:r>
              <a:rPr sz="1100" dirty="0">
                <a:latin typeface="TeXGyreHeros"/>
                <a:cs typeface="TeXGyreHeros"/>
              </a:rPr>
              <a:t>e të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ujitshme.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Përshkrimi:</a:t>
            </a:r>
            <a:endParaRPr sz="1100">
              <a:latin typeface="Arial"/>
              <a:cs typeface="Arial"/>
            </a:endParaRPr>
          </a:p>
          <a:p>
            <a:pPr marL="12700" marR="6350" indent="179705">
              <a:lnSpc>
                <a:spcPct val="105500"/>
              </a:lnSpc>
              <a:spcBef>
                <a:spcPts val="15"/>
              </a:spcBef>
            </a:pPr>
            <a:r>
              <a:rPr sz="1100" dirty="0">
                <a:latin typeface="TeXGyreHeros"/>
                <a:cs typeface="TeXGyreHeros"/>
              </a:rPr>
              <a:t>Bimë vitale, </a:t>
            </a:r>
            <a:r>
              <a:rPr sz="1100" spc="-5" dirty="0">
                <a:latin typeface="TeXGyreHeros"/>
                <a:cs typeface="TeXGyreHeros"/>
              </a:rPr>
              <a:t>me lartësi 2,0 </a:t>
            </a:r>
            <a:r>
              <a:rPr sz="1100" dirty="0">
                <a:latin typeface="TeXGyreHeros"/>
                <a:cs typeface="TeXGyreHeros"/>
              </a:rPr>
              <a:t>– </a:t>
            </a:r>
            <a:r>
              <a:rPr sz="1100" spc="-5" dirty="0">
                <a:latin typeface="TeXGyreHeros"/>
                <a:cs typeface="TeXGyreHeros"/>
              </a:rPr>
              <a:t>2,5 </a:t>
            </a:r>
            <a:r>
              <a:rPr sz="1100" spc="-10" dirty="0">
                <a:latin typeface="TeXGyreHeros"/>
                <a:cs typeface="TeXGyreHeros"/>
              </a:rPr>
              <a:t>m, </a:t>
            </a:r>
            <a:r>
              <a:rPr sz="1100" spc="-5" dirty="0">
                <a:latin typeface="TeXGyreHeros"/>
                <a:cs typeface="TeXGyreHeros"/>
              </a:rPr>
              <a:t>që </a:t>
            </a:r>
            <a:r>
              <a:rPr sz="1100" dirty="0">
                <a:latin typeface="TeXGyreHeros"/>
                <a:cs typeface="TeXGyreHeros"/>
              </a:rPr>
              <a:t>formon 1-2 </a:t>
            </a:r>
            <a:r>
              <a:rPr sz="1100" spc="-5" dirty="0">
                <a:latin typeface="TeXGyreHeros"/>
                <a:cs typeface="TeXGyreHeros"/>
              </a:rPr>
              <a:t>kallinj; kallinj mesatarisht të  gjatë, me </a:t>
            </a:r>
            <a:r>
              <a:rPr sz="1100" dirty="0">
                <a:latin typeface="TeXGyreHeros"/>
                <a:cs typeface="TeXGyreHeros"/>
              </a:rPr>
              <a:t>8 </a:t>
            </a:r>
            <a:r>
              <a:rPr sz="1100" spc="-5" dirty="0">
                <a:latin typeface="TeXGyreHeros"/>
                <a:cs typeface="TeXGyreHeros"/>
              </a:rPr>
              <a:t>rreshta; </a:t>
            </a:r>
            <a:r>
              <a:rPr sz="1100" dirty="0">
                <a:latin typeface="TeXGyreHeros"/>
                <a:cs typeface="TeXGyreHeros"/>
              </a:rPr>
              <a:t>me koçan dhe kokërr </a:t>
            </a:r>
            <a:r>
              <a:rPr sz="1100" spc="-5" dirty="0">
                <a:latin typeface="TeXGyreHeros"/>
                <a:cs typeface="TeXGyreHeros"/>
              </a:rPr>
              <a:t>të </a:t>
            </a:r>
            <a:r>
              <a:rPr sz="1100" dirty="0">
                <a:latin typeface="TeXGyreHeros"/>
                <a:cs typeface="TeXGyreHeros"/>
              </a:rPr>
              <a:t>bardhë e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qelqore.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950">
              <a:latin typeface="TeXGyreHeros"/>
              <a:cs typeface="TeXGyreHeros"/>
            </a:endParaRPr>
          </a:p>
          <a:p>
            <a:pPr marL="12700" marR="5715" indent="179705">
              <a:lnSpc>
                <a:spcPct val="105500"/>
              </a:lnSpc>
              <a:spcBef>
                <a:spcPts val="5"/>
              </a:spcBef>
            </a:pPr>
            <a:r>
              <a:rPr sz="1100" b="1" spc="-5" dirty="0">
                <a:latin typeface="Arial"/>
                <a:cs typeface="Arial"/>
              </a:rPr>
              <a:t>Kultivimi: </a:t>
            </a:r>
            <a:r>
              <a:rPr sz="1100" spc="-5" dirty="0">
                <a:latin typeface="TeXGyreHeros"/>
                <a:cs typeface="TeXGyreHeros"/>
              </a:rPr>
              <a:t>Mbillet në gjysmën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parë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muajit </a:t>
            </a:r>
            <a:r>
              <a:rPr sz="1100" dirty="0">
                <a:latin typeface="TeXGyreHeros"/>
                <a:cs typeface="TeXGyreHeros"/>
              </a:rPr>
              <a:t>maj </a:t>
            </a:r>
            <a:r>
              <a:rPr sz="1100" spc="-5" dirty="0">
                <a:latin typeface="TeXGyreHeros"/>
                <a:cs typeface="TeXGyreHeros"/>
              </a:rPr>
              <a:t>dhe </a:t>
            </a:r>
            <a:r>
              <a:rPr sz="1100" dirty="0">
                <a:latin typeface="TeXGyreHeros"/>
                <a:cs typeface="TeXGyreHeros"/>
              </a:rPr>
              <a:t>vilet </a:t>
            </a:r>
            <a:r>
              <a:rPr sz="1100" spc="-5" dirty="0">
                <a:latin typeface="TeXGyreHeros"/>
                <a:cs typeface="TeXGyreHeros"/>
              </a:rPr>
              <a:t>në fund të gushtit  deri </a:t>
            </a:r>
            <a:r>
              <a:rPr sz="1100" dirty="0">
                <a:latin typeface="TeXGyreHeros"/>
                <a:cs typeface="TeXGyreHeros"/>
              </a:rPr>
              <a:t>dhjetëditorin e </a:t>
            </a:r>
            <a:r>
              <a:rPr sz="1100" spc="-5" dirty="0">
                <a:latin typeface="TeXGyreHeros"/>
                <a:cs typeface="TeXGyreHeros"/>
              </a:rPr>
              <a:t>parë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shtatorit.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950">
              <a:latin typeface="TeXGyreHeros"/>
              <a:cs typeface="TeXGyreHeros"/>
            </a:endParaRPr>
          </a:p>
          <a:p>
            <a:pPr marL="12700" marR="5715" indent="179705">
              <a:lnSpc>
                <a:spcPct val="105500"/>
              </a:lnSpc>
              <a:spcBef>
                <a:spcPts val="5"/>
              </a:spcBef>
            </a:pPr>
            <a:r>
              <a:rPr sz="1100" b="1" spc="-10" dirty="0">
                <a:latin typeface="Arial"/>
                <a:cs typeface="Arial"/>
              </a:rPr>
              <a:t>Teknologjia:</a:t>
            </a:r>
            <a:r>
              <a:rPr sz="1100" b="1" spc="-45" dirty="0">
                <a:latin typeface="Arial"/>
                <a:cs typeface="Arial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Plehërim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me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50-70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kv/dynym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pleh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organik,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plugim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30-35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cm,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les-  im, </a:t>
            </a:r>
            <a:r>
              <a:rPr sz="1100" spc="-5" dirty="0">
                <a:latin typeface="TeXGyreHeros"/>
                <a:cs typeface="TeXGyreHeros"/>
              </a:rPr>
              <a:t>mbjellje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parmendë, </a:t>
            </a:r>
            <a:r>
              <a:rPr sz="1100" dirty="0">
                <a:latin typeface="TeXGyreHeros"/>
                <a:cs typeface="TeXGyreHeros"/>
              </a:rPr>
              <a:t>rrallim, </a:t>
            </a:r>
            <a:r>
              <a:rPr sz="1100" spc="-5" dirty="0">
                <a:latin typeface="TeXGyreHeros"/>
                <a:cs typeface="TeXGyreHeros"/>
              </a:rPr>
              <a:t>ujitje, prashitje,</a:t>
            </a:r>
            <a:r>
              <a:rPr sz="1100" spc="1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vjelje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Rendimenti:</a:t>
            </a:r>
            <a:endParaRPr sz="1100">
              <a:latin typeface="Arial"/>
              <a:cs typeface="Arial"/>
            </a:endParaRPr>
          </a:p>
          <a:p>
            <a:pPr marL="192405" algn="just">
              <a:lnSpc>
                <a:spcPct val="100000"/>
              </a:lnSpc>
              <a:spcBef>
                <a:spcPts val="70"/>
              </a:spcBef>
            </a:pPr>
            <a:r>
              <a:rPr sz="1100" dirty="0">
                <a:latin typeface="TeXGyreHeros"/>
                <a:cs typeface="TeXGyreHeros"/>
              </a:rPr>
              <a:t>5-6</a:t>
            </a:r>
            <a:r>
              <a:rPr sz="1100" spc="-1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kv/dynym.</a:t>
            </a:r>
            <a:endParaRPr sz="1100">
              <a:latin typeface="TeXGyreHeros"/>
              <a:cs typeface="TeXGyreHeros"/>
            </a:endParaRPr>
          </a:p>
          <a:p>
            <a:pPr marL="192405" marR="3860800" indent="37465">
              <a:lnSpc>
                <a:spcPct val="211800"/>
              </a:lnSpc>
              <a:spcBef>
                <a:spcPts val="15"/>
              </a:spcBef>
            </a:pPr>
            <a:r>
              <a:rPr sz="1100" b="1" spc="-10" dirty="0">
                <a:latin typeface="Arial"/>
                <a:cs typeface="Arial"/>
              </a:rPr>
              <a:t>Veçantitë  </a:t>
            </a:r>
            <a:r>
              <a:rPr sz="1100" b="1" spc="-5" dirty="0">
                <a:latin typeface="Arial"/>
                <a:cs typeface="Arial"/>
              </a:rPr>
              <a:t>Pozitive:</a:t>
            </a:r>
            <a:r>
              <a:rPr sz="1100" b="1" spc="-80" dirty="0">
                <a:latin typeface="Arial"/>
                <a:cs typeface="Arial"/>
              </a:rPr>
              <a:t> </a:t>
            </a:r>
            <a:r>
              <a:rPr sz="1100" dirty="0">
                <a:latin typeface="TeXGyreHeros"/>
                <a:cs typeface="TeXGyreHeros"/>
              </a:rPr>
              <a:t>Është</a:t>
            </a:r>
            <a:endParaRPr sz="1100">
              <a:latin typeface="TeXGyreHeros"/>
              <a:cs typeface="TeXGyreHeros"/>
            </a:endParaRPr>
          </a:p>
          <a:p>
            <a:pPr marL="12700" marR="3914775">
              <a:lnSpc>
                <a:spcPct val="106100"/>
              </a:lnSpc>
            </a:pP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qëndrueshëm  ndaj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sëmundjeve,  temperaturave </a:t>
            </a:r>
            <a:r>
              <a:rPr sz="1100" dirty="0">
                <a:latin typeface="TeXGyreHeros"/>
                <a:cs typeface="TeXGyreHeros"/>
              </a:rPr>
              <a:t>të  </a:t>
            </a:r>
            <a:r>
              <a:rPr sz="1100" spc="-5" dirty="0">
                <a:latin typeface="TeXGyreHeros"/>
                <a:cs typeface="TeXGyreHeros"/>
              </a:rPr>
              <a:t>ulëta </a:t>
            </a:r>
            <a:r>
              <a:rPr sz="1100" dirty="0">
                <a:latin typeface="TeXGyreHeros"/>
                <a:cs typeface="TeXGyreHeros"/>
              </a:rPr>
              <a:t>dhe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larta.</a:t>
            </a:r>
            <a:endParaRPr sz="11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  <a:spcBef>
                <a:spcPts val="75"/>
              </a:spcBef>
            </a:pPr>
            <a:r>
              <a:rPr sz="1100" spc="-5" dirty="0">
                <a:latin typeface="TeXGyreHeros"/>
                <a:cs typeface="TeXGyreHeros"/>
              </a:rPr>
              <a:t>Është prodhues; bën bukë</a:t>
            </a:r>
            <a:r>
              <a:rPr sz="1100" spc="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cilësore.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Negative: </a:t>
            </a:r>
            <a:r>
              <a:rPr sz="1100" dirty="0">
                <a:latin typeface="TeXGyreHeros"/>
                <a:cs typeface="TeXGyreHeros"/>
              </a:rPr>
              <a:t>Prodhim </a:t>
            </a:r>
            <a:r>
              <a:rPr sz="1100" spc="-5" dirty="0">
                <a:latin typeface="TeXGyreHeros"/>
                <a:cs typeface="TeXGyreHeros"/>
              </a:rPr>
              <a:t>relativisht </a:t>
            </a:r>
            <a:r>
              <a:rPr sz="1100" dirty="0">
                <a:latin typeface="TeXGyreHeros"/>
                <a:cs typeface="TeXGyreHeros"/>
              </a:rPr>
              <a:t>i ulet me </a:t>
            </a:r>
            <a:r>
              <a:rPr sz="1100" spc="-5" dirty="0">
                <a:latin typeface="TeXGyreHeros"/>
                <a:cs typeface="TeXGyreHeros"/>
              </a:rPr>
              <a:t>kosto </a:t>
            </a:r>
            <a:r>
              <a:rPr sz="1100" dirty="0">
                <a:latin typeface="TeXGyreHeros"/>
                <a:cs typeface="TeXGyreHeros"/>
              </a:rPr>
              <a:t>te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larte.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Përdorimi:</a:t>
            </a:r>
            <a:endParaRPr sz="1100">
              <a:latin typeface="Arial"/>
              <a:cs typeface="Arial"/>
            </a:endParaRPr>
          </a:p>
          <a:p>
            <a:pPr marL="192405">
              <a:lnSpc>
                <a:spcPct val="100000"/>
              </a:lnSpc>
              <a:spcBef>
                <a:spcPts val="85"/>
              </a:spcBef>
            </a:pPr>
            <a:r>
              <a:rPr sz="1100" spc="-5" dirty="0">
                <a:latin typeface="TeXGyreHeros"/>
                <a:cs typeface="TeXGyreHeros"/>
              </a:rPr>
              <a:t>Për </a:t>
            </a:r>
            <a:r>
              <a:rPr sz="1100" dirty="0">
                <a:latin typeface="TeXGyreHeros"/>
                <a:cs typeface="TeXGyreHeros"/>
              </a:rPr>
              <a:t>bukë, </a:t>
            </a:r>
            <a:r>
              <a:rPr sz="1100" spc="-5" dirty="0">
                <a:latin typeface="TeXGyreHeros"/>
                <a:cs typeface="TeXGyreHeros"/>
              </a:rPr>
              <a:t>për konsum në</a:t>
            </a:r>
            <a:r>
              <a:rPr sz="1100" spc="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familje.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950">
              <a:latin typeface="TeXGyreHeros"/>
              <a:cs typeface="TeXGyreHeros"/>
            </a:endParaRPr>
          </a:p>
          <a:p>
            <a:pPr marL="12700" marR="1124585" indent="179705">
              <a:lnSpc>
                <a:spcPct val="106400"/>
              </a:lnSpc>
            </a:pPr>
            <a:r>
              <a:rPr sz="1100" b="1" dirty="0">
                <a:latin typeface="Arial"/>
                <a:cs typeface="Arial"/>
              </a:rPr>
              <a:t>Risku: </a:t>
            </a:r>
            <a:r>
              <a:rPr sz="1100" spc="-5" dirty="0">
                <a:latin typeface="TeXGyreHeros"/>
                <a:cs typeface="TeXGyreHeros"/>
              </a:rPr>
              <a:t>Mund </a:t>
            </a:r>
            <a:r>
              <a:rPr sz="1100" dirty="0">
                <a:latin typeface="TeXGyreHeros"/>
                <a:cs typeface="TeXGyreHeros"/>
              </a:rPr>
              <a:t>të hiqet </a:t>
            </a:r>
            <a:r>
              <a:rPr sz="1100" spc="-5" dirty="0">
                <a:latin typeface="TeXGyreHeros"/>
                <a:cs typeface="TeXGyreHeros"/>
              </a:rPr>
              <a:t>nga kultivimi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të rrezikohet zhdukja  nëse largohen familjet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vjetra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tradicionale.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  <a:spcBef>
                <a:spcPts val="5"/>
              </a:spcBef>
            </a:pPr>
            <a:r>
              <a:rPr sz="1100" b="1" spc="-5" dirty="0">
                <a:latin typeface="Arial"/>
                <a:cs typeface="Arial"/>
              </a:rPr>
              <a:t>Shënim: </a:t>
            </a:r>
            <a:r>
              <a:rPr sz="1100" spc="-5" dirty="0">
                <a:latin typeface="TeXGyreHeros"/>
                <a:cs typeface="TeXGyreHeros"/>
              </a:rPr>
              <a:t>Ia vlen të </a:t>
            </a:r>
            <a:r>
              <a:rPr sz="1100" dirty="0">
                <a:latin typeface="TeXGyreHeros"/>
                <a:cs typeface="TeXGyreHeros"/>
              </a:rPr>
              <a:t>ruhet e të </a:t>
            </a:r>
            <a:r>
              <a:rPr sz="1100" spc="-5" dirty="0">
                <a:latin typeface="TeXGyreHeros"/>
                <a:cs typeface="TeXGyreHeros"/>
              </a:rPr>
              <a:t>shtohet.</a:t>
            </a:r>
            <a:endParaRPr sz="1100">
              <a:latin typeface="TeXGyreHeros"/>
              <a:cs typeface="TeXGyreHero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975866" y="4441698"/>
            <a:ext cx="3784600" cy="1626235"/>
            <a:chOff x="1975866" y="4441698"/>
            <a:chExt cx="3784600" cy="1626235"/>
          </a:xfrm>
        </p:grpSpPr>
        <p:sp>
          <p:nvSpPr>
            <p:cNvPr id="4" name="object 4"/>
            <p:cNvSpPr/>
            <p:nvPr/>
          </p:nvSpPr>
          <p:spPr>
            <a:xfrm>
              <a:off x="1979676" y="4445508"/>
              <a:ext cx="3779520" cy="162001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979676" y="4445508"/>
              <a:ext cx="3776979" cy="1618615"/>
            </a:xfrm>
            <a:custGeom>
              <a:avLst/>
              <a:gdLst/>
              <a:ahLst/>
              <a:cxnLst/>
              <a:rect l="l" t="t" r="r" b="b"/>
              <a:pathLst>
                <a:path w="3776979" h="1618614">
                  <a:moveTo>
                    <a:pt x="0" y="0"/>
                  </a:moveTo>
                  <a:lnTo>
                    <a:pt x="0" y="1618488"/>
                  </a:lnTo>
                  <a:lnTo>
                    <a:pt x="3776472" y="1618488"/>
                  </a:lnTo>
                  <a:lnTo>
                    <a:pt x="3776472" y="0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4748021" y="6299454"/>
            <a:ext cx="1012190" cy="1545590"/>
            <a:chOff x="4748021" y="6299454"/>
            <a:chExt cx="1012190" cy="1545590"/>
          </a:xfrm>
        </p:grpSpPr>
        <p:sp>
          <p:nvSpPr>
            <p:cNvPr id="7" name="object 7"/>
            <p:cNvSpPr/>
            <p:nvPr/>
          </p:nvSpPr>
          <p:spPr>
            <a:xfrm>
              <a:off x="4751831" y="6303264"/>
              <a:ext cx="1007364" cy="154076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751831" y="6303264"/>
              <a:ext cx="1004569" cy="1537970"/>
            </a:xfrm>
            <a:custGeom>
              <a:avLst/>
              <a:gdLst/>
              <a:ahLst/>
              <a:cxnLst/>
              <a:rect l="l" t="t" r="r" b="b"/>
              <a:pathLst>
                <a:path w="1004570" h="1537970">
                  <a:moveTo>
                    <a:pt x="0" y="0"/>
                  </a:moveTo>
                  <a:lnTo>
                    <a:pt x="0" y="1537716"/>
                  </a:lnTo>
                  <a:lnTo>
                    <a:pt x="1004316" y="1537716"/>
                  </a:lnTo>
                  <a:lnTo>
                    <a:pt x="1004316" y="0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41275">
              <a:lnSpc>
                <a:spcPct val="100000"/>
              </a:lnSpc>
              <a:spcBef>
                <a:spcPts val="15"/>
              </a:spcBef>
            </a:pPr>
            <a:r>
              <a:rPr dirty="0"/>
              <a:t>- </a:t>
            </a:r>
            <a:fld id="{81D60167-4931-47E6-BA6A-407CBD079E47}" type="slidenum">
              <a:rPr dirty="0"/>
              <a:t>71</a:t>
            </a:fld>
            <a:r>
              <a:rPr spc="-100" dirty="0"/>
              <a:t> </a:t>
            </a:r>
            <a:r>
              <a:rPr dirty="0"/>
              <a:t>-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9780" y="602079"/>
            <a:ext cx="5029835" cy="78149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736089" marR="1198245" indent="-532130">
              <a:lnSpc>
                <a:spcPct val="118600"/>
              </a:lnSpc>
              <a:spcBef>
                <a:spcPts val="95"/>
              </a:spcBef>
            </a:pPr>
            <a:r>
              <a:rPr sz="1400" b="1" spc="-5" dirty="0">
                <a:latin typeface="Arial"/>
                <a:cs typeface="Arial"/>
              </a:rPr>
              <a:t>Misër </a:t>
            </a:r>
            <a:r>
              <a:rPr sz="1400" b="1" dirty="0">
                <a:latin typeface="Arial"/>
                <a:cs typeface="Arial"/>
              </a:rPr>
              <a:t>i bardhë vendi –</a:t>
            </a:r>
            <a:r>
              <a:rPr sz="1400" b="1" spc="-8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“Çelike”  </a:t>
            </a:r>
            <a:r>
              <a:rPr sz="1400" b="1" spc="-5" dirty="0">
                <a:latin typeface="Arial"/>
                <a:cs typeface="Arial"/>
              </a:rPr>
              <a:t>Specia: </a:t>
            </a:r>
            <a:r>
              <a:rPr sz="1250" i="1" spc="-5" dirty="0">
                <a:latin typeface="Arimo"/>
                <a:cs typeface="Arimo"/>
              </a:rPr>
              <a:t>Zea </a:t>
            </a:r>
            <a:r>
              <a:rPr sz="1250" i="1" dirty="0">
                <a:latin typeface="Arimo"/>
                <a:cs typeface="Arimo"/>
              </a:rPr>
              <a:t>mays</a:t>
            </a:r>
            <a:r>
              <a:rPr sz="1250" i="1" spc="-20" dirty="0">
                <a:latin typeface="Arimo"/>
                <a:cs typeface="Arimo"/>
              </a:rPr>
              <a:t> </a:t>
            </a:r>
            <a:r>
              <a:rPr sz="1250" i="1" spc="-5" dirty="0">
                <a:latin typeface="Arimo"/>
                <a:cs typeface="Arimo"/>
              </a:rPr>
              <a:t>L.</a:t>
            </a:r>
            <a:endParaRPr sz="1250">
              <a:latin typeface="Arimo"/>
              <a:cs typeface="Arimo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200">
              <a:latin typeface="Arimo"/>
              <a:cs typeface="Arimo"/>
            </a:endParaRPr>
          </a:p>
          <a:p>
            <a:pPr marL="229870" algn="just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Përhapja: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zonën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Nikaj </a:t>
            </a:r>
            <a:r>
              <a:rPr sz="1100" dirty="0">
                <a:latin typeface="TeXGyreHeros"/>
                <a:cs typeface="TeXGyreHeros"/>
              </a:rPr>
              <a:t>– </a:t>
            </a:r>
            <a:r>
              <a:rPr sz="1100" spc="-5" dirty="0">
                <a:latin typeface="TeXGyreHeros"/>
                <a:cs typeface="TeXGyreHeros"/>
              </a:rPr>
              <a:t>Mërturit,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Tropojë.</a:t>
            </a:r>
            <a:endParaRPr sz="1100">
              <a:latin typeface="TeXGyreHeros"/>
              <a:cs typeface="TeXGyreHeros"/>
            </a:endParaRPr>
          </a:p>
          <a:p>
            <a:pPr marL="12700" marR="5715" indent="179705" algn="just">
              <a:lnSpc>
                <a:spcPts val="1400"/>
              </a:lnSpc>
              <a:spcBef>
                <a:spcPts val="50"/>
              </a:spcBef>
            </a:pPr>
            <a:r>
              <a:rPr sz="1100" spc="-5" dirty="0">
                <a:latin typeface="TeXGyreHeros"/>
                <a:cs typeface="TeXGyreHeros"/>
              </a:rPr>
              <a:t>Kultivohet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në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zonë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për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më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se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80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vjet;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fara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është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mbajtur,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ruajtur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dhe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trashëguar  në familje brez </a:t>
            </a:r>
            <a:r>
              <a:rPr sz="1100" dirty="0">
                <a:latin typeface="TeXGyreHeros"/>
                <a:cs typeface="TeXGyreHeros"/>
              </a:rPr>
              <a:t>pas brezi. </a:t>
            </a:r>
            <a:r>
              <a:rPr sz="1100" spc="-5" dirty="0">
                <a:latin typeface="TeXGyreHeros"/>
                <a:cs typeface="TeXGyreHeros"/>
              </a:rPr>
              <a:t>Aktualisht </a:t>
            </a:r>
            <a:r>
              <a:rPr sz="1100" dirty="0">
                <a:latin typeface="TeXGyreHeros"/>
                <a:cs typeface="TeXGyreHeros"/>
              </a:rPr>
              <a:t>zë </a:t>
            </a:r>
            <a:r>
              <a:rPr sz="1100" spc="-5" dirty="0">
                <a:latin typeface="TeXGyreHeros"/>
                <a:cs typeface="TeXGyreHeros"/>
              </a:rPr>
              <a:t>rreth 30-40 </a:t>
            </a:r>
            <a:r>
              <a:rPr sz="1100" dirty="0">
                <a:latin typeface="TeXGyreHeros"/>
                <a:cs typeface="TeXGyreHeros"/>
              </a:rPr>
              <a:t>% </a:t>
            </a:r>
            <a:r>
              <a:rPr sz="1100" spc="-5" dirty="0">
                <a:latin typeface="TeXGyreHeros"/>
                <a:cs typeface="TeXGyreHeros"/>
              </a:rPr>
              <a:t>të sipërfaqes </a:t>
            </a:r>
            <a:r>
              <a:rPr sz="1100" dirty="0">
                <a:latin typeface="TeXGyreHeros"/>
                <a:cs typeface="TeXGyreHeros"/>
              </a:rPr>
              <a:t>që mbillet </a:t>
            </a:r>
            <a:r>
              <a:rPr sz="1100" spc="-5" dirty="0">
                <a:latin typeface="TeXGyreHeros"/>
                <a:cs typeface="TeXGyreHeros"/>
              </a:rPr>
              <a:t>me  </a:t>
            </a:r>
            <a:r>
              <a:rPr sz="1100" dirty="0">
                <a:latin typeface="TeXGyreHeros"/>
                <a:cs typeface="TeXGyreHeros"/>
              </a:rPr>
              <a:t>misër në</a:t>
            </a:r>
            <a:r>
              <a:rPr sz="1100" spc="-1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zonë.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900">
              <a:latin typeface="TeXGyreHeros"/>
              <a:cs typeface="TeXGyreHeros"/>
            </a:endParaRPr>
          </a:p>
          <a:p>
            <a:pPr marL="12700" marR="5715" indent="179705" algn="just">
              <a:lnSpc>
                <a:spcPct val="106400"/>
              </a:lnSpc>
              <a:spcBef>
                <a:spcPts val="5"/>
              </a:spcBef>
            </a:pPr>
            <a:r>
              <a:rPr sz="1100" b="1" spc="-5" dirty="0">
                <a:latin typeface="Arial"/>
                <a:cs typeface="Arial"/>
              </a:rPr>
              <a:t>Kushtet </a:t>
            </a:r>
            <a:r>
              <a:rPr sz="1100" b="1" dirty="0">
                <a:latin typeface="Arial"/>
                <a:cs typeface="Arial"/>
              </a:rPr>
              <a:t>e </a:t>
            </a:r>
            <a:r>
              <a:rPr sz="1100" b="1" spc="-5" dirty="0">
                <a:latin typeface="Arial"/>
                <a:cs typeface="Arial"/>
              </a:rPr>
              <a:t>kultivimit: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ngastra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sheshta, toka të thella,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pjellori të mirë  </a:t>
            </a:r>
            <a:r>
              <a:rPr sz="1100" dirty="0">
                <a:latin typeface="TeXGyreHeros"/>
                <a:cs typeface="TeXGyreHeros"/>
              </a:rPr>
              <a:t>e të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ujitshme.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Përshkrimi:</a:t>
            </a:r>
            <a:endParaRPr sz="1100">
              <a:latin typeface="Arial"/>
              <a:cs typeface="Arial"/>
            </a:endParaRPr>
          </a:p>
          <a:p>
            <a:pPr marL="12700" marR="5715" indent="179705" algn="just">
              <a:lnSpc>
                <a:spcPct val="105500"/>
              </a:lnSpc>
              <a:spcBef>
                <a:spcPts val="15"/>
              </a:spcBef>
            </a:pPr>
            <a:r>
              <a:rPr sz="1100" dirty="0">
                <a:latin typeface="TeXGyreHeros"/>
                <a:cs typeface="TeXGyreHeros"/>
              </a:rPr>
              <a:t>Misër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me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cikël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relativisht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gjate.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Bimë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lartë,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3-3,2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m,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me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kalli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gjate;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koçan  </a:t>
            </a:r>
            <a:r>
              <a:rPr sz="1100" dirty="0">
                <a:latin typeface="TeXGyreHeros"/>
                <a:cs typeface="TeXGyreHeros"/>
              </a:rPr>
              <a:t> i </a:t>
            </a:r>
            <a:r>
              <a:rPr sz="1100" spc="-5" dirty="0">
                <a:latin typeface="TeXGyreHeros"/>
                <a:cs typeface="TeXGyreHeros"/>
              </a:rPr>
              <a:t>kuq, kokërr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bardhë </a:t>
            </a:r>
            <a:r>
              <a:rPr sz="1100" dirty="0">
                <a:latin typeface="TeXGyreHeros"/>
                <a:cs typeface="TeXGyreHeros"/>
              </a:rPr>
              <a:t>, </a:t>
            </a:r>
            <a:r>
              <a:rPr sz="1100" spc="-5" dirty="0">
                <a:latin typeface="TeXGyreHeros"/>
                <a:cs typeface="TeXGyreHeros"/>
              </a:rPr>
              <a:t>mesatarisht qelqore, përshtatur mirë për</a:t>
            </a:r>
            <a:r>
              <a:rPr sz="1100" spc="7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zonën.</a:t>
            </a:r>
            <a:endParaRPr sz="1100">
              <a:latin typeface="TeXGyreHeros"/>
              <a:cs typeface="TeXGyreHeros"/>
            </a:endParaRPr>
          </a:p>
          <a:p>
            <a:pPr marL="192405" algn="just">
              <a:lnSpc>
                <a:spcPct val="100000"/>
              </a:lnSpc>
              <a:spcBef>
                <a:spcPts val="80"/>
              </a:spcBef>
            </a:pPr>
            <a:r>
              <a:rPr sz="1100" dirty="0">
                <a:latin typeface="TeXGyreHeros"/>
                <a:cs typeface="TeXGyreHeros"/>
              </a:rPr>
              <a:t>Kalliri me 8 </a:t>
            </a:r>
            <a:r>
              <a:rPr sz="1100" spc="-5" dirty="0">
                <a:latin typeface="TeXGyreHeros"/>
                <a:cs typeface="TeXGyreHeros"/>
              </a:rPr>
              <a:t>rreshta, </a:t>
            </a:r>
            <a:r>
              <a:rPr sz="1100" dirty="0">
                <a:latin typeface="TeXGyreHeros"/>
                <a:cs typeface="TeXGyreHeros"/>
              </a:rPr>
              <a:t>me 32-35 </a:t>
            </a:r>
            <a:r>
              <a:rPr sz="1100" spc="-5" dirty="0">
                <a:latin typeface="TeXGyreHeros"/>
                <a:cs typeface="TeXGyreHeros"/>
              </a:rPr>
              <a:t>kokrra </a:t>
            </a:r>
            <a:r>
              <a:rPr sz="1100" dirty="0">
                <a:latin typeface="TeXGyreHeros"/>
                <a:cs typeface="TeXGyreHeros"/>
              </a:rPr>
              <a:t>në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rresht.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950">
              <a:latin typeface="TeXGyreHeros"/>
              <a:cs typeface="TeXGyreHeros"/>
            </a:endParaRPr>
          </a:p>
          <a:p>
            <a:pPr marL="12700" marR="2863850" indent="179705" algn="just">
              <a:lnSpc>
                <a:spcPct val="106400"/>
              </a:lnSpc>
            </a:pPr>
            <a:r>
              <a:rPr sz="1100" b="1" spc="-5" dirty="0">
                <a:latin typeface="Arial"/>
                <a:cs typeface="Arial"/>
              </a:rPr>
              <a:t>Kultivimi: </a:t>
            </a:r>
            <a:r>
              <a:rPr sz="1100" spc="-5" dirty="0">
                <a:latin typeface="TeXGyreHeros"/>
                <a:cs typeface="TeXGyreHeros"/>
              </a:rPr>
              <a:t>Mbillet </a:t>
            </a:r>
            <a:r>
              <a:rPr sz="1100" dirty="0">
                <a:latin typeface="TeXGyreHeros"/>
                <a:cs typeface="TeXGyreHeros"/>
              </a:rPr>
              <a:t>në mes </a:t>
            </a:r>
            <a:r>
              <a:rPr sz="1100" spc="5" dirty="0">
                <a:latin typeface="TeXGyreHeros"/>
                <a:cs typeface="TeXGyreHeros"/>
              </a:rPr>
              <a:t>të  </a:t>
            </a:r>
            <a:r>
              <a:rPr sz="1100" spc="-5" dirty="0">
                <a:latin typeface="TeXGyreHeros"/>
                <a:cs typeface="TeXGyreHeros"/>
              </a:rPr>
              <a:t>muajit maj dhe </a:t>
            </a:r>
            <a:r>
              <a:rPr sz="1100" dirty="0">
                <a:latin typeface="TeXGyreHeros"/>
                <a:cs typeface="TeXGyreHeros"/>
              </a:rPr>
              <a:t>vilet në </a:t>
            </a:r>
            <a:r>
              <a:rPr sz="1100" spc="-5" dirty="0">
                <a:latin typeface="TeXGyreHeros"/>
                <a:cs typeface="TeXGyreHeros"/>
              </a:rPr>
              <a:t>dhjetëdi-  torin </a:t>
            </a:r>
            <a:r>
              <a:rPr sz="1100" dirty="0">
                <a:latin typeface="TeXGyreHeros"/>
                <a:cs typeface="TeXGyreHeros"/>
              </a:rPr>
              <a:t>e parë të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tetorit.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950">
              <a:latin typeface="TeXGyreHeros"/>
              <a:cs typeface="TeXGyreHeros"/>
            </a:endParaRPr>
          </a:p>
          <a:p>
            <a:pPr marL="12700" marR="2863850" indent="179705" algn="just">
              <a:lnSpc>
                <a:spcPct val="106100"/>
              </a:lnSpc>
            </a:pPr>
            <a:r>
              <a:rPr sz="1100" b="1" spc="-10" dirty="0">
                <a:latin typeface="Arial"/>
                <a:cs typeface="Arial"/>
              </a:rPr>
              <a:t>Teknologjia: </a:t>
            </a:r>
            <a:r>
              <a:rPr sz="1100" spc="-5" dirty="0">
                <a:latin typeface="TeXGyreHeros"/>
                <a:cs typeface="TeXGyreHeros"/>
              </a:rPr>
              <a:t>Plehërim toke me  50-70</a:t>
            </a:r>
            <a:r>
              <a:rPr sz="1100" spc="-7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kv/dynym</a:t>
            </a:r>
            <a:r>
              <a:rPr sz="1100" spc="-7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pleh</a:t>
            </a:r>
            <a:r>
              <a:rPr sz="1100" spc="-7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organik,</a:t>
            </a:r>
            <a:r>
              <a:rPr sz="1100" spc="-7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plug-  im 30-35 cm, lesim, mbjellje </a:t>
            </a:r>
            <a:r>
              <a:rPr sz="1100" spc="-5" dirty="0">
                <a:latin typeface="TeXGyreHeros"/>
                <a:cs typeface="TeXGyreHeros"/>
              </a:rPr>
              <a:t>70-80  </a:t>
            </a:r>
            <a:r>
              <a:rPr sz="1100" dirty="0">
                <a:latin typeface="TeXGyreHeros"/>
                <a:cs typeface="TeXGyreHeros"/>
              </a:rPr>
              <a:t>x </a:t>
            </a:r>
            <a:r>
              <a:rPr sz="1100" spc="-5" dirty="0">
                <a:latin typeface="TeXGyreHeros"/>
                <a:cs typeface="TeXGyreHeros"/>
              </a:rPr>
              <a:t>30-35 cm, ujitje, prashitje </a:t>
            </a:r>
            <a:r>
              <a:rPr sz="1100" dirty="0">
                <a:latin typeface="TeXGyreHeros"/>
                <a:cs typeface="TeXGyreHeros"/>
              </a:rPr>
              <a:t>dhe  </a:t>
            </a:r>
            <a:r>
              <a:rPr sz="1100" spc="-5" dirty="0">
                <a:latin typeface="TeXGyreHeros"/>
                <a:cs typeface="TeXGyreHeros"/>
              </a:rPr>
              <a:t>vjelje.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  <a:spcBef>
                <a:spcPts val="5"/>
              </a:spcBef>
            </a:pPr>
            <a:r>
              <a:rPr sz="1100" b="1" spc="-5" dirty="0">
                <a:latin typeface="Arial"/>
                <a:cs typeface="Arial"/>
              </a:rPr>
              <a:t>Rendimenti: </a:t>
            </a:r>
            <a:r>
              <a:rPr sz="1100" dirty="0">
                <a:latin typeface="TeXGyreHeros"/>
                <a:cs typeface="TeXGyreHeros"/>
              </a:rPr>
              <a:t>5-7 </a:t>
            </a:r>
            <a:r>
              <a:rPr sz="1100" spc="-5" dirty="0">
                <a:latin typeface="TeXGyreHeros"/>
                <a:cs typeface="TeXGyreHeros"/>
              </a:rPr>
              <a:t>kv/dynym.</a:t>
            </a:r>
            <a:r>
              <a:rPr sz="1100" spc="285" dirty="0">
                <a:latin typeface="TeXGyreHeros"/>
                <a:cs typeface="TeXGyreHeros"/>
              </a:rPr>
              <a:t> </a:t>
            </a:r>
            <a:r>
              <a:rPr sz="1100" b="1" spc="-10" dirty="0">
                <a:latin typeface="Arial"/>
                <a:cs typeface="Arial"/>
              </a:rPr>
              <a:t>Veçantitë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200">
              <a:latin typeface="Arial"/>
              <a:cs typeface="Arial"/>
            </a:endParaRPr>
          </a:p>
          <a:p>
            <a:pPr marL="1847214" marR="5080" indent="179705" algn="just">
              <a:lnSpc>
                <a:spcPct val="106400"/>
              </a:lnSpc>
            </a:pPr>
            <a:r>
              <a:rPr sz="1100" b="1" spc="-5" dirty="0">
                <a:latin typeface="Arial"/>
                <a:cs typeface="Arial"/>
              </a:rPr>
              <a:t>Pozitive: </a:t>
            </a:r>
            <a:r>
              <a:rPr sz="1100" spc="-5" dirty="0">
                <a:latin typeface="TeXGyreHeros"/>
                <a:cs typeface="TeXGyreHeros"/>
              </a:rPr>
              <a:t>Është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qëndrueshëm ndaj </a:t>
            </a:r>
            <a:r>
              <a:rPr sz="1100" dirty="0">
                <a:latin typeface="TeXGyreHeros"/>
                <a:cs typeface="TeXGyreHeros"/>
              </a:rPr>
              <a:t>sëmund-  </a:t>
            </a:r>
            <a:r>
              <a:rPr sz="1100" spc="-5" dirty="0">
                <a:latin typeface="TeXGyreHeros"/>
                <a:cs typeface="TeXGyreHeros"/>
              </a:rPr>
              <a:t>jeve, temperaturave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ulëta </a:t>
            </a:r>
            <a:r>
              <a:rPr sz="1100" dirty="0">
                <a:latin typeface="TeXGyreHeros"/>
                <a:cs typeface="TeXGyreHeros"/>
              </a:rPr>
              <a:t>dhe të</a:t>
            </a:r>
            <a:r>
              <a:rPr sz="1100" spc="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larta.</a:t>
            </a:r>
            <a:endParaRPr sz="1100">
              <a:latin typeface="TeXGyreHeros"/>
              <a:cs typeface="TeXGyreHeros"/>
            </a:endParaRPr>
          </a:p>
          <a:p>
            <a:pPr marL="2026920">
              <a:lnSpc>
                <a:spcPct val="100000"/>
              </a:lnSpc>
              <a:spcBef>
                <a:spcPts val="85"/>
              </a:spcBef>
            </a:pPr>
            <a:r>
              <a:rPr sz="1100" spc="-5" dirty="0">
                <a:latin typeface="TeXGyreHeros"/>
                <a:cs typeface="TeXGyreHeros"/>
              </a:rPr>
              <a:t>Është prodhues; bën bukë të </a:t>
            </a:r>
            <a:r>
              <a:rPr sz="1100" dirty="0">
                <a:latin typeface="TeXGyreHeros"/>
                <a:cs typeface="TeXGyreHeros"/>
              </a:rPr>
              <a:t>mirë e</a:t>
            </a:r>
            <a:r>
              <a:rPr sz="1100" spc="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cilësore.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950">
              <a:latin typeface="TeXGyreHeros"/>
              <a:cs typeface="TeXGyreHeros"/>
            </a:endParaRPr>
          </a:p>
          <a:p>
            <a:pPr marL="1847214" marR="5080" indent="179705" algn="just">
              <a:lnSpc>
                <a:spcPct val="106400"/>
              </a:lnSpc>
            </a:pPr>
            <a:r>
              <a:rPr sz="1100" b="1" spc="-5" dirty="0">
                <a:latin typeface="Arial"/>
                <a:cs typeface="Arial"/>
              </a:rPr>
              <a:t>Negative: </a:t>
            </a:r>
            <a:r>
              <a:rPr sz="1100" spc="-5" dirty="0">
                <a:latin typeface="TeXGyreHeros"/>
                <a:cs typeface="TeXGyreHeros"/>
              </a:rPr>
              <a:t>Nuk përshtatet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bashkëshoqërimin 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fasule, </a:t>
            </a:r>
            <a:r>
              <a:rPr sz="1100" dirty="0">
                <a:latin typeface="TeXGyreHeros"/>
                <a:cs typeface="TeXGyreHeros"/>
              </a:rPr>
              <a:t>sepse </a:t>
            </a:r>
            <a:r>
              <a:rPr sz="1100" spc="-5" dirty="0">
                <a:latin typeface="TeXGyreHeros"/>
                <a:cs typeface="TeXGyreHeros"/>
              </a:rPr>
              <a:t>rrëzohet nga erërat.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00">
              <a:latin typeface="TeXGyreHeros"/>
              <a:cs typeface="TeXGyreHeros"/>
            </a:endParaRPr>
          </a:p>
          <a:p>
            <a:pPr marL="2026920">
              <a:lnSpc>
                <a:spcPct val="100000"/>
              </a:lnSpc>
              <a:spcBef>
                <a:spcPts val="5"/>
              </a:spcBef>
            </a:pPr>
            <a:r>
              <a:rPr sz="1100" b="1" spc="-5" dirty="0">
                <a:latin typeface="Arial"/>
                <a:cs typeface="Arial"/>
              </a:rPr>
              <a:t>Përdorimi:</a:t>
            </a:r>
            <a:endParaRPr sz="1100">
              <a:latin typeface="Arial"/>
              <a:cs typeface="Arial"/>
            </a:endParaRPr>
          </a:p>
          <a:p>
            <a:pPr marL="2026920">
              <a:lnSpc>
                <a:spcPct val="100000"/>
              </a:lnSpc>
              <a:spcBef>
                <a:spcPts val="80"/>
              </a:spcBef>
            </a:pPr>
            <a:r>
              <a:rPr sz="1100" spc="-5" dirty="0">
                <a:latin typeface="TeXGyreHeros"/>
                <a:cs typeface="TeXGyreHeros"/>
              </a:rPr>
              <a:t>Për </a:t>
            </a:r>
            <a:r>
              <a:rPr sz="1100" dirty="0">
                <a:latin typeface="TeXGyreHeros"/>
                <a:cs typeface="TeXGyreHeros"/>
              </a:rPr>
              <a:t>bukë, </a:t>
            </a:r>
            <a:r>
              <a:rPr sz="1100" spc="-5" dirty="0">
                <a:latin typeface="TeXGyreHeros"/>
                <a:cs typeface="TeXGyreHeros"/>
              </a:rPr>
              <a:t>për konsum në</a:t>
            </a:r>
            <a:r>
              <a:rPr sz="1100" spc="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familje.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950">
              <a:latin typeface="TeXGyreHeros"/>
              <a:cs typeface="TeXGyreHeros"/>
            </a:endParaRPr>
          </a:p>
          <a:p>
            <a:pPr marL="1847214" marR="6350" indent="179705" algn="just">
              <a:lnSpc>
                <a:spcPct val="105900"/>
              </a:lnSpc>
            </a:pPr>
            <a:r>
              <a:rPr sz="1100" b="1" dirty="0">
                <a:latin typeface="Arial"/>
                <a:cs typeface="Arial"/>
              </a:rPr>
              <a:t>Risku:</a:t>
            </a:r>
            <a:r>
              <a:rPr sz="1100" b="1" spc="-70" dirty="0">
                <a:latin typeface="Arial"/>
                <a:cs typeface="Arial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Mund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hiqet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nga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kultivimi</a:t>
            </a:r>
            <a:r>
              <a:rPr sz="1100" spc="-7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rrezikohet  </a:t>
            </a:r>
            <a:r>
              <a:rPr sz="1100" dirty="0">
                <a:latin typeface="TeXGyreHeros"/>
                <a:cs typeface="TeXGyreHeros"/>
              </a:rPr>
              <a:t>zhdukja nëse </a:t>
            </a:r>
            <a:r>
              <a:rPr sz="1100" spc="-5" dirty="0">
                <a:latin typeface="TeXGyreHeros"/>
                <a:cs typeface="TeXGyreHeros"/>
              </a:rPr>
              <a:t>largohen familjet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vjetra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tradicio-  nale.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000">
              <a:latin typeface="TeXGyreHeros"/>
              <a:cs typeface="TeXGyreHeros"/>
            </a:endParaRPr>
          </a:p>
          <a:p>
            <a:pPr marL="2026920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Shënim</a:t>
            </a:r>
            <a:r>
              <a:rPr sz="1100" spc="-5" dirty="0">
                <a:latin typeface="TeXGyreHeros"/>
                <a:cs typeface="TeXGyreHeros"/>
              </a:rPr>
              <a:t>: </a:t>
            </a:r>
            <a:r>
              <a:rPr sz="1100" spc="5" dirty="0">
                <a:latin typeface="TeXGyreHeros"/>
                <a:cs typeface="TeXGyreHeros"/>
              </a:rPr>
              <a:t>Ja </a:t>
            </a:r>
            <a:r>
              <a:rPr sz="1100" spc="-5" dirty="0">
                <a:latin typeface="TeXGyreHeros"/>
                <a:cs typeface="TeXGyreHeros"/>
              </a:rPr>
              <a:t>vlen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ruhet </a:t>
            </a:r>
            <a:r>
              <a:rPr sz="1100" dirty="0">
                <a:latin typeface="TeXGyreHeros"/>
                <a:cs typeface="TeXGyreHeros"/>
              </a:rPr>
              <a:t>e të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shtohet.</a:t>
            </a:r>
            <a:endParaRPr sz="1100">
              <a:latin typeface="TeXGyreHeros"/>
              <a:cs typeface="TeXGyreHero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791718" y="5863590"/>
            <a:ext cx="1765300" cy="2486025"/>
            <a:chOff x="791718" y="5863590"/>
            <a:chExt cx="1765300" cy="2486025"/>
          </a:xfrm>
        </p:grpSpPr>
        <p:sp>
          <p:nvSpPr>
            <p:cNvPr id="4" name="object 4"/>
            <p:cNvSpPr/>
            <p:nvPr/>
          </p:nvSpPr>
          <p:spPr>
            <a:xfrm>
              <a:off x="794004" y="5867400"/>
              <a:ext cx="1760220" cy="248107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95528" y="5867400"/>
              <a:ext cx="1757680" cy="2478405"/>
            </a:xfrm>
            <a:custGeom>
              <a:avLst/>
              <a:gdLst/>
              <a:ahLst/>
              <a:cxnLst/>
              <a:rect l="l" t="t" r="r" b="b"/>
              <a:pathLst>
                <a:path w="1757680" h="2478404">
                  <a:moveTo>
                    <a:pt x="0" y="0"/>
                  </a:moveTo>
                  <a:lnTo>
                    <a:pt x="0" y="2478024"/>
                  </a:lnTo>
                  <a:lnTo>
                    <a:pt x="1757172" y="2478024"/>
                  </a:lnTo>
                  <a:lnTo>
                    <a:pt x="1757172" y="0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3007614" y="3653790"/>
            <a:ext cx="2792095" cy="1423670"/>
            <a:chOff x="3007614" y="3653790"/>
            <a:chExt cx="2792095" cy="1423670"/>
          </a:xfrm>
        </p:grpSpPr>
        <p:sp>
          <p:nvSpPr>
            <p:cNvPr id="7" name="object 7"/>
            <p:cNvSpPr/>
            <p:nvPr/>
          </p:nvSpPr>
          <p:spPr>
            <a:xfrm>
              <a:off x="3011424" y="3656076"/>
              <a:ext cx="2785872" cy="141884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011424" y="3657600"/>
              <a:ext cx="2784475" cy="1416050"/>
            </a:xfrm>
            <a:custGeom>
              <a:avLst/>
              <a:gdLst/>
              <a:ahLst/>
              <a:cxnLst/>
              <a:rect l="l" t="t" r="r" b="b"/>
              <a:pathLst>
                <a:path w="2784475" h="1416050">
                  <a:moveTo>
                    <a:pt x="0" y="0"/>
                  </a:moveTo>
                  <a:lnTo>
                    <a:pt x="0" y="1415796"/>
                  </a:lnTo>
                  <a:lnTo>
                    <a:pt x="2784348" y="1415796"/>
                  </a:lnTo>
                  <a:lnTo>
                    <a:pt x="2784348" y="0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41275">
              <a:lnSpc>
                <a:spcPct val="100000"/>
              </a:lnSpc>
              <a:spcBef>
                <a:spcPts val="15"/>
              </a:spcBef>
            </a:pPr>
            <a:r>
              <a:rPr dirty="0"/>
              <a:t>- </a:t>
            </a:r>
            <a:fld id="{81D60167-4931-47E6-BA6A-407CBD079E47}" type="slidenum">
              <a:rPr dirty="0"/>
              <a:t>72</a:t>
            </a:fld>
            <a:r>
              <a:rPr spc="-100" dirty="0"/>
              <a:t> </a:t>
            </a:r>
            <a:r>
              <a:rPr dirty="0"/>
              <a:t>-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43204" y="602079"/>
            <a:ext cx="5029835" cy="763650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736089" marR="744855" indent="-986155">
              <a:lnSpc>
                <a:spcPct val="118600"/>
              </a:lnSpc>
              <a:spcBef>
                <a:spcPts val="95"/>
              </a:spcBef>
            </a:pPr>
            <a:r>
              <a:rPr sz="1400" b="1" spc="-5" dirty="0">
                <a:latin typeface="Arial"/>
                <a:cs typeface="Arial"/>
              </a:rPr>
              <a:t>Misër </a:t>
            </a:r>
            <a:r>
              <a:rPr sz="1400" b="1" dirty="0">
                <a:latin typeface="Arial"/>
                <a:cs typeface="Arial"/>
              </a:rPr>
              <a:t>i bardhë vendi – “Misri i</a:t>
            </a:r>
            <a:r>
              <a:rPr sz="1400" b="1" spc="-4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Dragobisë”  Specia: </a:t>
            </a:r>
            <a:r>
              <a:rPr sz="1250" i="1" spc="-5" dirty="0">
                <a:latin typeface="Arimo"/>
                <a:cs typeface="Arimo"/>
              </a:rPr>
              <a:t>Zea </a:t>
            </a:r>
            <a:r>
              <a:rPr sz="1250" i="1" dirty="0">
                <a:latin typeface="Arimo"/>
                <a:cs typeface="Arimo"/>
              </a:rPr>
              <a:t>mays </a:t>
            </a:r>
            <a:r>
              <a:rPr sz="1250" spc="-5" dirty="0">
                <a:latin typeface="TeXGyreHeros"/>
                <a:cs typeface="TeXGyreHeros"/>
              </a:rPr>
              <a:t>L.</a:t>
            </a:r>
            <a:endParaRPr sz="125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900">
              <a:latin typeface="TeXGyreHeros"/>
              <a:cs typeface="TeXGyreHeros"/>
            </a:endParaRPr>
          </a:p>
          <a:p>
            <a:pPr marL="12700" marR="5080" indent="222250" algn="just">
              <a:lnSpc>
                <a:spcPct val="106100"/>
              </a:lnSpc>
            </a:pPr>
            <a:r>
              <a:rPr sz="1100" b="1" spc="-5" dirty="0">
                <a:latin typeface="Arial"/>
                <a:cs typeface="Arial"/>
              </a:rPr>
              <a:t>Përhapja: </a:t>
            </a:r>
            <a:r>
              <a:rPr sz="1100" dirty="0">
                <a:latin typeface="TeXGyreHeros"/>
                <a:cs typeface="TeXGyreHeros"/>
              </a:rPr>
              <a:t>Në zonën e </a:t>
            </a:r>
            <a:r>
              <a:rPr sz="1100" spc="-5" dirty="0">
                <a:latin typeface="TeXGyreHeros"/>
                <a:cs typeface="TeXGyreHeros"/>
              </a:rPr>
              <a:t>Dragobisë,Tropojë. Është </a:t>
            </a:r>
            <a:r>
              <a:rPr sz="1100" dirty="0">
                <a:latin typeface="TeXGyreHeros"/>
                <a:cs typeface="TeXGyreHeros"/>
              </a:rPr>
              <a:t>misër i </a:t>
            </a:r>
            <a:r>
              <a:rPr sz="1100" spc="-5" dirty="0">
                <a:latin typeface="TeXGyreHeros"/>
                <a:cs typeface="TeXGyreHeros"/>
              </a:rPr>
              <a:t>njohur; kultivohet </a:t>
            </a:r>
            <a:r>
              <a:rPr sz="1100" dirty="0">
                <a:latin typeface="TeXGyreHeros"/>
                <a:cs typeface="TeXGyreHeros"/>
              </a:rPr>
              <a:t>në  </a:t>
            </a:r>
            <a:r>
              <a:rPr sz="1100" spc="-5" dirty="0">
                <a:latin typeface="TeXGyreHeros"/>
                <a:cs typeface="TeXGyreHeros"/>
              </a:rPr>
              <a:t>zonë </a:t>
            </a:r>
            <a:r>
              <a:rPr sz="1100" dirty="0">
                <a:latin typeface="TeXGyreHeros"/>
                <a:cs typeface="TeXGyreHeros"/>
              </a:rPr>
              <a:t>për </a:t>
            </a:r>
            <a:r>
              <a:rPr sz="1100" spc="-5" dirty="0">
                <a:latin typeface="TeXGyreHeros"/>
                <a:cs typeface="TeXGyreHeros"/>
              </a:rPr>
              <a:t>më </a:t>
            </a:r>
            <a:r>
              <a:rPr sz="1100" dirty="0">
                <a:latin typeface="TeXGyreHeros"/>
                <a:cs typeface="TeXGyreHeros"/>
              </a:rPr>
              <a:t>se 90 </a:t>
            </a:r>
            <a:r>
              <a:rPr sz="1100" spc="-5" dirty="0">
                <a:latin typeface="TeXGyreHeros"/>
                <a:cs typeface="TeXGyreHeros"/>
              </a:rPr>
              <a:t>vjet; </a:t>
            </a:r>
            <a:r>
              <a:rPr sz="1100" dirty="0">
                <a:latin typeface="TeXGyreHeros"/>
                <a:cs typeface="TeXGyreHeros"/>
              </a:rPr>
              <a:t>fara është </a:t>
            </a:r>
            <a:r>
              <a:rPr sz="1100" spc="-10" dirty="0">
                <a:latin typeface="TeXGyreHeros"/>
                <a:cs typeface="TeXGyreHeros"/>
              </a:rPr>
              <a:t>mbajtur, </a:t>
            </a:r>
            <a:r>
              <a:rPr sz="1100" spc="-5" dirty="0">
                <a:latin typeface="TeXGyreHeros"/>
                <a:cs typeface="TeXGyreHeros"/>
              </a:rPr>
              <a:t>ruajtur dhe </a:t>
            </a:r>
            <a:r>
              <a:rPr sz="1100" dirty="0">
                <a:latin typeface="TeXGyreHeros"/>
                <a:cs typeface="TeXGyreHeros"/>
              </a:rPr>
              <a:t>trashëguar </a:t>
            </a:r>
            <a:r>
              <a:rPr sz="1100" spc="-5" dirty="0">
                <a:latin typeface="TeXGyreHeros"/>
                <a:cs typeface="TeXGyreHeros"/>
              </a:rPr>
              <a:t>në </a:t>
            </a:r>
            <a:r>
              <a:rPr sz="1100" dirty="0">
                <a:latin typeface="TeXGyreHeros"/>
                <a:cs typeface="TeXGyreHeros"/>
              </a:rPr>
              <a:t>familje brez  </a:t>
            </a:r>
            <a:r>
              <a:rPr sz="1100" spc="-5" dirty="0">
                <a:latin typeface="TeXGyreHeros"/>
                <a:cs typeface="TeXGyreHeros"/>
              </a:rPr>
              <a:t>pas brezi. Është </a:t>
            </a:r>
            <a:r>
              <a:rPr sz="1100" dirty="0">
                <a:latin typeface="TeXGyreHeros"/>
                <a:cs typeface="TeXGyreHeros"/>
              </a:rPr>
              <a:t>pak i </a:t>
            </a:r>
            <a:r>
              <a:rPr sz="1100" spc="-5" dirty="0">
                <a:latin typeface="TeXGyreHeros"/>
                <a:cs typeface="TeXGyreHeros"/>
              </a:rPr>
              <a:t>përhapur </a:t>
            </a:r>
            <a:r>
              <a:rPr sz="1100" dirty="0">
                <a:latin typeface="TeXGyreHeros"/>
                <a:cs typeface="TeXGyreHeros"/>
              </a:rPr>
              <a:t>por </a:t>
            </a:r>
            <a:r>
              <a:rPr sz="1100" spc="-5" dirty="0">
                <a:latin typeface="TeXGyreHeros"/>
                <a:cs typeface="TeXGyreHeros"/>
              </a:rPr>
              <a:t>përshtatur mirë </a:t>
            </a:r>
            <a:r>
              <a:rPr sz="1100" dirty="0">
                <a:latin typeface="TeXGyreHeros"/>
                <a:cs typeface="TeXGyreHeros"/>
              </a:rPr>
              <a:t>për </a:t>
            </a:r>
            <a:r>
              <a:rPr sz="1100" spc="-5" dirty="0">
                <a:latin typeface="TeXGyreHeros"/>
                <a:cs typeface="TeXGyreHeros"/>
              </a:rPr>
              <a:t>zonën, aktualisht </a:t>
            </a:r>
            <a:r>
              <a:rPr sz="1100" spc="5" dirty="0">
                <a:latin typeface="TeXGyreHeros"/>
                <a:cs typeface="TeXGyreHeros"/>
              </a:rPr>
              <a:t>zë </a:t>
            </a:r>
            <a:r>
              <a:rPr sz="1100" spc="-5" dirty="0">
                <a:latin typeface="TeXGyreHeros"/>
                <a:cs typeface="TeXGyreHeros"/>
              </a:rPr>
              <a:t>rreth  10-15 </a:t>
            </a:r>
            <a:r>
              <a:rPr sz="1100" dirty="0">
                <a:latin typeface="TeXGyreHeros"/>
                <a:cs typeface="TeXGyreHeros"/>
              </a:rPr>
              <a:t>% </a:t>
            </a:r>
            <a:r>
              <a:rPr sz="1100" spc="-5" dirty="0">
                <a:latin typeface="TeXGyreHeros"/>
                <a:cs typeface="TeXGyreHeros"/>
              </a:rPr>
              <a:t>të </a:t>
            </a:r>
            <a:r>
              <a:rPr sz="1100" dirty="0">
                <a:latin typeface="TeXGyreHeros"/>
                <a:cs typeface="TeXGyreHeros"/>
              </a:rPr>
              <a:t>sipërfaqes që </a:t>
            </a:r>
            <a:r>
              <a:rPr sz="1100" spc="-5" dirty="0">
                <a:latin typeface="TeXGyreHeros"/>
                <a:cs typeface="TeXGyreHeros"/>
              </a:rPr>
              <a:t>mbillet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misër në </a:t>
            </a:r>
            <a:r>
              <a:rPr sz="1100" dirty="0">
                <a:latin typeface="TeXGyreHeros"/>
                <a:cs typeface="TeXGyreHeros"/>
              </a:rPr>
              <a:t>zonë.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950">
              <a:latin typeface="TeXGyreHeros"/>
              <a:cs typeface="TeXGyreHeros"/>
            </a:endParaRPr>
          </a:p>
          <a:p>
            <a:pPr marL="12700" marR="5080" indent="179705" algn="just">
              <a:lnSpc>
                <a:spcPct val="106400"/>
              </a:lnSpc>
            </a:pPr>
            <a:r>
              <a:rPr sz="1100" b="1" spc="-5" dirty="0">
                <a:latin typeface="Arial"/>
                <a:cs typeface="Arial"/>
              </a:rPr>
              <a:t>Kushtet </a:t>
            </a:r>
            <a:r>
              <a:rPr sz="1100" b="1" dirty="0">
                <a:latin typeface="Arial"/>
                <a:cs typeface="Arial"/>
              </a:rPr>
              <a:t>e kultivimit: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ngastra </a:t>
            </a:r>
            <a:r>
              <a:rPr sz="1100" dirty="0">
                <a:latin typeface="TeXGyreHeros"/>
                <a:cs typeface="TeXGyreHeros"/>
              </a:rPr>
              <a:t>të sheshta, </a:t>
            </a:r>
            <a:r>
              <a:rPr sz="1100" spc="-5" dirty="0">
                <a:latin typeface="TeXGyreHeros"/>
                <a:cs typeface="TeXGyreHeros"/>
              </a:rPr>
              <a:t>kërkon toka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thella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pasura  dhe </a:t>
            </a:r>
            <a:r>
              <a:rPr sz="1100" spc="5" dirty="0">
                <a:latin typeface="TeXGyreHeros"/>
                <a:cs typeface="TeXGyreHeros"/>
              </a:rPr>
              <a:t>me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ujitje.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Përshkrimi:</a:t>
            </a:r>
            <a:endParaRPr sz="1100">
              <a:latin typeface="Arial"/>
              <a:cs typeface="Arial"/>
            </a:endParaRPr>
          </a:p>
          <a:p>
            <a:pPr marL="12700" marR="5080" indent="179705" algn="just">
              <a:lnSpc>
                <a:spcPct val="105900"/>
              </a:lnSpc>
              <a:spcBef>
                <a:spcPts val="5"/>
              </a:spcBef>
            </a:pPr>
            <a:r>
              <a:rPr sz="1100" dirty="0">
                <a:latin typeface="TeXGyreHeros"/>
                <a:cs typeface="TeXGyreHeros"/>
              </a:rPr>
              <a:t>Bimë me </a:t>
            </a:r>
            <a:r>
              <a:rPr sz="1100" spc="-5" dirty="0">
                <a:latin typeface="TeXGyreHeros"/>
                <a:cs typeface="TeXGyreHeros"/>
              </a:rPr>
              <a:t>kërcell relativisht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shkurtër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dirty="0">
                <a:latin typeface="TeXGyreHeros"/>
                <a:cs typeface="TeXGyreHeros"/>
              </a:rPr>
              <a:t>trashë, me </a:t>
            </a:r>
            <a:r>
              <a:rPr sz="1100" spc="-5" dirty="0">
                <a:latin typeface="TeXGyreHeros"/>
                <a:cs typeface="TeXGyreHeros"/>
              </a:rPr>
              <a:t>lartësi rreth 2-2,5 </a:t>
            </a:r>
            <a:r>
              <a:rPr sz="1100" dirty="0">
                <a:latin typeface="TeXGyreHeros"/>
                <a:cs typeface="TeXGyreHeros"/>
              </a:rPr>
              <a:t>m,  kalli </a:t>
            </a:r>
            <a:r>
              <a:rPr sz="1100" spc="-5" dirty="0">
                <a:latin typeface="TeXGyreHeros"/>
                <a:cs typeface="TeXGyreHeros"/>
              </a:rPr>
              <a:t>konik </a:t>
            </a:r>
            <a:r>
              <a:rPr sz="1100" dirty="0">
                <a:latin typeface="TeXGyreHeros"/>
                <a:cs typeface="TeXGyreHeros"/>
              </a:rPr>
              <a:t>me 12-14 rreshta </a:t>
            </a:r>
            <a:r>
              <a:rPr sz="1100" spc="-10" dirty="0">
                <a:latin typeface="TeXGyreHeros"/>
                <a:cs typeface="TeXGyreHeros"/>
              </a:rPr>
              <a:t>dhe </a:t>
            </a:r>
            <a:r>
              <a:rPr sz="1100" dirty="0">
                <a:latin typeface="TeXGyreHeros"/>
                <a:cs typeface="TeXGyreHeros"/>
              </a:rPr>
              <a:t>me 35-40 kokrra </a:t>
            </a:r>
            <a:r>
              <a:rPr sz="1100" spc="-5" dirty="0">
                <a:latin typeface="TeXGyreHeros"/>
                <a:cs typeface="TeXGyreHeros"/>
              </a:rPr>
              <a:t>në rresht, </a:t>
            </a:r>
            <a:r>
              <a:rPr sz="1100" dirty="0">
                <a:latin typeface="TeXGyreHeros"/>
                <a:cs typeface="TeXGyreHeros"/>
              </a:rPr>
              <a:t>koçan dhe kokërr </a:t>
            </a:r>
            <a:r>
              <a:rPr sz="1100" spc="-5" dirty="0">
                <a:latin typeface="TeXGyreHeros"/>
                <a:cs typeface="TeXGyreHeros"/>
              </a:rPr>
              <a:t>të  bardhë,</a:t>
            </a:r>
            <a:r>
              <a:rPr sz="110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qelqore.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Kultivimi: </a:t>
            </a:r>
            <a:r>
              <a:rPr sz="1100" spc="-5" dirty="0">
                <a:latin typeface="TeXGyreHeros"/>
                <a:cs typeface="TeXGyreHeros"/>
              </a:rPr>
              <a:t>Mbillet në mes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muajit </a:t>
            </a:r>
            <a:r>
              <a:rPr sz="1100" dirty="0">
                <a:latin typeface="TeXGyreHeros"/>
                <a:cs typeface="TeXGyreHeros"/>
              </a:rPr>
              <a:t>maj </a:t>
            </a:r>
            <a:r>
              <a:rPr sz="1100" spc="-5" dirty="0">
                <a:latin typeface="TeXGyreHeros"/>
                <a:cs typeface="TeXGyreHeros"/>
              </a:rPr>
              <a:t>dhe vilet në fund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muajit</a:t>
            </a:r>
            <a:r>
              <a:rPr sz="1100" spc="55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shtator.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950">
              <a:latin typeface="TeXGyreHeros"/>
              <a:cs typeface="TeXGyreHeros"/>
            </a:endParaRPr>
          </a:p>
          <a:p>
            <a:pPr marL="12700" marR="5715" indent="179705" algn="just">
              <a:lnSpc>
                <a:spcPct val="105500"/>
              </a:lnSpc>
            </a:pPr>
            <a:r>
              <a:rPr sz="1100" b="1" spc="-10" dirty="0">
                <a:latin typeface="Arial"/>
                <a:cs typeface="Arial"/>
              </a:rPr>
              <a:t>Teknologjia: </a:t>
            </a:r>
            <a:r>
              <a:rPr sz="1100" spc="-5" dirty="0">
                <a:latin typeface="TeXGyreHeros"/>
                <a:cs typeface="TeXGyreHeros"/>
              </a:rPr>
              <a:t>Plehërim toke me 50-70 kv/dynym </a:t>
            </a:r>
            <a:r>
              <a:rPr sz="1100" dirty="0">
                <a:latin typeface="TeXGyreHeros"/>
                <a:cs typeface="TeXGyreHeros"/>
              </a:rPr>
              <a:t>pleh </a:t>
            </a:r>
            <a:r>
              <a:rPr sz="1100" spc="-5" dirty="0">
                <a:latin typeface="TeXGyreHeros"/>
                <a:cs typeface="TeXGyreHeros"/>
              </a:rPr>
              <a:t>organik, </a:t>
            </a:r>
            <a:r>
              <a:rPr sz="1100" dirty="0">
                <a:latin typeface="TeXGyreHeros"/>
                <a:cs typeface="TeXGyreHeros"/>
              </a:rPr>
              <a:t>plugim </a:t>
            </a:r>
            <a:r>
              <a:rPr sz="1100" spc="-5" dirty="0">
                <a:latin typeface="TeXGyreHeros"/>
                <a:cs typeface="TeXGyreHeros"/>
              </a:rPr>
              <a:t>30-35  </a:t>
            </a:r>
            <a:r>
              <a:rPr sz="1100" dirty="0">
                <a:latin typeface="TeXGyreHeros"/>
                <a:cs typeface="TeXGyreHeros"/>
              </a:rPr>
              <a:t>cm, </a:t>
            </a:r>
            <a:r>
              <a:rPr sz="1100" spc="-5" dirty="0">
                <a:latin typeface="TeXGyreHeros"/>
                <a:cs typeface="TeXGyreHeros"/>
              </a:rPr>
              <a:t>lesim, mbjellje 70-80 </a:t>
            </a:r>
            <a:r>
              <a:rPr sz="1100" dirty="0">
                <a:latin typeface="TeXGyreHeros"/>
                <a:cs typeface="TeXGyreHeros"/>
              </a:rPr>
              <a:t>x 30-35 cm, ujitje, </a:t>
            </a:r>
            <a:r>
              <a:rPr sz="1100" spc="-5" dirty="0">
                <a:latin typeface="TeXGyreHeros"/>
                <a:cs typeface="TeXGyreHeros"/>
              </a:rPr>
              <a:t>prashitje dhe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vjelje.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Rendimenti: </a:t>
            </a:r>
            <a:r>
              <a:rPr sz="1100" dirty="0">
                <a:latin typeface="TeXGyreHeros"/>
                <a:cs typeface="TeXGyreHeros"/>
              </a:rPr>
              <a:t>6-7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kv/dynym.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10" dirty="0">
                <a:latin typeface="Arial"/>
                <a:cs typeface="Arial"/>
              </a:rPr>
              <a:t>Veçantitë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200">
              <a:latin typeface="Arial"/>
              <a:cs typeface="Arial"/>
            </a:endParaRPr>
          </a:p>
          <a:p>
            <a:pPr marL="12700" marR="2004695" indent="179705">
              <a:lnSpc>
                <a:spcPct val="106400"/>
              </a:lnSpc>
              <a:spcBef>
                <a:spcPts val="5"/>
              </a:spcBef>
            </a:pPr>
            <a:r>
              <a:rPr sz="1100" b="1" spc="-5" dirty="0">
                <a:latin typeface="Arial"/>
                <a:cs typeface="Arial"/>
              </a:rPr>
              <a:t>Pozitive: </a:t>
            </a:r>
            <a:r>
              <a:rPr sz="1100" spc="-5" dirty="0">
                <a:latin typeface="TeXGyreHeros"/>
                <a:cs typeface="TeXGyreHeros"/>
              </a:rPr>
              <a:t>Është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qëndrueshëm ndaj sëmund-  jeve, temperaturave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ulëta </a:t>
            </a:r>
            <a:r>
              <a:rPr sz="1100" dirty="0">
                <a:latin typeface="TeXGyreHeros"/>
                <a:cs typeface="TeXGyreHeros"/>
              </a:rPr>
              <a:t>dhe të</a:t>
            </a:r>
            <a:r>
              <a:rPr sz="1100" spc="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larta.</a:t>
            </a:r>
            <a:endParaRPr sz="1100">
              <a:latin typeface="TeXGyreHeros"/>
              <a:cs typeface="TeXGyreHeros"/>
            </a:endParaRPr>
          </a:p>
          <a:p>
            <a:pPr marL="12700" marR="2004060" indent="179705">
              <a:lnSpc>
                <a:spcPct val="105500"/>
              </a:lnSpc>
              <a:spcBef>
                <a:spcPts val="10"/>
              </a:spcBef>
            </a:pPr>
            <a:r>
              <a:rPr sz="1100" spc="-5" dirty="0">
                <a:latin typeface="TeXGyreHeros"/>
                <a:cs typeface="TeXGyreHeros"/>
              </a:rPr>
              <a:t>Mund të bashkëshoqërohet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fasule, sepse  </a:t>
            </a:r>
            <a:r>
              <a:rPr sz="1100" dirty="0">
                <a:latin typeface="TeXGyreHeros"/>
                <a:cs typeface="TeXGyreHeros"/>
              </a:rPr>
              <a:t>ka </a:t>
            </a:r>
            <a:r>
              <a:rPr sz="1100" spc="-5" dirty="0">
                <a:latin typeface="TeXGyreHeros"/>
                <a:cs typeface="TeXGyreHeros"/>
              </a:rPr>
              <a:t>kërcell të shkurtër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1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trashë.</a:t>
            </a:r>
            <a:endParaRPr sz="11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  <a:spcBef>
                <a:spcPts val="85"/>
              </a:spcBef>
            </a:pPr>
            <a:r>
              <a:rPr sz="1100" spc="-5" dirty="0">
                <a:latin typeface="TeXGyreHeros"/>
                <a:cs typeface="TeXGyreHeros"/>
              </a:rPr>
              <a:t>Është prodhues; bën bukë të </a:t>
            </a:r>
            <a:r>
              <a:rPr sz="1100" dirty="0">
                <a:latin typeface="TeXGyreHeros"/>
                <a:cs typeface="TeXGyreHeros"/>
              </a:rPr>
              <a:t>mirë e </a:t>
            </a:r>
            <a:r>
              <a:rPr sz="1100" spc="-5" dirty="0">
                <a:latin typeface="TeXGyreHeros"/>
                <a:cs typeface="TeXGyreHeros"/>
              </a:rPr>
              <a:t>me</a:t>
            </a:r>
            <a:r>
              <a:rPr sz="1100" spc="1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shije.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950">
              <a:latin typeface="TeXGyreHeros"/>
              <a:cs typeface="TeXGyreHeros"/>
            </a:endParaRPr>
          </a:p>
          <a:p>
            <a:pPr marL="12700" marR="2002155" indent="179705">
              <a:lnSpc>
                <a:spcPct val="106400"/>
              </a:lnSpc>
            </a:pPr>
            <a:r>
              <a:rPr sz="1100" b="1" spc="-5" dirty="0">
                <a:latin typeface="Arial"/>
                <a:cs typeface="Arial"/>
              </a:rPr>
              <a:t>Negative: </a:t>
            </a:r>
            <a:r>
              <a:rPr sz="1100" dirty="0">
                <a:latin typeface="TeXGyreHeros"/>
                <a:cs typeface="TeXGyreHeros"/>
              </a:rPr>
              <a:t>Kërkon </a:t>
            </a:r>
            <a:r>
              <a:rPr sz="1100" spc="-5" dirty="0">
                <a:latin typeface="TeXGyreHeros"/>
                <a:cs typeface="TeXGyreHeros"/>
              </a:rPr>
              <a:t>toka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sheshta, </a:t>
            </a:r>
            <a:r>
              <a:rPr sz="1100" dirty="0">
                <a:latin typeface="TeXGyreHeros"/>
                <a:cs typeface="TeXGyreHeros"/>
              </a:rPr>
              <a:t>me pjellori  </a:t>
            </a:r>
            <a:r>
              <a:rPr sz="1100" spc="-5" dirty="0">
                <a:latin typeface="TeXGyreHeros"/>
                <a:cs typeface="TeXGyreHeros"/>
              </a:rPr>
              <a:t>dhe </a:t>
            </a:r>
            <a:r>
              <a:rPr sz="1100" dirty="0">
                <a:latin typeface="TeXGyreHeros"/>
                <a:cs typeface="TeXGyreHeros"/>
              </a:rPr>
              <a:t>ujitje të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shpeshta.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  <a:spcBef>
                <a:spcPts val="5"/>
              </a:spcBef>
            </a:pPr>
            <a:r>
              <a:rPr sz="1100" b="1" spc="-5" dirty="0">
                <a:latin typeface="Arial"/>
                <a:cs typeface="Arial"/>
              </a:rPr>
              <a:t>Përdorimi:</a:t>
            </a:r>
            <a:endParaRPr sz="1100">
              <a:latin typeface="Arial"/>
              <a:cs typeface="Arial"/>
            </a:endParaRPr>
          </a:p>
          <a:p>
            <a:pPr marL="192405">
              <a:lnSpc>
                <a:spcPct val="100000"/>
              </a:lnSpc>
              <a:spcBef>
                <a:spcPts val="80"/>
              </a:spcBef>
            </a:pPr>
            <a:r>
              <a:rPr sz="1100" spc="-5" dirty="0">
                <a:latin typeface="TeXGyreHeros"/>
                <a:cs typeface="TeXGyreHeros"/>
              </a:rPr>
              <a:t>Për </a:t>
            </a:r>
            <a:r>
              <a:rPr sz="1100" dirty="0">
                <a:latin typeface="TeXGyreHeros"/>
                <a:cs typeface="TeXGyreHeros"/>
              </a:rPr>
              <a:t>bukë, </a:t>
            </a:r>
            <a:r>
              <a:rPr sz="1100" spc="-5" dirty="0">
                <a:latin typeface="TeXGyreHeros"/>
                <a:cs typeface="TeXGyreHeros"/>
              </a:rPr>
              <a:t>për konsum në familje.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950">
              <a:latin typeface="TeXGyreHeros"/>
              <a:cs typeface="TeXGyreHeros"/>
            </a:endParaRPr>
          </a:p>
          <a:p>
            <a:pPr marL="12700" marR="2002789" indent="179705" algn="just">
              <a:lnSpc>
                <a:spcPct val="106400"/>
              </a:lnSpc>
              <a:spcBef>
                <a:spcPts val="5"/>
              </a:spcBef>
            </a:pPr>
            <a:r>
              <a:rPr sz="1100" b="1" dirty="0">
                <a:latin typeface="Arial"/>
                <a:cs typeface="Arial"/>
              </a:rPr>
              <a:t>Risku: </a:t>
            </a:r>
            <a:r>
              <a:rPr sz="1100" dirty="0">
                <a:latin typeface="TeXGyreHeros"/>
                <a:cs typeface="TeXGyreHeros"/>
              </a:rPr>
              <a:t>Mund të </a:t>
            </a:r>
            <a:r>
              <a:rPr sz="1100" spc="-5" dirty="0">
                <a:latin typeface="TeXGyreHeros"/>
                <a:cs typeface="TeXGyreHeros"/>
              </a:rPr>
              <a:t>hiqet dorë </a:t>
            </a:r>
            <a:r>
              <a:rPr sz="1100" dirty="0">
                <a:latin typeface="TeXGyreHeros"/>
                <a:cs typeface="TeXGyreHeros"/>
              </a:rPr>
              <a:t>nga </a:t>
            </a:r>
            <a:r>
              <a:rPr sz="1100" spc="-5" dirty="0">
                <a:latin typeface="TeXGyreHeros"/>
                <a:cs typeface="TeXGyreHeros"/>
              </a:rPr>
              <a:t>kultivimi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tij  nëse ndryshon struktura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mbjelljeve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pjesën 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toka </a:t>
            </a:r>
            <a:r>
              <a:rPr sz="1100" dirty="0">
                <a:latin typeface="TeXGyreHeros"/>
                <a:cs typeface="TeXGyreHeros"/>
              </a:rPr>
              <a:t>të sheshta </a:t>
            </a:r>
            <a:r>
              <a:rPr sz="1100" spc="-5" dirty="0">
                <a:latin typeface="TeXGyreHeros"/>
                <a:cs typeface="TeXGyreHeros"/>
              </a:rPr>
              <a:t>pranë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Valbonës.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Shënim: </a:t>
            </a:r>
            <a:r>
              <a:rPr sz="1100" dirty="0">
                <a:latin typeface="TeXGyreHeros"/>
                <a:cs typeface="TeXGyreHeros"/>
              </a:rPr>
              <a:t>Ja </a:t>
            </a:r>
            <a:r>
              <a:rPr sz="1100" spc="-5" dirty="0">
                <a:latin typeface="TeXGyreHeros"/>
                <a:cs typeface="TeXGyreHeros"/>
              </a:rPr>
              <a:t>vlen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dirty="0">
                <a:latin typeface="TeXGyreHeros"/>
                <a:cs typeface="TeXGyreHeros"/>
              </a:rPr>
              <a:t>ruhet e të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shtohet.</a:t>
            </a:r>
            <a:endParaRPr sz="1100">
              <a:latin typeface="TeXGyreHeros"/>
              <a:cs typeface="TeXGyreHero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833621" y="4441698"/>
            <a:ext cx="1926589" cy="3503929"/>
            <a:chOff x="3833621" y="4441698"/>
            <a:chExt cx="1926589" cy="3503929"/>
          </a:xfrm>
        </p:grpSpPr>
        <p:sp>
          <p:nvSpPr>
            <p:cNvPr id="4" name="object 4"/>
            <p:cNvSpPr/>
            <p:nvPr/>
          </p:nvSpPr>
          <p:spPr>
            <a:xfrm>
              <a:off x="3835907" y="4445508"/>
              <a:ext cx="1923288" cy="349757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837431" y="4445508"/>
              <a:ext cx="1918970" cy="3496310"/>
            </a:xfrm>
            <a:custGeom>
              <a:avLst/>
              <a:gdLst/>
              <a:ahLst/>
              <a:cxnLst/>
              <a:rect l="l" t="t" r="r" b="b"/>
              <a:pathLst>
                <a:path w="1918970" h="3496309">
                  <a:moveTo>
                    <a:pt x="0" y="0"/>
                  </a:moveTo>
                  <a:lnTo>
                    <a:pt x="0" y="3496055"/>
                  </a:lnTo>
                  <a:lnTo>
                    <a:pt x="1918716" y="3496055"/>
                  </a:lnTo>
                  <a:lnTo>
                    <a:pt x="1918716" y="0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41275">
              <a:lnSpc>
                <a:spcPct val="100000"/>
              </a:lnSpc>
              <a:spcBef>
                <a:spcPts val="15"/>
              </a:spcBef>
            </a:pPr>
            <a:r>
              <a:rPr dirty="0"/>
              <a:t>- </a:t>
            </a:r>
            <a:fld id="{81D60167-4931-47E6-BA6A-407CBD079E47}" type="slidenum">
              <a:rPr dirty="0"/>
              <a:t>73</a:t>
            </a:fld>
            <a:r>
              <a:rPr spc="-100" dirty="0"/>
              <a:t> </a:t>
            </a:r>
            <a:r>
              <a:rPr dirty="0"/>
              <a:t>-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9780" y="602079"/>
            <a:ext cx="5030470" cy="78149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739264" marR="1617980" indent="-114300">
              <a:lnSpc>
                <a:spcPct val="118600"/>
              </a:lnSpc>
              <a:spcBef>
                <a:spcPts val="95"/>
              </a:spcBef>
            </a:pPr>
            <a:r>
              <a:rPr sz="1400" b="1" spc="-5" dirty="0">
                <a:latin typeface="Arial"/>
                <a:cs typeface="Arial"/>
              </a:rPr>
              <a:t>Misri “Morave</a:t>
            </a:r>
            <a:r>
              <a:rPr sz="1400" b="1" spc="-4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vendi”  </a:t>
            </a:r>
            <a:r>
              <a:rPr sz="1400" b="1" spc="-5" dirty="0">
                <a:latin typeface="Arial"/>
                <a:cs typeface="Arial"/>
              </a:rPr>
              <a:t>Specia: </a:t>
            </a:r>
            <a:r>
              <a:rPr sz="1250" i="1" spc="-5" dirty="0">
                <a:latin typeface="Arimo"/>
                <a:cs typeface="Arimo"/>
              </a:rPr>
              <a:t>Zea </a:t>
            </a:r>
            <a:r>
              <a:rPr sz="1250" i="1" dirty="0">
                <a:latin typeface="Arimo"/>
                <a:cs typeface="Arimo"/>
              </a:rPr>
              <a:t>mays</a:t>
            </a:r>
            <a:r>
              <a:rPr sz="1250" i="1" spc="-70" dirty="0">
                <a:latin typeface="Arimo"/>
                <a:cs typeface="Arimo"/>
              </a:rPr>
              <a:t> </a:t>
            </a:r>
            <a:r>
              <a:rPr sz="1250" spc="-5" dirty="0">
                <a:latin typeface="TeXGyreHeros"/>
                <a:cs typeface="TeXGyreHeros"/>
              </a:rPr>
              <a:t>L.</a:t>
            </a:r>
            <a:endParaRPr sz="125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65"/>
              </a:spcBef>
            </a:pPr>
            <a:endParaRPr sz="900">
              <a:latin typeface="TeXGyreHeros"/>
              <a:cs typeface="TeXGyreHeros"/>
            </a:endParaRPr>
          </a:p>
          <a:p>
            <a:pPr marL="12700" marR="5080" indent="179705" algn="just">
              <a:lnSpc>
                <a:spcPct val="105900"/>
              </a:lnSpc>
            </a:pPr>
            <a:r>
              <a:rPr sz="1100" b="1" spc="-15" dirty="0">
                <a:latin typeface="Arial"/>
                <a:cs typeface="Arial"/>
              </a:rPr>
              <a:t>Përhapja: </a:t>
            </a:r>
            <a:r>
              <a:rPr sz="1100" spc="-15" dirty="0">
                <a:latin typeface="TeXGyreHeros"/>
                <a:cs typeface="TeXGyreHeros"/>
              </a:rPr>
              <a:t>Mbillet kryesisht </a:t>
            </a:r>
            <a:r>
              <a:rPr sz="1100" spc="-5" dirty="0">
                <a:latin typeface="TeXGyreHeros"/>
                <a:cs typeface="TeXGyreHeros"/>
              </a:rPr>
              <a:t>në </a:t>
            </a:r>
            <a:r>
              <a:rPr sz="1100" spc="-15" dirty="0">
                <a:latin typeface="TeXGyreHeros"/>
                <a:cs typeface="TeXGyreHeros"/>
              </a:rPr>
              <a:t>zonën </a:t>
            </a:r>
            <a:r>
              <a:rPr sz="1100" spc="-10" dirty="0">
                <a:latin typeface="TeXGyreHeros"/>
                <a:cs typeface="TeXGyreHeros"/>
              </a:rPr>
              <a:t>rreth qytetit </a:t>
            </a:r>
            <a:r>
              <a:rPr sz="1100" spc="-15" dirty="0">
                <a:latin typeface="TeXGyreHeros"/>
                <a:cs typeface="TeXGyreHeros"/>
              </a:rPr>
              <a:t>Bajram </a:t>
            </a:r>
            <a:r>
              <a:rPr sz="1100" spc="-10" dirty="0">
                <a:latin typeface="TeXGyreHeros"/>
                <a:cs typeface="TeXGyreHeros"/>
              </a:rPr>
              <a:t>Curri </a:t>
            </a:r>
            <a:r>
              <a:rPr sz="1100" spc="-15" dirty="0">
                <a:latin typeface="TeXGyreHeros"/>
                <a:cs typeface="TeXGyreHeros"/>
              </a:rPr>
              <a:t>(fshatrat </a:t>
            </a:r>
            <a:r>
              <a:rPr sz="1100" spc="-10" dirty="0">
                <a:latin typeface="TeXGyreHeros"/>
                <a:cs typeface="TeXGyreHeros"/>
              </a:rPr>
              <a:t>Bujan </a:t>
            </a:r>
            <a:r>
              <a:rPr sz="1100" dirty="0">
                <a:latin typeface="TeXGyreHeros"/>
                <a:cs typeface="TeXGyreHeros"/>
              </a:rPr>
              <a:t>e  </a:t>
            </a:r>
            <a:r>
              <a:rPr sz="1100" spc="-15" dirty="0">
                <a:latin typeface="TeXGyreHeros"/>
                <a:cs typeface="TeXGyreHeros"/>
              </a:rPr>
              <a:t>Llugaj), </a:t>
            </a:r>
            <a:r>
              <a:rPr sz="1100" spc="-20" dirty="0">
                <a:latin typeface="TeXGyreHeros"/>
                <a:cs typeface="TeXGyreHeros"/>
              </a:rPr>
              <a:t>Tropojë. </a:t>
            </a:r>
            <a:r>
              <a:rPr sz="1100" spc="-15" dirty="0">
                <a:latin typeface="TeXGyreHeros"/>
                <a:cs typeface="TeXGyreHeros"/>
              </a:rPr>
              <a:t>Është misër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10" dirty="0">
                <a:latin typeface="TeXGyreHeros"/>
                <a:cs typeface="TeXGyreHeros"/>
              </a:rPr>
              <a:t>njohur </a:t>
            </a:r>
            <a:r>
              <a:rPr sz="1100" spc="-15" dirty="0">
                <a:latin typeface="TeXGyreHeros"/>
                <a:cs typeface="TeXGyreHeros"/>
              </a:rPr>
              <a:t>edhe </a:t>
            </a:r>
            <a:r>
              <a:rPr sz="1100" spc="-10" dirty="0">
                <a:latin typeface="TeXGyreHeros"/>
                <a:cs typeface="TeXGyreHeros"/>
              </a:rPr>
              <a:t>në </a:t>
            </a:r>
            <a:r>
              <a:rPr sz="1100" spc="-15" dirty="0">
                <a:latin typeface="TeXGyreHeros"/>
                <a:cs typeface="TeXGyreHeros"/>
              </a:rPr>
              <a:t>zonën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10" dirty="0">
                <a:latin typeface="TeXGyreHeros"/>
                <a:cs typeface="TeXGyreHeros"/>
              </a:rPr>
              <a:t>Dragobisë, ku </a:t>
            </a:r>
            <a:r>
              <a:rPr sz="1100" spc="-15" dirty="0">
                <a:latin typeface="TeXGyreHeros"/>
                <a:cs typeface="TeXGyreHeros"/>
              </a:rPr>
              <a:t>kultivohet</a:t>
            </a:r>
            <a:r>
              <a:rPr sz="1100" spc="-180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për  </a:t>
            </a:r>
            <a:r>
              <a:rPr sz="1100" spc="-5" dirty="0">
                <a:latin typeface="TeXGyreHeros"/>
                <a:cs typeface="TeXGyreHeros"/>
              </a:rPr>
              <a:t>më </a:t>
            </a:r>
            <a:r>
              <a:rPr sz="1100" spc="-10" dirty="0">
                <a:latin typeface="TeXGyreHeros"/>
                <a:cs typeface="TeXGyreHeros"/>
              </a:rPr>
              <a:t>se 60 vjet; fara </a:t>
            </a:r>
            <a:r>
              <a:rPr sz="1100" spc="-15" dirty="0">
                <a:latin typeface="TeXGyreHeros"/>
                <a:cs typeface="TeXGyreHeros"/>
              </a:rPr>
              <a:t>është </a:t>
            </a:r>
            <a:r>
              <a:rPr sz="1100" spc="-20" dirty="0">
                <a:latin typeface="TeXGyreHeros"/>
                <a:cs typeface="TeXGyreHeros"/>
              </a:rPr>
              <a:t>mbajtur, </a:t>
            </a:r>
            <a:r>
              <a:rPr sz="1100" spc="-10" dirty="0">
                <a:latin typeface="TeXGyreHeros"/>
                <a:cs typeface="TeXGyreHeros"/>
              </a:rPr>
              <a:t>ruajtur </a:t>
            </a:r>
            <a:r>
              <a:rPr sz="1100" spc="-15" dirty="0">
                <a:latin typeface="TeXGyreHeros"/>
                <a:cs typeface="TeXGyreHeros"/>
              </a:rPr>
              <a:t>dhe trashëguar </a:t>
            </a:r>
            <a:r>
              <a:rPr sz="1100" spc="-10" dirty="0">
                <a:latin typeface="TeXGyreHeros"/>
                <a:cs typeface="TeXGyreHeros"/>
              </a:rPr>
              <a:t>në familje brez pas </a:t>
            </a:r>
            <a:r>
              <a:rPr sz="1100" spc="-15" dirty="0">
                <a:latin typeface="TeXGyreHeros"/>
                <a:cs typeface="TeXGyreHeros"/>
              </a:rPr>
              <a:t>brezi.  </a:t>
            </a:r>
            <a:r>
              <a:rPr sz="1100" spc="-10" dirty="0">
                <a:latin typeface="TeXGyreHeros"/>
                <a:cs typeface="TeXGyreHeros"/>
              </a:rPr>
              <a:t>Është pak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15" dirty="0">
                <a:latin typeface="TeXGyreHeros"/>
                <a:cs typeface="TeXGyreHeros"/>
              </a:rPr>
              <a:t>përhapur </a:t>
            </a:r>
            <a:r>
              <a:rPr sz="1100" spc="-10" dirty="0">
                <a:latin typeface="TeXGyreHeros"/>
                <a:cs typeface="TeXGyreHeros"/>
              </a:rPr>
              <a:t>këtu dhe </a:t>
            </a:r>
            <a:r>
              <a:rPr sz="1100" spc="-20" dirty="0">
                <a:latin typeface="TeXGyreHeros"/>
                <a:cs typeface="TeXGyreHeros"/>
              </a:rPr>
              <a:t>zë </a:t>
            </a:r>
            <a:r>
              <a:rPr sz="1100" spc="-10" dirty="0">
                <a:latin typeface="TeXGyreHeros"/>
                <a:cs typeface="TeXGyreHeros"/>
              </a:rPr>
              <a:t>rreth </a:t>
            </a:r>
            <a:r>
              <a:rPr sz="1100" spc="-5" dirty="0">
                <a:latin typeface="TeXGyreHeros"/>
                <a:cs typeface="TeXGyreHeros"/>
              </a:rPr>
              <a:t>10% </a:t>
            </a:r>
            <a:r>
              <a:rPr sz="1100" spc="-10" dirty="0">
                <a:latin typeface="TeXGyreHeros"/>
                <a:cs typeface="TeXGyreHeros"/>
              </a:rPr>
              <a:t>të </a:t>
            </a:r>
            <a:r>
              <a:rPr sz="1100" spc="-15" dirty="0">
                <a:latin typeface="TeXGyreHeros"/>
                <a:cs typeface="TeXGyreHeros"/>
              </a:rPr>
              <a:t>sipërfaqes </a:t>
            </a:r>
            <a:r>
              <a:rPr sz="1100" spc="-5" dirty="0">
                <a:latin typeface="TeXGyreHeros"/>
                <a:cs typeface="TeXGyreHeros"/>
              </a:rPr>
              <a:t>që </a:t>
            </a:r>
            <a:r>
              <a:rPr sz="1100" spc="-15" dirty="0">
                <a:latin typeface="TeXGyreHeros"/>
                <a:cs typeface="TeXGyreHeros"/>
              </a:rPr>
              <a:t>mbillet </a:t>
            </a:r>
            <a:r>
              <a:rPr sz="1100" spc="-5" dirty="0">
                <a:latin typeface="TeXGyreHeros"/>
                <a:cs typeface="TeXGyreHeros"/>
              </a:rPr>
              <a:t>me </a:t>
            </a:r>
            <a:r>
              <a:rPr sz="1100" spc="-10" dirty="0">
                <a:latin typeface="TeXGyreHeros"/>
                <a:cs typeface="TeXGyreHeros"/>
              </a:rPr>
              <a:t>misër </a:t>
            </a:r>
            <a:r>
              <a:rPr sz="1100" spc="-5" dirty="0">
                <a:latin typeface="TeXGyreHeros"/>
                <a:cs typeface="TeXGyreHeros"/>
              </a:rPr>
              <a:t>në  </a:t>
            </a:r>
            <a:r>
              <a:rPr sz="1100" spc="-15" dirty="0">
                <a:latin typeface="TeXGyreHeros"/>
                <a:cs typeface="TeXGyreHeros"/>
              </a:rPr>
              <a:t>zonë.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950">
              <a:latin typeface="TeXGyreHeros"/>
              <a:cs typeface="TeXGyreHeros"/>
            </a:endParaRPr>
          </a:p>
          <a:p>
            <a:pPr marL="12700" marR="2723515" indent="179705" algn="just">
              <a:lnSpc>
                <a:spcPct val="105900"/>
              </a:lnSpc>
              <a:spcBef>
                <a:spcPts val="5"/>
              </a:spcBef>
            </a:pPr>
            <a:r>
              <a:rPr sz="1100" b="1" spc="-5" dirty="0">
                <a:latin typeface="Arial"/>
                <a:cs typeface="Arial"/>
              </a:rPr>
              <a:t>Kushtet </a:t>
            </a:r>
            <a:r>
              <a:rPr sz="1100" b="1" dirty="0">
                <a:latin typeface="Arial"/>
                <a:cs typeface="Arial"/>
              </a:rPr>
              <a:t>e </a:t>
            </a:r>
            <a:r>
              <a:rPr sz="1100" b="1" spc="-5" dirty="0">
                <a:latin typeface="Arial"/>
                <a:cs typeface="Arial"/>
              </a:rPr>
              <a:t>kultivimit: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ngastra  të sheshta, kërkon </a:t>
            </a:r>
            <a:r>
              <a:rPr sz="1100" dirty="0">
                <a:latin typeface="TeXGyreHeros"/>
                <a:cs typeface="TeXGyreHeros"/>
              </a:rPr>
              <a:t>toka </a:t>
            </a:r>
            <a:r>
              <a:rPr sz="1100" spc="-5" dirty="0">
                <a:latin typeface="TeXGyreHeros"/>
                <a:cs typeface="TeXGyreHeros"/>
              </a:rPr>
              <a:t>të thella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të  </a:t>
            </a:r>
            <a:r>
              <a:rPr sz="1100" dirty="0">
                <a:latin typeface="TeXGyreHeros"/>
                <a:cs typeface="TeXGyreHeros"/>
              </a:rPr>
              <a:t>pasura dhe me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ujitje.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950">
              <a:latin typeface="TeXGyreHeros"/>
              <a:cs typeface="TeXGyreHeros"/>
            </a:endParaRPr>
          </a:p>
          <a:p>
            <a:pPr marL="12700" marR="2722880" indent="179705" algn="just">
              <a:lnSpc>
                <a:spcPct val="106100"/>
              </a:lnSpc>
              <a:spcBef>
                <a:spcPts val="5"/>
              </a:spcBef>
            </a:pPr>
            <a:r>
              <a:rPr sz="1100" b="1" spc="-5" dirty="0">
                <a:latin typeface="Arial"/>
                <a:cs typeface="Arial"/>
              </a:rPr>
              <a:t>Përshkrimi: </a:t>
            </a:r>
            <a:r>
              <a:rPr sz="1100" dirty="0">
                <a:latin typeface="TeXGyreHeros"/>
                <a:cs typeface="TeXGyreHeros"/>
              </a:rPr>
              <a:t>Bimë me </a:t>
            </a:r>
            <a:r>
              <a:rPr sz="1100" spc="-5" dirty="0">
                <a:latin typeface="TeXGyreHeros"/>
                <a:cs typeface="TeXGyreHeros"/>
              </a:rPr>
              <a:t>kërcell rel-  ativisht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shkurtër </a:t>
            </a:r>
            <a:r>
              <a:rPr sz="1100" dirty="0">
                <a:latin typeface="TeXGyreHeros"/>
                <a:cs typeface="TeXGyreHeros"/>
              </a:rPr>
              <a:t>e të </a:t>
            </a:r>
            <a:r>
              <a:rPr sz="1100" spc="-5" dirty="0">
                <a:latin typeface="TeXGyreHeros"/>
                <a:cs typeface="TeXGyreHeros"/>
              </a:rPr>
              <a:t>trashë, </a:t>
            </a:r>
            <a:r>
              <a:rPr sz="1100" dirty="0">
                <a:latin typeface="TeXGyreHeros"/>
                <a:cs typeface="TeXGyreHeros"/>
              </a:rPr>
              <a:t>me  </a:t>
            </a:r>
            <a:r>
              <a:rPr sz="1100" spc="-5" dirty="0">
                <a:latin typeface="TeXGyreHeros"/>
                <a:cs typeface="TeXGyreHeros"/>
              </a:rPr>
              <a:t>lartësi</a:t>
            </a:r>
            <a:r>
              <a:rPr sz="1100" spc="-7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rreth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2-2,5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m,</a:t>
            </a:r>
            <a:r>
              <a:rPr sz="1100" spc="-7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me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kalli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7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madh,  koçan </a:t>
            </a:r>
            <a:r>
              <a:rPr sz="1100" spc="-5" dirty="0">
                <a:latin typeface="TeXGyreHeros"/>
                <a:cs typeface="TeXGyreHeros"/>
              </a:rPr>
              <a:t>dhe kokërr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bardhë, gjysmë  </a:t>
            </a:r>
            <a:r>
              <a:rPr sz="1100" spc="-10" dirty="0">
                <a:latin typeface="TeXGyreHeros"/>
                <a:cs typeface="TeXGyreHeros"/>
              </a:rPr>
              <a:t>qelqor, </a:t>
            </a:r>
            <a:r>
              <a:rPr sz="1100" spc="-5" dirty="0">
                <a:latin typeface="TeXGyreHeros"/>
                <a:cs typeface="TeXGyreHeros"/>
              </a:rPr>
              <a:t>me </a:t>
            </a:r>
            <a:r>
              <a:rPr sz="1100" dirty="0">
                <a:latin typeface="TeXGyreHeros"/>
                <a:cs typeface="TeXGyreHeros"/>
              </a:rPr>
              <a:t>cikël </a:t>
            </a:r>
            <a:r>
              <a:rPr sz="1100" spc="-5" dirty="0">
                <a:latin typeface="TeXGyreHeros"/>
                <a:cs typeface="TeXGyreHeros"/>
              </a:rPr>
              <a:t>95- 97</a:t>
            </a:r>
            <a:r>
              <a:rPr sz="1100" spc="-1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ditë.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950">
              <a:latin typeface="TeXGyreHeros"/>
              <a:cs typeface="TeXGyreHeros"/>
            </a:endParaRPr>
          </a:p>
          <a:p>
            <a:pPr marL="12700" marR="2723515" indent="179705" algn="just">
              <a:lnSpc>
                <a:spcPct val="106400"/>
              </a:lnSpc>
            </a:pPr>
            <a:r>
              <a:rPr sz="1100" b="1" spc="-5" dirty="0">
                <a:latin typeface="Arial"/>
                <a:cs typeface="Arial"/>
              </a:rPr>
              <a:t>Kultivimi:</a:t>
            </a:r>
            <a:r>
              <a:rPr sz="1100" b="1" spc="-70" dirty="0">
                <a:latin typeface="Arial"/>
                <a:cs typeface="Arial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Mbillet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në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mes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muajit  maj </a:t>
            </a:r>
            <a:r>
              <a:rPr sz="1100" dirty="0">
                <a:latin typeface="TeXGyreHeros"/>
                <a:cs typeface="TeXGyreHeros"/>
              </a:rPr>
              <a:t>dhe </a:t>
            </a:r>
            <a:r>
              <a:rPr sz="1100" spc="-5" dirty="0">
                <a:latin typeface="TeXGyreHeros"/>
                <a:cs typeface="TeXGyreHeros"/>
              </a:rPr>
              <a:t>vilet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dhjetëditorin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parë  të tetorit.</a:t>
            </a:r>
            <a:endParaRPr sz="1100">
              <a:latin typeface="TeXGyreHeros"/>
              <a:cs typeface="TeXGyreHeros"/>
            </a:endParaRPr>
          </a:p>
          <a:p>
            <a:pPr marL="12700" marR="2722245" indent="179705" algn="just">
              <a:lnSpc>
                <a:spcPct val="105900"/>
              </a:lnSpc>
              <a:spcBef>
                <a:spcPts val="1000"/>
              </a:spcBef>
            </a:pPr>
            <a:r>
              <a:rPr sz="1100" b="1" spc="-10" dirty="0">
                <a:latin typeface="Arial"/>
                <a:cs typeface="Arial"/>
              </a:rPr>
              <a:t>Teknologjia: </a:t>
            </a:r>
            <a:r>
              <a:rPr sz="1100" spc="-5" dirty="0">
                <a:latin typeface="TeXGyreHeros"/>
                <a:cs typeface="TeXGyreHeros"/>
              </a:rPr>
              <a:t>Plehërim toke </a:t>
            </a:r>
            <a:r>
              <a:rPr sz="1100" spc="5" dirty="0">
                <a:latin typeface="TeXGyreHeros"/>
                <a:cs typeface="TeXGyreHeros"/>
              </a:rPr>
              <a:t>me  </a:t>
            </a:r>
            <a:r>
              <a:rPr sz="1100" spc="-5" dirty="0">
                <a:latin typeface="TeXGyreHeros"/>
                <a:cs typeface="TeXGyreHeros"/>
              </a:rPr>
              <a:t>40-50 kv/dynym pleh organik, </a:t>
            </a:r>
            <a:r>
              <a:rPr sz="1100" dirty="0">
                <a:latin typeface="TeXGyreHeros"/>
                <a:cs typeface="TeXGyreHeros"/>
              </a:rPr>
              <a:t>plugim  </a:t>
            </a:r>
            <a:r>
              <a:rPr sz="1100" spc="-5" dirty="0">
                <a:latin typeface="TeXGyreHeros"/>
                <a:cs typeface="TeXGyreHeros"/>
              </a:rPr>
              <a:t>30-35 </a:t>
            </a:r>
            <a:r>
              <a:rPr sz="1100" dirty="0">
                <a:latin typeface="TeXGyreHeros"/>
                <a:cs typeface="TeXGyreHeros"/>
              </a:rPr>
              <a:t>cm, lesim, </a:t>
            </a:r>
            <a:r>
              <a:rPr sz="1100" spc="-5" dirty="0">
                <a:latin typeface="TeXGyreHeros"/>
                <a:cs typeface="TeXGyreHeros"/>
              </a:rPr>
              <a:t>mbjellje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brazda,  </a:t>
            </a:r>
            <a:r>
              <a:rPr sz="1100" dirty="0">
                <a:latin typeface="TeXGyreHeros"/>
                <a:cs typeface="TeXGyreHeros"/>
              </a:rPr>
              <a:t>rrallim </a:t>
            </a:r>
            <a:r>
              <a:rPr sz="1100" spc="-5" dirty="0">
                <a:latin typeface="TeXGyreHeros"/>
                <a:cs typeface="TeXGyreHeros"/>
              </a:rPr>
              <a:t>duke </a:t>
            </a:r>
            <a:r>
              <a:rPr sz="1100" dirty="0">
                <a:latin typeface="TeXGyreHeros"/>
                <a:cs typeface="TeXGyreHeros"/>
              </a:rPr>
              <a:t>i lënë </a:t>
            </a:r>
            <a:r>
              <a:rPr sz="1100" spc="-5" dirty="0">
                <a:latin typeface="TeXGyreHeros"/>
                <a:cs typeface="TeXGyreHeros"/>
              </a:rPr>
              <a:t>bimët 70 </a:t>
            </a:r>
            <a:r>
              <a:rPr sz="1100" dirty="0">
                <a:latin typeface="TeXGyreHeros"/>
                <a:cs typeface="TeXGyreHeros"/>
              </a:rPr>
              <a:t>x </a:t>
            </a:r>
            <a:r>
              <a:rPr sz="1100" spc="-5" dirty="0">
                <a:latin typeface="TeXGyreHeros"/>
                <a:cs typeface="TeXGyreHeros"/>
              </a:rPr>
              <a:t>30-35  </a:t>
            </a:r>
            <a:r>
              <a:rPr sz="1100" dirty="0">
                <a:latin typeface="TeXGyreHeros"/>
                <a:cs typeface="TeXGyreHeros"/>
              </a:rPr>
              <a:t>cm, </a:t>
            </a:r>
            <a:r>
              <a:rPr sz="1100" spc="-5" dirty="0">
                <a:latin typeface="TeXGyreHeros"/>
                <a:cs typeface="TeXGyreHeros"/>
              </a:rPr>
              <a:t>ujitje, prashitje dhe</a:t>
            </a:r>
            <a:r>
              <a:rPr sz="110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vjelje.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75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  <a:spcBef>
                <a:spcPts val="5"/>
              </a:spcBef>
            </a:pPr>
            <a:r>
              <a:rPr sz="1100" b="1" spc="-5" dirty="0">
                <a:latin typeface="Arial"/>
                <a:cs typeface="Arial"/>
              </a:rPr>
              <a:t>Rendimenti: </a:t>
            </a:r>
            <a:r>
              <a:rPr sz="1100" dirty="0">
                <a:latin typeface="TeXGyreHeros"/>
                <a:cs typeface="TeXGyreHeros"/>
              </a:rPr>
              <a:t>6-7</a:t>
            </a:r>
            <a:r>
              <a:rPr sz="1100" spc="-5" dirty="0">
                <a:latin typeface="TeXGyreHeros"/>
                <a:cs typeface="TeXGyreHeros"/>
              </a:rPr>
              <a:t> kv/dynym.</a:t>
            </a:r>
            <a:endParaRPr sz="11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  <a:spcBef>
                <a:spcPts val="1080"/>
              </a:spcBef>
            </a:pPr>
            <a:r>
              <a:rPr sz="1100" b="1" spc="-10" dirty="0">
                <a:latin typeface="Arial"/>
                <a:cs typeface="Arial"/>
              </a:rPr>
              <a:t>Veçantitë:</a:t>
            </a:r>
            <a:endParaRPr sz="1100">
              <a:latin typeface="Arial"/>
              <a:cs typeface="Arial"/>
            </a:endParaRPr>
          </a:p>
          <a:p>
            <a:pPr marL="12700" marR="6350" indent="179705">
              <a:lnSpc>
                <a:spcPct val="106400"/>
              </a:lnSpc>
              <a:spcBef>
                <a:spcPts val="995"/>
              </a:spcBef>
            </a:pPr>
            <a:r>
              <a:rPr sz="1100" b="1" spc="-5" dirty="0">
                <a:latin typeface="Arial"/>
                <a:cs typeface="Arial"/>
              </a:rPr>
              <a:t>Pozitive: </a:t>
            </a:r>
            <a:r>
              <a:rPr sz="1100" spc="-5" dirty="0">
                <a:latin typeface="TeXGyreHeros"/>
                <a:cs typeface="TeXGyreHeros"/>
              </a:rPr>
              <a:t>Është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qëndrueshëm ndaj sëmundjeve, temperaturave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ulëta dhe  të larta.</a:t>
            </a:r>
            <a:endParaRPr sz="1100">
              <a:latin typeface="TeXGyreHeros"/>
              <a:cs typeface="TeXGyreHeros"/>
            </a:endParaRPr>
          </a:p>
          <a:p>
            <a:pPr marL="12700" marR="6985" indent="179705">
              <a:lnSpc>
                <a:spcPct val="105500"/>
              </a:lnSpc>
              <a:spcBef>
                <a:spcPts val="10"/>
              </a:spcBef>
            </a:pPr>
            <a:r>
              <a:rPr sz="1100" spc="-5" dirty="0">
                <a:latin typeface="TeXGyreHeros"/>
                <a:cs typeface="TeXGyreHeros"/>
              </a:rPr>
              <a:t>Mund të bashkëshoqërohet </a:t>
            </a:r>
            <a:r>
              <a:rPr sz="1100" dirty="0">
                <a:latin typeface="TeXGyreHeros"/>
                <a:cs typeface="TeXGyreHeros"/>
              </a:rPr>
              <a:t>me fasule, </a:t>
            </a:r>
            <a:r>
              <a:rPr sz="1100" spc="-5" dirty="0">
                <a:latin typeface="TeXGyreHeros"/>
                <a:cs typeface="TeXGyreHeros"/>
              </a:rPr>
              <a:t>sepse </a:t>
            </a:r>
            <a:r>
              <a:rPr sz="1100" spc="-10" dirty="0">
                <a:latin typeface="TeXGyreHeros"/>
                <a:cs typeface="TeXGyreHeros"/>
              </a:rPr>
              <a:t>ka </a:t>
            </a:r>
            <a:r>
              <a:rPr sz="1100" spc="-5" dirty="0">
                <a:latin typeface="TeXGyreHeros"/>
                <a:cs typeface="TeXGyreHeros"/>
              </a:rPr>
              <a:t>kërcell relativisht </a:t>
            </a:r>
            <a:r>
              <a:rPr sz="1100" dirty="0">
                <a:latin typeface="TeXGyreHeros"/>
                <a:cs typeface="TeXGyreHeros"/>
              </a:rPr>
              <a:t>të shkurtër</a:t>
            </a:r>
            <a:r>
              <a:rPr sz="1100" spc="-20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  </a:t>
            </a:r>
            <a:r>
              <a:rPr sz="1100" spc="-5" dirty="0">
                <a:latin typeface="TeXGyreHeros"/>
                <a:cs typeface="TeXGyreHeros"/>
              </a:rPr>
              <a:t>të trashë </a:t>
            </a:r>
            <a:r>
              <a:rPr sz="1100" dirty="0">
                <a:latin typeface="TeXGyreHeros"/>
                <a:cs typeface="TeXGyreHeros"/>
              </a:rPr>
              <a:t>si dhe sistem </a:t>
            </a:r>
            <a:r>
              <a:rPr sz="1100" spc="-5" dirty="0">
                <a:latin typeface="TeXGyreHeros"/>
                <a:cs typeface="TeXGyreHeros"/>
              </a:rPr>
              <a:t>rrënjor të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fuqishëm.</a:t>
            </a:r>
            <a:endParaRPr sz="11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  <a:spcBef>
                <a:spcPts val="85"/>
              </a:spcBef>
            </a:pPr>
            <a:r>
              <a:rPr sz="1100" spc="-5" dirty="0">
                <a:latin typeface="TeXGyreHeros"/>
                <a:cs typeface="TeXGyreHeros"/>
              </a:rPr>
              <a:t>Është prodhues; bën bukë të </a:t>
            </a:r>
            <a:r>
              <a:rPr sz="1100" dirty="0">
                <a:latin typeface="TeXGyreHeros"/>
                <a:cs typeface="TeXGyreHeros"/>
              </a:rPr>
              <a:t>mirë e </a:t>
            </a:r>
            <a:r>
              <a:rPr sz="1100" spc="-5" dirty="0">
                <a:latin typeface="TeXGyreHeros"/>
                <a:cs typeface="TeXGyreHeros"/>
              </a:rPr>
              <a:t>me</a:t>
            </a:r>
            <a:r>
              <a:rPr sz="1100" spc="1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shije.</a:t>
            </a:r>
            <a:endParaRPr sz="11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  <a:spcBef>
                <a:spcPts val="85"/>
              </a:spcBef>
            </a:pPr>
            <a:r>
              <a:rPr sz="1100" b="1" spc="-5" dirty="0">
                <a:latin typeface="Arial"/>
                <a:cs typeface="Arial"/>
              </a:rPr>
              <a:t>Negative: </a:t>
            </a:r>
            <a:r>
              <a:rPr sz="1100" spc="-5" dirty="0">
                <a:latin typeface="TeXGyreHeros"/>
                <a:cs typeface="TeXGyreHeros"/>
              </a:rPr>
              <a:t>Kërkon </a:t>
            </a:r>
            <a:r>
              <a:rPr sz="1100" dirty="0">
                <a:latin typeface="TeXGyreHeros"/>
                <a:cs typeface="TeXGyreHeros"/>
              </a:rPr>
              <a:t>toka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sheshta,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pjellori </a:t>
            </a:r>
            <a:r>
              <a:rPr sz="1100" dirty="0">
                <a:latin typeface="TeXGyreHeros"/>
                <a:cs typeface="TeXGyreHeros"/>
              </a:rPr>
              <a:t>dhe ujitje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shpeshta.</a:t>
            </a:r>
            <a:endParaRPr sz="11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  <a:spcBef>
                <a:spcPts val="1080"/>
              </a:spcBef>
            </a:pPr>
            <a:r>
              <a:rPr sz="1100" b="1" spc="-5" dirty="0">
                <a:latin typeface="Arial"/>
                <a:cs typeface="Arial"/>
              </a:rPr>
              <a:t>Përdorimi: </a:t>
            </a:r>
            <a:r>
              <a:rPr sz="1100" spc="-5" dirty="0">
                <a:latin typeface="TeXGyreHeros"/>
                <a:cs typeface="TeXGyreHeros"/>
              </a:rPr>
              <a:t>Për </a:t>
            </a:r>
            <a:r>
              <a:rPr sz="1100" dirty="0">
                <a:latin typeface="TeXGyreHeros"/>
                <a:cs typeface="TeXGyreHeros"/>
              </a:rPr>
              <a:t>bukë, </a:t>
            </a:r>
            <a:r>
              <a:rPr sz="1100" spc="-5" dirty="0">
                <a:latin typeface="TeXGyreHeros"/>
                <a:cs typeface="TeXGyreHeros"/>
              </a:rPr>
              <a:t>për konsum në</a:t>
            </a:r>
            <a:r>
              <a:rPr sz="1100" spc="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familje.</a:t>
            </a:r>
            <a:endParaRPr sz="11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  <a:spcBef>
                <a:spcPts val="1080"/>
              </a:spcBef>
            </a:pPr>
            <a:r>
              <a:rPr sz="1100" b="1" dirty="0">
                <a:latin typeface="Arial"/>
                <a:cs typeface="Arial"/>
              </a:rPr>
              <a:t>Risku: </a:t>
            </a:r>
            <a:r>
              <a:rPr sz="1100" dirty="0">
                <a:latin typeface="TeXGyreHeros"/>
                <a:cs typeface="TeXGyreHeros"/>
              </a:rPr>
              <a:t>Mund të </a:t>
            </a:r>
            <a:r>
              <a:rPr sz="1100" spc="-5" dirty="0">
                <a:latin typeface="TeXGyreHeros"/>
                <a:cs typeface="TeXGyreHeros"/>
              </a:rPr>
              <a:t>hiqet dorë, sepse </a:t>
            </a:r>
            <a:r>
              <a:rPr sz="1100" dirty="0">
                <a:latin typeface="TeXGyreHeros"/>
                <a:cs typeface="TeXGyreHeros"/>
              </a:rPr>
              <a:t>ka </a:t>
            </a:r>
            <a:r>
              <a:rPr sz="1100" spc="-5" dirty="0">
                <a:latin typeface="TeXGyreHeros"/>
                <a:cs typeface="TeXGyreHeros"/>
              </a:rPr>
              <a:t>pak </a:t>
            </a:r>
            <a:r>
              <a:rPr sz="1100" dirty="0">
                <a:latin typeface="TeXGyreHeros"/>
                <a:cs typeface="TeXGyreHeros"/>
              </a:rPr>
              <a:t>toka të </a:t>
            </a:r>
            <a:r>
              <a:rPr sz="1100" spc="-5" dirty="0">
                <a:latin typeface="TeXGyreHeros"/>
                <a:cs typeface="TeXGyreHeros"/>
              </a:rPr>
              <a:t>sheshta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5" dirty="0">
                <a:latin typeface="TeXGyreHeros"/>
                <a:cs typeface="TeXGyreHeros"/>
              </a:rPr>
              <a:t>të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ujitshme.</a:t>
            </a:r>
            <a:endParaRPr sz="11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  <a:spcBef>
                <a:spcPts val="1080"/>
              </a:spcBef>
            </a:pPr>
            <a:r>
              <a:rPr sz="1100" b="1" spc="-5" dirty="0">
                <a:latin typeface="Arial"/>
                <a:cs typeface="Arial"/>
              </a:rPr>
              <a:t>Shënim: </a:t>
            </a:r>
            <a:r>
              <a:rPr sz="1100" spc="-5" dirty="0">
                <a:latin typeface="TeXGyreHeros"/>
                <a:cs typeface="TeXGyreHeros"/>
              </a:rPr>
              <a:t>Ia vlen të </a:t>
            </a:r>
            <a:r>
              <a:rPr sz="1100" dirty="0">
                <a:latin typeface="TeXGyreHeros"/>
                <a:cs typeface="TeXGyreHeros"/>
              </a:rPr>
              <a:t>ruhet e të </a:t>
            </a:r>
            <a:r>
              <a:rPr sz="1100" spc="-5" dirty="0">
                <a:latin typeface="TeXGyreHeros"/>
                <a:cs typeface="TeXGyreHeros"/>
              </a:rPr>
              <a:t>shtohet.</a:t>
            </a:r>
            <a:endParaRPr sz="1100">
              <a:latin typeface="TeXGyreHeros"/>
              <a:cs typeface="TeXGyreHero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149345" y="2375154"/>
            <a:ext cx="2650490" cy="3645535"/>
            <a:chOff x="3149345" y="2375154"/>
            <a:chExt cx="2650490" cy="3645535"/>
          </a:xfrm>
        </p:grpSpPr>
        <p:sp>
          <p:nvSpPr>
            <p:cNvPr id="4" name="object 4"/>
            <p:cNvSpPr/>
            <p:nvPr/>
          </p:nvSpPr>
          <p:spPr>
            <a:xfrm>
              <a:off x="3151631" y="2378964"/>
              <a:ext cx="2645664" cy="36393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153155" y="2378964"/>
              <a:ext cx="2642870" cy="3637915"/>
            </a:xfrm>
            <a:custGeom>
              <a:avLst/>
              <a:gdLst/>
              <a:ahLst/>
              <a:cxnLst/>
              <a:rect l="l" t="t" r="r" b="b"/>
              <a:pathLst>
                <a:path w="2642870" h="3637915">
                  <a:moveTo>
                    <a:pt x="0" y="0"/>
                  </a:moveTo>
                  <a:lnTo>
                    <a:pt x="0" y="3637788"/>
                  </a:lnTo>
                  <a:lnTo>
                    <a:pt x="2642616" y="3637788"/>
                  </a:lnTo>
                  <a:lnTo>
                    <a:pt x="2642616" y="0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41275">
              <a:lnSpc>
                <a:spcPct val="100000"/>
              </a:lnSpc>
              <a:spcBef>
                <a:spcPts val="15"/>
              </a:spcBef>
            </a:pPr>
            <a:r>
              <a:rPr dirty="0"/>
              <a:t>- </a:t>
            </a:r>
            <a:fld id="{81D60167-4931-47E6-BA6A-407CBD079E47}" type="slidenum">
              <a:rPr dirty="0"/>
              <a:t>74</a:t>
            </a:fld>
            <a:r>
              <a:rPr spc="-100" dirty="0"/>
              <a:t> </a:t>
            </a:r>
            <a:r>
              <a:rPr dirty="0"/>
              <a:t>-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43204" y="602079"/>
            <a:ext cx="5030470" cy="76866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736089" marR="1587500" indent="-140335">
              <a:lnSpc>
                <a:spcPct val="118600"/>
              </a:lnSpc>
              <a:spcBef>
                <a:spcPts val="95"/>
              </a:spcBef>
            </a:pPr>
            <a:r>
              <a:rPr sz="1400" b="1" spc="-5" dirty="0">
                <a:latin typeface="Arial"/>
                <a:cs typeface="Arial"/>
              </a:rPr>
              <a:t>Misër </a:t>
            </a:r>
            <a:r>
              <a:rPr sz="1400" b="1" dirty="0">
                <a:latin typeface="Arial"/>
                <a:cs typeface="Arial"/>
              </a:rPr>
              <a:t>vendi i</a:t>
            </a:r>
            <a:r>
              <a:rPr sz="1400" b="1" spc="-4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Ismailajt  Specia: </a:t>
            </a:r>
            <a:r>
              <a:rPr sz="1250" i="1" spc="-5" dirty="0">
                <a:latin typeface="Arimo"/>
                <a:cs typeface="Arimo"/>
              </a:rPr>
              <a:t>Zea </a:t>
            </a:r>
            <a:r>
              <a:rPr sz="1250" i="1" dirty="0">
                <a:latin typeface="Arimo"/>
                <a:cs typeface="Arimo"/>
              </a:rPr>
              <a:t>mays</a:t>
            </a:r>
            <a:r>
              <a:rPr sz="1250" i="1" spc="-20" dirty="0">
                <a:latin typeface="Arimo"/>
                <a:cs typeface="Arimo"/>
              </a:rPr>
              <a:t> </a:t>
            </a:r>
            <a:r>
              <a:rPr sz="1250" spc="-5" dirty="0">
                <a:latin typeface="TeXGyreHeros"/>
                <a:cs typeface="TeXGyreHeros"/>
              </a:rPr>
              <a:t>L.</a:t>
            </a:r>
            <a:endParaRPr sz="125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900">
              <a:latin typeface="TeXGyreHeros"/>
              <a:cs typeface="TeXGyreHeros"/>
            </a:endParaRPr>
          </a:p>
          <a:p>
            <a:pPr marL="12700" marR="5080" indent="224154" algn="just">
              <a:lnSpc>
                <a:spcPct val="106100"/>
              </a:lnSpc>
            </a:pPr>
            <a:r>
              <a:rPr sz="1100" b="1" spc="-5" dirty="0">
                <a:latin typeface="Arial"/>
                <a:cs typeface="Arial"/>
              </a:rPr>
              <a:t>Përhapja: </a:t>
            </a:r>
            <a:r>
              <a:rPr sz="1100" spc="-5" dirty="0">
                <a:latin typeface="TeXGyreHeros"/>
                <a:cs typeface="TeXGyreHeros"/>
              </a:rPr>
              <a:t>Është misër </a:t>
            </a:r>
            <a:r>
              <a:rPr sz="1100" dirty="0">
                <a:latin typeface="TeXGyreHeros"/>
                <a:cs typeface="TeXGyreHeros"/>
              </a:rPr>
              <a:t>i njohur në </a:t>
            </a:r>
            <a:r>
              <a:rPr sz="1100" spc="-5" dirty="0">
                <a:latin typeface="TeXGyreHeros"/>
                <a:cs typeface="TeXGyreHeros"/>
              </a:rPr>
              <a:t>zonën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Dragobisë, Tropojë, </a:t>
            </a:r>
            <a:r>
              <a:rPr sz="1100" dirty="0">
                <a:latin typeface="TeXGyreHeros"/>
                <a:cs typeface="TeXGyreHeros"/>
              </a:rPr>
              <a:t>ku </a:t>
            </a:r>
            <a:r>
              <a:rPr sz="1100" spc="-5" dirty="0">
                <a:latin typeface="TeXGyreHeros"/>
                <a:cs typeface="TeXGyreHeros"/>
              </a:rPr>
              <a:t>kultivohet  për </a:t>
            </a:r>
            <a:r>
              <a:rPr sz="1100" spc="5" dirty="0">
                <a:latin typeface="TeXGyreHeros"/>
                <a:cs typeface="TeXGyreHeros"/>
              </a:rPr>
              <a:t>më </a:t>
            </a:r>
            <a:r>
              <a:rPr sz="1100" spc="-10" dirty="0">
                <a:latin typeface="TeXGyreHeros"/>
                <a:cs typeface="TeXGyreHeros"/>
              </a:rPr>
              <a:t>se </a:t>
            </a:r>
            <a:r>
              <a:rPr sz="1100" spc="-5" dirty="0">
                <a:latin typeface="TeXGyreHeros"/>
                <a:cs typeface="TeXGyreHeros"/>
              </a:rPr>
              <a:t>60 </a:t>
            </a:r>
            <a:r>
              <a:rPr sz="1100" dirty="0">
                <a:latin typeface="TeXGyreHeros"/>
                <a:cs typeface="TeXGyreHeros"/>
              </a:rPr>
              <a:t>vjet; fara është </a:t>
            </a:r>
            <a:r>
              <a:rPr sz="1100" spc="-10" dirty="0">
                <a:latin typeface="TeXGyreHeros"/>
                <a:cs typeface="TeXGyreHeros"/>
              </a:rPr>
              <a:t>mbajtur, </a:t>
            </a:r>
            <a:r>
              <a:rPr sz="1100" spc="-5" dirty="0">
                <a:latin typeface="TeXGyreHeros"/>
                <a:cs typeface="TeXGyreHeros"/>
              </a:rPr>
              <a:t>ruajtur dhe trashëguar në </a:t>
            </a:r>
            <a:r>
              <a:rPr sz="1100" dirty="0">
                <a:latin typeface="TeXGyreHeros"/>
                <a:cs typeface="TeXGyreHeros"/>
              </a:rPr>
              <a:t>familje brez </a:t>
            </a:r>
            <a:r>
              <a:rPr sz="1100" spc="-5" dirty="0">
                <a:latin typeface="TeXGyreHeros"/>
                <a:cs typeface="TeXGyreHeros"/>
              </a:rPr>
              <a:t>pas  brezi. Është pak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përhapur këtu, </a:t>
            </a:r>
            <a:r>
              <a:rPr sz="1100" dirty="0">
                <a:latin typeface="TeXGyreHeros"/>
                <a:cs typeface="TeXGyreHeros"/>
              </a:rPr>
              <a:t>aktualisht zë rreth </a:t>
            </a:r>
            <a:r>
              <a:rPr sz="1100" spc="-5" dirty="0">
                <a:latin typeface="TeXGyreHeros"/>
                <a:cs typeface="TeXGyreHeros"/>
              </a:rPr>
              <a:t>10 </a:t>
            </a:r>
            <a:r>
              <a:rPr sz="1100" dirty="0">
                <a:latin typeface="TeXGyreHeros"/>
                <a:cs typeface="TeXGyreHeros"/>
              </a:rPr>
              <a:t>% të </a:t>
            </a:r>
            <a:r>
              <a:rPr sz="1100" spc="-5" dirty="0">
                <a:latin typeface="TeXGyreHeros"/>
                <a:cs typeface="TeXGyreHeros"/>
              </a:rPr>
              <a:t>sipërfaqes </a:t>
            </a:r>
            <a:r>
              <a:rPr sz="1100" dirty="0">
                <a:latin typeface="TeXGyreHeros"/>
                <a:cs typeface="TeXGyreHeros"/>
              </a:rPr>
              <a:t>që </a:t>
            </a:r>
            <a:r>
              <a:rPr sz="1100" spc="-5" dirty="0">
                <a:latin typeface="TeXGyreHeros"/>
                <a:cs typeface="TeXGyreHeros"/>
              </a:rPr>
              <a:t>mbillet 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misër </a:t>
            </a:r>
            <a:r>
              <a:rPr sz="1100" dirty="0">
                <a:latin typeface="TeXGyreHeros"/>
                <a:cs typeface="TeXGyreHeros"/>
              </a:rPr>
              <a:t>në</a:t>
            </a:r>
            <a:r>
              <a:rPr sz="1100" spc="-1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zonë.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950">
              <a:latin typeface="TeXGyreHeros"/>
              <a:cs typeface="TeXGyreHeros"/>
            </a:endParaRPr>
          </a:p>
          <a:p>
            <a:pPr marL="12700" marR="5080" indent="179705" algn="just">
              <a:lnSpc>
                <a:spcPct val="106400"/>
              </a:lnSpc>
            </a:pPr>
            <a:r>
              <a:rPr sz="1100" b="1" spc="-5" dirty="0">
                <a:latin typeface="Arial"/>
                <a:cs typeface="Arial"/>
              </a:rPr>
              <a:t>Kushtet </a:t>
            </a:r>
            <a:r>
              <a:rPr sz="1100" b="1" dirty="0">
                <a:latin typeface="Arial"/>
                <a:cs typeface="Arial"/>
              </a:rPr>
              <a:t>e kultivimit: </a:t>
            </a:r>
            <a:r>
              <a:rPr sz="1100" spc="5" dirty="0">
                <a:latin typeface="TeXGyreHeros"/>
                <a:cs typeface="TeXGyreHeros"/>
              </a:rPr>
              <a:t>Në </a:t>
            </a:r>
            <a:r>
              <a:rPr sz="1100" dirty="0">
                <a:latin typeface="TeXGyreHeros"/>
                <a:cs typeface="TeXGyreHeros"/>
              </a:rPr>
              <a:t>ngastra </a:t>
            </a:r>
            <a:r>
              <a:rPr sz="1100" spc="-5" dirty="0">
                <a:latin typeface="TeXGyreHeros"/>
                <a:cs typeface="TeXGyreHeros"/>
              </a:rPr>
              <a:t>të sheshta, kërkon toka të thella </a:t>
            </a:r>
            <a:r>
              <a:rPr sz="1100" dirty="0">
                <a:latin typeface="TeXGyreHeros"/>
                <a:cs typeface="TeXGyreHeros"/>
              </a:rPr>
              <a:t>e të </a:t>
            </a:r>
            <a:r>
              <a:rPr sz="1100" spc="-5" dirty="0">
                <a:latin typeface="TeXGyreHeros"/>
                <a:cs typeface="TeXGyreHeros"/>
              </a:rPr>
              <a:t>pasura 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lënde ushqyese dhe me</a:t>
            </a:r>
            <a:r>
              <a:rPr sz="1100" spc="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ujitje.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</a:pPr>
            <a:endParaRPr sz="12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8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  <a:spcBef>
                <a:spcPts val="5"/>
              </a:spcBef>
            </a:pPr>
            <a:r>
              <a:rPr sz="1100" b="1" spc="-5" dirty="0">
                <a:latin typeface="Arial"/>
                <a:cs typeface="Arial"/>
              </a:rPr>
              <a:t>Përshkrimi:</a:t>
            </a:r>
            <a:endParaRPr sz="1100">
              <a:latin typeface="Arial"/>
              <a:cs typeface="Arial"/>
            </a:endParaRPr>
          </a:p>
          <a:p>
            <a:pPr marL="12700" marR="5715" indent="179705" algn="just">
              <a:lnSpc>
                <a:spcPts val="1400"/>
              </a:lnSpc>
              <a:spcBef>
                <a:spcPts val="50"/>
              </a:spcBef>
            </a:pPr>
            <a:r>
              <a:rPr sz="1100" dirty="0">
                <a:latin typeface="TeXGyreHeros"/>
                <a:cs typeface="TeXGyreHeros"/>
              </a:rPr>
              <a:t>Bimë me kërcell </a:t>
            </a:r>
            <a:r>
              <a:rPr sz="1100" spc="-5" dirty="0">
                <a:latin typeface="TeXGyreHeros"/>
                <a:cs typeface="TeXGyreHeros"/>
              </a:rPr>
              <a:t>relativisht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10" dirty="0">
                <a:latin typeface="TeXGyreHeros"/>
                <a:cs typeface="TeXGyreHeros"/>
              </a:rPr>
              <a:t>shkurtër, </a:t>
            </a:r>
            <a:r>
              <a:rPr sz="1100" spc="-5" dirty="0">
                <a:latin typeface="TeXGyreHeros"/>
                <a:cs typeface="TeXGyreHeros"/>
              </a:rPr>
              <a:t>me </a:t>
            </a:r>
            <a:r>
              <a:rPr sz="1100" dirty="0">
                <a:latin typeface="TeXGyreHeros"/>
                <a:cs typeface="TeXGyreHeros"/>
              </a:rPr>
              <a:t>lartësi </a:t>
            </a:r>
            <a:r>
              <a:rPr sz="1100" spc="-5" dirty="0">
                <a:latin typeface="TeXGyreHeros"/>
                <a:cs typeface="TeXGyreHeros"/>
              </a:rPr>
              <a:t>rreth 2-2,3 </a:t>
            </a:r>
            <a:r>
              <a:rPr sz="1100" dirty="0">
                <a:latin typeface="TeXGyreHeros"/>
                <a:cs typeface="TeXGyreHeros"/>
              </a:rPr>
              <a:t>m, </a:t>
            </a:r>
            <a:r>
              <a:rPr sz="1100" spc="-5" dirty="0">
                <a:latin typeface="TeXGyreHeros"/>
                <a:cs typeface="TeXGyreHeros"/>
              </a:rPr>
              <a:t>me </a:t>
            </a:r>
            <a:r>
              <a:rPr sz="1100" dirty="0">
                <a:latin typeface="TeXGyreHeros"/>
                <a:cs typeface="TeXGyreHeros"/>
              </a:rPr>
              <a:t>kalli të </a:t>
            </a:r>
            <a:r>
              <a:rPr sz="1100" spc="-5" dirty="0">
                <a:latin typeface="TeXGyreHeros"/>
                <a:cs typeface="TeXGyreHeros"/>
              </a:rPr>
              <a:t>hol-  lë,</a:t>
            </a:r>
            <a:r>
              <a:rPr sz="1100" spc="5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me</a:t>
            </a:r>
            <a:r>
              <a:rPr sz="1100" spc="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8-10</a:t>
            </a:r>
            <a:r>
              <a:rPr sz="1100" spc="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rreshta</a:t>
            </a:r>
            <a:r>
              <a:rPr sz="1100" spc="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dhe</a:t>
            </a:r>
            <a:r>
              <a:rPr sz="1100" spc="5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me</a:t>
            </a:r>
            <a:r>
              <a:rPr sz="1100" spc="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34-36</a:t>
            </a:r>
            <a:r>
              <a:rPr sz="1100" spc="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kokrra</a:t>
            </a:r>
            <a:r>
              <a:rPr sz="1100" spc="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ne</a:t>
            </a:r>
            <a:r>
              <a:rPr sz="1100" spc="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rresht,</a:t>
            </a:r>
            <a:r>
              <a:rPr sz="1100" spc="6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koçan</a:t>
            </a:r>
            <a:r>
              <a:rPr sz="1100" spc="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dhe</a:t>
            </a:r>
            <a:r>
              <a:rPr sz="1100" spc="6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kokërr</a:t>
            </a:r>
            <a:r>
              <a:rPr sz="1100" spc="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6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bardhë,</a:t>
            </a:r>
            <a:endParaRPr sz="1100">
              <a:latin typeface="TeXGyreHeros"/>
              <a:cs typeface="TeXGyreHeros"/>
            </a:endParaRPr>
          </a:p>
          <a:p>
            <a:pPr marL="12700" marR="5715">
              <a:lnSpc>
                <a:spcPts val="1390"/>
              </a:lnSpc>
              <a:spcBef>
                <a:spcPts val="15"/>
              </a:spcBef>
            </a:pPr>
            <a:r>
              <a:rPr sz="1100" dirty="0">
                <a:latin typeface="TeXGyreHeros"/>
                <a:cs typeface="TeXGyreHeros"/>
              </a:rPr>
              <a:t>shumë </a:t>
            </a:r>
            <a:r>
              <a:rPr sz="1100" spc="-10" dirty="0">
                <a:latin typeface="TeXGyreHeros"/>
                <a:cs typeface="TeXGyreHeros"/>
              </a:rPr>
              <a:t>qelqor,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cikël 87-90 </a:t>
            </a:r>
            <a:r>
              <a:rPr sz="1100" dirty="0">
                <a:latin typeface="TeXGyreHeros"/>
                <a:cs typeface="TeXGyreHeros"/>
              </a:rPr>
              <a:t>ditë, pak i </a:t>
            </a:r>
            <a:r>
              <a:rPr sz="1100" spc="-5" dirty="0">
                <a:latin typeface="TeXGyreHeros"/>
                <a:cs typeface="TeXGyreHeros"/>
              </a:rPr>
              <a:t>përhapur por përshtatur mirë </a:t>
            </a:r>
            <a:r>
              <a:rPr sz="1100" dirty="0">
                <a:latin typeface="TeXGyreHeros"/>
                <a:cs typeface="TeXGyreHeros"/>
              </a:rPr>
              <a:t>për </a:t>
            </a:r>
            <a:r>
              <a:rPr sz="1100" spc="-5" dirty="0">
                <a:latin typeface="TeXGyreHeros"/>
                <a:cs typeface="TeXGyreHeros"/>
              </a:rPr>
              <a:t>kushtet 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luginës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Valbonës.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</a:pPr>
            <a:endParaRPr sz="1000">
              <a:latin typeface="TeXGyreHeros"/>
              <a:cs typeface="TeXGyreHeros"/>
            </a:endParaRPr>
          </a:p>
          <a:p>
            <a:pPr marL="192405" algn="just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Kultivimi:</a:t>
            </a:r>
            <a:r>
              <a:rPr sz="1100" b="1" spc="-30" dirty="0">
                <a:latin typeface="Arial"/>
                <a:cs typeface="Arial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Mbillet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në</a:t>
            </a:r>
            <a:r>
              <a:rPr sz="1100" spc="-1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mes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muajit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maj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dhe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vilet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në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gjysmën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dytë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shtatorit.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950">
              <a:latin typeface="TeXGyreHeros"/>
              <a:cs typeface="TeXGyreHeros"/>
            </a:endParaRPr>
          </a:p>
          <a:p>
            <a:pPr marL="12700" marR="2082164" indent="179705" algn="just">
              <a:lnSpc>
                <a:spcPct val="106100"/>
              </a:lnSpc>
            </a:pPr>
            <a:r>
              <a:rPr sz="1100" b="1" spc="-10" dirty="0">
                <a:latin typeface="Arial"/>
                <a:cs typeface="Arial"/>
              </a:rPr>
              <a:t>Teknologjia: </a:t>
            </a:r>
            <a:r>
              <a:rPr sz="1100" spc="-5" dirty="0">
                <a:latin typeface="TeXGyreHeros"/>
                <a:cs typeface="TeXGyreHeros"/>
              </a:rPr>
              <a:t>Plehërim </a:t>
            </a:r>
            <a:r>
              <a:rPr sz="1100" dirty="0">
                <a:latin typeface="TeXGyreHeros"/>
                <a:cs typeface="TeXGyreHeros"/>
              </a:rPr>
              <a:t>toke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40-50 </a:t>
            </a:r>
            <a:r>
              <a:rPr sz="1100" dirty="0">
                <a:latin typeface="TeXGyreHeros"/>
                <a:cs typeface="TeXGyreHeros"/>
              </a:rPr>
              <a:t>kv/dy-  </a:t>
            </a:r>
            <a:r>
              <a:rPr sz="1100" spc="-5" dirty="0">
                <a:latin typeface="TeXGyreHeros"/>
                <a:cs typeface="TeXGyreHeros"/>
              </a:rPr>
              <a:t>nym pleh </a:t>
            </a:r>
            <a:r>
              <a:rPr sz="1100" dirty="0">
                <a:latin typeface="TeXGyreHeros"/>
                <a:cs typeface="TeXGyreHeros"/>
              </a:rPr>
              <a:t>organik, plugim 30-35 cm, </a:t>
            </a:r>
            <a:r>
              <a:rPr sz="1100" spc="-5" dirty="0">
                <a:latin typeface="TeXGyreHeros"/>
                <a:cs typeface="TeXGyreHeros"/>
              </a:rPr>
              <a:t>lesim, mb-  jellje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brazda, rrallim duke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lënë </a:t>
            </a:r>
            <a:r>
              <a:rPr sz="1100" dirty="0">
                <a:latin typeface="TeXGyreHeros"/>
                <a:cs typeface="TeXGyreHeros"/>
              </a:rPr>
              <a:t>bimët </a:t>
            </a:r>
            <a:r>
              <a:rPr sz="1100" spc="-5" dirty="0">
                <a:latin typeface="TeXGyreHeros"/>
                <a:cs typeface="TeXGyreHeros"/>
              </a:rPr>
              <a:t>70 </a:t>
            </a:r>
            <a:r>
              <a:rPr sz="1100" dirty="0">
                <a:latin typeface="TeXGyreHeros"/>
                <a:cs typeface="TeXGyreHeros"/>
              </a:rPr>
              <a:t>x  </a:t>
            </a:r>
            <a:r>
              <a:rPr sz="1100" spc="-5" dirty="0">
                <a:latin typeface="TeXGyreHeros"/>
                <a:cs typeface="TeXGyreHeros"/>
              </a:rPr>
              <a:t>30-35 cm, ujitje, </a:t>
            </a:r>
            <a:r>
              <a:rPr sz="1100" dirty="0">
                <a:latin typeface="TeXGyreHeros"/>
                <a:cs typeface="TeXGyreHeros"/>
              </a:rPr>
              <a:t>prashitje </a:t>
            </a:r>
            <a:r>
              <a:rPr sz="1100" spc="-5" dirty="0">
                <a:latin typeface="TeXGyreHeros"/>
                <a:cs typeface="TeXGyreHeros"/>
              </a:rPr>
              <a:t>dhe</a:t>
            </a:r>
            <a:r>
              <a:rPr sz="1100" spc="-1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vjelje.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750">
              <a:latin typeface="TeXGyreHeros"/>
              <a:cs typeface="TeXGyreHeros"/>
            </a:endParaRPr>
          </a:p>
          <a:p>
            <a:pPr marL="192405" algn="just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Rendimenti: </a:t>
            </a:r>
            <a:r>
              <a:rPr sz="1100" dirty="0">
                <a:latin typeface="TeXGyreHeros"/>
                <a:cs typeface="TeXGyreHeros"/>
              </a:rPr>
              <a:t>4-6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kv/dynym.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75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  <a:spcBef>
                <a:spcPts val="5"/>
              </a:spcBef>
            </a:pPr>
            <a:r>
              <a:rPr sz="1100" b="1" spc="-10" dirty="0">
                <a:latin typeface="Arial"/>
                <a:cs typeface="Arial"/>
              </a:rPr>
              <a:t>Veçantitë</a:t>
            </a:r>
            <a:endParaRPr sz="1100">
              <a:latin typeface="Arial"/>
              <a:cs typeface="Arial"/>
            </a:endParaRPr>
          </a:p>
          <a:p>
            <a:pPr marL="12700" marR="2083435" indent="179705" algn="just">
              <a:lnSpc>
                <a:spcPct val="106400"/>
              </a:lnSpc>
              <a:spcBef>
                <a:spcPts val="994"/>
              </a:spcBef>
            </a:pPr>
            <a:r>
              <a:rPr sz="1100" b="1" spc="-5" dirty="0">
                <a:latin typeface="Arial"/>
                <a:cs typeface="Arial"/>
              </a:rPr>
              <a:t>Pozitive: </a:t>
            </a:r>
            <a:r>
              <a:rPr sz="1100" dirty="0">
                <a:latin typeface="TeXGyreHeros"/>
                <a:cs typeface="TeXGyreHeros"/>
              </a:rPr>
              <a:t>Është i </a:t>
            </a:r>
            <a:r>
              <a:rPr sz="1100" spc="-5" dirty="0">
                <a:latin typeface="TeXGyreHeros"/>
                <a:cs typeface="TeXGyreHeros"/>
              </a:rPr>
              <a:t>qëndrueshëm ndaj së-  mundjeve, temperaturave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ulëta dhe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larta.</a:t>
            </a:r>
            <a:endParaRPr sz="1100">
              <a:latin typeface="TeXGyreHeros"/>
              <a:cs typeface="TeXGyreHeros"/>
            </a:endParaRPr>
          </a:p>
          <a:p>
            <a:pPr marL="12700" marR="2082164" indent="179705" algn="just">
              <a:lnSpc>
                <a:spcPts val="1400"/>
              </a:lnSpc>
              <a:spcBef>
                <a:spcPts val="50"/>
              </a:spcBef>
            </a:pPr>
            <a:r>
              <a:rPr sz="1100" spc="-5" dirty="0">
                <a:latin typeface="TeXGyreHeros"/>
                <a:cs typeface="TeXGyreHeros"/>
              </a:rPr>
              <a:t>Mund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bashkëshoqërohet</a:t>
            </a:r>
            <a:r>
              <a:rPr sz="1100" spc="-70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me</a:t>
            </a:r>
            <a:r>
              <a:rPr sz="1100" spc="-7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fasule,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sepse  </a:t>
            </a:r>
            <a:r>
              <a:rPr sz="1100" dirty="0">
                <a:latin typeface="TeXGyreHeros"/>
                <a:cs typeface="TeXGyreHeros"/>
              </a:rPr>
              <a:t>ka </a:t>
            </a:r>
            <a:r>
              <a:rPr sz="1100" spc="-5" dirty="0">
                <a:latin typeface="TeXGyreHeros"/>
                <a:cs typeface="TeXGyreHeros"/>
              </a:rPr>
              <a:t>kërcell relativisht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shkurtër </a:t>
            </a:r>
            <a:r>
              <a:rPr sz="1100" dirty="0">
                <a:latin typeface="TeXGyreHeros"/>
                <a:cs typeface="TeXGyreHeros"/>
              </a:rPr>
              <a:t>e të trashë si  </a:t>
            </a:r>
            <a:r>
              <a:rPr sz="1100" spc="-5" dirty="0">
                <a:latin typeface="TeXGyreHeros"/>
                <a:cs typeface="TeXGyreHeros"/>
              </a:rPr>
              <a:t>dhe </a:t>
            </a:r>
            <a:r>
              <a:rPr sz="1100" dirty="0">
                <a:latin typeface="TeXGyreHeros"/>
                <a:cs typeface="TeXGyreHeros"/>
              </a:rPr>
              <a:t>sistem </a:t>
            </a:r>
            <a:r>
              <a:rPr sz="1100" spc="-5" dirty="0">
                <a:latin typeface="TeXGyreHeros"/>
                <a:cs typeface="TeXGyreHeros"/>
              </a:rPr>
              <a:t>rrënjor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fuqishëm.</a:t>
            </a:r>
            <a:endParaRPr sz="1100">
              <a:latin typeface="TeXGyreHeros"/>
              <a:cs typeface="TeXGyreHeros"/>
            </a:endParaRPr>
          </a:p>
          <a:p>
            <a:pPr marL="192405" algn="just">
              <a:lnSpc>
                <a:spcPct val="100000"/>
              </a:lnSpc>
              <a:spcBef>
                <a:spcPts val="20"/>
              </a:spcBef>
            </a:pPr>
            <a:r>
              <a:rPr sz="1100" spc="-5" dirty="0">
                <a:latin typeface="TeXGyreHeros"/>
                <a:cs typeface="TeXGyreHeros"/>
              </a:rPr>
              <a:t>Është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prodhues;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bën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bukë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mirë</a:t>
            </a:r>
            <a:r>
              <a:rPr sz="1100" spc="-7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me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shije.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000">
              <a:latin typeface="TeXGyreHeros"/>
              <a:cs typeface="TeXGyreHeros"/>
            </a:endParaRPr>
          </a:p>
          <a:p>
            <a:pPr marL="192405" algn="just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Negative: </a:t>
            </a:r>
            <a:r>
              <a:rPr sz="1100" spc="-5" dirty="0">
                <a:latin typeface="TeXGyreHeros"/>
                <a:cs typeface="TeXGyreHeros"/>
              </a:rPr>
              <a:t>Kërkon toka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sheshta,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pjellori dhe ujitje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shpeshta.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75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  <a:spcBef>
                <a:spcPts val="5"/>
              </a:spcBef>
            </a:pPr>
            <a:r>
              <a:rPr sz="1100" b="1" spc="-5" dirty="0">
                <a:latin typeface="Arial"/>
                <a:cs typeface="Arial"/>
              </a:rPr>
              <a:t>Përdorimi:</a:t>
            </a:r>
            <a:endParaRPr sz="1100">
              <a:latin typeface="Arial"/>
              <a:cs typeface="Arial"/>
            </a:endParaRPr>
          </a:p>
          <a:p>
            <a:pPr marL="192405" algn="just">
              <a:lnSpc>
                <a:spcPct val="100000"/>
              </a:lnSpc>
              <a:spcBef>
                <a:spcPts val="70"/>
              </a:spcBef>
            </a:pPr>
            <a:r>
              <a:rPr sz="1100" spc="-5" dirty="0">
                <a:latin typeface="TeXGyreHeros"/>
                <a:cs typeface="TeXGyreHeros"/>
              </a:rPr>
              <a:t>Për </a:t>
            </a:r>
            <a:r>
              <a:rPr sz="1100" dirty="0">
                <a:latin typeface="TeXGyreHeros"/>
                <a:cs typeface="TeXGyreHeros"/>
              </a:rPr>
              <a:t>bukë, </a:t>
            </a:r>
            <a:r>
              <a:rPr sz="1100" spc="-5" dirty="0">
                <a:latin typeface="TeXGyreHeros"/>
                <a:cs typeface="TeXGyreHeros"/>
              </a:rPr>
              <a:t>për konsum në</a:t>
            </a:r>
            <a:r>
              <a:rPr sz="1100" spc="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familje.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750">
              <a:latin typeface="TeXGyreHeros"/>
              <a:cs typeface="TeXGyreHeros"/>
            </a:endParaRPr>
          </a:p>
          <a:p>
            <a:pPr marL="192405" algn="just">
              <a:lnSpc>
                <a:spcPct val="100000"/>
              </a:lnSpc>
            </a:pPr>
            <a:r>
              <a:rPr sz="1100" b="1" dirty="0">
                <a:latin typeface="Arial"/>
                <a:cs typeface="Arial"/>
              </a:rPr>
              <a:t>Risku: </a:t>
            </a:r>
            <a:r>
              <a:rPr sz="1100" dirty="0">
                <a:latin typeface="TeXGyreHeros"/>
                <a:cs typeface="TeXGyreHeros"/>
              </a:rPr>
              <a:t>Mund të </a:t>
            </a:r>
            <a:r>
              <a:rPr sz="1100" spc="-5" dirty="0">
                <a:latin typeface="TeXGyreHeros"/>
                <a:cs typeface="TeXGyreHeros"/>
              </a:rPr>
              <a:t>hiqet dorë, sepse </a:t>
            </a:r>
            <a:r>
              <a:rPr sz="1100" dirty="0">
                <a:latin typeface="TeXGyreHeros"/>
                <a:cs typeface="TeXGyreHeros"/>
              </a:rPr>
              <a:t>ka </a:t>
            </a:r>
            <a:r>
              <a:rPr sz="1100" spc="-5" dirty="0">
                <a:latin typeface="TeXGyreHeros"/>
                <a:cs typeface="TeXGyreHeros"/>
              </a:rPr>
              <a:t>pak </a:t>
            </a:r>
            <a:r>
              <a:rPr sz="1100" dirty="0">
                <a:latin typeface="TeXGyreHeros"/>
                <a:cs typeface="TeXGyreHeros"/>
              </a:rPr>
              <a:t>toka të </a:t>
            </a:r>
            <a:r>
              <a:rPr sz="1100" spc="-5" dirty="0">
                <a:latin typeface="TeXGyreHeros"/>
                <a:cs typeface="TeXGyreHeros"/>
              </a:rPr>
              <a:t>sheshta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5" dirty="0">
                <a:latin typeface="TeXGyreHeros"/>
                <a:cs typeface="TeXGyreHeros"/>
              </a:rPr>
              <a:t>të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ujitshme.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750">
              <a:latin typeface="TeXGyreHeros"/>
              <a:cs typeface="TeXGyreHeros"/>
            </a:endParaRPr>
          </a:p>
          <a:p>
            <a:pPr marL="192405" algn="just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Shënim: </a:t>
            </a:r>
            <a:r>
              <a:rPr sz="1100" spc="-5" dirty="0">
                <a:latin typeface="TeXGyreHeros"/>
                <a:cs typeface="TeXGyreHeros"/>
              </a:rPr>
              <a:t>Ia vlen të </a:t>
            </a:r>
            <a:r>
              <a:rPr sz="1100" dirty="0">
                <a:latin typeface="TeXGyreHeros"/>
                <a:cs typeface="TeXGyreHeros"/>
              </a:rPr>
              <a:t>ruhet e të </a:t>
            </a:r>
            <a:r>
              <a:rPr sz="1100" spc="-5" dirty="0">
                <a:latin typeface="TeXGyreHeros"/>
                <a:cs typeface="TeXGyreHeros"/>
              </a:rPr>
              <a:t>shtohet.</a:t>
            </a:r>
            <a:endParaRPr sz="1100">
              <a:latin typeface="TeXGyreHeros"/>
              <a:cs typeface="TeXGyreHero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754373" y="4391406"/>
            <a:ext cx="2005964" cy="2397760"/>
            <a:chOff x="3754373" y="4391406"/>
            <a:chExt cx="2005964" cy="2397760"/>
          </a:xfrm>
        </p:grpSpPr>
        <p:sp>
          <p:nvSpPr>
            <p:cNvPr id="4" name="object 4"/>
            <p:cNvSpPr/>
            <p:nvPr/>
          </p:nvSpPr>
          <p:spPr>
            <a:xfrm>
              <a:off x="3756659" y="4395216"/>
              <a:ext cx="1999488" cy="239115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758183" y="4395216"/>
              <a:ext cx="1998345" cy="2390140"/>
            </a:xfrm>
            <a:custGeom>
              <a:avLst/>
              <a:gdLst/>
              <a:ahLst/>
              <a:cxnLst/>
              <a:rect l="l" t="t" r="r" b="b"/>
              <a:pathLst>
                <a:path w="1998345" h="2390140">
                  <a:moveTo>
                    <a:pt x="0" y="0"/>
                  </a:moveTo>
                  <a:lnTo>
                    <a:pt x="0" y="2389632"/>
                  </a:lnTo>
                  <a:lnTo>
                    <a:pt x="1997964" y="2389632"/>
                  </a:lnTo>
                  <a:lnTo>
                    <a:pt x="1997964" y="0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41275">
              <a:lnSpc>
                <a:spcPct val="100000"/>
              </a:lnSpc>
              <a:spcBef>
                <a:spcPts val="15"/>
              </a:spcBef>
            </a:pPr>
            <a:r>
              <a:rPr dirty="0"/>
              <a:t>- </a:t>
            </a:r>
            <a:fld id="{81D60167-4931-47E6-BA6A-407CBD079E47}" type="slidenum">
              <a:rPr dirty="0"/>
              <a:t>75</a:t>
            </a:fld>
            <a:r>
              <a:rPr spc="-100" dirty="0"/>
              <a:t> </a:t>
            </a:r>
            <a:r>
              <a:rPr dirty="0"/>
              <a:t>-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9780" y="602079"/>
            <a:ext cx="5030470" cy="771270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742439" marR="1736089" indent="-635" algn="ctr">
              <a:lnSpc>
                <a:spcPct val="118600"/>
              </a:lnSpc>
              <a:spcBef>
                <a:spcPts val="95"/>
              </a:spcBef>
            </a:pPr>
            <a:r>
              <a:rPr sz="1400" b="1" spc="-5" dirty="0">
                <a:latin typeface="Arial"/>
                <a:cs typeface="Arial"/>
              </a:rPr>
              <a:t>Misri </a:t>
            </a:r>
            <a:r>
              <a:rPr sz="1400" b="1" dirty="0">
                <a:latin typeface="Arial"/>
                <a:cs typeface="Arial"/>
              </a:rPr>
              <a:t>i i Bjeshkës  </a:t>
            </a:r>
            <a:r>
              <a:rPr sz="1400" b="1" spc="-5" dirty="0">
                <a:latin typeface="Arial"/>
                <a:cs typeface="Arial"/>
              </a:rPr>
              <a:t>Specia: </a:t>
            </a:r>
            <a:r>
              <a:rPr sz="1250" i="1" spc="-5" dirty="0">
                <a:latin typeface="Arimo"/>
                <a:cs typeface="Arimo"/>
              </a:rPr>
              <a:t>Zea </a:t>
            </a:r>
            <a:r>
              <a:rPr sz="1250" i="1" dirty="0">
                <a:latin typeface="Arimo"/>
                <a:cs typeface="Arimo"/>
              </a:rPr>
              <a:t>mays</a:t>
            </a:r>
            <a:r>
              <a:rPr sz="1250" i="1" spc="-145" dirty="0">
                <a:latin typeface="Arimo"/>
                <a:cs typeface="Arimo"/>
              </a:rPr>
              <a:t> </a:t>
            </a:r>
            <a:r>
              <a:rPr sz="1250" spc="-5" dirty="0">
                <a:latin typeface="TeXGyreHeros"/>
                <a:cs typeface="TeXGyreHeros"/>
              </a:rPr>
              <a:t>L.</a:t>
            </a:r>
            <a:endParaRPr sz="125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65"/>
              </a:spcBef>
            </a:pPr>
            <a:endParaRPr sz="900">
              <a:latin typeface="TeXGyreHeros"/>
              <a:cs typeface="TeXGyreHeros"/>
            </a:endParaRPr>
          </a:p>
          <a:p>
            <a:pPr marL="12700" marR="5715" indent="214629" algn="just">
              <a:lnSpc>
                <a:spcPct val="105900"/>
              </a:lnSpc>
            </a:pPr>
            <a:r>
              <a:rPr sz="1100" b="1" spc="-5" dirty="0">
                <a:latin typeface="Arial"/>
                <a:cs typeface="Arial"/>
              </a:rPr>
              <a:t>Përhapja: </a:t>
            </a:r>
            <a:r>
              <a:rPr sz="1100" spc="-5" dirty="0">
                <a:latin typeface="TeXGyreHeros"/>
                <a:cs typeface="TeXGyreHeros"/>
              </a:rPr>
              <a:t>Është misër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njohur në fshatrat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Bjeshkëve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10" dirty="0">
                <a:latin typeface="TeXGyreHeros"/>
                <a:cs typeface="TeXGyreHeros"/>
              </a:rPr>
              <a:t>Tropojës </a:t>
            </a:r>
            <a:r>
              <a:rPr sz="1100" spc="-5" dirty="0">
                <a:latin typeface="TeXGyreHeros"/>
                <a:cs typeface="TeXGyreHeros"/>
              </a:rPr>
              <a:t>(me</a:t>
            </a:r>
            <a:r>
              <a:rPr sz="1100" spc="-17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lartësi  </a:t>
            </a:r>
            <a:r>
              <a:rPr sz="1100" spc="-10" dirty="0">
                <a:latin typeface="TeXGyreHeros"/>
                <a:cs typeface="TeXGyreHeros"/>
              </a:rPr>
              <a:t>1100-1300 </a:t>
            </a:r>
            <a:r>
              <a:rPr sz="1100" dirty="0">
                <a:latin typeface="TeXGyreHeros"/>
                <a:cs typeface="TeXGyreHeros"/>
              </a:rPr>
              <a:t>m), </a:t>
            </a:r>
            <a:r>
              <a:rPr sz="1100" spc="-5" dirty="0">
                <a:latin typeface="TeXGyreHeros"/>
                <a:cs typeface="TeXGyreHeros"/>
              </a:rPr>
              <a:t>kryesisht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pllajën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Çeremit, </a:t>
            </a:r>
            <a:r>
              <a:rPr sz="1100" dirty="0">
                <a:latin typeface="TeXGyreHeros"/>
                <a:cs typeface="TeXGyreHeros"/>
              </a:rPr>
              <a:t>ku </a:t>
            </a:r>
            <a:r>
              <a:rPr sz="1100" spc="-5" dirty="0">
                <a:latin typeface="TeXGyreHeros"/>
                <a:cs typeface="TeXGyreHeros"/>
              </a:rPr>
              <a:t>kultivohet për më </a:t>
            </a:r>
            <a:r>
              <a:rPr sz="1100" dirty="0">
                <a:latin typeface="TeXGyreHeros"/>
                <a:cs typeface="TeXGyreHeros"/>
              </a:rPr>
              <a:t>se 100 vjet;  fara </a:t>
            </a:r>
            <a:r>
              <a:rPr sz="1100" spc="-5" dirty="0">
                <a:latin typeface="TeXGyreHeros"/>
                <a:cs typeface="TeXGyreHeros"/>
              </a:rPr>
              <a:t>është </a:t>
            </a:r>
            <a:r>
              <a:rPr sz="1100" spc="-10" dirty="0">
                <a:latin typeface="TeXGyreHeros"/>
                <a:cs typeface="TeXGyreHeros"/>
              </a:rPr>
              <a:t>mbajtur, </a:t>
            </a:r>
            <a:r>
              <a:rPr sz="1100" spc="-5" dirty="0">
                <a:latin typeface="TeXGyreHeros"/>
                <a:cs typeface="TeXGyreHeros"/>
              </a:rPr>
              <a:t>ruajtur </a:t>
            </a:r>
            <a:r>
              <a:rPr sz="1100" dirty="0">
                <a:latin typeface="TeXGyreHeros"/>
                <a:cs typeface="TeXGyreHeros"/>
              </a:rPr>
              <a:t>dhe </a:t>
            </a:r>
            <a:r>
              <a:rPr sz="1100" spc="-5" dirty="0">
                <a:latin typeface="TeXGyreHeros"/>
                <a:cs typeface="TeXGyreHeros"/>
              </a:rPr>
              <a:t>trashëguar në familje </a:t>
            </a:r>
            <a:r>
              <a:rPr sz="1100" dirty="0">
                <a:latin typeface="TeXGyreHeros"/>
                <a:cs typeface="TeXGyreHeros"/>
              </a:rPr>
              <a:t>brez </a:t>
            </a:r>
            <a:r>
              <a:rPr sz="1100" spc="-5" dirty="0">
                <a:latin typeface="TeXGyreHeros"/>
                <a:cs typeface="TeXGyreHeros"/>
              </a:rPr>
              <a:t>pas </a:t>
            </a:r>
            <a:r>
              <a:rPr sz="1100" dirty="0">
                <a:latin typeface="TeXGyreHeros"/>
                <a:cs typeface="TeXGyreHeros"/>
              </a:rPr>
              <a:t>brezi. </a:t>
            </a:r>
            <a:r>
              <a:rPr sz="1100" spc="-5" dirty="0">
                <a:latin typeface="TeXGyreHeros"/>
                <a:cs typeface="TeXGyreHeros"/>
              </a:rPr>
              <a:t>Është pak </a:t>
            </a:r>
            <a:r>
              <a:rPr sz="1100" dirty="0">
                <a:latin typeface="TeXGyreHeros"/>
                <a:cs typeface="TeXGyreHeros"/>
              </a:rPr>
              <a:t>i  </a:t>
            </a:r>
            <a:r>
              <a:rPr sz="1100" spc="-10" dirty="0">
                <a:latin typeface="TeXGyreHeros"/>
                <a:cs typeface="TeXGyreHeros"/>
              </a:rPr>
              <a:t>përhapur, </a:t>
            </a:r>
            <a:r>
              <a:rPr sz="1100" dirty="0">
                <a:latin typeface="TeXGyreHeros"/>
                <a:cs typeface="TeXGyreHeros"/>
              </a:rPr>
              <a:t>aktualisht </a:t>
            </a:r>
            <a:r>
              <a:rPr sz="1100" spc="-10" dirty="0">
                <a:latin typeface="TeXGyreHeros"/>
                <a:cs typeface="TeXGyreHeros"/>
              </a:rPr>
              <a:t>zë </a:t>
            </a:r>
            <a:r>
              <a:rPr sz="1100" spc="-5" dirty="0">
                <a:latin typeface="TeXGyreHeros"/>
                <a:cs typeface="TeXGyreHeros"/>
              </a:rPr>
              <a:t>rreth </a:t>
            </a:r>
            <a:r>
              <a:rPr sz="1100" dirty="0">
                <a:latin typeface="TeXGyreHeros"/>
                <a:cs typeface="TeXGyreHeros"/>
              </a:rPr>
              <a:t>25-30 % të sipërfaqes që </a:t>
            </a:r>
            <a:r>
              <a:rPr sz="1100" spc="-5" dirty="0">
                <a:latin typeface="TeXGyreHeros"/>
                <a:cs typeface="TeXGyreHeros"/>
              </a:rPr>
              <a:t>mbillet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misër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zonën 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Bjeshkëve. Misri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Çeremit, </a:t>
            </a:r>
            <a:r>
              <a:rPr sz="1100" dirty="0">
                <a:latin typeface="TeXGyreHeros"/>
                <a:cs typeface="TeXGyreHeros"/>
              </a:rPr>
              <a:t>njihet </a:t>
            </a:r>
            <a:r>
              <a:rPr sz="1100" spc="-5" dirty="0">
                <a:latin typeface="TeXGyreHeros"/>
                <a:cs typeface="TeXGyreHeros"/>
              </a:rPr>
              <a:t>edhe </a:t>
            </a:r>
            <a:r>
              <a:rPr sz="1100" dirty="0">
                <a:latin typeface="TeXGyreHeros"/>
                <a:cs typeface="TeXGyreHeros"/>
              </a:rPr>
              <a:t>me emrin </a:t>
            </a:r>
            <a:r>
              <a:rPr sz="1100" spc="-5" dirty="0">
                <a:latin typeface="TeXGyreHeros"/>
                <a:cs typeface="TeXGyreHeros"/>
              </a:rPr>
              <a:t>“Misër </a:t>
            </a:r>
            <a:r>
              <a:rPr sz="1100" dirty="0">
                <a:latin typeface="TeXGyreHeros"/>
                <a:cs typeface="TeXGyreHeros"/>
              </a:rPr>
              <a:t>i</a:t>
            </a:r>
            <a:r>
              <a:rPr sz="1100" spc="1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Bjeshkës”.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950">
              <a:latin typeface="TeXGyreHeros"/>
              <a:cs typeface="TeXGyreHeros"/>
            </a:endParaRPr>
          </a:p>
          <a:p>
            <a:pPr marL="12700" marR="5080" indent="179705" algn="just">
              <a:lnSpc>
                <a:spcPct val="105500"/>
              </a:lnSpc>
            </a:pPr>
            <a:r>
              <a:rPr sz="1100" b="1" spc="-5" dirty="0">
                <a:latin typeface="Arial"/>
                <a:cs typeface="Arial"/>
              </a:rPr>
              <a:t>Kushtet</a:t>
            </a:r>
            <a:r>
              <a:rPr sz="1100" b="1" spc="-4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e</a:t>
            </a:r>
            <a:r>
              <a:rPr sz="1100" b="1" spc="-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kultivimit:</a:t>
            </a:r>
            <a:r>
              <a:rPr sz="1100" b="1" spc="-35" dirty="0">
                <a:latin typeface="Arial"/>
                <a:cs typeface="Arial"/>
              </a:rPr>
              <a:t> </a:t>
            </a:r>
            <a:r>
              <a:rPr sz="1100" dirty="0">
                <a:latin typeface="TeXGyreHeros"/>
                <a:cs typeface="TeXGyreHeros"/>
              </a:rPr>
              <a:t>Në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ngastra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të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sheshta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tarraca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malore,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me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orgjinë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kolu-  </a:t>
            </a:r>
            <a:r>
              <a:rPr sz="1100" spc="-5" dirty="0">
                <a:latin typeface="TeXGyreHeros"/>
                <a:cs typeface="TeXGyreHeros"/>
              </a:rPr>
              <a:t>vione malore.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950">
              <a:latin typeface="TeXGyreHeros"/>
              <a:cs typeface="TeXGyreHeros"/>
            </a:endParaRPr>
          </a:p>
          <a:p>
            <a:pPr marL="12700" marR="5080" indent="179705" algn="just">
              <a:lnSpc>
                <a:spcPct val="106100"/>
              </a:lnSpc>
            </a:pPr>
            <a:r>
              <a:rPr sz="1100" b="1" spc="-5" dirty="0">
                <a:latin typeface="Arial"/>
                <a:cs typeface="Arial"/>
              </a:rPr>
              <a:t>Përshkrimi: </a:t>
            </a:r>
            <a:r>
              <a:rPr sz="1100" spc="-5" dirty="0">
                <a:latin typeface="TeXGyreHeros"/>
                <a:cs typeface="TeXGyreHeros"/>
              </a:rPr>
              <a:t>Kultivar autokton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cikël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10" dirty="0">
                <a:latin typeface="TeXGyreHeros"/>
                <a:cs typeface="TeXGyreHeros"/>
              </a:rPr>
              <a:t>shkurtër, </a:t>
            </a:r>
            <a:r>
              <a:rPr sz="1100" dirty="0">
                <a:latin typeface="TeXGyreHeros"/>
                <a:cs typeface="TeXGyreHeros"/>
              </a:rPr>
              <a:t>shumë i </a:t>
            </a:r>
            <a:r>
              <a:rPr sz="1100" spc="-5" dirty="0">
                <a:latin typeface="TeXGyreHeros"/>
                <a:cs typeface="TeXGyreHeros"/>
              </a:rPr>
              <a:t>hershëm. </a:t>
            </a:r>
            <a:r>
              <a:rPr sz="1100" dirty="0">
                <a:latin typeface="TeXGyreHeros"/>
                <a:cs typeface="TeXGyreHeros"/>
              </a:rPr>
              <a:t>Bimë  me </a:t>
            </a:r>
            <a:r>
              <a:rPr sz="1100" spc="-5" dirty="0">
                <a:latin typeface="TeXGyreHeros"/>
                <a:cs typeface="TeXGyreHeros"/>
              </a:rPr>
              <a:t>kërcell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10" dirty="0">
                <a:latin typeface="TeXGyreHeros"/>
                <a:cs typeface="TeXGyreHeros"/>
              </a:rPr>
              <a:t>shkurtër, </a:t>
            </a:r>
            <a:r>
              <a:rPr sz="1100" spc="-5" dirty="0">
                <a:latin typeface="TeXGyreHeros"/>
                <a:cs typeface="TeXGyreHeros"/>
              </a:rPr>
              <a:t>1,3-1,5 </a:t>
            </a:r>
            <a:r>
              <a:rPr sz="1100" dirty="0">
                <a:latin typeface="TeXGyreHeros"/>
                <a:cs typeface="TeXGyreHeros"/>
              </a:rPr>
              <a:t>m, formon 1-2 </a:t>
            </a:r>
            <a:r>
              <a:rPr sz="1100" spc="-5" dirty="0">
                <a:latin typeface="TeXGyreHeros"/>
                <a:cs typeface="TeXGyreHeros"/>
              </a:rPr>
              <a:t>kalli për bimë; </a:t>
            </a:r>
            <a:r>
              <a:rPr sz="1100" dirty="0">
                <a:latin typeface="TeXGyreHeros"/>
                <a:cs typeface="TeXGyreHeros"/>
              </a:rPr>
              <a:t>kalli i vogël </a:t>
            </a:r>
            <a:r>
              <a:rPr sz="1100" spc="-5" dirty="0">
                <a:latin typeface="TeXGyreHeros"/>
                <a:cs typeface="TeXGyreHeros"/>
              </a:rPr>
              <a:t>konik, me  gjatësi 10-12 cm,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12 rreshta dhe 18-20 </a:t>
            </a:r>
            <a:r>
              <a:rPr sz="1100" dirty="0">
                <a:latin typeface="TeXGyreHeros"/>
                <a:cs typeface="TeXGyreHeros"/>
              </a:rPr>
              <a:t>kokrra </a:t>
            </a:r>
            <a:r>
              <a:rPr sz="1100" spc="-5" dirty="0">
                <a:latin typeface="TeXGyreHeros"/>
                <a:cs typeface="TeXGyreHeros"/>
              </a:rPr>
              <a:t>në rresht,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dirty="0">
                <a:latin typeface="TeXGyreHeros"/>
                <a:cs typeface="TeXGyreHeros"/>
              </a:rPr>
              <a:t>koçan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bardhë,  </a:t>
            </a:r>
            <a:r>
              <a:rPr sz="1100" dirty="0">
                <a:latin typeface="TeXGyreHeros"/>
                <a:cs typeface="TeXGyreHeros"/>
              </a:rPr>
              <a:t>kokërr e </a:t>
            </a:r>
            <a:r>
              <a:rPr sz="1100" spc="-5" dirty="0">
                <a:latin typeface="TeXGyreHeros"/>
                <a:cs typeface="TeXGyreHeros"/>
              </a:rPr>
              <a:t>verdhë </a:t>
            </a:r>
            <a:r>
              <a:rPr sz="1100" dirty="0">
                <a:latin typeface="TeXGyreHeros"/>
                <a:cs typeface="TeXGyreHeros"/>
              </a:rPr>
              <a:t>e me </a:t>
            </a:r>
            <a:r>
              <a:rPr sz="1100" spc="-5" dirty="0">
                <a:latin typeface="TeXGyreHeros"/>
                <a:cs typeface="TeXGyreHeros"/>
              </a:rPr>
              <a:t>konsistencë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qelqore.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eXGyreHeros"/>
              <a:cs typeface="TeXGyreHeros"/>
            </a:endParaRPr>
          </a:p>
          <a:p>
            <a:pPr marL="192405" algn="just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Kultivimi: </a:t>
            </a:r>
            <a:r>
              <a:rPr sz="1100" spc="-5" dirty="0">
                <a:latin typeface="TeXGyreHeros"/>
                <a:cs typeface="TeXGyreHeros"/>
              </a:rPr>
              <a:t>Mbillet në mes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muajit </a:t>
            </a:r>
            <a:r>
              <a:rPr sz="1100" dirty="0">
                <a:latin typeface="TeXGyreHeros"/>
                <a:cs typeface="TeXGyreHeros"/>
              </a:rPr>
              <a:t>maj </a:t>
            </a:r>
            <a:r>
              <a:rPr sz="1100" spc="-5" dirty="0">
                <a:latin typeface="TeXGyreHeros"/>
                <a:cs typeface="TeXGyreHeros"/>
              </a:rPr>
              <a:t>dhe vilet në fund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gushtit.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950">
              <a:latin typeface="TeXGyreHeros"/>
              <a:cs typeface="TeXGyreHeros"/>
            </a:endParaRPr>
          </a:p>
          <a:p>
            <a:pPr marL="12700" marR="5715" indent="179705" algn="just">
              <a:lnSpc>
                <a:spcPct val="106400"/>
              </a:lnSpc>
            </a:pPr>
            <a:r>
              <a:rPr sz="1100" b="1" spc="-10" dirty="0">
                <a:latin typeface="Arial"/>
                <a:cs typeface="Arial"/>
              </a:rPr>
              <a:t>Teknologjia: </a:t>
            </a:r>
            <a:r>
              <a:rPr sz="1100" spc="-5" dirty="0">
                <a:latin typeface="TeXGyreHeros"/>
                <a:cs typeface="TeXGyreHeros"/>
              </a:rPr>
              <a:t>Plehërim toke me 40-50 kv/dynym </a:t>
            </a:r>
            <a:r>
              <a:rPr sz="1100" dirty="0">
                <a:latin typeface="TeXGyreHeros"/>
                <a:cs typeface="TeXGyreHeros"/>
              </a:rPr>
              <a:t>pleh </a:t>
            </a:r>
            <a:r>
              <a:rPr sz="1100" spc="-5" dirty="0">
                <a:latin typeface="TeXGyreHeros"/>
                <a:cs typeface="TeXGyreHeros"/>
              </a:rPr>
              <a:t>organik, </a:t>
            </a:r>
            <a:r>
              <a:rPr sz="1100" dirty="0">
                <a:latin typeface="TeXGyreHeros"/>
                <a:cs typeface="TeXGyreHeros"/>
              </a:rPr>
              <a:t>plugim </a:t>
            </a:r>
            <a:r>
              <a:rPr sz="1100" spc="-5" dirty="0">
                <a:latin typeface="TeXGyreHeros"/>
                <a:cs typeface="TeXGyreHeros"/>
              </a:rPr>
              <a:t>20-25  </a:t>
            </a:r>
            <a:r>
              <a:rPr sz="1100" dirty="0">
                <a:latin typeface="TeXGyreHeros"/>
                <a:cs typeface="TeXGyreHeros"/>
              </a:rPr>
              <a:t>cm, lesim, </a:t>
            </a:r>
            <a:r>
              <a:rPr sz="1100" spc="-5" dirty="0">
                <a:latin typeface="TeXGyreHeros"/>
                <a:cs typeface="TeXGyreHeros"/>
              </a:rPr>
              <a:t>mbjellje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brazda 50-60 </a:t>
            </a:r>
            <a:r>
              <a:rPr sz="1100" dirty="0">
                <a:latin typeface="TeXGyreHeros"/>
                <a:cs typeface="TeXGyreHeros"/>
              </a:rPr>
              <a:t>cm larg </a:t>
            </a:r>
            <a:r>
              <a:rPr sz="1100" spc="-5" dirty="0">
                <a:latin typeface="TeXGyreHeros"/>
                <a:cs typeface="TeXGyreHeros"/>
              </a:rPr>
              <a:t>rreshti nga rreshti, ujitje, prashitje  dhe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vjelje.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eXGyreHeros"/>
              <a:cs typeface="TeXGyreHeros"/>
            </a:endParaRPr>
          </a:p>
          <a:p>
            <a:pPr marL="192405" algn="just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Rendimenti: </a:t>
            </a:r>
            <a:r>
              <a:rPr sz="1100" dirty="0">
                <a:latin typeface="TeXGyreHeros"/>
                <a:cs typeface="TeXGyreHeros"/>
              </a:rPr>
              <a:t>3-4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kv/dynym.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10" dirty="0">
                <a:latin typeface="Arial"/>
                <a:cs typeface="Arial"/>
              </a:rPr>
              <a:t>Veçantitë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200">
              <a:latin typeface="Arial"/>
              <a:cs typeface="Arial"/>
            </a:endParaRPr>
          </a:p>
          <a:p>
            <a:pPr marL="12700" marR="2776220" indent="179705" algn="just">
              <a:lnSpc>
                <a:spcPct val="106100"/>
              </a:lnSpc>
            </a:pPr>
            <a:r>
              <a:rPr sz="1100" b="1" spc="-5" dirty="0">
                <a:latin typeface="Arial"/>
                <a:cs typeface="Arial"/>
              </a:rPr>
              <a:t>Pozitive: </a:t>
            </a:r>
            <a:r>
              <a:rPr sz="1100" spc="-5" dirty="0">
                <a:latin typeface="TeXGyreHeros"/>
                <a:cs typeface="TeXGyreHeros"/>
              </a:rPr>
              <a:t>Është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qëndrue-  </a:t>
            </a:r>
            <a:r>
              <a:rPr sz="1100" dirty="0">
                <a:latin typeface="TeXGyreHeros"/>
                <a:cs typeface="TeXGyreHeros"/>
              </a:rPr>
              <a:t>shëm </a:t>
            </a:r>
            <a:r>
              <a:rPr sz="1100" spc="-5" dirty="0">
                <a:latin typeface="TeXGyreHeros"/>
                <a:cs typeface="TeXGyreHeros"/>
              </a:rPr>
              <a:t>ndaj luhatjeve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tempera-  turës, thatësisë </a:t>
            </a:r>
            <a:r>
              <a:rPr sz="1100" dirty="0">
                <a:latin typeface="TeXGyreHeros"/>
                <a:cs typeface="TeXGyreHeros"/>
              </a:rPr>
              <a:t>dhe </a:t>
            </a:r>
            <a:r>
              <a:rPr sz="1100" spc="-5" dirty="0">
                <a:latin typeface="TeXGyreHeros"/>
                <a:cs typeface="TeXGyreHeros"/>
              </a:rPr>
              <a:t>sëmundjeve </a:t>
            </a:r>
            <a:r>
              <a:rPr sz="1100" dirty="0">
                <a:latin typeface="TeXGyreHeros"/>
                <a:cs typeface="TeXGyreHeros"/>
              </a:rPr>
              <a:t>të  </a:t>
            </a:r>
            <a:r>
              <a:rPr sz="1100" spc="-5" dirty="0">
                <a:latin typeface="TeXGyreHeros"/>
                <a:cs typeface="TeXGyreHeros"/>
              </a:rPr>
              <a:t>ndryshme.</a:t>
            </a:r>
            <a:endParaRPr sz="1100">
              <a:latin typeface="TeXGyreHeros"/>
              <a:cs typeface="TeXGyreHeros"/>
            </a:endParaRPr>
          </a:p>
          <a:p>
            <a:pPr marL="192405" algn="just">
              <a:lnSpc>
                <a:spcPct val="100000"/>
              </a:lnSpc>
              <a:spcBef>
                <a:spcPts val="75"/>
              </a:spcBef>
            </a:pPr>
            <a:r>
              <a:rPr sz="1100" spc="-5" dirty="0">
                <a:latin typeface="TeXGyreHeros"/>
                <a:cs typeface="TeXGyreHeros"/>
              </a:rPr>
              <a:t>Bën bukë të mirë </a:t>
            </a:r>
            <a:r>
              <a:rPr sz="1100" dirty="0">
                <a:latin typeface="TeXGyreHeros"/>
                <a:cs typeface="TeXGyreHeros"/>
              </a:rPr>
              <a:t>e me</a:t>
            </a:r>
            <a:r>
              <a:rPr sz="1100" spc="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shije.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000">
              <a:latin typeface="TeXGyreHeros"/>
              <a:cs typeface="TeXGyreHeros"/>
            </a:endParaRPr>
          </a:p>
          <a:p>
            <a:pPr marL="192405" algn="just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Negative: </a:t>
            </a:r>
            <a:r>
              <a:rPr sz="1100" spc="-5" dirty="0">
                <a:latin typeface="TeXGyreHeros"/>
                <a:cs typeface="TeXGyreHeros"/>
              </a:rPr>
              <a:t>Jep </a:t>
            </a:r>
            <a:r>
              <a:rPr sz="1100" dirty="0">
                <a:latin typeface="TeXGyreHeros"/>
                <a:cs typeface="TeXGyreHeros"/>
              </a:rPr>
              <a:t>prodhim të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ulët.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  <a:spcBef>
                <a:spcPts val="5"/>
              </a:spcBef>
            </a:pPr>
            <a:r>
              <a:rPr sz="1100" b="1" spc="-5" dirty="0">
                <a:latin typeface="Arial"/>
                <a:cs typeface="Arial"/>
              </a:rPr>
              <a:t>Përdorimi:</a:t>
            </a:r>
            <a:endParaRPr sz="1100">
              <a:latin typeface="Arial"/>
              <a:cs typeface="Arial"/>
            </a:endParaRPr>
          </a:p>
          <a:p>
            <a:pPr marL="192405" algn="just">
              <a:lnSpc>
                <a:spcPct val="100000"/>
              </a:lnSpc>
              <a:spcBef>
                <a:spcPts val="80"/>
              </a:spcBef>
            </a:pPr>
            <a:r>
              <a:rPr sz="1100" spc="-5" dirty="0">
                <a:latin typeface="TeXGyreHeros"/>
                <a:cs typeface="TeXGyreHeros"/>
              </a:rPr>
              <a:t>Për </a:t>
            </a:r>
            <a:r>
              <a:rPr sz="1100" dirty="0">
                <a:latin typeface="TeXGyreHeros"/>
                <a:cs typeface="TeXGyreHeros"/>
              </a:rPr>
              <a:t>bukë, </a:t>
            </a:r>
            <a:r>
              <a:rPr sz="1100" spc="-5" dirty="0">
                <a:latin typeface="TeXGyreHeros"/>
                <a:cs typeface="TeXGyreHeros"/>
              </a:rPr>
              <a:t>për konsum në</a:t>
            </a:r>
            <a:r>
              <a:rPr sz="1100" spc="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familje.</a:t>
            </a:r>
            <a:endParaRPr sz="1100">
              <a:latin typeface="TeXGyreHeros"/>
              <a:cs typeface="TeXGyreHeros"/>
            </a:endParaRPr>
          </a:p>
          <a:p>
            <a:pPr marL="12700" marR="2776855" indent="179705" algn="just">
              <a:lnSpc>
                <a:spcPct val="105900"/>
              </a:lnSpc>
              <a:spcBef>
                <a:spcPts val="1005"/>
              </a:spcBef>
            </a:pPr>
            <a:r>
              <a:rPr sz="1100" b="1" dirty="0">
                <a:latin typeface="Arial"/>
                <a:cs typeface="Arial"/>
              </a:rPr>
              <a:t>Risku:</a:t>
            </a:r>
            <a:r>
              <a:rPr sz="1100" b="1" spc="-75" dirty="0">
                <a:latin typeface="Arial"/>
                <a:cs typeface="Arial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Mund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7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rrezikohet</a:t>
            </a:r>
            <a:r>
              <a:rPr sz="1100" spc="-7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zhduk-  ja </a:t>
            </a:r>
            <a:r>
              <a:rPr sz="1100" spc="-5" dirty="0">
                <a:latin typeface="TeXGyreHeros"/>
                <a:cs typeface="TeXGyreHeros"/>
              </a:rPr>
              <a:t>në </a:t>
            </a:r>
            <a:r>
              <a:rPr sz="1100" spc="-10" dirty="0">
                <a:latin typeface="TeXGyreHeros"/>
                <a:cs typeface="TeXGyreHeros"/>
              </a:rPr>
              <a:t>se </a:t>
            </a:r>
            <a:r>
              <a:rPr sz="1100" spc="-5" dirty="0">
                <a:latin typeface="TeXGyreHeros"/>
                <a:cs typeface="TeXGyreHeros"/>
              </a:rPr>
              <a:t>largohen familjet </a:t>
            </a:r>
            <a:r>
              <a:rPr sz="1100" dirty="0">
                <a:latin typeface="TeXGyreHeros"/>
                <a:cs typeface="TeXGyreHeros"/>
              </a:rPr>
              <a:t>e vjetra e  </a:t>
            </a:r>
            <a:r>
              <a:rPr sz="1100" spc="-5" dirty="0">
                <a:latin typeface="TeXGyreHeros"/>
                <a:cs typeface="TeXGyreHeros"/>
              </a:rPr>
              <a:t>tradicionale.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750">
              <a:latin typeface="TeXGyreHeros"/>
              <a:cs typeface="TeXGyreHeros"/>
            </a:endParaRPr>
          </a:p>
          <a:p>
            <a:pPr marL="192405" algn="just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Shënim: </a:t>
            </a:r>
            <a:r>
              <a:rPr sz="1100" spc="-5" dirty="0">
                <a:latin typeface="TeXGyreHeros"/>
                <a:cs typeface="TeXGyreHeros"/>
              </a:rPr>
              <a:t>Ia vlen të </a:t>
            </a:r>
            <a:r>
              <a:rPr sz="1100" dirty="0">
                <a:latin typeface="TeXGyreHeros"/>
                <a:cs typeface="TeXGyreHeros"/>
              </a:rPr>
              <a:t>ruhet e të </a:t>
            </a:r>
            <a:r>
              <a:rPr sz="1100" spc="-5" dirty="0">
                <a:latin typeface="TeXGyreHeros"/>
                <a:cs typeface="TeXGyreHeros"/>
              </a:rPr>
              <a:t>shtohet.</a:t>
            </a:r>
            <a:endParaRPr sz="1100">
              <a:latin typeface="TeXGyreHeros"/>
              <a:cs typeface="TeXGyreHero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096005" y="5273802"/>
            <a:ext cx="2703830" cy="2726690"/>
            <a:chOff x="3096005" y="5273802"/>
            <a:chExt cx="2703830" cy="2726690"/>
          </a:xfrm>
        </p:grpSpPr>
        <p:sp>
          <p:nvSpPr>
            <p:cNvPr id="4" name="object 4"/>
            <p:cNvSpPr/>
            <p:nvPr/>
          </p:nvSpPr>
          <p:spPr>
            <a:xfrm>
              <a:off x="3098291" y="5277612"/>
              <a:ext cx="2699004" cy="272033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099815" y="5277612"/>
              <a:ext cx="2696210" cy="2719070"/>
            </a:xfrm>
            <a:custGeom>
              <a:avLst/>
              <a:gdLst/>
              <a:ahLst/>
              <a:cxnLst/>
              <a:rect l="l" t="t" r="r" b="b"/>
              <a:pathLst>
                <a:path w="2696210" h="2719070">
                  <a:moveTo>
                    <a:pt x="0" y="0"/>
                  </a:moveTo>
                  <a:lnTo>
                    <a:pt x="0" y="2718815"/>
                  </a:lnTo>
                  <a:lnTo>
                    <a:pt x="2695956" y="2718815"/>
                  </a:lnTo>
                  <a:lnTo>
                    <a:pt x="2695956" y="0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41275">
              <a:lnSpc>
                <a:spcPct val="100000"/>
              </a:lnSpc>
              <a:spcBef>
                <a:spcPts val="15"/>
              </a:spcBef>
            </a:pPr>
            <a:r>
              <a:rPr dirty="0"/>
              <a:t>- </a:t>
            </a:r>
            <a:fld id="{81D60167-4931-47E6-BA6A-407CBD079E47}" type="slidenum">
              <a:rPr dirty="0"/>
              <a:t>76</a:t>
            </a:fld>
            <a:r>
              <a:rPr spc="-100" dirty="0"/>
              <a:t> </a:t>
            </a:r>
            <a:r>
              <a:rPr dirty="0"/>
              <a:t>-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40155" y="638060"/>
            <a:ext cx="5030470" cy="76993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Arial"/>
                <a:cs typeface="Arial"/>
              </a:rPr>
              <a:t>Shesh i</a:t>
            </a:r>
            <a:r>
              <a:rPr sz="1400" b="1" spc="-1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zi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Arial"/>
              <a:cs typeface="Arial"/>
            </a:endParaRPr>
          </a:p>
          <a:p>
            <a:pPr marL="12700" marR="5080" indent="179705" algn="just">
              <a:lnSpc>
                <a:spcPct val="106100"/>
              </a:lnSpc>
              <a:spcBef>
                <a:spcPts val="1015"/>
              </a:spcBef>
            </a:pPr>
            <a:r>
              <a:rPr sz="1100" b="1" spc="10" dirty="0">
                <a:latin typeface="Arial"/>
                <a:cs typeface="Arial"/>
              </a:rPr>
              <a:t>Përhapja: </a:t>
            </a:r>
            <a:r>
              <a:rPr sz="1100" spc="5" dirty="0">
                <a:latin typeface="TeXGyreHeros"/>
                <a:cs typeface="TeXGyreHeros"/>
              </a:rPr>
              <a:t>Kultivar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5" dirty="0">
                <a:latin typeface="TeXGyreHeros"/>
                <a:cs typeface="TeXGyreHeros"/>
              </a:rPr>
              <a:t>vjetër </a:t>
            </a:r>
            <a:r>
              <a:rPr sz="1100" spc="10" dirty="0">
                <a:latin typeface="TeXGyreHeros"/>
                <a:cs typeface="TeXGyreHeros"/>
              </a:rPr>
              <a:t>autokton </a:t>
            </a:r>
            <a:r>
              <a:rPr sz="1100" spc="5" dirty="0">
                <a:latin typeface="TeXGyreHeros"/>
                <a:cs typeface="TeXGyreHeros"/>
              </a:rPr>
              <a:t>me prejardhje </a:t>
            </a:r>
            <a:r>
              <a:rPr sz="1100" spc="10" dirty="0">
                <a:latin typeface="TeXGyreHeros"/>
                <a:cs typeface="TeXGyreHeros"/>
              </a:rPr>
              <a:t>nga </a:t>
            </a:r>
            <a:r>
              <a:rPr sz="1100" spc="5" dirty="0">
                <a:latin typeface="TeXGyreHeros"/>
                <a:cs typeface="TeXGyreHeros"/>
              </a:rPr>
              <a:t>fshati </a:t>
            </a:r>
            <a:r>
              <a:rPr sz="1100" spc="10" dirty="0">
                <a:latin typeface="TeXGyreHeros"/>
                <a:cs typeface="TeXGyreHeros"/>
              </a:rPr>
              <a:t>Shesh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10" dirty="0">
                <a:latin typeface="TeXGyreHeros"/>
                <a:cs typeface="TeXGyreHeros"/>
              </a:rPr>
              <a:t>ko-  </a:t>
            </a:r>
            <a:r>
              <a:rPr sz="1100" spc="5" dirty="0">
                <a:latin typeface="TeXGyreHeros"/>
                <a:cs typeface="TeXGyreHeros"/>
              </a:rPr>
              <a:t>munës </a:t>
            </a:r>
            <a:r>
              <a:rPr sz="1100" dirty="0">
                <a:latin typeface="TeXGyreHeros"/>
                <a:cs typeface="TeXGyreHeros"/>
              </a:rPr>
              <a:t>së </a:t>
            </a:r>
            <a:r>
              <a:rPr sz="1100" spc="5" dirty="0">
                <a:latin typeface="TeXGyreHeros"/>
                <a:cs typeface="TeXGyreHeros"/>
              </a:rPr>
              <a:t>Ndroqit të rrethit të </a:t>
            </a:r>
            <a:r>
              <a:rPr sz="1100" dirty="0">
                <a:latin typeface="TeXGyreHeros"/>
                <a:cs typeface="TeXGyreHeros"/>
              </a:rPr>
              <a:t>Tiranës, </a:t>
            </a:r>
            <a:r>
              <a:rPr sz="1100" spc="5" dirty="0">
                <a:latin typeface="TeXGyreHeros"/>
                <a:cs typeface="TeXGyreHeros"/>
              </a:rPr>
              <a:t>nga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5" dirty="0">
                <a:latin typeface="TeXGyreHeros"/>
                <a:cs typeface="TeXGyreHeros"/>
              </a:rPr>
              <a:t>cili merr edhe emrin. Sot ai gjendet  </a:t>
            </a:r>
            <a:r>
              <a:rPr sz="1100" dirty="0">
                <a:latin typeface="TeXGyreHeros"/>
                <a:cs typeface="TeXGyreHeros"/>
              </a:rPr>
              <a:t> i </a:t>
            </a:r>
            <a:r>
              <a:rPr sz="1100" spc="5" dirty="0">
                <a:latin typeface="TeXGyreHeros"/>
                <a:cs typeface="TeXGyreHeros"/>
              </a:rPr>
              <a:t>përhapur në të gjithë vendin tonë </a:t>
            </a:r>
            <a:r>
              <a:rPr sz="1100" dirty="0">
                <a:latin typeface="TeXGyreHeros"/>
                <a:cs typeface="TeXGyreHeros"/>
              </a:rPr>
              <a:t>dhe zë </a:t>
            </a:r>
            <a:r>
              <a:rPr sz="1100" spc="5" dirty="0">
                <a:latin typeface="TeXGyreHeros"/>
                <a:cs typeface="TeXGyreHeros"/>
              </a:rPr>
              <a:t>vendin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5" dirty="0">
                <a:latin typeface="TeXGyreHeros"/>
                <a:cs typeface="TeXGyreHeros"/>
              </a:rPr>
              <a:t>parë </a:t>
            </a:r>
            <a:r>
              <a:rPr sz="1100" dirty="0">
                <a:latin typeface="TeXGyreHeros"/>
                <a:cs typeface="TeXGyreHeros"/>
              </a:rPr>
              <a:t>për </a:t>
            </a:r>
            <a:r>
              <a:rPr sz="1100" spc="10" dirty="0">
                <a:latin typeface="TeXGyreHeros"/>
                <a:cs typeface="TeXGyreHeros"/>
              </a:rPr>
              <a:t>sasinë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5" dirty="0">
                <a:latin typeface="TeXGyreHeros"/>
                <a:cs typeface="TeXGyreHeros"/>
              </a:rPr>
              <a:t>sipërfaqes  së</a:t>
            </a:r>
            <a:r>
              <a:rPr sz="1100" spc="10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mbjellë.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5" dirty="0">
                <a:latin typeface="Arial"/>
                <a:cs typeface="Arial"/>
              </a:rPr>
              <a:t>Përshkrimi:</a:t>
            </a:r>
            <a:endParaRPr sz="1100">
              <a:latin typeface="Arial"/>
              <a:cs typeface="Arial"/>
            </a:endParaRPr>
          </a:p>
          <a:p>
            <a:pPr marL="12700" marR="5080" indent="179705" algn="just">
              <a:lnSpc>
                <a:spcPct val="106100"/>
              </a:lnSpc>
              <a:spcBef>
                <a:spcPts val="5"/>
              </a:spcBef>
            </a:pPr>
            <a:r>
              <a:rPr sz="1100" spc="5" dirty="0">
                <a:latin typeface="TeXGyreHeros"/>
                <a:cs typeface="TeXGyreHeros"/>
              </a:rPr>
              <a:t>Lastarët kanë rritje </a:t>
            </a:r>
            <a:r>
              <a:rPr sz="1100" spc="10" dirty="0">
                <a:latin typeface="TeXGyreHeros"/>
                <a:cs typeface="TeXGyreHeros"/>
              </a:rPr>
              <a:t>të </a:t>
            </a:r>
            <a:r>
              <a:rPr sz="1100" spc="5" dirty="0">
                <a:latin typeface="TeXGyreHeros"/>
                <a:cs typeface="TeXGyreHeros"/>
              </a:rPr>
              <a:t>fuqishme,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5" dirty="0">
                <a:latin typeface="TeXGyreHeros"/>
                <a:cs typeface="TeXGyreHeros"/>
              </a:rPr>
              <a:t>ngjyrë </a:t>
            </a:r>
            <a:r>
              <a:rPr sz="1100" dirty="0">
                <a:latin typeface="TeXGyreHeros"/>
                <a:cs typeface="TeXGyreHeros"/>
              </a:rPr>
              <a:t>të gjelbër, me </a:t>
            </a:r>
            <a:r>
              <a:rPr sz="1100" spc="5" dirty="0">
                <a:latin typeface="TeXGyreHeros"/>
                <a:cs typeface="TeXGyreHeros"/>
              </a:rPr>
              <a:t>push. Në vjeshtë  marrin ngjyrë </a:t>
            </a:r>
            <a:r>
              <a:rPr sz="1100" spc="10" dirty="0">
                <a:latin typeface="TeXGyreHeros"/>
                <a:cs typeface="TeXGyreHeros"/>
              </a:rPr>
              <a:t>të </a:t>
            </a:r>
            <a:r>
              <a:rPr sz="1100" spc="5" dirty="0">
                <a:latin typeface="TeXGyreHeros"/>
                <a:cs typeface="TeXGyreHeros"/>
              </a:rPr>
              <a:t>verdhë në </a:t>
            </a:r>
            <a:r>
              <a:rPr sz="1100" dirty="0">
                <a:latin typeface="TeXGyreHeros"/>
                <a:cs typeface="TeXGyreHeros"/>
              </a:rPr>
              <a:t>kafe dhe në </a:t>
            </a:r>
            <a:r>
              <a:rPr sz="1100" spc="5" dirty="0">
                <a:latin typeface="TeXGyreHeros"/>
                <a:cs typeface="TeXGyreHeros"/>
              </a:rPr>
              <a:t>nyje ngjyrë violet. Gjethja është mesa-  tare, me formë </a:t>
            </a:r>
            <a:r>
              <a:rPr sz="1100" spc="10" dirty="0">
                <a:latin typeface="TeXGyreHeros"/>
                <a:cs typeface="TeXGyreHeros"/>
              </a:rPr>
              <a:t>pesëkëndëshe,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5" dirty="0">
                <a:latin typeface="TeXGyreHeros"/>
                <a:cs typeface="TeXGyreHeros"/>
              </a:rPr>
              <a:t>pesë lobe, me gropëzën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5" dirty="0">
                <a:latin typeface="TeXGyreHeros"/>
                <a:cs typeface="TeXGyreHeros"/>
              </a:rPr>
              <a:t>bishtit të </a:t>
            </a:r>
            <a:r>
              <a:rPr sz="1100" spc="-5" dirty="0">
                <a:latin typeface="TeXGyreHeros"/>
                <a:cs typeface="TeXGyreHeros"/>
              </a:rPr>
              <a:t>hapur.  </a:t>
            </a:r>
            <a:r>
              <a:rPr sz="1100" spc="5" dirty="0">
                <a:latin typeface="TeXGyreHeros"/>
                <a:cs typeface="TeXGyreHeros"/>
              </a:rPr>
              <a:t>Lulja është dyseksore </a:t>
            </a:r>
            <a:r>
              <a:rPr sz="1100" spc="10" dirty="0">
                <a:latin typeface="TeXGyreHeros"/>
                <a:cs typeface="TeXGyreHeros"/>
              </a:rPr>
              <a:t>normale. </a:t>
            </a:r>
            <a:r>
              <a:rPr sz="1100" spc="5" dirty="0">
                <a:latin typeface="TeXGyreHeros"/>
                <a:cs typeface="TeXGyreHeros"/>
              </a:rPr>
              <a:t>Numri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5" dirty="0">
                <a:latin typeface="TeXGyreHeros"/>
                <a:cs typeface="TeXGyreHeros"/>
              </a:rPr>
              <a:t>lulërive </a:t>
            </a:r>
            <a:r>
              <a:rPr sz="1100" dirty="0">
                <a:latin typeface="TeXGyreHeros"/>
                <a:cs typeface="TeXGyreHeros"/>
              </a:rPr>
              <a:t>për </a:t>
            </a:r>
            <a:r>
              <a:rPr sz="1100" spc="5" dirty="0">
                <a:latin typeface="TeXGyreHeros"/>
                <a:cs typeface="TeXGyreHeros"/>
              </a:rPr>
              <a:t>lastar shkon </a:t>
            </a:r>
            <a:r>
              <a:rPr sz="1100" spc="10" dirty="0">
                <a:latin typeface="TeXGyreHeros"/>
                <a:cs typeface="TeXGyreHeros"/>
              </a:rPr>
              <a:t>nga </a:t>
            </a:r>
            <a:r>
              <a:rPr sz="1100" spc="5" dirty="0">
                <a:latin typeface="TeXGyreHeros"/>
                <a:cs typeface="TeXGyreHeros"/>
              </a:rPr>
              <a:t>2.1 deri</a:t>
            </a:r>
            <a:r>
              <a:rPr sz="1100" spc="19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në</a:t>
            </a:r>
            <a:endParaRPr sz="1100">
              <a:latin typeface="TeXGyreHeros"/>
              <a:cs typeface="TeXGyreHeros"/>
            </a:endParaRPr>
          </a:p>
          <a:p>
            <a:pPr marL="12700" marR="5080" algn="just">
              <a:lnSpc>
                <a:spcPts val="1400"/>
              </a:lnSpc>
              <a:spcBef>
                <a:spcPts val="50"/>
              </a:spcBef>
            </a:pPr>
            <a:r>
              <a:rPr sz="1100" spc="5" dirty="0">
                <a:latin typeface="TeXGyreHeros"/>
                <a:cs typeface="TeXGyreHeros"/>
              </a:rPr>
              <a:t>3. Bistaku është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5" dirty="0">
                <a:latin typeface="TeXGyreHeros"/>
                <a:cs typeface="TeXGyreHeros"/>
              </a:rPr>
              <a:t>madh </a:t>
            </a:r>
            <a:r>
              <a:rPr sz="1100" dirty="0">
                <a:latin typeface="TeXGyreHeros"/>
                <a:cs typeface="TeXGyreHeros"/>
              </a:rPr>
              <a:t>, </a:t>
            </a:r>
            <a:r>
              <a:rPr sz="1100" spc="5" dirty="0">
                <a:latin typeface="TeXGyreHeros"/>
                <a:cs typeface="TeXGyreHeros"/>
              </a:rPr>
              <a:t>me gjatësi mesatare, mesatarisht </a:t>
            </a:r>
            <a:r>
              <a:rPr sz="1100" dirty="0">
                <a:latin typeface="TeXGyreHeros"/>
                <a:cs typeface="TeXGyreHeros"/>
              </a:rPr>
              <a:t>i ngjeshur. </a:t>
            </a:r>
            <a:r>
              <a:rPr sz="1100" spc="5" dirty="0">
                <a:latin typeface="TeXGyreHeros"/>
                <a:cs typeface="TeXGyreHeros"/>
              </a:rPr>
              <a:t>Kokrrat  janë të rrumbullakëta, me </a:t>
            </a:r>
            <a:r>
              <a:rPr sz="1100" spc="10" dirty="0">
                <a:latin typeface="TeXGyreHeros"/>
                <a:cs typeface="TeXGyreHeros"/>
              </a:rPr>
              <a:t>madhësi mesatare, </a:t>
            </a:r>
            <a:r>
              <a:rPr sz="1100" spc="5" dirty="0">
                <a:latin typeface="TeXGyreHeros"/>
                <a:cs typeface="TeXGyreHeros"/>
              </a:rPr>
              <a:t>me ngjyrë blu në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5" dirty="0">
                <a:latin typeface="TeXGyreHeros"/>
                <a:cs typeface="TeXGyreHeros"/>
              </a:rPr>
              <a:t>zezë, me  puhizë, </a:t>
            </a:r>
            <a:r>
              <a:rPr sz="1100" spc="10" dirty="0">
                <a:latin typeface="TeXGyreHeros"/>
                <a:cs typeface="TeXGyreHeros"/>
              </a:rPr>
              <a:t>me </a:t>
            </a:r>
            <a:r>
              <a:rPr sz="1100" spc="5" dirty="0">
                <a:latin typeface="TeXGyreHeros"/>
                <a:cs typeface="TeXGyreHeros"/>
              </a:rPr>
              <a:t>cipë mesatarisht të trashë, me </a:t>
            </a:r>
            <a:r>
              <a:rPr sz="1100" dirty="0">
                <a:latin typeface="TeXGyreHeros"/>
                <a:cs typeface="TeXGyreHeros"/>
              </a:rPr>
              <a:t>2 </a:t>
            </a:r>
            <a:r>
              <a:rPr sz="1100" spc="5" dirty="0">
                <a:latin typeface="TeXGyreHeros"/>
                <a:cs typeface="TeXGyreHeros"/>
              </a:rPr>
              <a:t>deri </a:t>
            </a:r>
            <a:r>
              <a:rPr sz="1100" dirty="0">
                <a:latin typeface="TeXGyreHeros"/>
                <a:cs typeface="TeXGyreHeros"/>
              </a:rPr>
              <a:t>në 3 </a:t>
            </a:r>
            <a:r>
              <a:rPr sz="1100" spc="5" dirty="0">
                <a:latin typeface="TeXGyreHeros"/>
                <a:cs typeface="TeXGyreHeros"/>
              </a:rPr>
              <a:t>fara, </a:t>
            </a:r>
            <a:r>
              <a:rPr sz="1100" dirty="0">
                <a:latin typeface="TeXGyreHeros"/>
                <a:cs typeface="TeXGyreHeros"/>
              </a:rPr>
              <a:t>pa</a:t>
            </a:r>
            <a:r>
              <a:rPr sz="1100" spc="195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aromë.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65"/>
              </a:spcBef>
            </a:pPr>
            <a:endParaRPr sz="95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5" dirty="0">
                <a:latin typeface="Arial"/>
                <a:cs typeface="Arial"/>
              </a:rPr>
              <a:t>Karakteristikat</a:t>
            </a:r>
            <a:r>
              <a:rPr sz="1100" b="1" spc="20" dirty="0">
                <a:latin typeface="Arial"/>
                <a:cs typeface="Arial"/>
              </a:rPr>
              <a:t> </a:t>
            </a:r>
            <a:r>
              <a:rPr sz="1100" b="1" spc="5" dirty="0">
                <a:latin typeface="Arial"/>
                <a:cs typeface="Arial"/>
              </a:rPr>
              <a:t>agronomike:</a:t>
            </a:r>
            <a:endParaRPr sz="1100">
              <a:latin typeface="Arial"/>
              <a:cs typeface="Arial"/>
            </a:endParaRPr>
          </a:p>
          <a:p>
            <a:pPr marL="12700" marR="3157220" indent="179705" algn="just">
              <a:lnSpc>
                <a:spcPct val="106000"/>
              </a:lnSpc>
              <a:spcBef>
                <a:spcPts val="5"/>
              </a:spcBef>
            </a:pPr>
            <a:r>
              <a:rPr sz="1100" dirty="0">
                <a:latin typeface="TeXGyreHeros"/>
                <a:cs typeface="TeXGyreHeros"/>
              </a:rPr>
              <a:t>Ky </a:t>
            </a:r>
            <a:r>
              <a:rPr sz="1100" spc="5" dirty="0">
                <a:latin typeface="TeXGyreHeros"/>
                <a:cs typeface="TeXGyreHeros"/>
              </a:rPr>
              <a:t>kultivar në toka me  taban </a:t>
            </a:r>
            <a:r>
              <a:rPr sz="1100" spc="10" dirty="0">
                <a:latin typeface="TeXGyreHeros"/>
                <a:cs typeface="TeXGyreHeros"/>
              </a:rPr>
              <a:t>të </a:t>
            </a:r>
            <a:r>
              <a:rPr sz="1100" spc="5" dirty="0">
                <a:latin typeface="TeXGyreHeros"/>
                <a:cs typeface="TeXGyreHeros"/>
              </a:rPr>
              <a:t>thellë, të shkrifa </a:t>
            </a:r>
            <a:r>
              <a:rPr sz="1100" dirty="0">
                <a:latin typeface="TeXGyreHeros"/>
                <a:cs typeface="TeXGyreHeros"/>
              </a:rPr>
              <a:t>e  </a:t>
            </a:r>
            <a:r>
              <a:rPr sz="1100" spc="5" dirty="0">
                <a:latin typeface="TeXGyreHeros"/>
                <a:cs typeface="TeXGyreHeros"/>
              </a:rPr>
              <a:t>me përmbajtje </a:t>
            </a:r>
            <a:r>
              <a:rPr sz="1100" spc="10" dirty="0">
                <a:latin typeface="TeXGyreHeros"/>
                <a:cs typeface="TeXGyreHeros"/>
              </a:rPr>
              <a:t>gëlqerore </a:t>
            </a:r>
            <a:r>
              <a:rPr sz="1100" spc="5" dirty="0">
                <a:latin typeface="TeXGyreHeros"/>
                <a:cs typeface="TeXGyreHeros"/>
              </a:rPr>
              <a:t>jep  prodhime të bollshme dhe  cilësore.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Duke</a:t>
            </a:r>
            <a:r>
              <a:rPr sz="1100" spc="-70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qenë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se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karak-  terizohet nga sytha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5" dirty="0">
                <a:latin typeface="TeXGyreHeros"/>
                <a:cs typeface="TeXGyreHeros"/>
              </a:rPr>
              <a:t>bazës  prodhues mund të aplikohen  si krasitjet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5" dirty="0">
                <a:latin typeface="TeXGyreHeros"/>
                <a:cs typeface="TeXGyreHeros"/>
              </a:rPr>
              <a:t>shkurtra ashtu  dhe ato të përziera. </a:t>
            </a:r>
            <a:r>
              <a:rPr sz="1100" spc="10" dirty="0">
                <a:latin typeface="TeXGyreHeros"/>
                <a:cs typeface="TeXGyreHeros"/>
              </a:rPr>
              <a:t>Shkon  </a:t>
            </a:r>
            <a:r>
              <a:rPr sz="1100" spc="5" dirty="0">
                <a:latin typeface="TeXGyreHeros"/>
                <a:cs typeface="TeXGyreHeros"/>
              </a:rPr>
              <a:t>mire me nënshartesat</a:t>
            </a:r>
            <a:r>
              <a:rPr sz="1100" spc="-175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Kobber  </a:t>
            </a:r>
            <a:r>
              <a:rPr sz="1100" dirty="0">
                <a:latin typeface="TeXGyreHeros"/>
                <a:cs typeface="TeXGyreHeros"/>
              </a:rPr>
              <a:t>5 </a:t>
            </a:r>
            <a:r>
              <a:rPr sz="1100" spc="5" dirty="0">
                <a:latin typeface="TeXGyreHeros"/>
                <a:cs typeface="TeXGyreHeros"/>
              </a:rPr>
              <a:t>bb, </a:t>
            </a:r>
            <a:r>
              <a:rPr sz="1100" spc="-20" dirty="0">
                <a:latin typeface="TeXGyreHeros"/>
                <a:cs typeface="TeXGyreHeros"/>
              </a:rPr>
              <a:t>110 </a:t>
            </a:r>
            <a:r>
              <a:rPr sz="1100" dirty="0">
                <a:latin typeface="TeXGyreHeros"/>
                <a:cs typeface="TeXGyreHeros"/>
              </a:rPr>
              <a:t>R, </a:t>
            </a:r>
            <a:r>
              <a:rPr sz="1100" spc="-15" dirty="0">
                <a:latin typeface="TeXGyreHeros"/>
                <a:cs typeface="TeXGyreHeros"/>
              </a:rPr>
              <a:t>1103 </a:t>
            </a:r>
            <a:r>
              <a:rPr sz="1100" spc="-65" dirty="0">
                <a:latin typeface="TeXGyreHeros"/>
                <a:cs typeface="TeXGyreHeros"/>
              </a:rPr>
              <a:t>P. </a:t>
            </a:r>
            <a:r>
              <a:rPr sz="1100" spc="5" dirty="0">
                <a:latin typeface="TeXGyreHeros"/>
                <a:cs typeface="TeXGyreHeros"/>
              </a:rPr>
              <a:t>Preket  nga sëmundjet </a:t>
            </a:r>
            <a:r>
              <a:rPr sz="1100" spc="10" dirty="0">
                <a:latin typeface="TeXGyreHeros"/>
                <a:cs typeface="TeXGyreHeros"/>
              </a:rPr>
              <a:t>kërpudhore,  </a:t>
            </a:r>
            <a:r>
              <a:rPr sz="1100" spc="5" dirty="0">
                <a:latin typeface="TeXGyreHeros"/>
                <a:cs typeface="TeXGyreHeros"/>
              </a:rPr>
              <a:t>tenja, kalbëzimi. Grumbullon  mesatarisht 23-25% </a:t>
            </a:r>
            <a:r>
              <a:rPr sz="1100" spc="-5" dirty="0">
                <a:latin typeface="TeXGyreHeros"/>
                <a:cs typeface="TeXGyreHeros"/>
              </a:rPr>
              <a:t>sheqer,  </a:t>
            </a:r>
            <a:r>
              <a:rPr sz="1100" spc="5" dirty="0">
                <a:latin typeface="TeXGyreHeros"/>
                <a:cs typeface="TeXGyreHeros"/>
              </a:rPr>
              <a:t>por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5" dirty="0">
                <a:latin typeface="TeXGyreHeros"/>
                <a:cs typeface="TeXGyreHeros"/>
              </a:rPr>
              <a:t>vite të </a:t>
            </a:r>
            <a:r>
              <a:rPr sz="1100" spc="10" dirty="0">
                <a:latin typeface="TeXGyreHeros"/>
                <a:cs typeface="TeXGyreHeros"/>
              </a:rPr>
              <a:t>veçanta </a:t>
            </a:r>
            <a:r>
              <a:rPr sz="1100" spc="5" dirty="0">
                <a:latin typeface="TeXGyreHeros"/>
                <a:cs typeface="TeXGyreHeros"/>
              </a:rPr>
              <a:t>sasia 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5" dirty="0">
                <a:latin typeface="TeXGyreHeros"/>
                <a:cs typeface="TeXGyreHeros"/>
              </a:rPr>
              <a:t>sheqerit arrin 27%. Piqet  vonë.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5" dirty="0">
                <a:latin typeface="Arial"/>
                <a:cs typeface="Arial"/>
              </a:rPr>
              <a:t>Përdorimi:</a:t>
            </a:r>
            <a:endParaRPr sz="1100">
              <a:latin typeface="Arial"/>
              <a:cs typeface="Arial"/>
            </a:endParaRPr>
          </a:p>
          <a:p>
            <a:pPr marL="12700" marR="3157855" indent="179705">
              <a:lnSpc>
                <a:spcPts val="1400"/>
              </a:lnSpc>
              <a:spcBef>
                <a:spcPts val="55"/>
              </a:spcBef>
            </a:pPr>
            <a:r>
              <a:rPr sz="1100" spc="5" dirty="0">
                <a:latin typeface="TeXGyreHeros"/>
                <a:cs typeface="TeXGyreHeros"/>
              </a:rPr>
              <a:t>Kultivar kryesisht </a:t>
            </a:r>
            <a:r>
              <a:rPr sz="1100" spc="10" dirty="0">
                <a:latin typeface="TeXGyreHeros"/>
                <a:cs typeface="TeXGyreHeros"/>
              </a:rPr>
              <a:t>për </a:t>
            </a:r>
            <a:r>
              <a:rPr sz="1100" spc="5" dirty="0">
                <a:latin typeface="TeXGyreHeros"/>
                <a:cs typeface="TeXGyreHeros"/>
              </a:rPr>
              <a:t>pro-  dhimin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5" dirty="0">
                <a:latin typeface="TeXGyreHeros"/>
                <a:cs typeface="TeXGyreHeros"/>
              </a:rPr>
              <a:t>verës për tryezë,</a:t>
            </a:r>
            <a:r>
              <a:rPr sz="1100" spc="-16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me</a:t>
            </a:r>
            <a:endParaRPr sz="1100">
              <a:latin typeface="TeXGyreHeros"/>
              <a:cs typeface="TeXGyreHeros"/>
            </a:endParaRPr>
          </a:p>
          <a:p>
            <a:pPr marL="12700" marR="3157855">
              <a:lnSpc>
                <a:spcPts val="1390"/>
              </a:lnSpc>
              <a:spcBef>
                <a:spcPts val="15"/>
              </a:spcBef>
            </a:pPr>
            <a:r>
              <a:rPr sz="1100" spc="5" dirty="0">
                <a:latin typeface="TeXGyreHeros"/>
                <a:cs typeface="TeXGyreHeros"/>
              </a:rPr>
              <a:t>përmbajtje </a:t>
            </a:r>
            <a:r>
              <a:rPr sz="1100" spc="10" dirty="0">
                <a:latin typeface="TeXGyreHeros"/>
                <a:cs typeface="TeXGyreHeros"/>
              </a:rPr>
              <a:t>të </a:t>
            </a:r>
            <a:r>
              <a:rPr sz="1100" spc="5" dirty="0">
                <a:latin typeface="TeXGyreHeros"/>
                <a:cs typeface="TeXGyreHeros"/>
              </a:rPr>
              <a:t>lartë alkoolike, 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5" dirty="0">
                <a:latin typeface="TeXGyreHeros"/>
                <a:cs typeface="TeXGyreHeros"/>
              </a:rPr>
              <a:t>qëndrueshme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10" dirty="0">
                <a:latin typeface="TeXGyreHeros"/>
                <a:cs typeface="TeXGyreHeros"/>
              </a:rPr>
              <a:t>me </a:t>
            </a:r>
            <a:r>
              <a:rPr sz="1100" dirty="0">
                <a:latin typeface="TeXGyreHeros"/>
                <a:cs typeface="TeXGyreHeros"/>
              </a:rPr>
              <a:t>trup</a:t>
            </a:r>
            <a:r>
              <a:rPr sz="1100" spc="225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të</a:t>
            </a:r>
            <a:endParaRPr sz="1100">
              <a:latin typeface="TeXGyreHeros"/>
              <a:cs typeface="TeXGyreHeros"/>
            </a:endParaRPr>
          </a:p>
          <a:p>
            <a:pPr marL="12700" marR="3157855">
              <a:lnSpc>
                <a:spcPts val="1400"/>
              </a:lnSpc>
              <a:spcBef>
                <a:spcPts val="5"/>
              </a:spcBef>
            </a:pPr>
            <a:r>
              <a:rPr sz="1100" spc="5" dirty="0">
                <a:latin typeface="TeXGyreHeros"/>
                <a:cs typeface="TeXGyreHeros"/>
              </a:rPr>
              <a:t>plotë, por </a:t>
            </a:r>
            <a:r>
              <a:rPr sz="1100" dirty="0">
                <a:latin typeface="TeXGyreHeros"/>
                <a:cs typeface="TeXGyreHeros"/>
              </a:rPr>
              <a:t>që </a:t>
            </a:r>
            <a:r>
              <a:rPr sz="1100" spc="5" dirty="0">
                <a:latin typeface="TeXGyreHeros"/>
                <a:cs typeface="TeXGyreHeros"/>
              </a:rPr>
              <a:t>përdoret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shpesh  edhe për konsum </a:t>
            </a:r>
            <a:r>
              <a:rPr sz="1100" spc="10" dirty="0">
                <a:latin typeface="TeXGyreHeros"/>
                <a:cs typeface="TeXGyreHeros"/>
              </a:rPr>
              <a:t>të</a:t>
            </a:r>
            <a:r>
              <a:rPr sz="1100" spc="25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freskët.</a:t>
            </a:r>
            <a:endParaRPr sz="1100">
              <a:latin typeface="TeXGyreHeros"/>
              <a:cs typeface="TeXGyreHero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675382" y="4068318"/>
            <a:ext cx="3084830" cy="4239895"/>
            <a:chOff x="2675382" y="4068318"/>
            <a:chExt cx="3084830" cy="4239895"/>
          </a:xfrm>
        </p:grpSpPr>
        <p:sp>
          <p:nvSpPr>
            <p:cNvPr id="4" name="object 4"/>
            <p:cNvSpPr/>
            <p:nvPr/>
          </p:nvSpPr>
          <p:spPr>
            <a:xfrm>
              <a:off x="2679192" y="4070604"/>
              <a:ext cx="3080004" cy="423367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679192" y="4072128"/>
              <a:ext cx="3077210" cy="4232275"/>
            </a:xfrm>
            <a:custGeom>
              <a:avLst/>
              <a:gdLst/>
              <a:ahLst/>
              <a:cxnLst/>
              <a:rect l="l" t="t" r="r" b="b"/>
              <a:pathLst>
                <a:path w="3077210" h="4232275">
                  <a:moveTo>
                    <a:pt x="0" y="0"/>
                  </a:moveTo>
                  <a:lnTo>
                    <a:pt x="0" y="4232148"/>
                  </a:lnTo>
                  <a:lnTo>
                    <a:pt x="3076956" y="4232148"/>
                  </a:lnTo>
                  <a:lnTo>
                    <a:pt x="3076956" y="0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41275">
              <a:lnSpc>
                <a:spcPct val="100000"/>
              </a:lnSpc>
              <a:spcBef>
                <a:spcPts val="15"/>
              </a:spcBef>
            </a:pPr>
            <a:r>
              <a:rPr dirty="0"/>
              <a:t>- </a:t>
            </a:r>
            <a:fld id="{81D60167-4931-47E6-BA6A-407CBD079E47}" type="slidenum">
              <a:rPr dirty="0"/>
              <a:t>77</a:t>
            </a:fld>
            <a:r>
              <a:rPr spc="-100" dirty="0"/>
              <a:t> </a:t>
            </a:r>
            <a:r>
              <a:rPr dirty="0"/>
              <a:t>-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9780" y="638060"/>
            <a:ext cx="5029835" cy="6899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400" b="1" spc="10" dirty="0">
                <a:latin typeface="Arial"/>
                <a:cs typeface="Arial"/>
              </a:rPr>
              <a:t>Debinë </a:t>
            </a:r>
            <a:r>
              <a:rPr sz="1400" b="1" dirty="0">
                <a:latin typeface="Arial"/>
                <a:cs typeface="Arial"/>
              </a:rPr>
              <a:t>e</a:t>
            </a:r>
            <a:r>
              <a:rPr sz="1400" b="1" spc="30" dirty="0">
                <a:latin typeface="Arial"/>
                <a:cs typeface="Arial"/>
              </a:rPr>
              <a:t> </a:t>
            </a:r>
            <a:r>
              <a:rPr sz="1400" b="1" spc="5" dirty="0">
                <a:latin typeface="Arial"/>
                <a:cs typeface="Arial"/>
              </a:rPr>
              <a:t>zezë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200">
              <a:latin typeface="Arial"/>
              <a:cs typeface="Arial"/>
            </a:endParaRPr>
          </a:p>
          <a:p>
            <a:pPr marL="192405">
              <a:lnSpc>
                <a:spcPct val="100000"/>
              </a:lnSpc>
              <a:spcBef>
                <a:spcPts val="5"/>
              </a:spcBef>
            </a:pPr>
            <a:r>
              <a:rPr sz="1100" b="1" spc="10" dirty="0">
                <a:latin typeface="Arial"/>
                <a:cs typeface="Arial"/>
              </a:rPr>
              <a:t>Përhapja:</a:t>
            </a:r>
            <a:r>
              <a:rPr sz="1100" b="1" spc="125" dirty="0">
                <a:latin typeface="Arial"/>
                <a:cs typeface="Arial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Kultivar</a:t>
            </a:r>
            <a:r>
              <a:rPr sz="1100" spc="13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i</a:t>
            </a:r>
            <a:r>
              <a:rPr sz="1100" spc="1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vjetër,</a:t>
            </a:r>
            <a:r>
              <a:rPr sz="1100" spc="1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që</a:t>
            </a:r>
            <a:r>
              <a:rPr sz="1100" spc="145" dirty="0">
                <a:latin typeface="TeXGyreHeros"/>
                <a:cs typeface="TeXGyreHeros"/>
              </a:rPr>
              <a:t> </a:t>
            </a:r>
            <a:r>
              <a:rPr sz="1100" spc="10" dirty="0">
                <a:latin typeface="TeXGyreHeros"/>
                <a:cs typeface="TeXGyreHeros"/>
              </a:rPr>
              <a:t>njihet</a:t>
            </a:r>
            <a:r>
              <a:rPr sz="1100" spc="140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prej</a:t>
            </a:r>
            <a:r>
              <a:rPr sz="1100" spc="145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shekujsh,</a:t>
            </a:r>
            <a:r>
              <a:rPr sz="1100" spc="15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por</a:t>
            </a:r>
            <a:r>
              <a:rPr sz="1100" spc="145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nuk</a:t>
            </a:r>
            <a:r>
              <a:rPr sz="1100" spc="1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i</a:t>
            </a:r>
            <a:r>
              <a:rPr sz="1100" spc="140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dihet</a:t>
            </a:r>
            <a:r>
              <a:rPr sz="1100" spc="140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origjina.</a:t>
            </a:r>
            <a:endParaRPr sz="1100">
              <a:latin typeface="TeXGyreHeros"/>
              <a:cs typeface="TeXGyreHeros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sz="1100" spc="5" dirty="0">
                <a:latin typeface="TeXGyreHeros"/>
                <a:cs typeface="TeXGyreHeros"/>
              </a:rPr>
              <a:t>Është mjaft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5" dirty="0">
                <a:latin typeface="TeXGyreHeros"/>
                <a:cs typeface="TeXGyreHeros"/>
              </a:rPr>
              <a:t>përhapur në Përmet, Korçë, Leskovik, </a:t>
            </a:r>
            <a:r>
              <a:rPr sz="1100" dirty="0">
                <a:latin typeface="TeXGyreHeros"/>
                <a:cs typeface="TeXGyreHeros"/>
              </a:rPr>
              <a:t>Gjirokastër,</a:t>
            </a:r>
            <a:r>
              <a:rPr sz="1100" spc="16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Skrapar.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15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5" dirty="0">
                <a:latin typeface="Arial"/>
                <a:cs typeface="Arial"/>
              </a:rPr>
              <a:t>Përshkrimi:</a:t>
            </a:r>
            <a:endParaRPr sz="1100">
              <a:latin typeface="Arial"/>
              <a:cs typeface="Arial"/>
            </a:endParaRPr>
          </a:p>
          <a:p>
            <a:pPr marL="12700" marR="5080" indent="179705" algn="just">
              <a:lnSpc>
                <a:spcPct val="113599"/>
              </a:lnSpc>
            </a:pPr>
            <a:r>
              <a:rPr sz="1100" spc="5" dirty="0">
                <a:latin typeface="TeXGyreHeros"/>
                <a:cs typeface="TeXGyreHeros"/>
              </a:rPr>
              <a:t>Lastarët kanë zhvillim </a:t>
            </a:r>
            <a:r>
              <a:rPr sz="1100" dirty="0">
                <a:latin typeface="TeXGyreHeros"/>
                <a:cs typeface="TeXGyreHeros"/>
              </a:rPr>
              <a:t>mesatar, </a:t>
            </a:r>
            <a:r>
              <a:rPr sz="1100" spc="10" dirty="0">
                <a:latin typeface="TeXGyreHeros"/>
                <a:cs typeface="TeXGyreHeros"/>
              </a:rPr>
              <a:t>me </a:t>
            </a:r>
            <a:r>
              <a:rPr sz="1100" spc="5" dirty="0">
                <a:latin typeface="TeXGyreHeros"/>
                <a:cs typeface="TeXGyreHeros"/>
              </a:rPr>
              <a:t>gjatësi mesatare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5" dirty="0">
                <a:latin typeface="TeXGyreHeros"/>
                <a:cs typeface="TeXGyreHeros"/>
              </a:rPr>
              <a:t>ndërnyjave. </a:t>
            </a:r>
            <a:r>
              <a:rPr sz="1100" dirty="0">
                <a:latin typeface="TeXGyreHeros"/>
                <a:cs typeface="TeXGyreHeros"/>
              </a:rPr>
              <a:t>Ne  </a:t>
            </a:r>
            <a:r>
              <a:rPr sz="1100" spc="5" dirty="0">
                <a:latin typeface="TeXGyreHeros"/>
                <a:cs typeface="TeXGyreHeros"/>
              </a:rPr>
              <a:t>vjeshtë marrin ngjyrë të kuqërremte. Gjethja është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5" dirty="0">
                <a:latin typeface="TeXGyreHeros"/>
                <a:cs typeface="TeXGyreHeros"/>
              </a:rPr>
              <a:t>madhe </a:t>
            </a:r>
            <a:r>
              <a:rPr sz="1100" dirty="0">
                <a:latin typeface="TeXGyreHeros"/>
                <a:cs typeface="TeXGyreHeros"/>
              </a:rPr>
              <a:t>, e </a:t>
            </a:r>
            <a:r>
              <a:rPr sz="1100" spc="5" dirty="0">
                <a:latin typeface="TeXGyreHeros"/>
                <a:cs typeface="TeXGyreHeros"/>
              </a:rPr>
              <a:t>rrumbullakët,  me </a:t>
            </a:r>
            <a:r>
              <a:rPr sz="1100" spc="10" dirty="0">
                <a:latin typeface="TeXGyreHeros"/>
                <a:cs typeface="TeXGyreHeros"/>
              </a:rPr>
              <a:t>pesë </a:t>
            </a:r>
            <a:r>
              <a:rPr sz="1100" spc="5" dirty="0">
                <a:latin typeface="TeXGyreHeros"/>
                <a:cs typeface="TeXGyreHeros"/>
              </a:rPr>
              <a:t>lobe. Lulja </a:t>
            </a:r>
            <a:r>
              <a:rPr sz="1100" spc="10" dirty="0">
                <a:latin typeface="TeXGyreHeros"/>
                <a:cs typeface="TeXGyreHeros"/>
              </a:rPr>
              <a:t>është</a:t>
            </a:r>
            <a:r>
              <a:rPr sz="1100" spc="-145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dysek-</a:t>
            </a:r>
            <a:endParaRPr sz="1100">
              <a:latin typeface="TeXGyreHeros"/>
              <a:cs typeface="TeXGyreHeros"/>
            </a:endParaRPr>
          </a:p>
          <a:p>
            <a:pPr marL="12700" marR="2787650" algn="just">
              <a:lnSpc>
                <a:spcPct val="113599"/>
              </a:lnSpc>
            </a:pPr>
            <a:r>
              <a:rPr sz="1100" spc="5" dirty="0">
                <a:latin typeface="TeXGyreHeros"/>
                <a:cs typeface="TeXGyreHeros"/>
              </a:rPr>
              <a:t>sore normale </a:t>
            </a:r>
            <a:r>
              <a:rPr sz="1100" dirty="0">
                <a:latin typeface="TeXGyreHeros"/>
                <a:cs typeface="TeXGyreHeros"/>
              </a:rPr>
              <a:t>. </a:t>
            </a:r>
            <a:r>
              <a:rPr sz="1100" spc="10" dirty="0">
                <a:latin typeface="TeXGyreHeros"/>
                <a:cs typeface="TeXGyreHeros"/>
              </a:rPr>
              <a:t>Prodhon </a:t>
            </a:r>
            <a:r>
              <a:rPr sz="1100" spc="5" dirty="0">
                <a:latin typeface="TeXGyreHeros"/>
                <a:cs typeface="TeXGyreHeros"/>
              </a:rPr>
              <a:t>1.1-2 lulëri  për lastar </a:t>
            </a:r>
            <a:r>
              <a:rPr sz="1100" dirty="0">
                <a:latin typeface="TeXGyreHeros"/>
                <a:cs typeface="TeXGyreHeros"/>
              </a:rPr>
              <a:t>. </a:t>
            </a:r>
            <a:r>
              <a:rPr sz="1100" spc="5" dirty="0">
                <a:latin typeface="TeXGyreHeros"/>
                <a:cs typeface="TeXGyreHeros"/>
              </a:rPr>
              <a:t>Bistaku është </a:t>
            </a:r>
            <a:r>
              <a:rPr sz="1100" dirty="0">
                <a:latin typeface="TeXGyreHeros"/>
                <a:cs typeface="TeXGyreHeros"/>
              </a:rPr>
              <a:t>mesatar,   i </a:t>
            </a:r>
            <a:r>
              <a:rPr sz="1100" spc="5" dirty="0">
                <a:latin typeface="TeXGyreHeros"/>
                <a:cs typeface="TeXGyreHeros"/>
              </a:rPr>
              <a:t>gjatë, me kokrra </a:t>
            </a:r>
            <a:r>
              <a:rPr sz="1100" dirty="0">
                <a:latin typeface="TeXGyreHeros"/>
                <a:cs typeface="TeXGyreHeros"/>
              </a:rPr>
              <a:t>jo të </a:t>
            </a:r>
            <a:r>
              <a:rPr sz="1100" spc="10" dirty="0">
                <a:latin typeface="TeXGyreHeros"/>
                <a:cs typeface="TeXGyreHeros"/>
              </a:rPr>
              <a:t>dendura.  </a:t>
            </a:r>
            <a:r>
              <a:rPr sz="1100" spc="5" dirty="0">
                <a:latin typeface="TeXGyreHeros"/>
                <a:cs typeface="TeXGyreHeros"/>
              </a:rPr>
              <a:t>Kokrra është </a:t>
            </a:r>
            <a:r>
              <a:rPr sz="1100" spc="10" dirty="0">
                <a:latin typeface="TeXGyreHeros"/>
                <a:cs typeface="TeXGyreHeros"/>
              </a:rPr>
              <a:t>mesatare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5" dirty="0">
                <a:latin typeface="TeXGyreHeros"/>
                <a:cs typeface="TeXGyreHeros"/>
              </a:rPr>
              <a:t>rrumbul-  lakët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5" dirty="0">
                <a:latin typeface="TeXGyreHeros"/>
                <a:cs typeface="TeXGyreHeros"/>
              </a:rPr>
              <a:t>puhizë </a:t>
            </a:r>
            <a:r>
              <a:rPr sz="1100" spc="10" dirty="0">
                <a:latin typeface="TeXGyreHeros"/>
                <a:cs typeface="TeXGyreHeros"/>
              </a:rPr>
              <a:t>të hollë, </a:t>
            </a:r>
            <a:r>
              <a:rPr sz="1100" spc="5" dirty="0">
                <a:latin typeface="TeXGyreHeros"/>
                <a:cs typeface="TeXGyreHeros"/>
              </a:rPr>
              <a:t>me cipë 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5" dirty="0">
                <a:latin typeface="TeXGyreHeros"/>
                <a:cs typeface="TeXGyreHeros"/>
              </a:rPr>
              <a:t>trashë, me ngjyrë blu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10" dirty="0">
                <a:latin typeface="TeXGyreHeros"/>
                <a:cs typeface="TeXGyreHeros"/>
              </a:rPr>
              <a:t>të </a:t>
            </a:r>
            <a:r>
              <a:rPr sz="1100" spc="5" dirty="0">
                <a:latin typeface="TeXGyreHeros"/>
                <a:cs typeface="TeXGyreHeros"/>
              </a:rPr>
              <a:t>zezë,  me</a:t>
            </a:r>
            <a:r>
              <a:rPr sz="1100" spc="20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fara.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15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5" dirty="0">
                <a:latin typeface="Arial"/>
                <a:cs typeface="Arial"/>
              </a:rPr>
              <a:t>Karakteristikat</a:t>
            </a:r>
            <a:r>
              <a:rPr sz="1100" b="1" spc="20" dirty="0">
                <a:latin typeface="Arial"/>
                <a:cs typeface="Arial"/>
              </a:rPr>
              <a:t> </a:t>
            </a:r>
            <a:r>
              <a:rPr sz="1100" b="1" spc="5" dirty="0">
                <a:latin typeface="Arial"/>
                <a:cs typeface="Arial"/>
              </a:rPr>
              <a:t>agronomike:</a:t>
            </a:r>
            <a:endParaRPr sz="1100">
              <a:latin typeface="Arial"/>
              <a:cs typeface="Arial"/>
            </a:endParaRPr>
          </a:p>
          <a:p>
            <a:pPr marL="12700" marR="2787650" indent="179705" algn="just">
              <a:lnSpc>
                <a:spcPct val="113599"/>
              </a:lnSpc>
            </a:pPr>
            <a:r>
              <a:rPr sz="1100" spc="5" dirty="0">
                <a:latin typeface="TeXGyreHeros"/>
                <a:cs typeface="TeXGyreHeros"/>
              </a:rPr>
              <a:t>Preferon toka </a:t>
            </a:r>
            <a:r>
              <a:rPr sz="1100" spc="10" dirty="0">
                <a:latin typeface="TeXGyreHeros"/>
                <a:cs typeface="TeXGyreHeros"/>
              </a:rPr>
              <a:t>të </a:t>
            </a:r>
            <a:r>
              <a:rPr sz="1100" spc="5" dirty="0">
                <a:latin typeface="TeXGyreHeros"/>
                <a:cs typeface="TeXGyreHeros"/>
              </a:rPr>
              <a:t>thella,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5" dirty="0">
                <a:latin typeface="TeXGyreHeros"/>
                <a:cs typeface="TeXGyreHeros"/>
              </a:rPr>
              <a:t>pa-  sura fushore, ndërsa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5" dirty="0">
                <a:latin typeface="TeXGyreHeros"/>
                <a:cs typeface="TeXGyreHeros"/>
              </a:rPr>
              <a:t>zona </a:t>
            </a:r>
            <a:r>
              <a:rPr sz="1100" dirty="0">
                <a:latin typeface="TeXGyreHeros"/>
                <a:cs typeface="TeXGyreHeros"/>
              </a:rPr>
              <a:t>ko-  </a:t>
            </a:r>
            <a:r>
              <a:rPr sz="1100" spc="5" dirty="0">
                <a:latin typeface="TeXGyreHeros"/>
                <a:cs typeface="TeXGyreHeros"/>
              </a:rPr>
              <a:t>drinore </a:t>
            </a:r>
            <a:r>
              <a:rPr sz="1100" dirty="0">
                <a:latin typeface="TeXGyreHeros"/>
                <a:cs typeface="TeXGyreHeros"/>
              </a:rPr>
              <a:t>e me </a:t>
            </a:r>
            <a:r>
              <a:rPr sz="1100" spc="10" dirty="0">
                <a:latin typeface="TeXGyreHeros"/>
                <a:cs typeface="TeXGyreHeros"/>
              </a:rPr>
              <a:t>mungesë </a:t>
            </a:r>
            <a:r>
              <a:rPr sz="1100" spc="5" dirty="0">
                <a:latin typeface="TeXGyreHeros"/>
                <a:cs typeface="TeXGyreHeros"/>
              </a:rPr>
              <a:t>ujitjeje nuk  ka rritje </a:t>
            </a:r>
            <a:r>
              <a:rPr sz="1100" spc="10" dirty="0">
                <a:latin typeface="TeXGyreHeros"/>
                <a:cs typeface="TeXGyreHeros"/>
              </a:rPr>
              <a:t>të </a:t>
            </a:r>
            <a:r>
              <a:rPr sz="1100" spc="5" dirty="0">
                <a:latin typeface="TeXGyreHeros"/>
                <a:cs typeface="TeXGyreHeros"/>
              </a:rPr>
              <a:t>mirë dhe kokrrat mbeten 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5" dirty="0">
                <a:latin typeface="TeXGyreHeros"/>
                <a:cs typeface="TeXGyreHeros"/>
              </a:rPr>
              <a:t>vogla. Rritet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5" dirty="0">
                <a:latin typeface="TeXGyreHeros"/>
                <a:cs typeface="TeXGyreHeros"/>
              </a:rPr>
              <a:t>prodhon mirë në  zonat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5" dirty="0">
                <a:latin typeface="TeXGyreHeros"/>
                <a:cs typeface="TeXGyreHeros"/>
              </a:rPr>
              <a:t>larta të vreshtarisë por në  zonën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5" dirty="0">
                <a:latin typeface="TeXGyreHeros"/>
                <a:cs typeface="TeXGyreHeros"/>
              </a:rPr>
              <a:t>ngrohtë piqet </a:t>
            </a:r>
            <a:r>
              <a:rPr sz="1100" spc="10" dirty="0">
                <a:latin typeface="TeXGyreHeros"/>
                <a:cs typeface="TeXGyreHeros"/>
              </a:rPr>
              <a:t>më </a:t>
            </a:r>
            <a:r>
              <a:rPr sz="1100" spc="5" dirty="0">
                <a:latin typeface="TeXGyreHeros"/>
                <a:cs typeface="TeXGyreHeros"/>
              </a:rPr>
              <a:t>mire dhe  më shpejt. Ka diferencim të mirë të  sythave të bazës. Më shumë pre-  </a:t>
            </a:r>
            <a:r>
              <a:rPr sz="1100" spc="10" dirty="0">
                <a:latin typeface="TeXGyreHeros"/>
                <a:cs typeface="TeXGyreHeros"/>
              </a:rPr>
              <a:t>ket </a:t>
            </a:r>
            <a:r>
              <a:rPr sz="1100" spc="5" dirty="0">
                <a:latin typeface="TeXGyreHeros"/>
                <a:cs typeface="TeXGyreHeros"/>
              </a:rPr>
              <a:t>nga vrugu. Nënshartesat krye-  sore janë Kobber 5bb, Shassella </a:t>
            </a:r>
            <a:r>
              <a:rPr sz="1100" dirty="0">
                <a:latin typeface="TeXGyreHeros"/>
                <a:cs typeface="TeXGyreHeros"/>
              </a:rPr>
              <a:t>x  </a:t>
            </a:r>
            <a:r>
              <a:rPr sz="1100" spc="5" dirty="0">
                <a:latin typeface="TeXGyreHeros"/>
                <a:cs typeface="TeXGyreHeros"/>
              </a:rPr>
              <a:t>Berlandieri 41B, </a:t>
            </a:r>
            <a:r>
              <a:rPr sz="1100" spc="-25" dirty="0">
                <a:latin typeface="TeXGyreHeros"/>
                <a:cs typeface="TeXGyreHeros"/>
              </a:rPr>
              <a:t>110 </a:t>
            </a:r>
            <a:r>
              <a:rPr sz="1100" dirty="0">
                <a:latin typeface="TeXGyreHeros"/>
                <a:cs typeface="TeXGyreHeros"/>
              </a:rPr>
              <a:t>R.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Grumbullon  mesatarisht 22-24% </a:t>
            </a:r>
            <a:r>
              <a:rPr sz="1100" dirty="0">
                <a:latin typeface="TeXGyreHeros"/>
                <a:cs typeface="TeXGyreHeros"/>
              </a:rPr>
              <a:t>sheqer. </a:t>
            </a:r>
            <a:r>
              <a:rPr sz="1100" spc="5" dirty="0">
                <a:latin typeface="TeXGyreHeros"/>
                <a:cs typeface="TeXGyreHeros"/>
              </a:rPr>
              <a:t>Piqet  vonë.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1000">
              <a:latin typeface="TeXGyreHeros"/>
              <a:cs typeface="TeXGyreHeros"/>
            </a:endParaRPr>
          </a:p>
          <a:p>
            <a:pPr marL="12700" marR="5715" indent="179705" algn="just">
              <a:lnSpc>
                <a:spcPct val="113599"/>
              </a:lnSpc>
            </a:pPr>
            <a:r>
              <a:rPr sz="1100" b="1" spc="5" dirty="0">
                <a:latin typeface="Arial"/>
                <a:cs typeface="Arial"/>
              </a:rPr>
              <a:t>Përdorimi: </a:t>
            </a:r>
            <a:r>
              <a:rPr sz="1100" dirty="0">
                <a:latin typeface="TeXGyreHeros"/>
                <a:cs typeface="TeXGyreHeros"/>
              </a:rPr>
              <a:t>Ky </a:t>
            </a:r>
            <a:r>
              <a:rPr sz="1100" spc="5" dirty="0">
                <a:latin typeface="TeXGyreHeros"/>
                <a:cs typeface="TeXGyreHeros"/>
              </a:rPr>
              <a:t>kultivar </a:t>
            </a:r>
            <a:r>
              <a:rPr sz="1100" spc="10" dirty="0">
                <a:latin typeface="TeXGyreHeros"/>
                <a:cs typeface="TeXGyreHeros"/>
              </a:rPr>
              <a:t>është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5" dirty="0">
                <a:latin typeface="TeXGyreHeros"/>
                <a:cs typeface="TeXGyreHeros"/>
              </a:rPr>
              <a:t>destinuar për prodhimin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5" dirty="0">
                <a:latin typeface="TeXGyreHeros"/>
                <a:cs typeface="TeXGyreHeros"/>
              </a:rPr>
              <a:t>verërave të lehta të  tryezës.</a:t>
            </a:r>
            <a:endParaRPr sz="1100">
              <a:latin typeface="TeXGyreHeros"/>
              <a:cs typeface="TeXGyreHero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083814" y="2466594"/>
            <a:ext cx="2712720" cy="4244340"/>
            <a:chOff x="3083814" y="2466594"/>
            <a:chExt cx="2712720" cy="4244340"/>
          </a:xfrm>
        </p:grpSpPr>
        <p:sp>
          <p:nvSpPr>
            <p:cNvPr id="4" name="object 4"/>
            <p:cNvSpPr/>
            <p:nvPr/>
          </p:nvSpPr>
          <p:spPr>
            <a:xfrm>
              <a:off x="3086100" y="2470404"/>
              <a:ext cx="2708148" cy="42367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087624" y="2470404"/>
              <a:ext cx="2705100" cy="4236720"/>
            </a:xfrm>
            <a:custGeom>
              <a:avLst/>
              <a:gdLst/>
              <a:ahLst/>
              <a:cxnLst/>
              <a:rect l="l" t="t" r="r" b="b"/>
              <a:pathLst>
                <a:path w="2705100" h="4236720">
                  <a:moveTo>
                    <a:pt x="0" y="0"/>
                  </a:moveTo>
                  <a:lnTo>
                    <a:pt x="0" y="4236720"/>
                  </a:lnTo>
                  <a:lnTo>
                    <a:pt x="2705100" y="4236720"/>
                  </a:lnTo>
                  <a:lnTo>
                    <a:pt x="2705100" y="0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41275">
              <a:lnSpc>
                <a:spcPct val="100000"/>
              </a:lnSpc>
              <a:spcBef>
                <a:spcPts val="15"/>
              </a:spcBef>
            </a:pPr>
            <a:r>
              <a:rPr dirty="0"/>
              <a:t>- </a:t>
            </a:r>
            <a:fld id="{81D60167-4931-47E6-BA6A-407CBD079E47}" type="slidenum">
              <a:rPr dirty="0"/>
              <a:t>78</a:t>
            </a:fld>
            <a:r>
              <a:rPr spc="-100" dirty="0"/>
              <a:t> </a:t>
            </a:r>
            <a:r>
              <a:rPr dirty="0"/>
              <a:t>-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41680" y="641108"/>
            <a:ext cx="5029835" cy="78765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Arial"/>
                <a:cs typeface="Arial"/>
              </a:rPr>
              <a:t>Kallmet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Arial"/>
              <a:cs typeface="Arial"/>
            </a:endParaRPr>
          </a:p>
          <a:p>
            <a:pPr marL="12700" marR="5080" indent="179705" algn="just">
              <a:lnSpc>
                <a:spcPct val="106100"/>
              </a:lnSpc>
              <a:spcBef>
                <a:spcPts val="1015"/>
              </a:spcBef>
            </a:pPr>
            <a:r>
              <a:rPr sz="1100" b="1" spc="-5" dirty="0">
                <a:latin typeface="Arial"/>
                <a:cs typeface="Arial"/>
              </a:rPr>
              <a:t>Përhapja: </a:t>
            </a:r>
            <a:r>
              <a:rPr sz="1100" spc="-5" dirty="0">
                <a:latin typeface="TeXGyreHeros"/>
                <a:cs typeface="TeXGyreHeros"/>
              </a:rPr>
              <a:t>Është </a:t>
            </a:r>
            <a:r>
              <a:rPr sz="1100" dirty="0">
                <a:latin typeface="TeXGyreHeros"/>
                <a:cs typeface="TeXGyreHeros"/>
              </a:rPr>
              <a:t>kultivar i </a:t>
            </a:r>
            <a:r>
              <a:rPr sz="1100" spc="-5" dirty="0">
                <a:latin typeface="TeXGyreHeros"/>
                <a:cs typeface="TeXGyreHeros"/>
              </a:rPr>
              <a:t>vjetër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origjinë vendi. Ai </a:t>
            </a:r>
            <a:r>
              <a:rPr sz="1100" dirty="0">
                <a:latin typeface="TeXGyreHeros"/>
                <a:cs typeface="TeXGyreHeros"/>
              </a:rPr>
              <a:t>ka </a:t>
            </a:r>
            <a:r>
              <a:rPr sz="1100" spc="-5" dirty="0">
                <a:latin typeface="TeXGyreHeros"/>
                <a:cs typeface="TeXGyreHeros"/>
              </a:rPr>
              <a:t>gjetur përhapje në  </a:t>
            </a:r>
            <a:r>
              <a:rPr sz="1100" dirty="0">
                <a:latin typeface="TeXGyreHeros"/>
                <a:cs typeface="TeXGyreHeros"/>
              </a:rPr>
              <a:t>zonat e Lezhës, </a:t>
            </a:r>
            <a:r>
              <a:rPr sz="1100" spc="-5" dirty="0">
                <a:latin typeface="TeXGyreHeros"/>
                <a:cs typeface="TeXGyreHeros"/>
              </a:rPr>
              <a:t>Shkodrës, Malësisë </a:t>
            </a:r>
            <a:r>
              <a:rPr sz="1100" dirty="0">
                <a:latin typeface="TeXGyreHeros"/>
                <a:cs typeface="TeXGyreHeros"/>
              </a:rPr>
              <a:t>së </a:t>
            </a:r>
            <a:r>
              <a:rPr sz="1100" spc="-5" dirty="0">
                <a:latin typeface="TeXGyreHeros"/>
                <a:cs typeface="TeXGyreHeros"/>
              </a:rPr>
              <a:t>Madhe,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cilat </a:t>
            </a:r>
            <a:r>
              <a:rPr sz="1100" dirty="0">
                <a:latin typeface="TeXGyreHeros"/>
                <a:cs typeface="TeXGyreHeros"/>
              </a:rPr>
              <a:t>janë dhe </a:t>
            </a:r>
            <a:r>
              <a:rPr sz="1100" spc="-5" dirty="0">
                <a:latin typeface="TeXGyreHeros"/>
                <a:cs typeface="TeXGyreHeros"/>
              </a:rPr>
              <a:t>vatrat </a:t>
            </a:r>
            <a:r>
              <a:rPr sz="1100" dirty="0">
                <a:latin typeface="TeXGyreHeros"/>
                <a:cs typeface="TeXGyreHeros"/>
              </a:rPr>
              <a:t>e lashta</a:t>
            </a:r>
            <a:r>
              <a:rPr sz="1100" spc="-1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  </a:t>
            </a:r>
            <a:r>
              <a:rPr sz="1100" dirty="0">
                <a:latin typeface="TeXGyreHeros"/>
                <a:cs typeface="TeXGyreHeros"/>
              </a:rPr>
              <a:t>kultivimit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tij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por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edhe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në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Tiranë,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Lushnje,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Përmet.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Shpesh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njihet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dhe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me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emra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si  </a:t>
            </a:r>
            <a:r>
              <a:rPr sz="1100" spc="-5" dirty="0">
                <a:latin typeface="TeXGyreHeros"/>
                <a:cs typeface="TeXGyreHeros"/>
              </a:rPr>
              <a:t>Zadrimore, Gjashtore, Skadarka, </a:t>
            </a:r>
            <a:r>
              <a:rPr sz="1100" spc="-30" dirty="0">
                <a:latin typeface="TeXGyreHeros"/>
                <a:cs typeface="TeXGyreHeros"/>
              </a:rPr>
              <a:t>Tokai </a:t>
            </a:r>
            <a:r>
              <a:rPr sz="1100" dirty="0">
                <a:latin typeface="TeXGyreHeros"/>
                <a:cs typeface="TeXGyreHeros"/>
              </a:rPr>
              <a:t>i zi i</a:t>
            </a:r>
            <a:r>
              <a:rPr sz="1100" spc="1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Shkodrës.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eXGyreHeros"/>
              <a:cs typeface="TeXGyreHeros"/>
            </a:endParaRPr>
          </a:p>
          <a:p>
            <a:pPr marL="229870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Përshkrimi:</a:t>
            </a:r>
            <a:endParaRPr sz="1100">
              <a:latin typeface="Arial"/>
              <a:cs typeface="Arial"/>
            </a:endParaRPr>
          </a:p>
          <a:p>
            <a:pPr marL="12700" marR="5080" indent="179705" algn="just">
              <a:lnSpc>
                <a:spcPct val="106100"/>
              </a:lnSpc>
              <a:spcBef>
                <a:spcPts val="5"/>
              </a:spcBef>
            </a:pPr>
            <a:r>
              <a:rPr sz="1100" spc="-5" dirty="0">
                <a:latin typeface="TeXGyreHeros"/>
                <a:cs typeface="TeXGyreHeros"/>
              </a:rPr>
              <a:t>Ky </a:t>
            </a:r>
            <a:r>
              <a:rPr sz="1100" dirty="0">
                <a:latin typeface="TeXGyreHeros"/>
                <a:cs typeface="TeXGyreHeros"/>
              </a:rPr>
              <a:t>kultivar </a:t>
            </a:r>
            <a:r>
              <a:rPr sz="1100" spc="-5" dirty="0">
                <a:latin typeface="TeXGyreHeros"/>
                <a:cs typeface="TeXGyreHeros"/>
              </a:rPr>
              <a:t>karakterizohet nga lastar me rritje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fuqishme,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dirty="0">
                <a:latin typeface="TeXGyreHeros"/>
                <a:cs typeface="TeXGyreHeros"/>
              </a:rPr>
              <a:t>ngjyrë </a:t>
            </a:r>
            <a:r>
              <a:rPr sz="1100" spc="-5" dirty="0">
                <a:latin typeface="TeXGyreHeros"/>
                <a:cs typeface="TeXGyreHeros"/>
              </a:rPr>
              <a:t>të gjel-  bër </a:t>
            </a:r>
            <a:r>
              <a:rPr sz="1100" dirty="0">
                <a:latin typeface="TeXGyreHeros"/>
                <a:cs typeface="TeXGyreHeros"/>
              </a:rPr>
              <a:t>,me shumë </a:t>
            </a:r>
            <a:r>
              <a:rPr sz="1100" spc="-5" dirty="0">
                <a:latin typeface="TeXGyreHeros"/>
                <a:cs typeface="TeXGyreHeros"/>
              </a:rPr>
              <a:t>push. </a:t>
            </a:r>
            <a:r>
              <a:rPr sz="1100" dirty="0">
                <a:latin typeface="TeXGyreHeros"/>
                <a:cs typeface="TeXGyreHeros"/>
              </a:rPr>
              <a:t>Në vjeshtë marrin </a:t>
            </a:r>
            <a:r>
              <a:rPr sz="1100" spc="-5" dirty="0">
                <a:latin typeface="TeXGyreHeros"/>
                <a:cs typeface="TeXGyreHeros"/>
              </a:rPr>
              <a:t>ngjyrë kafe me nuance vere. Gjethja  është mesatare, pesëkëndëshe, me pesë lobe,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gropëzën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bishtit të </a:t>
            </a:r>
            <a:r>
              <a:rPr sz="1100" spc="-10" dirty="0">
                <a:latin typeface="TeXGyreHeros"/>
                <a:cs typeface="TeXGyreHeros"/>
              </a:rPr>
              <a:t>mbyllur,  </a:t>
            </a:r>
            <a:r>
              <a:rPr sz="1100" dirty="0">
                <a:latin typeface="TeXGyreHeros"/>
                <a:cs typeface="TeXGyreHeros"/>
              </a:rPr>
              <a:t>me lobe të </a:t>
            </a:r>
            <a:r>
              <a:rPr sz="1100" spc="-5" dirty="0">
                <a:latin typeface="TeXGyreHeros"/>
                <a:cs typeface="TeXGyreHeros"/>
              </a:rPr>
              <a:t>mbivendosura. Prodhon </a:t>
            </a:r>
            <a:r>
              <a:rPr sz="1100" dirty="0">
                <a:latin typeface="TeXGyreHeros"/>
                <a:cs typeface="TeXGyreHeros"/>
              </a:rPr>
              <a:t>1.1-2 lulëri për </a:t>
            </a:r>
            <a:r>
              <a:rPr sz="1100" spc="-10" dirty="0">
                <a:latin typeface="TeXGyreHeros"/>
                <a:cs typeface="TeXGyreHeros"/>
              </a:rPr>
              <a:t>lastar. </a:t>
            </a:r>
            <a:r>
              <a:rPr sz="1100" spc="-5" dirty="0">
                <a:latin typeface="TeXGyreHeros"/>
                <a:cs typeface="TeXGyreHeros"/>
              </a:rPr>
              <a:t>Lulja </a:t>
            </a:r>
            <a:r>
              <a:rPr sz="1100" dirty="0">
                <a:latin typeface="TeXGyreHeros"/>
                <a:cs typeface="TeXGyreHeros"/>
              </a:rPr>
              <a:t>është </a:t>
            </a:r>
            <a:r>
              <a:rPr sz="1100" spc="-5" dirty="0">
                <a:latin typeface="TeXGyreHeros"/>
                <a:cs typeface="TeXGyreHeros"/>
              </a:rPr>
              <a:t>funksionale  femërore. </a:t>
            </a:r>
            <a:r>
              <a:rPr sz="1100" dirty="0">
                <a:latin typeface="TeXGyreHeros"/>
                <a:cs typeface="TeXGyreHeros"/>
              </a:rPr>
              <a:t>Bistaku është i madh , me gjatësi </a:t>
            </a:r>
            <a:r>
              <a:rPr sz="1100" spc="-5" dirty="0">
                <a:latin typeface="TeXGyreHeros"/>
                <a:cs typeface="TeXGyreHeros"/>
              </a:rPr>
              <a:t>mesatare, </a:t>
            </a:r>
            <a:r>
              <a:rPr sz="1100" dirty="0">
                <a:latin typeface="TeXGyreHeros"/>
                <a:cs typeface="TeXGyreHeros"/>
              </a:rPr>
              <a:t>jo i </a:t>
            </a:r>
            <a:r>
              <a:rPr sz="1100" spc="-10" dirty="0">
                <a:latin typeface="TeXGyreHeros"/>
                <a:cs typeface="TeXGyreHeros"/>
              </a:rPr>
              <a:t>ngjeshur. </a:t>
            </a:r>
            <a:r>
              <a:rPr sz="1100" dirty="0">
                <a:latin typeface="TeXGyreHeros"/>
                <a:cs typeface="TeXGyreHeros"/>
              </a:rPr>
              <a:t>Kokrra është  </a:t>
            </a:r>
            <a:r>
              <a:rPr sz="1100" spc="-5" dirty="0">
                <a:latin typeface="TeXGyreHeros"/>
                <a:cs typeface="TeXGyreHeros"/>
              </a:rPr>
              <a:t>mesatare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,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rrumbullakët,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me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ngjyrë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kuqe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në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violet,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me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puhizë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hollë,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me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cipë  mesatarisht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trashë,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lëngshëm, </a:t>
            </a:r>
            <a:r>
              <a:rPr sz="1100" dirty="0">
                <a:latin typeface="TeXGyreHeros"/>
                <a:cs typeface="TeXGyreHeros"/>
              </a:rPr>
              <a:t>me fara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mesatare.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eXGyreHeros"/>
              <a:cs typeface="TeXGyreHeros"/>
            </a:endParaRPr>
          </a:p>
          <a:p>
            <a:pPr marL="230504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Karakteristikat</a:t>
            </a:r>
            <a:r>
              <a:rPr sz="1100" b="1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agronomike:</a:t>
            </a:r>
            <a:endParaRPr sz="1100">
              <a:latin typeface="Arial"/>
              <a:cs typeface="Arial"/>
            </a:endParaRPr>
          </a:p>
          <a:p>
            <a:pPr marL="12700" marR="3079750" indent="384175" algn="just">
              <a:lnSpc>
                <a:spcPct val="106000"/>
              </a:lnSpc>
              <a:spcBef>
                <a:spcPts val="5"/>
              </a:spcBef>
            </a:pPr>
            <a:r>
              <a:rPr sz="1100" spc="-5" dirty="0">
                <a:latin typeface="TeXGyreHeros"/>
                <a:cs typeface="TeXGyreHeros"/>
              </a:rPr>
              <a:t>Kallmeti është kulti-  var </a:t>
            </a:r>
            <a:r>
              <a:rPr sz="1100" dirty="0">
                <a:latin typeface="TeXGyreHeros"/>
                <a:cs typeface="TeXGyreHeros"/>
              </a:rPr>
              <a:t>shumë i </a:t>
            </a:r>
            <a:r>
              <a:rPr sz="1100" spc="-5" dirty="0">
                <a:latin typeface="TeXGyreHeros"/>
                <a:cs typeface="TeXGyreHeros"/>
              </a:rPr>
              <a:t>ndjeshëm ndaj  kushteve ekologjike. Preferon  toka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thata,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kulluara.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Me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që  dëmtohet nga kalbëzimi </a:t>
            </a:r>
            <a:r>
              <a:rPr sz="1100" dirty="0">
                <a:latin typeface="TeXGyreHeros"/>
                <a:cs typeface="TeXGyreHeros"/>
              </a:rPr>
              <a:t>kur ka  shira </a:t>
            </a:r>
            <a:r>
              <a:rPr sz="1100" spc="-5" dirty="0">
                <a:latin typeface="TeXGyreHeros"/>
                <a:cs typeface="TeXGyreHeros"/>
              </a:rPr>
              <a:t>në kohën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pjekjes është  </a:t>
            </a:r>
            <a:r>
              <a:rPr sz="1100" dirty="0">
                <a:latin typeface="TeXGyreHeros"/>
                <a:cs typeface="TeXGyreHeros"/>
              </a:rPr>
              <a:t>mirë </a:t>
            </a:r>
            <a:r>
              <a:rPr sz="1100" spc="-5" dirty="0">
                <a:latin typeface="TeXGyreHeros"/>
                <a:cs typeface="TeXGyreHeros"/>
              </a:rPr>
              <a:t>që të mbillet në faqe ko-  drinore, të ngrohta </a:t>
            </a:r>
            <a:r>
              <a:rPr sz="1100" dirty="0">
                <a:latin typeface="TeXGyreHeros"/>
                <a:cs typeface="TeXGyreHeros"/>
              </a:rPr>
              <a:t>e të </a:t>
            </a:r>
            <a:r>
              <a:rPr sz="1100" spc="-5" dirty="0">
                <a:latin typeface="TeXGyreHeros"/>
                <a:cs typeface="TeXGyreHeros"/>
              </a:rPr>
              <a:t>ajro-  sura. Ai </a:t>
            </a:r>
            <a:r>
              <a:rPr sz="1100" dirty="0">
                <a:latin typeface="TeXGyreHeros"/>
                <a:cs typeface="TeXGyreHeros"/>
              </a:rPr>
              <a:t>jep </a:t>
            </a:r>
            <a:r>
              <a:rPr sz="1100" spc="-5" dirty="0">
                <a:latin typeface="TeXGyreHeros"/>
                <a:cs typeface="TeXGyreHeros"/>
              </a:rPr>
              <a:t>verëra të </a:t>
            </a:r>
            <a:r>
              <a:rPr sz="1100" dirty="0">
                <a:latin typeface="TeXGyreHeros"/>
                <a:cs typeface="TeXGyreHeros"/>
              </a:rPr>
              <a:t>cilësisë  së </a:t>
            </a:r>
            <a:r>
              <a:rPr sz="1100" spc="-5" dirty="0">
                <a:latin typeface="TeXGyreHeros"/>
                <a:cs typeface="TeXGyreHeros"/>
              </a:rPr>
              <a:t>lartë në kushtet </a:t>
            </a:r>
            <a:r>
              <a:rPr sz="1100" dirty="0">
                <a:latin typeface="TeXGyreHeros"/>
                <a:cs typeface="TeXGyreHeros"/>
              </a:rPr>
              <a:t>e zonës së  </a:t>
            </a:r>
            <a:r>
              <a:rPr sz="1100" spc="-5" dirty="0">
                <a:latin typeface="TeXGyreHeros"/>
                <a:cs typeface="TeXGyreHeros"/>
              </a:rPr>
              <a:t>ulët bregdetare. Duke qenë </a:t>
            </a:r>
            <a:r>
              <a:rPr sz="1100" dirty="0">
                <a:latin typeface="TeXGyreHeros"/>
                <a:cs typeface="TeXGyreHeros"/>
              </a:rPr>
              <a:t>se  ka </a:t>
            </a:r>
            <a:r>
              <a:rPr sz="1100" spc="-5" dirty="0">
                <a:latin typeface="TeXGyreHeros"/>
                <a:cs typeface="TeXGyreHeros"/>
              </a:rPr>
              <a:t>lule funksionale femërore  është mirë </a:t>
            </a:r>
            <a:r>
              <a:rPr sz="1100" dirty="0">
                <a:latin typeface="TeXGyreHeros"/>
                <a:cs typeface="TeXGyreHeros"/>
              </a:rPr>
              <a:t>që </a:t>
            </a:r>
            <a:r>
              <a:rPr sz="1100" spc="-5" dirty="0">
                <a:latin typeface="TeXGyreHeros"/>
                <a:cs typeface="TeXGyreHeros"/>
              </a:rPr>
              <a:t>në parcelë </a:t>
            </a:r>
            <a:r>
              <a:rPr sz="1100" dirty="0">
                <a:latin typeface="TeXGyreHeros"/>
                <a:cs typeface="TeXGyreHeros"/>
              </a:rPr>
              <a:t>të  </a:t>
            </a:r>
            <a:r>
              <a:rPr sz="1100" spc="-5" dirty="0">
                <a:latin typeface="TeXGyreHeros"/>
                <a:cs typeface="TeXGyreHeros"/>
              </a:rPr>
              <a:t>ketë </a:t>
            </a:r>
            <a:r>
              <a:rPr sz="1100" dirty="0">
                <a:latin typeface="TeXGyreHeros"/>
                <a:cs typeface="TeXGyreHeros"/>
              </a:rPr>
              <a:t>dhe kultivarë </a:t>
            </a:r>
            <a:r>
              <a:rPr sz="1100" spc="-5" dirty="0">
                <a:latin typeface="TeXGyreHeros"/>
                <a:cs typeface="TeXGyreHeros"/>
              </a:rPr>
              <a:t>të </a:t>
            </a:r>
            <a:r>
              <a:rPr sz="1100" dirty="0">
                <a:latin typeface="TeXGyreHeros"/>
                <a:cs typeface="TeXGyreHeros"/>
              </a:rPr>
              <a:t>tjerë që  </a:t>
            </a:r>
            <a:r>
              <a:rPr sz="1100" spc="-5" dirty="0">
                <a:latin typeface="TeXGyreHeros"/>
                <a:cs typeface="TeXGyreHeros"/>
              </a:rPr>
              <a:t>janë pjalmues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mirë. Kallmeti  </a:t>
            </a:r>
            <a:r>
              <a:rPr sz="1100" dirty="0">
                <a:latin typeface="TeXGyreHeros"/>
                <a:cs typeface="TeXGyreHeros"/>
              </a:rPr>
              <a:t>ka </a:t>
            </a:r>
            <a:r>
              <a:rPr sz="1100" spc="-5" dirty="0">
                <a:latin typeface="TeXGyreHeros"/>
                <a:cs typeface="TeXGyreHeros"/>
              </a:rPr>
              <a:t>aﬁnitet </a:t>
            </a:r>
            <a:r>
              <a:rPr sz="1100" dirty="0">
                <a:latin typeface="TeXGyreHeros"/>
                <a:cs typeface="TeXGyreHeros"/>
              </a:rPr>
              <a:t>të mirë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të </a:t>
            </a:r>
            <a:r>
              <a:rPr sz="1100" dirty="0">
                <a:latin typeface="TeXGyreHeros"/>
                <a:cs typeface="TeXGyreHeros"/>
              </a:rPr>
              <a:t>gjitha  </a:t>
            </a:r>
            <a:r>
              <a:rPr sz="1100" spc="-5" dirty="0">
                <a:latin typeface="TeXGyreHeros"/>
                <a:cs typeface="TeXGyreHeros"/>
              </a:rPr>
              <a:t>nënshartesat tona. Grumbullon  23-25% </a:t>
            </a:r>
            <a:r>
              <a:rPr sz="1100" spc="-15" dirty="0">
                <a:latin typeface="TeXGyreHeros"/>
                <a:cs typeface="TeXGyreHeros"/>
              </a:rPr>
              <a:t>sheqer, </a:t>
            </a:r>
            <a:r>
              <a:rPr sz="1100" spc="-5" dirty="0">
                <a:latin typeface="TeXGyreHeros"/>
                <a:cs typeface="TeXGyreHeros"/>
              </a:rPr>
              <a:t>në </a:t>
            </a:r>
            <a:r>
              <a:rPr sz="1100" dirty="0">
                <a:latin typeface="TeXGyreHeros"/>
                <a:cs typeface="TeXGyreHeros"/>
              </a:rPr>
              <a:t>kushte op-  timale sasia e </a:t>
            </a:r>
            <a:r>
              <a:rPr sz="1100" spc="-5" dirty="0">
                <a:latin typeface="TeXGyreHeros"/>
                <a:cs typeface="TeXGyreHeros"/>
              </a:rPr>
              <a:t>sheqerit arrin  edhe 27%. Është </a:t>
            </a:r>
            <a:r>
              <a:rPr sz="1100" dirty="0">
                <a:latin typeface="TeXGyreHeros"/>
                <a:cs typeface="TeXGyreHeros"/>
              </a:rPr>
              <a:t>kultivar </a:t>
            </a:r>
            <a:r>
              <a:rPr sz="1100" spc="5" dirty="0">
                <a:latin typeface="TeXGyreHeros"/>
                <a:cs typeface="TeXGyreHeros"/>
              </a:rPr>
              <a:t>me  </a:t>
            </a:r>
            <a:r>
              <a:rPr sz="1100" spc="-5" dirty="0">
                <a:latin typeface="TeXGyreHeros"/>
                <a:cs typeface="TeXGyreHeros"/>
              </a:rPr>
              <a:t>pjekje mesatare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vonë.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Përdorimi:</a:t>
            </a:r>
            <a:endParaRPr sz="1100">
              <a:latin typeface="Arial"/>
              <a:cs typeface="Arial"/>
            </a:endParaRPr>
          </a:p>
          <a:p>
            <a:pPr marL="12700" marR="3080385" indent="179705" algn="just">
              <a:lnSpc>
                <a:spcPct val="105900"/>
              </a:lnSpc>
              <a:spcBef>
                <a:spcPts val="10"/>
              </a:spcBef>
            </a:pPr>
            <a:r>
              <a:rPr sz="1100" spc="-5" dirty="0">
                <a:latin typeface="TeXGyreHeros"/>
                <a:cs typeface="TeXGyreHeros"/>
              </a:rPr>
              <a:t>Kultivar tipik për prodhimin</a:t>
            </a:r>
            <a:r>
              <a:rPr sz="1100" spc="-114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  </a:t>
            </a:r>
            <a:r>
              <a:rPr sz="1100" spc="-5" dirty="0">
                <a:latin typeface="TeXGyreHeros"/>
                <a:cs typeface="TeXGyreHeros"/>
              </a:rPr>
              <a:t>verërave</a:t>
            </a:r>
            <a:r>
              <a:rPr sz="1100" spc="-7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7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cilësisë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së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lartë,</a:t>
            </a:r>
            <a:r>
              <a:rPr sz="1100" spc="-70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me  </a:t>
            </a:r>
            <a:r>
              <a:rPr sz="1100" dirty="0">
                <a:latin typeface="TeXGyreHeros"/>
                <a:cs typeface="TeXGyreHeros"/>
              </a:rPr>
              <a:t>ngjyrë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rubini.</a:t>
            </a:r>
            <a:endParaRPr sz="1100">
              <a:latin typeface="TeXGyreHeros"/>
              <a:cs typeface="TeXGyreHero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753105" y="3926586"/>
            <a:ext cx="3008630" cy="4552315"/>
            <a:chOff x="2753105" y="3926586"/>
            <a:chExt cx="3008630" cy="4552315"/>
          </a:xfrm>
        </p:grpSpPr>
        <p:sp>
          <p:nvSpPr>
            <p:cNvPr id="4" name="object 4"/>
            <p:cNvSpPr/>
            <p:nvPr/>
          </p:nvSpPr>
          <p:spPr>
            <a:xfrm>
              <a:off x="2756915" y="3930396"/>
              <a:ext cx="3003804" cy="454609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756915" y="3930396"/>
              <a:ext cx="3001010" cy="4544695"/>
            </a:xfrm>
            <a:custGeom>
              <a:avLst/>
              <a:gdLst/>
              <a:ahLst/>
              <a:cxnLst/>
              <a:rect l="l" t="t" r="r" b="b"/>
              <a:pathLst>
                <a:path w="3001010" h="4544695">
                  <a:moveTo>
                    <a:pt x="0" y="0"/>
                  </a:moveTo>
                  <a:lnTo>
                    <a:pt x="0" y="4544567"/>
                  </a:lnTo>
                  <a:lnTo>
                    <a:pt x="3000756" y="4544567"/>
                  </a:lnTo>
                  <a:lnTo>
                    <a:pt x="3000756" y="0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41275">
              <a:lnSpc>
                <a:spcPct val="100000"/>
              </a:lnSpc>
              <a:spcBef>
                <a:spcPts val="15"/>
              </a:spcBef>
            </a:pPr>
            <a:r>
              <a:rPr dirty="0"/>
              <a:t>- </a:t>
            </a:r>
            <a:fld id="{81D60167-4931-47E6-BA6A-407CBD079E47}" type="slidenum">
              <a:rPr dirty="0"/>
              <a:t>79</a:t>
            </a:fld>
            <a:r>
              <a:rPr spc="-100" dirty="0"/>
              <a:t> </a:t>
            </a:r>
            <a:r>
              <a:rPr dirty="0"/>
              <a:t>-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9780" y="574913"/>
            <a:ext cx="5030470" cy="2340610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25"/>
              </a:spcBef>
            </a:pPr>
            <a:r>
              <a:rPr sz="1400" b="1" spc="-5" dirty="0">
                <a:latin typeface="Arial"/>
                <a:cs typeface="Arial"/>
              </a:rPr>
              <a:t>Domatja “Pistilkë” </a:t>
            </a:r>
            <a:r>
              <a:rPr sz="1400" b="1" dirty="0">
                <a:latin typeface="Arial"/>
                <a:cs typeface="Arial"/>
              </a:rPr>
              <a:t>e</a:t>
            </a:r>
            <a:r>
              <a:rPr sz="1400" b="1" spc="1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Korçës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459"/>
              </a:spcBef>
            </a:pPr>
            <a:r>
              <a:rPr sz="1250" b="1" spc="-5" dirty="0">
                <a:latin typeface="Arial"/>
                <a:cs typeface="Arial"/>
              </a:rPr>
              <a:t>Specia: </a:t>
            </a:r>
            <a:r>
              <a:rPr sz="1250" i="1" spc="-5" dirty="0">
                <a:latin typeface="Arimo"/>
                <a:cs typeface="Arimo"/>
              </a:rPr>
              <a:t>Solanum lycopersicum</a:t>
            </a:r>
            <a:r>
              <a:rPr sz="1250" i="1" spc="20" dirty="0">
                <a:latin typeface="Arimo"/>
                <a:cs typeface="Arimo"/>
              </a:rPr>
              <a:t> </a:t>
            </a:r>
            <a:r>
              <a:rPr sz="1250" spc="-5" dirty="0">
                <a:latin typeface="TeXGyreHeros"/>
                <a:cs typeface="TeXGyreHeros"/>
              </a:rPr>
              <a:t>L.</a:t>
            </a:r>
            <a:endParaRPr sz="125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50">
              <a:latin typeface="TeXGyreHeros"/>
              <a:cs typeface="TeXGyreHeros"/>
            </a:endParaRPr>
          </a:p>
          <a:p>
            <a:pPr marL="192405" algn="just">
              <a:lnSpc>
                <a:spcPct val="100000"/>
              </a:lnSpc>
            </a:pPr>
            <a:r>
              <a:rPr sz="1100" b="1" spc="-15" dirty="0">
                <a:latin typeface="Arial"/>
                <a:cs typeface="Arial"/>
              </a:rPr>
              <a:t>Përhapja:</a:t>
            </a:r>
            <a:r>
              <a:rPr sz="1100" b="1" spc="125" dirty="0">
                <a:latin typeface="Arial"/>
                <a:cs typeface="Arial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Në</a:t>
            </a:r>
            <a:r>
              <a:rPr sz="1100" spc="145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zonën</a:t>
            </a:r>
            <a:r>
              <a:rPr sz="1100" spc="13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145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Korçës</a:t>
            </a:r>
            <a:r>
              <a:rPr sz="1100" spc="1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130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Pogradecit</a:t>
            </a:r>
            <a:r>
              <a:rPr sz="1100" spc="130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njihet</a:t>
            </a:r>
            <a:r>
              <a:rPr sz="1100" spc="1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145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kultivohet</a:t>
            </a:r>
            <a:r>
              <a:rPr sz="1100" spc="140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për</a:t>
            </a:r>
            <a:r>
              <a:rPr sz="1100" spc="1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më</a:t>
            </a:r>
            <a:r>
              <a:rPr sz="1100" spc="145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se</a:t>
            </a:r>
            <a:r>
              <a:rPr sz="1100" spc="145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80</a:t>
            </a:r>
            <a:endParaRPr sz="1100">
              <a:latin typeface="TeXGyreHeros"/>
              <a:cs typeface="TeXGyreHeros"/>
            </a:endParaRPr>
          </a:p>
          <a:p>
            <a:pPr marL="12700" marR="5080" algn="just">
              <a:lnSpc>
                <a:spcPts val="1400"/>
              </a:lnSpc>
              <a:spcBef>
                <a:spcPts val="50"/>
              </a:spcBef>
            </a:pPr>
            <a:r>
              <a:rPr sz="1100" spc="-10" dirty="0">
                <a:latin typeface="TeXGyreHeros"/>
                <a:cs typeface="TeXGyreHeros"/>
              </a:rPr>
              <a:t>-100 vjet. </a:t>
            </a:r>
            <a:r>
              <a:rPr sz="1100" spc="-15" dirty="0">
                <a:latin typeface="TeXGyreHeros"/>
                <a:cs typeface="TeXGyreHeros"/>
              </a:rPr>
              <a:t>Mendohet </a:t>
            </a:r>
            <a:r>
              <a:rPr sz="1100" spc="-10" dirty="0">
                <a:latin typeface="TeXGyreHeros"/>
                <a:cs typeface="TeXGyreHeros"/>
              </a:rPr>
              <a:t>se është </a:t>
            </a:r>
            <a:r>
              <a:rPr sz="1100" spc="-5" dirty="0">
                <a:latin typeface="TeXGyreHeros"/>
                <a:cs typeface="TeXGyreHeros"/>
              </a:rPr>
              <a:t>me </a:t>
            </a:r>
            <a:r>
              <a:rPr sz="1100" spc="-15" dirty="0">
                <a:latin typeface="TeXGyreHeros"/>
                <a:cs typeface="TeXGyreHeros"/>
              </a:rPr>
              <a:t>orgjinë </a:t>
            </a:r>
            <a:r>
              <a:rPr sz="1100" spc="-5" dirty="0">
                <a:latin typeface="TeXGyreHeros"/>
                <a:cs typeface="TeXGyreHeros"/>
              </a:rPr>
              <a:t>nga </a:t>
            </a:r>
            <a:r>
              <a:rPr sz="1100" spc="-15" dirty="0">
                <a:latin typeface="TeXGyreHeros"/>
                <a:cs typeface="TeXGyreHeros"/>
              </a:rPr>
              <a:t>SHBA-të. Fara </a:t>
            </a:r>
            <a:r>
              <a:rPr sz="1100" spc="-10" dirty="0">
                <a:latin typeface="TeXGyreHeros"/>
                <a:cs typeface="TeXGyreHeros"/>
              </a:rPr>
              <a:t>është </a:t>
            </a:r>
            <a:r>
              <a:rPr sz="1100" spc="-15" dirty="0">
                <a:latin typeface="TeXGyreHeros"/>
                <a:cs typeface="TeXGyreHeros"/>
              </a:rPr>
              <a:t>ruajtur </a:t>
            </a:r>
            <a:r>
              <a:rPr sz="1100" spc="-10" dirty="0">
                <a:latin typeface="TeXGyreHeros"/>
                <a:cs typeface="TeXGyreHeros"/>
              </a:rPr>
              <a:t>nga  </a:t>
            </a:r>
            <a:r>
              <a:rPr sz="1100" spc="-15" dirty="0">
                <a:latin typeface="TeXGyreHeros"/>
                <a:cs typeface="TeXGyreHeros"/>
              </a:rPr>
              <a:t>bahçevanët </a:t>
            </a:r>
            <a:r>
              <a:rPr sz="1100" spc="-10" dirty="0">
                <a:latin typeface="TeXGyreHeros"/>
                <a:cs typeface="TeXGyreHeros"/>
              </a:rPr>
              <a:t>dhe </a:t>
            </a:r>
            <a:r>
              <a:rPr sz="1100" spc="-15" dirty="0">
                <a:latin typeface="TeXGyreHeros"/>
                <a:cs typeface="TeXGyreHeros"/>
              </a:rPr>
              <a:t>trashëguar brez </a:t>
            </a:r>
            <a:r>
              <a:rPr sz="1100" spc="-10" dirty="0">
                <a:latin typeface="TeXGyreHeros"/>
                <a:cs typeface="TeXGyreHeros"/>
              </a:rPr>
              <a:t>pas brezi. </a:t>
            </a:r>
            <a:r>
              <a:rPr sz="1100" spc="-15" dirty="0">
                <a:latin typeface="TeXGyreHeros"/>
                <a:cs typeface="TeXGyreHeros"/>
              </a:rPr>
              <a:t>Aktualisht </a:t>
            </a:r>
            <a:r>
              <a:rPr sz="1100" spc="-10" dirty="0">
                <a:latin typeface="TeXGyreHeros"/>
                <a:cs typeface="TeXGyreHeros"/>
              </a:rPr>
              <a:t>zë </a:t>
            </a:r>
            <a:r>
              <a:rPr sz="1100" spc="-5" dirty="0">
                <a:latin typeface="TeXGyreHeros"/>
                <a:cs typeface="TeXGyreHeros"/>
              </a:rPr>
              <a:t>më </a:t>
            </a:r>
            <a:r>
              <a:rPr sz="1100" spc="-10" dirty="0">
                <a:latin typeface="TeXGyreHeros"/>
                <a:cs typeface="TeXGyreHeros"/>
              </a:rPr>
              <a:t>pak se </a:t>
            </a:r>
            <a:r>
              <a:rPr sz="1100" dirty="0">
                <a:latin typeface="TeXGyreHeros"/>
                <a:cs typeface="TeXGyreHeros"/>
              </a:rPr>
              <a:t>5 % </a:t>
            </a:r>
            <a:r>
              <a:rPr sz="1100" spc="-10" dirty="0">
                <a:latin typeface="TeXGyreHeros"/>
                <a:cs typeface="TeXGyreHeros"/>
              </a:rPr>
              <a:t>të sipër-  faqes së </a:t>
            </a:r>
            <a:r>
              <a:rPr sz="1100" spc="-15" dirty="0">
                <a:latin typeface="TeXGyreHeros"/>
                <a:cs typeface="TeXGyreHeros"/>
              </a:rPr>
              <a:t>domates </a:t>
            </a:r>
            <a:r>
              <a:rPr sz="1100" spc="-5" dirty="0">
                <a:latin typeface="TeXGyreHeros"/>
                <a:cs typeface="TeXGyreHeros"/>
              </a:rPr>
              <a:t>në</a:t>
            </a:r>
            <a:r>
              <a:rPr sz="1100" spc="-75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zonë.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65"/>
              </a:spcBef>
            </a:pPr>
            <a:endParaRPr sz="95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15" dirty="0">
                <a:latin typeface="Arial"/>
                <a:cs typeface="Arial"/>
              </a:rPr>
              <a:t>Përshkrimi:</a:t>
            </a:r>
            <a:endParaRPr sz="1100">
              <a:latin typeface="Arial"/>
              <a:cs typeface="Arial"/>
            </a:endParaRPr>
          </a:p>
          <a:p>
            <a:pPr marL="12700" marR="5715" indent="179705" algn="just">
              <a:lnSpc>
                <a:spcPct val="105900"/>
              </a:lnSpc>
              <a:spcBef>
                <a:spcPts val="5"/>
              </a:spcBef>
            </a:pPr>
            <a:r>
              <a:rPr sz="1100" spc="-15" dirty="0">
                <a:latin typeface="TeXGyreHeros"/>
                <a:cs typeface="TeXGyreHeros"/>
              </a:rPr>
              <a:t>Bimë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10" dirty="0">
                <a:latin typeface="TeXGyreHeros"/>
                <a:cs typeface="TeXGyreHeros"/>
              </a:rPr>
              <a:t>tipit </a:t>
            </a:r>
            <a:r>
              <a:rPr sz="1100" spc="-5" dirty="0">
                <a:latin typeface="TeXGyreHeros"/>
                <a:cs typeface="TeXGyreHeros"/>
              </a:rPr>
              <a:t>të </a:t>
            </a:r>
            <a:r>
              <a:rPr sz="1100" spc="-20" dirty="0">
                <a:latin typeface="TeXGyreHeros"/>
                <a:cs typeface="TeXGyreHeros"/>
              </a:rPr>
              <a:t>pakuﬁzuar,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10" dirty="0">
                <a:latin typeface="TeXGyreHeros"/>
                <a:cs typeface="TeXGyreHeros"/>
              </a:rPr>
              <a:t>masë </a:t>
            </a:r>
            <a:r>
              <a:rPr sz="1100" spc="-15" dirty="0">
                <a:latin typeface="TeXGyreHeros"/>
                <a:cs typeface="TeXGyreHeros"/>
              </a:rPr>
              <a:t>gjethore mesatarisht </a:t>
            </a:r>
            <a:r>
              <a:rPr sz="1100" spc="-5" dirty="0">
                <a:latin typeface="TeXGyreHeros"/>
                <a:cs typeface="TeXGyreHeros"/>
              </a:rPr>
              <a:t>të </a:t>
            </a:r>
            <a:r>
              <a:rPr sz="1100" spc="-20" dirty="0">
                <a:latin typeface="TeXGyreHeros"/>
                <a:cs typeface="TeXGyreHeros"/>
              </a:rPr>
              <a:t>dendur, </a:t>
            </a:r>
            <a:r>
              <a:rPr sz="1100" spc="-15" dirty="0">
                <a:latin typeface="TeXGyreHeros"/>
                <a:cs typeface="TeXGyreHeros"/>
              </a:rPr>
              <a:t>lulëri </a:t>
            </a:r>
            <a:r>
              <a:rPr sz="1100" dirty="0">
                <a:latin typeface="TeXGyreHeros"/>
                <a:cs typeface="TeXGyreHeros"/>
              </a:rPr>
              <a:t>e  </a:t>
            </a:r>
            <a:r>
              <a:rPr sz="1100" spc="-15" dirty="0">
                <a:latin typeface="TeXGyreHeros"/>
                <a:cs typeface="TeXGyreHeros"/>
              </a:rPr>
              <a:t>thjeshtë, </a:t>
            </a:r>
            <a:r>
              <a:rPr sz="1100" spc="-5" dirty="0">
                <a:latin typeface="TeXGyreHeros"/>
                <a:cs typeface="TeXGyreHeros"/>
              </a:rPr>
              <a:t>6-8 </a:t>
            </a:r>
            <a:r>
              <a:rPr sz="1100" spc="-15" dirty="0">
                <a:latin typeface="TeXGyreHeros"/>
                <a:cs typeface="TeXGyreHeros"/>
              </a:rPr>
              <a:t>lulesa/bimë, me </a:t>
            </a:r>
            <a:r>
              <a:rPr sz="1100" spc="-10" dirty="0">
                <a:latin typeface="TeXGyreHeros"/>
                <a:cs typeface="TeXGyreHeros"/>
              </a:rPr>
              <a:t>10-12 fruta në </a:t>
            </a:r>
            <a:r>
              <a:rPr sz="1100" spc="-15" dirty="0">
                <a:latin typeface="TeXGyreHeros"/>
                <a:cs typeface="TeXGyreHeros"/>
              </a:rPr>
              <a:t>lulesë. </a:t>
            </a:r>
            <a:r>
              <a:rPr sz="1100" spc="-5" dirty="0">
                <a:latin typeface="TeXGyreHeros"/>
                <a:cs typeface="TeXGyreHeros"/>
              </a:rPr>
              <a:t>Ata </a:t>
            </a:r>
            <a:r>
              <a:rPr sz="1100" spc="-15" dirty="0">
                <a:latin typeface="TeXGyreHeros"/>
                <a:cs typeface="TeXGyreHeros"/>
              </a:rPr>
              <a:t>janë </a:t>
            </a:r>
            <a:r>
              <a:rPr sz="1100" spc="-5" dirty="0">
                <a:latin typeface="TeXGyreHeros"/>
                <a:cs typeface="TeXGyreHeros"/>
              </a:rPr>
              <a:t>të </a:t>
            </a:r>
            <a:r>
              <a:rPr sz="1100" spc="-15" dirty="0">
                <a:latin typeface="TeXGyreHeros"/>
                <a:cs typeface="TeXGyreHeros"/>
              </a:rPr>
              <a:t>vegjël </a:t>
            </a:r>
            <a:r>
              <a:rPr sz="1100" spc="-10" dirty="0">
                <a:latin typeface="TeXGyreHeros"/>
                <a:cs typeface="TeXGyreHeros"/>
              </a:rPr>
              <a:t>në formë  </a:t>
            </a:r>
            <a:r>
              <a:rPr sz="1100" spc="-15" dirty="0">
                <a:latin typeface="TeXGyreHeros"/>
                <a:cs typeface="TeXGyreHeros"/>
              </a:rPr>
              <a:t>kumbullore,</a:t>
            </a:r>
            <a:r>
              <a:rPr sz="1100" spc="-70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peshë</a:t>
            </a:r>
            <a:r>
              <a:rPr sz="1100" spc="-80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mesatare</a:t>
            </a:r>
            <a:r>
              <a:rPr sz="1100" spc="-80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35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–</a:t>
            </a:r>
            <a:r>
              <a:rPr sz="1100" spc="-80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40</a:t>
            </a:r>
            <a:r>
              <a:rPr sz="1100" spc="-8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g,</a:t>
            </a:r>
            <a:r>
              <a:rPr sz="1100" spc="-75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ngjyrë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80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kuqe</a:t>
            </a:r>
            <a:r>
              <a:rPr sz="1100" spc="-75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intensive,</a:t>
            </a:r>
            <a:r>
              <a:rPr sz="1100" spc="-70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me</a:t>
            </a:r>
            <a:r>
              <a:rPr sz="1100" spc="-80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shije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të</a:t>
            </a:r>
            <a:r>
              <a:rPr sz="1100" spc="-80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veçantë.</a:t>
            </a:r>
            <a:endParaRPr sz="1100">
              <a:latin typeface="TeXGyreHeros"/>
              <a:cs typeface="TeXGyreHero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672333" y="3163062"/>
            <a:ext cx="3127375" cy="2906395"/>
            <a:chOff x="2672333" y="3163062"/>
            <a:chExt cx="3127375" cy="2906395"/>
          </a:xfrm>
        </p:grpSpPr>
        <p:sp>
          <p:nvSpPr>
            <p:cNvPr id="4" name="object 4"/>
            <p:cNvSpPr/>
            <p:nvPr/>
          </p:nvSpPr>
          <p:spPr>
            <a:xfrm>
              <a:off x="2676143" y="3166872"/>
              <a:ext cx="3121152" cy="290169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676143" y="3166872"/>
              <a:ext cx="3119755" cy="2898775"/>
            </a:xfrm>
            <a:custGeom>
              <a:avLst/>
              <a:gdLst/>
              <a:ahLst/>
              <a:cxnLst/>
              <a:rect l="l" t="t" r="r" b="b"/>
              <a:pathLst>
                <a:path w="3119754" h="2898775">
                  <a:moveTo>
                    <a:pt x="0" y="0"/>
                  </a:moveTo>
                  <a:lnTo>
                    <a:pt x="0" y="2898647"/>
                  </a:lnTo>
                  <a:lnTo>
                    <a:pt x="3119628" y="2898647"/>
                  </a:lnTo>
                  <a:lnTo>
                    <a:pt x="3119628" y="0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959611" y="3628744"/>
            <a:ext cx="649605" cy="38227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sz="1100" b="1" spc="-15" dirty="0">
                <a:latin typeface="Arial"/>
                <a:cs typeface="Arial"/>
              </a:rPr>
              <a:t>Kultivimi: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z="1100" spc="-15" dirty="0">
                <a:latin typeface="TeXGyreHeros"/>
                <a:cs typeface="TeXGyreHeros"/>
              </a:rPr>
              <a:t>Domate</a:t>
            </a:r>
            <a:endParaRPr sz="1100">
              <a:latin typeface="TeXGyreHeros"/>
              <a:cs typeface="TeXGyreHero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093211" y="8572158"/>
            <a:ext cx="321310" cy="15367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900" dirty="0">
                <a:latin typeface="TeXGyreHeros"/>
                <a:cs typeface="TeXGyreHeros"/>
              </a:rPr>
              <a:t>- </a:t>
            </a:r>
            <a:fld id="{81D60167-4931-47E6-BA6A-407CBD079E47}" type="slidenum">
              <a:rPr sz="900" dirty="0">
                <a:latin typeface="TeXGyreHeros"/>
                <a:cs typeface="TeXGyreHeros"/>
              </a:rPr>
              <a:t>8</a:t>
            </a:fld>
            <a:r>
              <a:rPr sz="900" spc="-75" dirty="0">
                <a:latin typeface="TeXGyreHeros"/>
                <a:cs typeface="TeXGyreHeros"/>
              </a:rPr>
              <a:t> </a:t>
            </a:r>
            <a:r>
              <a:rPr sz="900" dirty="0">
                <a:latin typeface="TeXGyreHeros"/>
                <a:cs typeface="TeXGyreHeros"/>
              </a:rPr>
              <a:t>-</a:t>
            </a:r>
            <a:endParaRPr sz="900">
              <a:latin typeface="TeXGyreHeros"/>
              <a:cs typeface="TeXGyreHero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79780" y="3993906"/>
            <a:ext cx="92265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78180" algn="l"/>
              </a:tabLst>
            </a:pPr>
            <a:r>
              <a:rPr sz="1100" spc="-15" dirty="0">
                <a:latin typeface="TeXGyreHeros"/>
                <a:cs typeface="TeXGyreHeros"/>
              </a:rPr>
              <a:t>s</a:t>
            </a:r>
            <a:r>
              <a:rPr sz="1100" spc="-20" dirty="0">
                <a:latin typeface="TeXGyreHeros"/>
                <a:cs typeface="TeXGyreHeros"/>
              </a:rPr>
              <a:t>h</a:t>
            </a:r>
            <a:r>
              <a:rPr sz="1100" spc="-15" dirty="0">
                <a:latin typeface="TeXGyreHeros"/>
                <a:cs typeface="TeXGyreHeros"/>
              </a:rPr>
              <a:t>k</a:t>
            </a:r>
            <a:r>
              <a:rPr sz="1100" spc="-10" dirty="0">
                <a:latin typeface="TeXGyreHeros"/>
                <a:cs typeface="TeXGyreHeros"/>
              </a:rPr>
              <a:t>u</a:t>
            </a:r>
            <a:r>
              <a:rPr sz="1100" spc="-15" dirty="0">
                <a:latin typeface="TeXGyreHeros"/>
                <a:cs typeface="TeXGyreHeros"/>
              </a:rPr>
              <a:t>r</a:t>
            </a:r>
            <a:r>
              <a:rPr sz="1100" spc="-20" dirty="0">
                <a:latin typeface="TeXGyreHeros"/>
                <a:cs typeface="TeXGyreHeros"/>
              </a:rPr>
              <a:t>t</a:t>
            </a:r>
            <a:r>
              <a:rPr sz="1100" spc="-10" dirty="0">
                <a:latin typeface="TeXGyreHeros"/>
                <a:cs typeface="TeXGyreHeros"/>
              </a:rPr>
              <a:t>ë</a:t>
            </a:r>
            <a:r>
              <a:rPr sz="1100" dirty="0">
                <a:latin typeface="TeXGyreHeros"/>
                <a:cs typeface="TeXGyreHeros"/>
              </a:rPr>
              <a:t>r	</a:t>
            </a:r>
            <a:r>
              <a:rPr sz="1100" spc="-20" dirty="0">
                <a:latin typeface="TeXGyreHeros"/>
                <a:cs typeface="TeXGyreHeros"/>
              </a:rPr>
              <a:t>d</a:t>
            </a:r>
            <a:r>
              <a:rPr sz="1100" spc="-10" dirty="0">
                <a:latin typeface="TeXGyreHeros"/>
                <a:cs typeface="TeXGyreHeros"/>
              </a:rPr>
              <a:t>h</a:t>
            </a:r>
            <a:r>
              <a:rPr sz="1100" dirty="0">
                <a:latin typeface="TeXGyreHeros"/>
                <a:cs typeface="TeXGyreHeros"/>
              </a:rPr>
              <a:t>e</a:t>
            </a:r>
            <a:endParaRPr sz="1100">
              <a:latin typeface="TeXGyreHeros"/>
              <a:cs typeface="TeXGyreHero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596530" y="3808575"/>
            <a:ext cx="918844" cy="3790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62255" marR="5080" indent="-250190">
              <a:lnSpc>
                <a:spcPct val="105500"/>
              </a:lnSpc>
              <a:spcBef>
                <a:spcPts val="95"/>
              </a:spcBef>
              <a:tabLst>
                <a:tab pos="361950" algn="l"/>
                <a:tab pos="789305" algn="l"/>
              </a:tabLst>
            </a:pPr>
            <a:r>
              <a:rPr sz="1100" dirty="0">
                <a:latin typeface="TeXGyreHeros"/>
                <a:cs typeface="TeXGyreHeros"/>
              </a:rPr>
              <a:t>me		</a:t>
            </a:r>
            <a:r>
              <a:rPr sz="1100" spc="-15" dirty="0">
                <a:latin typeface="TeXGyreHeros"/>
                <a:cs typeface="TeXGyreHeros"/>
              </a:rPr>
              <a:t>c</a:t>
            </a:r>
            <a:r>
              <a:rPr sz="1100" spc="-25" dirty="0">
                <a:latin typeface="TeXGyreHeros"/>
                <a:cs typeface="TeXGyreHeros"/>
              </a:rPr>
              <a:t>i</a:t>
            </a:r>
            <a:r>
              <a:rPr sz="1100" spc="-15" dirty="0">
                <a:latin typeface="TeXGyreHeros"/>
                <a:cs typeface="TeXGyreHeros"/>
              </a:rPr>
              <a:t>k</a:t>
            </a:r>
            <a:r>
              <a:rPr sz="1100" spc="-10" dirty="0">
                <a:latin typeface="TeXGyreHeros"/>
                <a:cs typeface="TeXGyreHeros"/>
              </a:rPr>
              <a:t>ë</a:t>
            </a:r>
            <a:r>
              <a:rPr sz="1100" dirty="0">
                <a:latin typeface="TeXGyreHeros"/>
                <a:cs typeface="TeXGyreHeros"/>
              </a:rPr>
              <a:t>l	</a:t>
            </a:r>
            <a:r>
              <a:rPr sz="1100" spc="-10" dirty="0">
                <a:latin typeface="TeXGyreHeros"/>
                <a:cs typeface="TeXGyreHeros"/>
              </a:rPr>
              <a:t>t</a:t>
            </a:r>
            <a:r>
              <a:rPr sz="1100" dirty="0">
                <a:latin typeface="TeXGyreHeros"/>
                <a:cs typeface="TeXGyreHeros"/>
              </a:rPr>
              <a:t>ë  </a:t>
            </a:r>
            <a:r>
              <a:rPr sz="1100" spc="-20" dirty="0">
                <a:latin typeface="TeXGyreHeros"/>
                <a:cs typeface="TeXGyreHeros"/>
              </a:rPr>
              <a:t>p</a:t>
            </a:r>
            <a:r>
              <a:rPr sz="1100" spc="-15" dirty="0">
                <a:latin typeface="TeXGyreHeros"/>
                <a:cs typeface="TeXGyreHeros"/>
              </a:rPr>
              <a:t>j</a:t>
            </a:r>
            <a:r>
              <a:rPr sz="1100" spc="-20" dirty="0">
                <a:latin typeface="TeXGyreHeros"/>
                <a:cs typeface="TeXGyreHeros"/>
              </a:rPr>
              <a:t>e</a:t>
            </a:r>
            <a:r>
              <a:rPr sz="1100" spc="-15" dirty="0">
                <a:latin typeface="TeXGyreHeros"/>
                <a:cs typeface="TeXGyreHeros"/>
              </a:rPr>
              <a:t>k</a:t>
            </a:r>
            <a:r>
              <a:rPr sz="1100" dirty="0">
                <a:latin typeface="TeXGyreHeros"/>
                <a:cs typeface="TeXGyreHeros"/>
              </a:rPr>
              <a:t>je	</a:t>
            </a:r>
            <a:r>
              <a:rPr sz="1100" spc="-295" dirty="0">
                <a:latin typeface="TeXGyreHeros"/>
                <a:cs typeface="TeXGyreHeros"/>
              </a:rPr>
              <a:t> </a:t>
            </a:r>
            <a:r>
              <a:rPr sz="1100" spc="-20" dirty="0">
                <a:latin typeface="TeXGyreHeros"/>
                <a:cs typeface="TeXGyreHeros"/>
              </a:rPr>
              <a:t>t</a:t>
            </a:r>
            <a:r>
              <a:rPr sz="1100" dirty="0">
                <a:latin typeface="TeXGyreHeros"/>
                <a:cs typeface="TeXGyreHeros"/>
              </a:rPr>
              <a:t>ë</a:t>
            </a:r>
            <a:endParaRPr sz="1100">
              <a:latin typeface="TeXGyreHeros"/>
              <a:cs typeface="TeXGyreHero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79780" y="4162144"/>
            <a:ext cx="1736725" cy="9156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6100"/>
              </a:lnSpc>
              <a:spcBef>
                <a:spcPts val="100"/>
              </a:spcBef>
            </a:pPr>
            <a:r>
              <a:rPr sz="1100" spc="-15" dirty="0">
                <a:latin typeface="TeXGyreHeros"/>
                <a:cs typeface="TeXGyreHeros"/>
              </a:rPr>
              <a:t>hershme. Mbillet </a:t>
            </a:r>
            <a:r>
              <a:rPr sz="1100" spc="-5" dirty="0">
                <a:latin typeface="TeXGyreHeros"/>
                <a:cs typeface="TeXGyreHeros"/>
              </a:rPr>
              <a:t>në </a:t>
            </a:r>
            <a:r>
              <a:rPr sz="1100" spc="-10" dirty="0">
                <a:latin typeface="TeXGyreHeros"/>
                <a:cs typeface="TeXGyreHeros"/>
              </a:rPr>
              <a:t>10-15  maj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dhe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vjelja</a:t>
            </a:r>
            <a:r>
              <a:rPr sz="1100" spc="-7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prodhimit</a:t>
            </a:r>
            <a:r>
              <a:rPr sz="1100" spc="-8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ﬁl-  </a:t>
            </a:r>
            <a:r>
              <a:rPr sz="1100" spc="-10" dirty="0">
                <a:latin typeface="TeXGyreHeros"/>
                <a:cs typeface="TeXGyreHeros"/>
              </a:rPr>
              <a:t>lon pas 8-9 </a:t>
            </a:r>
            <a:r>
              <a:rPr sz="1100" spc="-15" dirty="0">
                <a:latin typeface="TeXGyreHeros"/>
                <a:cs typeface="TeXGyreHeros"/>
              </a:rPr>
              <a:t>javë, </a:t>
            </a:r>
            <a:r>
              <a:rPr sz="1100" spc="-10" dirty="0">
                <a:latin typeface="TeXGyreHeros"/>
                <a:cs typeface="TeXGyreHeros"/>
              </a:rPr>
              <a:t>në mes të  </a:t>
            </a:r>
            <a:r>
              <a:rPr sz="1100" spc="-15" dirty="0">
                <a:latin typeface="TeXGyreHeros"/>
                <a:cs typeface="TeXGyreHeros"/>
              </a:rPr>
              <a:t>korrikut </a:t>
            </a:r>
            <a:r>
              <a:rPr sz="1100" spc="-10" dirty="0">
                <a:latin typeface="TeXGyreHeros"/>
                <a:cs typeface="TeXGyreHeros"/>
              </a:rPr>
              <a:t>dhe </a:t>
            </a:r>
            <a:r>
              <a:rPr sz="1100" spc="-15" dirty="0">
                <a:latin typeface="TeXGyreHeros"/>
                <a:cs typeface="TeXGyreHeros"/>
              </a:rPr>
              <a:t>vazhdon deri</a:t>
            </a:r>
            <a:r>
              <a:rPr sz="1100" spc="-200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në  </a:t>
            </a:r>
            <a:r>
              <a:rPr sz="1100" spc="-15" dirty="0">
                <a:latin typeface="TeXGyreHeros"/>
                <a:cs typeface="TeXGyreHeros"/>
              </a:rPr>
              <a:t>ngricat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10" dirty="0">
                <a:latin typeface="TeXGyreHeros"/>
                <a:cs typeface="TeXGyreHeros"/>
              </a:rPr>
              <a:t>para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114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vjeshtës.</a:t>
            </a:r>
            <a:endParaRPr sz="1100">
              <a:latin typeface="TeXGyreHeros"/>
              <a:cs typeface="TeXGyreHero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79780" y="5733388"/>
            <a:ext cx="5029835" cy="269240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92405">
              <a:lnSpc>
                <a:spcPct val="100000"/>
              </a:lnSpc>
              <a:spcBef>
                <a:spcPts val="180"/>
              </a:spcBef>
            </a:pPr>
            <a:r>
              <a:rPr sz="1100" b="1" spc="-15" dirty="0">
                <a:latin typeface="Arial"/>
                <a:cs typeface="Arial"/>
              </a:rPr>
              <a:t>Rendimenti:</a:t>
            </a:r>
            <a:endParaRPr sz="1100">
              <a:latin typeface="Arial"/>
              <a:cs typeface="Arial"/>
            </a:endParaRPr>
          </a:p>
          <a:p>
            <a:pPr marL="192405">
              <a:lnSpc>
                <a:spcPct val="100000"/>
              </a:lnSpc>
              <a:spcBef>
                <a:spcPts val="85"/>
              </a:spcBef>
            </a:pPr>
            <a:r>
              <a:rPr sz="1100" spc="-15" dirty="0">
                <a:latin typeface="TeXGyreHeros"/>
                <a:cs typeface="TeXGyreHeros"/>
              </a:rPr>
              <a:t>rreth </a:t>
            </a:r>
            <a:r>
              <a:rPr sz="1100" spc="-5" dirty="0">
                <a:latin typeface="TeXGyreHeros"/>
                <a:cs typeface="TeXGyreHeros"/>
              </a:rPr>
              <a:t>35 </a:t>
            </a:r>
            <a:r>
              <a:rPr sz="1100" spc="-10" dirty="0">
                <a:latin typeface="TeXGyreHeros"/>
                <a:cs typeface="TeXGyreHeros"/>
              </a:rPr>
              <a:t>-40</a:t>
            </a:r>
            <a:r>
              <a:rPr sz="1100" spc="-85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kv/dynym.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20" dirty="0">
                <a:latin typeface="Arial"/>
                <a:cs typeface="Arial"/>
              </a:rPr>
              <a:t>Veçantitë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200">
              <a:latin typeface="Arial"/>
              <a:cs typeface="Arial"/>
            </a:endParaRPr>
          </a:p>
          <a:p>
            <a:pPr marL="12700" marR="5080" indent="179705">
              <a:lnSpc>
                <a:spcPct val="106400"/>
              </a:lnSpc>
            </a:pPr>
            <a:r>
              <a:rPr sz="1100" b="1" spc="-15" dirty="0">
                <a:latin typeface="Arial"/>
                <a:cs typeface="Arial"/>
              </a:rPr>
              <a:t>Pozitive: </a:t>
            </a:r>
            <a:r>
              <a:rPr sz="1100" spc="-10" dirty="0">
                <a:latin typeface="TeXGyreHeros"/>
                <a:cs typeface="TeXGyreHeros"/>
              </a:rPr>
              <a:t>Ka </a:t>
            </a:r>
            <a:r>
              <a:rPr sz="1100" spc="-15" dirty="0">
                <a:latin typeface="TeXGyreHeros"/>
                <a:cs typeface="TeXGyreHeros"/>
              </a:rPr>
              <a:t>qëndrueshmëri </a:t>
            </a:r>
            <a:r>
              <a:rPr sz="1100" spc="-5" dirty="0">
                <a:latin typeface="TeXGyreHeros"/>
                <a:cs typeface="TeXGyreHeros"/>
              </a:rPr>
              <a:t>të </a:t>
            </a:r>
            <a:r>
              <a:rPr sz="1100" spc="-10" dirty="0">
                <a:latin typeface="TeXGyreHeros"/>
                <a:cs typeface="TeXGyreHeros"/>
              </a:rPr>
              <a:t>mirë ndaj </a:t>
            </a:r>
            <a:r>
              <a:rPr sz="1100" spc="-15" dirty="0">
                <a:latin typeface="TeXGyreHeros"/>
                <a:cs typeface="TeXGyreHeros"/>
              </a:rPr>
              <a:t>vrugut (</a:t>
            </a:r>
            <a:r>
              <a:rPr sz="1100" i="1" spc="-15" dirty="0">
                <a:latin typeface="Arimo"/>
                <a:cs typeface="Arimo"/>
              </a:rPr>
              <a:t>Phytophthora infestans </a:t>
            </a:r>
            <a:r>
              <a:rPr sz="1100" spc="-10" dirty="0">
                <a:latin typeface="TeXGyreHeros"/>
                <a:cs typeface="TeXGyreHeros"/>
              </a:rPr>
              <a:t>(Mont</a:t>
            </a:r>
            <a:r>
              <a:rPr sz="1100" spc="-18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)  </a:t>
            </a:r>
            <a:r>
              <a:rPr sz="1100" spc="-10" dirty="0">
                <a:latin typeface="TeXGyreHeros"/>
                <a:cs typeface="TeXGyreHeros"/>
              </a:rPr>
              <a:t>de Bary </a:t>
            </a:r>
            <a:r>
              <a:rPr sz="1100" dirty="0">
                <a:latin typeface="TeXGyreHeros"/>
                <a:cs typeface="TeXGyreHeros"/>
              </a:rPr>
              <a:t>) </a:t>
            </a:r>
            <a:r>
              <a:rPr sz="1100" spc="-10" dirty="0">
                <a:latin typeface="TeXGyreHeros"/>
                <a:cs typeface="TeXGyreHeros"/>
              </a:rPr>
              <a:t>dhe </a:t>
            </a:r>
            <a:r>
              <a:rPr sz="1100" spc="-15" dirty="0">
                <a:latin typeface="TeXGyreHeros"/>
                <a:cs typeface="TeXGyreHeros"/>
              </a:rPr>
              <a:t>temperaturave </a:t>
            </a:r>
            <a:r>
              <a:rPr sz="1100" spc="-10" dirty="0">
                <a:latin typeface="TeXGyreHeros"/>
                <a:cs typeface="TeXGyreHeros"/>
              </a:rPr>
              <a:t>të</a:t>
            </a:r>
            <a:r>
              <a:rPr sz="1100" spc="-90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ulëta.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15" dirty="0">
                <a:latin typeface="Arial"/>
                <a:cs typeface="Arial"/>
              </a:rPr>
              <a:t>Negative: </a:t>
            </a:r>
            <a:r>
              <a:rPr sz="1100" spc="-10" dirty="0">
                <a:latin typeface="TeXGyreHeros"/>
                <a:cs typeface="TeXGyreHeros"/>
              </a:rPr>
              <a:t>Jep </a:t>
            </a:r>
            <a:r>
              <a:rPr sz="1100" spc="-15" dirty="0">
                <a:latin typeface="TeXGyreHeros"/>
                <a:cs typeface="TeXGyreHeros"/>
              </a:rPr>
              <a:t>prodhim relativisht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10" dirty="0">
                <a:latin typeface="TeXGyreHeros"/>
                <a:cs typeface="TeXGyreHeros"/>
              </a:rPr>
              <a:t>ulët, </a:t>
            </a:r>
            <a:r>
              <a:rPr sz="1100" spc="-5" dirty="0">
                <a:latin typeface="TeXGyreHeros"/>
                <a:cs typeface="TeXGyreHeros"/>
              </a:rPr>
              <a:t>por </a:t>
            </a:r>
            <a:r>
              <a:rPr sz="1100" spc="-10" dirty="0">
                <a:latin typeface="TeXGyreHeros"/>
                <a:cs typeface="TeXGyreHeros"/>
              </a:rPr>
              <a:t>të</a:t>
            </a:r>
            <a:r>
              <a:rPr sz="1100" spc="-155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qëndrueshëm;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15" dirty="0">
                <a:latin typeface="Arial"/>
                <a:cs typeface="Arial"/>
              </a:rPr>
              <a:t>Përdorimi:</a:t>
            </a:r>
            <a:endParaRPr sz="1100">
              <a:latin typeface="Arial"/>
              <a:cs typeface="Arial"/>
            </a:endParaRPr>
          </a:p>
          <a:p>
            <a:pPr marL="192405">
              <a:lnSpc>
                <a:spcPct val="100000"/>
              </a:lnSpc>
              <a:spcBef>
                <a:spcPts val="75"/>
              </a:spcBef>
            </a:pPr>
            <a:r>
              <a:rPr sz="1100" spc="-15" dirty="0">
                <a:latin typeface="TeXGyreHeros"/>
                <a:cs typeface="TeXGyreHeros"/>
              </a:rPr>
              <a:t>Përdoret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si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freskët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dhe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gatime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ndryshme.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Preferohet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për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konsum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në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familje.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950">
              <a:latin typeface="TeXGyreHeros"/>
              <a:cs typeface="TeXGyreHeros"/>
            </a:endParaRPr>
          </a:p>
          <a:p>
            <a:pPr marL="12700" marR="5080" indent="179705">
              <a:lnSpc>
                <a:spcPct val="105500"/>
              </a:lnSpc>
              <a:spcBef>
                <a:spcPts val="5"/>
              </a:spcBef>
            </a:pPr>
            <a:r>
              <a:rPr sz="1100" b="1" spc="-15" dirty="0">
                <a:latin typeface="Arial"/>
                <a:cs typeface="Arial"/>
              </a:rPr>
              <a:t>Rreziku: </a:t>
            </a:r>
            <a:r>
              <a:rPr sz="1100" spc="-5" dirty="0">
                <a:latin typeface="TeXGyreHeros"/>
                <a:cs typeface="TeXGyreHeros"/>
              </a:rPr>
              <a:t>Me </a:t>
            </a:r>
            <a:r>
              <a:rPr sz="1100" spc="-10" dirty="0">
                <a:latin typeface="TeXGyreHeros"/>
                <a:cs typeface="TeXGyreHeros"/>
              </a:rPr>
              <a:t>futjen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15" dirty="0">
                <a:latin typeface="TeXGyreHeros"/>
                <a:cs typeface="TeXGyreHeros"/>
              </a:rPr>
              <a:t>farërave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15" dirty="0">
                <a:latin typeface="TeXGyreHeros"/>
                <a:cs typeface="TeXGyreHeros"/>
              </a:rPr>
              <a:t>importit </a:t>
            </a:r>
            <a:r>
              <a:rPr sz="1100" spc="-5" dirty="0">
                <a:latin typeface="TeXGyreHeros"/>
                <a:cs typeface="TeXGyreHeros"/>
              </a:rPr>
              <a:t>po </a:t>
            </a:r>
            <a:r>
              <a:rPr sz="1100" spc="-10" dirty="0">
                <a:latin typeface="TeXGyreHeros"/>
                <a:cs typeface="TeXGyreHeros"/>
              </a:rPr>
              <a:t>mbillet </a:t>
            </a:r>
            <a:r>
              <a:rPr sz="1100" spc="-15" dirty="0">
                <a:latin typeface="TeXGyreHeros"/>
                <a:cs typeface="TeXGyreHeros"/>
              </a:rPr>
              <a:t>gjithnjë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më </a:t>
            </a:r>
            <a:r>
              <a:rPr sz="1100" spc="-10" dirty="0">
                <a:latin typeface="TeXGyreHeros"/>
                <a:cs typeface="TeXGyreHeros"/>
              </a:rPr>
              <a:t>pak dhe vetëm  në </a:t>
            </a:r>
            <a:r>
              <a:rPr sz="1100" spc="-15" dirty="0">
                <a:latin typeface="TeXGyreHeros"/>
                <a:cs typeface="TeXGyreHeros"/>
              </a:rPr>
              <a:t>kopshtet </a:t>
            </a:r>
            <a:r>
              <a:rPr sz="1100" spc="-10" dirty="0">
                <a:latin typeface="TeXGyreHeros"/>
                <a:cs typeface="TeXGyreHeros"/>
              </a:rPr>
              <a:t>familjare, </a:t>
            </a:r>
            <a:r>
              <a:rPr sz="1100" spc="-15" dirty="0">
                <a:latin typeface="TeXGyreHeros"/>
                <a:cs typeface="TeXGyreHeros"/>
              </a:rPr>
              <a:t>pra </a:t>
            </a:r>
            <a:r>
              <a:rPr sz="1100" spc="-10" dirty="0">
                <a:latin typeface="TeXGyreHeros"/>
                <a:cs typeface="TeXGyreHeros"/>
              </a:rPr>
              <a:t>është </a:t>
            </a:r>
            <a:r>
              <a:rPr sz="1100" spc="-5" dirty="0">
                <a:latin typeface="TeXGyreHeros"/>
                <a:cs typeface="TeXGyreHeros"/>
              </a:rPr>
              <a:t>në </a:t>
            </a:r>
            <a:r>
              <a:rPr sz="1100" spc="-15" dirty="0">
                <a:latin typeface="TeXGyreHeros"/>
                <a:cs typeface="TeXGyreHeros"/>
              </a:rPr>
              <a:t>rrezik</a:t>
            </a:r>
            <a:r>
              <a:rPr sz="1100" spc="-120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zhdukjeje</a:t>
            </a:r>
            <a:endParaRPr sz="1100">
              <a:latin typeface="TeXGyreHeros"/>
              <a:cs typeface="TeXGyreHeros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9780" y="638060"/>
            <a:ext cx="5029835" cy="7343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latin typeface="Arial"/>
                <a:cs typeface="Arial"/>
              </a:rPr>
              <a:t>Vlosh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Arial"/>
              <a:cs typeface="Arial"/>
            </a:endParaRPr>
          </a:p>
          <a:p>
            <a:pPr marL="12700" marR="5080" indent="179705" algn="just">
              <a:lnSpc>
                <a:spcPct val="106100"/>
              </a:lnSpc>
              <a:spcBef>
                <a:spcPts val="1015"/>
              </a:spcBef>
            </a:pPr>
            <a:r>
              <a:rPr sz="1100" b="1" spc="10" dirty="0">
                <a:latin typeface="Arial"/>
                <a:cs typeface="Arial"/>
              </a:rPr>
              <a:t>Përhapja: </a:t>
            </a:r>
            <a:r>
              <a:rPr sz="1100" spc="5" dirty="0">
                <a:latin typeface="TeXGyreHeros"/>
                <a:cs typeface="TeXGyreHeros"/>
              </a:rPr>
              <a:t>Kultivar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5" dirty="0">
                <a:latin typeface="TeXGyreHeros"/>
                <a:cs typeface="TeXGyreHeros"/>
              </a:rPr>
              <a:t>vjetër autokton, ﬁllimisht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5" dirty="0">
                <a:latin typeface="TeXGyreHeros"/>
                <a:cs typeface="TeXGyreHeros"/>
              </a:rPr>
              <a:t>përhapur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10" dirty="0">
                <a:latin typeface="TeXGyreHeros"/>
                <a:cs typeface="TeXGyreHeros"/>
              </a:rPr>
              <a:t>zonën </a:t>
            </a:r>
            <a:r>
              <a:rPr sz="1100" spc="5" dirty="0">
                <a:latin typeface="TeXGyreHeros"/>
                <a:cs typeface="TeXGyreHeros"/>
              </a:rPr>
              <a:t>bregdetare 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5" dirty="0">
                <a:latin typeface="TeXGyreHeros"/>
                <a:cs typeface="TeXGyreHeros"/>
              </a:rPr>
              <a:t>Jugut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5" dirty="0">
                <a:latin typeface="TeXGyreHeros"/>
                <a:cs typeface="TeXGyreHeros"/>
              </a:rPr>
              <a:t>vendit (Vlorë, Himarë </a:t>
            </a:r>
            <a:r>
              <a:rPr sz="1100" dirty="0">
                <a:latin typeface="TeXGyreHeros"/>
                <a:cs typeface="TeXGyreHeros"/>
              </a:rPr>
              <a:t>) e </a:t>
            </a:r>
            <a:r>
              <a:rPr sz="1100" spc="5" dirty="0">
                <a:latin typeface="TeXGyreHeros"/>
                <a:cs typeface="TeXGyreHeros"/>
              </a:rPr>
              <a:t>sidomos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5" dirty="0">
                <a:latin typeface="TeXGyreHeros"/>
                <a:cs typeface="TeXGyreHeros"/>
              </a:rPr>
              <a:t>Nartë, Panaja, </a:t>
            </a:r>
            <a:r>
              <a:rPr sz="1100" spc="-5" dirty="0">
                <a:latin typeface="TeXGyreHeros"/>
                <a:cs typeface="TeXGyreHeros"/>
              </a:rPr>
              <a:t>Trevllezër. </a:t>
            </a:r>
            <a:r>
              <a:rPr sz="1100" spc="5" dirty="0">
                <a:latin typeface="TeXGyreHeros"/>
                <a:cs typeface="TeXGyreHeros"/>
              </a:rPr>
              <a:t>Më  vonë </a:t>
            </a:r>
            <a:r>
              <a:rPr sz="1100" dirty="0">
                <a:latin typeface="TeXGyreHeros"/>
                <a:cs typeface="TeXGyreHeros"/>
              </a:rPr>
              <a:t>u </a:t>
            </a:r>
            <a:r>
              <a:rPr sz="1100" spc="5" dirty="0">
                <a:latin typeface="TeXGyreHeros"/>
                <a:cs typeface="TeXGyreHeros"/>
              </a:rPr>
              <a:t>shtri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5" dirty="0">
                <a:latin typeface="TeXGyreHeros"/>
                <a:cs typeface="TeXGyreHeros"/>
              </a:rPr>
              <a:t>tërë </a:t>
            </a:r>
            <a:r>
              <a:rPr sz="1100" spc="10" dirty="0">
                <a:latin typeface="TeXGyreHeros"/>
                <a:cs typeface="TeXGyreHeros"/>
              </a:rPr>
              <a:t>zonën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5" dirty="0">
                <a:latin typeface="TeXGyreHeros"/>
                <a:cs typeface="TeXGyreHeros"/>
              </a:rPr>
              <a:t>ngrohtë të Shqipërisë së </a:t>
            </a:r>
            <a:r>
              <a:rPr sz="1100" spc="10" dirty="0">
                <a:latin typeface="TeXGyreHeros"/>
                <a:cs typeface="TeXGyreHeros"/>
              </a:rPr>
              <a:t>Jugut </a:t>
            </a:r>
            <a:r>
              <a:rPr sz="1100" spc="5" dirty="0">
                <a:latin typeface="TeXGyreHeros"/>
                <a:cs typeface="TeXGyreHeros"/>
              </a:rPr>
              <a:t>dhe </a:t>
            </a:r>
            <a:r>
              <a:rPr sz="1100" spc="10" dirty="0">
                <a:latin typeface="TeXGyreHeros"/>
                <a:cs typeface="TeXGyreHeros"/>
              </a:rPr>
              <a:t>të </a:t>
            </a:r>
            <a:r>
              <a:rPr sz="1100" spc="5" dirty="0">
                <a:latin typeface="TeXGyreHeros"/>
                <a:cs typeface="TeXGyreHeros"/>
              </a:rPr>
              <a:t>Shqipërisë  së</a:t>
            </a:r>
            <a:r>
              <a:rPr sz="1100" spc="10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Mesme.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5" dirty="0">
                <a:latin typeface="Arial"/>
                <a:cs typeface="Arial"/>
              </a:rPr>
              <a:t>Përshkrimi:</a:t>
            </a:r>
            <a:endParaRPr sz="1100">
              <a:latin typeface="Arial"/>
              <a:cs typeface="Arial"/>
            </a:endParaRPr>
          </a:p>
          <a:p>
            <a:pPr marL="12700" marR="2835910" indent="179705" algn="just">
              <a:lnSpc>
                <a:spcPct val="106000"/>
              </a:lnSpc>
              <a:spcBef>
                <a:spcPts val="5"/>
              </a:spcBef>
            </a:pPr>
            <a:r>
              <a:rPr sz="1100" dirty="0">
                <a:latin typeface="TeXGyreHeros"/>
                <a:cs typeface="TeXGyreHeros"/>
              </a:rPr>
              <a:t>Ky </a:t>
            </a:r>
            <a:r>
              <a:rPr sz="1100" spc="5" dirty="0">
                <a:latin typeface="TeXGyreHeros"/>
                <a:cs typeface="TeXGyreHeros"/>
              </a:rPr>
              <a:t>kultivar karakterizohet nga  lastar me rritje mesatare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5" dirty="0">
                <a:latin typeface="TeXGyreHeros"/>
                <a:cs typeface="TeXGyreHeros"/>
              </a:rPr>
              <a:t>ngjyrë  </a:t>
            </a:r>
            <a:r>
              <a:rPr sz="1100" dirty="0">
                <a:latin typeface="TeXGyreHeros"/>
                <a:cs typeface="TeXGyreHeros"/>
              </a:rPr>
              <a:t>të gjelbër. </a:t>
            </a:r>
            <a:r>
              <a:rPr sz="1100" spc="5" dirty="0">
                <a:latin typeface="TeXGyreHeros"/>
                <a:cs typeface="TeXGyreHeros"/>
              </a:rPr>
              <a:t>Në vjeshtë marrin </a:t>
            </a:r>
            <a:r>
              <a:rPr sz="1100" dirty="0">
                <a:latin typeface="TeXGyreHeros"/>
                <a:cs typeface="TeXGyreHeros"/>
              </a:rPr>
              <a:t>ng-  </a:t>
            </a:r>
            <a:r>
              <a:rPr sz="1100" spc="5" dirty="0">
                <a:latin typeface="TeXGyreHeros"/>
                <a:cs typeface="TeXGyreHeros"/>
              </a:rPr>
              <a:t>jyrë kafe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5" dirty="0">
                <a:latin typeface="TeXGyreHeros"/>
                <a:cs typeface="TeXGyreHeros"/>
              </a:rPr>
              <a:t>të kuqërremtë.</a:t>
            </a:r>
            <a:r>
              <a:rPr sz="1100" spc="-85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Gjethja  është mesatare, me formë rretho-  </a:t>
            </a:r>
            <a:r>
              <a:rPr sz="1100" dirty="0">
                <a:latin typeface="TeXGyreHeros"/>
                <a:cs typeface="TeXGyreHeros"/>
              </a:rPr>
              <a:t>re, </a:t>
            </a:r>
            <a:r>
              <a:rPr sz="1100" spc="5" dirty="0">
                <a:latin typeface="TeXGyreHeros"/>
                <a:cs typeface="TeXGyreHeros"/>
              </a:rPr>
              <a:t>me pesë lobe, me gropëzën </a:t>
            </a:r>
            <a:r>
              <a:rPr sz="1100" dirty="0">
                <a:latin typeface="TeXGyreHeros"/>
                <a:cs typeface="TeXGyreHeros"/>
              </a:rPr>
              <a:t>e  </a:t>
            </a:r>
            <a:r>
              <a:rPr sz="1100" spc="5" dirty="0">
                <a:latin typeface="TeXGyreHeros"/>
                <a:cs typeface="TeXGyreHeros"/>
              </a:rPr>
              <a:t>bishtit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hapur. </a:t>
            </a:r>
            <a:r>
              <a:rPr sz="1100" spc="5" dirty="0">
                <a:latin typeface="TeXGyreHeros"/>
                <a:cs typeface="TeXGyreHeros"/>
              </a:rPr>
              <a:t>Lulja është dysek-  sore normale </a:t>
            </a:r>
            <a:r>
              <a:rPr sz="1100" dirty="0">
                <a:latin typeface="TeXGyreHeros"/>
                <a:cs typeface="TeXGyreHeros"/>
              </a:rPr>
              <a:t>. </a:t>
            </a:r>
            <a:r>
              <a:rPr sz="1100" spc="10" dirty="0">
                <a:latin typeface="TeXGyreHeros"/>
                <a:cs typeface="TeXGyreHeros"/>
              </a:rPr>
              <a:t>Prodhon </a:t>
            </a:r>
            <a:r>
              <a:rPr sz="1100" spc="5" dirty="0">
                <a:latin typeface="TeXGyreHeros"/>
                <a:cs typeface="TeXGyreHeros"/>
              </a:rPr>
              <a:t>1.1-2</a:t>
            </a:r>
            <a:r>
              <a:rPr sz="1100" spc="-170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lulëri  për </a:t>
            </a:r>
            <a:r>
              <a:rPr sz="1100" dirty="0">
                <a:latin typeface="TeXGyreHeros"/>
                <a:cs typeface="TeXGyreHeros"/>
              </a:rPr>
              <a:t>lastar. </a:t>
            </a:r>
            <a:r>
              <a:rPr sz="1100" spc="5" dirty="0">
                <a:latin typeface="TeXGyreHeros"/>
                <a:cs typeface="TeXGyreHeros"/>
              </a:rPr>
              <a:t>Bistaku është </a:t>
            </a:r>
            <a:r>
              <a:rPr sz="1100" dirty="0">
                <a:latin typeface="TeXGyreHeros"/>
                <a:cs typeface="TeXGyreHeros"/>
              </a:rPr>
              <a:t>mesatar,  </a:t>
            </a:r>
            <a:r>
              <a:rPr sz="1100" spc="5" dirty="0">
                <a:latin typeface="TeXGyreHeros"/>
                <a:cs typeface="TeXGyreHeros"/>
              </a:rPr>
              <a:t>mesatarisht </a:t>
            </a:r>
            <a:r>
              <a:rPr sz="1100" dirty="0">
                <a:latin typeface="TeXGyreHeros"/>
                <a:cs typeface="TeXGyreHeros"/>
              </a:rPr>
              <a:t>i ngjeshur. </a:t>
            </a:r>
            <a:r>
              <a:rPr sz="1100" spc="5" dirty="0">
                <a:latin typeface="TeXGyreHeros"/>
                <a:cs typeface="TeXGyreHeros"/>
              </a:rPr>
              <a:t>Kokrra  është mesatare </a:t>
            </a:r>
            <a:r>
              <a:rPr sz="1100" dirty="0">
                <a:latin typeface="TeXGyreHeros"/>
                <a:cs typeface="TeXGyreHeros"/>
              </a:rPr>
              <a:t>, jo </a:t>
            </a:r>
            <a:r>
              <a:rPr sz="1100" spc="5" dirty="0">
                <a:latin typeface="TeXGyreHeros"/>
                <a:cs typeface="TeXGyreHeros"/>
              </a:rPr>
              <a:t>uniforme, </a:t>
            </a:r>
            <a:r>
              <a:rPr sz="1100" dirty="0">
                <a:latin typeface="TeXGyreHeros"/>
                <a:cs typeface="TeXGyreHeros"/>
              </a:rPr>
              <a:t>e  </a:t>
            </a:r>
            <a:r>
              <a:rPr sz="1100" spc="5" dirty="0">
                <a:latin typeface="TeXGyreHeros"/>
                <a:cs typeface="TeXGyreHeros"/>
              </a:rPr>
              <a:t>rrumbullakët në vezake, me ngjyrë 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5" dirty="0">
                <a:latin typeface="TeXGyreHeros"/>
                <a:cs typeface="TeXGyreHeros"/>
              </a:rPr>
              <a:t>kuqe </a:t>
            </a:r>
            <a:r>
              <a:rPr sz="1100" dirty="0">
                <a:latin typeface="TeXGyreHeros"/>
                <a:cs typeface="TeXGyreHeros"/>
              </a:rPr>
              <a:t>të ndezur,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dirty="0">
                <a:latin typeface="TeXGyreHeros"/>
                <a:cs typeface="TeXGyreHeros"/>
              </a:rPr>
              <a:t>pak </a:t>
            </a:r>
            <a:r>
              <a:rPr sz="1100" spc="5" dirty="0">
                <a:latin typeface="TeXGyreHeros"/>
                <a:cs typeface="TeXGyreHeros"/>
              </a:rPr>
              <a:t>puhizë,  </a:t>
            </a:r>
            <a:r>
              <a:rPr sz="1100" dirty="0">
                <a:latin typeface="TeXGyreHeros"/>
                <a:cs typeface="TeXGyreHeros"/>
              </a:rPr>
              <a:t> i </a:t>
            </a:r>
            <a:r>
              <a:rPr sz="1100" spc="5" dirty="0">
                <a:latin typeface="TeXGyreHeros"/>
                <a:cs typeface="TeXGyreHeros"/>
              </a:rPr>
              <a:t>lëngshëm,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5" dirty="0">
                <a:latin typeface="TeXGyreHeros"/>
                <a:cs typeface="TeXGyreHeros"/>
              </a:rPr>
              <a:t>fara me </a:t>
            </a:r>
            <a:r>
              <a:rPr sz="1100" spc="10" dirty="0">
                <a:latin typeface="TeXGyreHeros"/>
                <a:cs typeface="TeXGyreHeros"/>
              </a:rPr>
              <a:t>madhësi  </a:t>
            </a:r>
            <a:r>
              <a:rPr sz="1100" spc="5" dirty="0">
                <a:latin typeface="TeXGyreHeros"/>
                <a:cs typeface="TeXGyreHeros"/>
              </a:rPr>
              <a:t>mesatare.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5" dirty="0">
                <a:latin typeface="Arial"/>
                <a:cs typeface="Arial"/>
              </a:rPr>
              <a:t>Karakteristikat</a:t>
            </a:r>
            <a:r>
              <a:rPr sz="1100" b="1" spc="20" dirty="0">
                <a:latin typeface="Arial"/>
                <a:cs typeface="Arial"/>
              </a:rPr>
              <a:t> </a:t>
            </a:r>
            <a:r>
              <a:rPr sz="1100" b="1" spc="5" dirty="0">
                <a:latin typeface="Arial"/>
                <a:cs typeface="Arial"/>
              </a:rPr>
              <a:t>agronomike:</a:t>
            </a:r>
            <a:endParaRPr sz="1100">
              <a:latin typeface="Arial"/>
              <a:cs typeface="Arial"/>
            </a:endParaRPr>
          </a:p>
          <a:p>
            <a:pPr marL="12700" marR="2836545" indent="179705" algn="just">
              <a:lnSpc>
                <a:spcPct val="106100"/>
              </a:lnSpc>
              <a:spcBef>
                <a:spcPts val="5"/>
              </a:spcBef>
            </a:pPr>
            <a:r>
              <a:rPr sz="1100" spc="5" dirty="0">
                <a:latin typeface="TeXGyreHeros"/>
                <a:cs typeface="TeXGyreHeros"/>
              </a:rPr>
              <a:t>Preferon toka sub-argjilore të  mesme.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spc="10" dirty="0">
                <a:latin typeface="TeXGyreHeros"/>
                <a:cs typeface="TeXGyreHeros"/>
              </a:rPr>
              <a:t>Jep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prodhime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mira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si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në  zonë fushore ashtu dhe kodrinore.  Diferencon mirë në sythat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200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bazës,  prandaj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5" dirty="0">
                <a:latin typeface="TeXGyreHeros"/>
                <a:cs typeface="TeXGyreHeros"/>
              </a:rPr>
              <a:t>mbjelljet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10" dirty="0">
                <a:latin typeface="TeXGyreHeros"/>
                <a:cs typeface="TeXGyreHeros"/>
              </a:rPr>
              <a:t>dendura </a:t>
            </a:r>
            <a:r>
              <a:rPr sz="1100" dirty="0">
                <a:latin typeface="TeXGyreHeros"/>
                <a:cs typeface="TeXGyreHeros"/>
              </a:rPr>
              <a:t>me  </a:t>
            </a:r>
            <a:r>
              <a:rPr sz="1100" spc="5" dirty="0">
                <a:latin typeface="TeXGyreHeros"/>
                <a:cs typeface="TeXGyreHeros"/>
              </a:rPr>
              <a:t>trup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5" dirty="0">
                <a:latin typeface="TeXGyreHeros"/>
                <a:cs typeface="TeXGyreHeros"/>
              </a:rPr>
              <a:t>ulët dhe krasitje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5" dirty="0">
                <a:latin typeface="TeXGyreHeros"/>
                <a:cs typeface="TeXGyreHeros"/>
              </a:rPr>
              <a:t>shkurtër  ka siguruar </a:t>
            </a:r>
            <a:r>
              <a:rPr sz="1100" spc="10" dirty="0">
                <a:latin typeface="TeXGyreHeros"/>
                <a:cs typeface="TeXGyreHeros"/>
              </a:rPr>
              <a:t>prodhime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5" dirty="0">
                <a:latin typeface="TeXGyreHeros"/>
                <a:cs typeface="TeXGyreHeros"/>
              </a:rPr>
              <a:t>larta dhe  cilësore. </a:t>
            </a:r>
            <a:r>
              <a:rPr sz="1100" spc="10" dirty="0">
                <a:latin typeface="TeXGyreHeros"/>
                <a:cs typeface="TeXGyreHeros"/>
              </a:rPr>
              <a:t>Është </a:t>
            </a:r>
            <a:r>
              <a:rPr sz="1100" spc="5" dirty="0">
                <a:latin typeface="TeXGyreHeros"/>
                <a:cs typeface="TeXGyreHeros"/>
              </a:rPr>
              <a:t>relativisht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5" dirty="0">
                <a:latin typeface="TeXGyreHeros"/>
                <a:cs typeface="TeXGyreHeros"/>
              </a:rPr>
              <a:t>qën-  drueshëm ndaj sëmundjeve kër-  pudhore. Nënshartesat </a:t>
            </a:r>
            <a:r>
              <a:rPr sz="1100" dirty="0">
                <a:latin typeface="TeXGyreHeros"/>
                <a:cs typeface="TeXGyreHeros"/>
              </a:rPr>
              <a:t>më </a:t>
            </a:r>
            <a:r>
              <a:rPr sz="1100" spc="5" dirty="0">
                <a:latin typeface="TeXGyreHeros"/>
                <a:cs typeface="TeXGyreHeros"/>
              </a:rPr>
              <a:t>të</a:t>
            </a:r>
            <a:r>
              <a:rPr sz="1100" spc="135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mira</a:t>
            </a:r>
            <a:endParaRPr sz="1100">
              <a:latin typeface="TeXGyreHeros"/>
              <a:cs typeface="TeXGyreHeros"/>
            </a:endParaRPr>
          </a:p>
          <a:p>
            <a:pPr marL="12700" marR="5080" algn="just">
              <a:lnSpc>
                <a:spcPct val="105500"/>
              </a:lnSpc>
              <a:spcBef>
                <a:spcPts val="10"/>
              </a:spcBef>
            </a:pPr>
            <a:r>
              <a:rPr sz="1100" spc="5" dirty="0">
                <a:latin typeface="TeXGyreHeros"/>
                <a:cs typeface="TeXGyreHeros"/>
              </a:rPr>
              <a:t>janë </a:t>
            </a:r>
            <a:r>
              <a:rPr sz="1100" spc="-15" dirty="0">
                <a:latin typeface="TeXGyreHeros"/>
                <a:cs typeface="TeXGyreHeros"/>
              </a:rPr>
              <a:t>1103 </a:t>
            </a:r>
            <a:r>
              <a:rPr sz="1100" dirty="0">
                <a:latin typeface="TeXGyreHeros"/>
                <a:cs typeface="TeXGyreHeros"/>
              </a:rPr>
              <a:t>P dhe </a:t>
            </a:r>
            <a:r>
              <a:rPr sz="1100" spc="5" dirty="0">
                <a:latin typeface="TeXGyreHeros"/>
                <a:cs typeface="TeXGyreHeros"/>
              </a:rPr>
              <a:t>Kobber 5bb. Grumbullon mesatarisht 22-24% </a:t>
            </a:r>
            <a:r>
              <a:rPr sz="1100" dirty="0">
                <a:latin typeface="TeXGyreHeros"/>
                <a:cs typeface="TeXGyreHeros"/>
              </a:rPr>
              <a:t>sheqer. </a:t>
            </a:r>
            <a:r>
              <a:rPr sz="1100" spc="5" dirty="0">
                <a:latin typeface="TeXGyreHeros"/>
                <a:cs typeface="TeXGyreHeros"/>
              </a:rPr>
              <a:t>Piqet  vonë.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950">
              <a:latin typeface="TeXGyreHeros"/>
              <a:cs typeface="TeXGyreHeros"/>
            </a:endParaRPr>
          </a:p>
          <a:p>
            <a:pPr marL="12700" marR="7620" indent="179705" algn="just">
              <a:lnSpc>
                <a:spcPct val="105500"/>
              </a:lnSpc>
            </a:pPr>
            <a:r>
              <a:rPr sz="1100" b="1" spc="5" dirty="0">
                <a:latin typeface="Arial"/>
                <a:cs typeface="Arial"/>
              </a:rPr>
              <a:t>Përdorimi: </a:t>
            </a:r>
            <a:r>
              <a:rPr sz="1100" spc="5" dirty="0">
                <a:latin typeface="TeXGyreHeros"/>
                <a:cs typeface="TeXGyreHeros"/>
              </a:rPr>
              <a:t>Është kultivar tipik për prodhimin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5" dirty="0">
                <a:latin typeface="TeXGyreHeros"/>
                <a:cs typeface="TeXGyreHeros"/>
              </a:rPr>
              <a:t>verërave deserte, alkoolike,  me </a:t>
            </a:r>
            <a:r>
              <a:rPr sz="1100" dirty="0">
                <a:latin typeface="TeXGyreHeros"/>
                <a:cs typeface="TeXGyreHeros"/>
              </a:rPr>
              <a:t>pak</a:t>
            </a:r>
            <a:r>
              <a:rPr sz="1100" spc="25" dirty="0">
                <a:latin typeface="TeXGyreHeros"/>
                <a:cs typeface="TeXGyreHeros"/>
              </a:rPr>
              <a:t> </a:t>
            </a:r>
            <a:r>
              <a:rPr sz="1100" spc="10" dirty="0">
                <a:latin typeface="TeXGyreHeros"/>
                <a:cs typeface="TeXGyreHeros"/>
              </a:rPr>
              <a:t>ngjyrë.</a:t>
            </a:r>
            <a:endParaRPr sz="1100">
              <a:latin typeface="TeXGyreHeros"/>
              <a:cs typeface="TeXGyreHero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035045" y="2396490"/>
            <a:ext cx="2761615" cy="4459605"/>
            <a:chOff x="3035045" y="2396490"/>
            <a:chExt cx="2761615" cy="4459605"/>
          </a:xfrm>
        </p:grpSpPr>
        <p:sp>
          <p:nvSpPr>
            <p:cNvPr id="4" name="object 4"/>
            <p:cNvSpPr/>
            <p:nvPr/>
          </p:nvSpPr>
          <p:spPr>
            <a:xfrm>
              <a:off x="3037331" y="2400300"/>
              <a:ext cx="2756916" cy="445312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038855" y="2400300"/>
              <a:ext cx="2753995" cy="4451985"/>
            </a:xfrm>
            <a:custGeom>
              <a:avLst/>
              <a:gdLst/>
              <a:ahLst/>
              <a:cxnLst/>
              <a:rect l="l" t="t" r="r" b="b"/>
              <a:pathLst>
                <a:path w="2753995" h="4451984">
                  <a:moveTo>
                    <a:pt x="0" y="0"/>
                  </a:moveTo>
                  <a:lnTo>
                    <a:pt x="0" y="4451604"/>
                  </a:lnTo>
                  <a:lnTo>
                    <a:pt x="2753867" y="4451604"/>
                  </a:lnTo>
                  <a:lnTo>
                    <a:pt x="2753867" y="0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41275">
              <a:lnSpc>
                <a:spcPct val="100000"/>
              </a:lnSpc>
              <a:spcBef>
                <a:spcPts val="15"/>
              </a:spcBef>
            </a:pPr>
            <a:r>
              <a:rPr dirty="0"/>
              <a:t>- </a:t>
            </a:r>
            <a:fld id="{81D60167-4931-47E6-BA6A-407CBD079E47}" type="slidenum">
              <a:rPr dirty="0"/>
              <a:t>80</a:t>
            </a:fld>
            <a:r>
              <a:rPr spc="-100" dirty="0"/>
              <a:t> </a:t>
            </a:r>
            <a:r>
              <a:rPr dirty="0"/>
              <a:t>-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40155" y="638060"/>
            <a:ext cx="5029835" cy="76993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Arial"/>
                <a:cs typeface="Arial"/>
              </a:rPr>
              <a:t>Shesh i</a:t>
            </a:r>
            <a:r>
              <a:rPr sz="1400" b="1" spc="-1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bardhë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Arial"/>
              <a:cs typeface="Arial"/>
            </a:endParaRPr>
          </a:p>
          <a:p>
            <a:pPr marL="12700" marR="5080" indent="179705" algn="just">
              <a:lnSpc>
                <a:spcPct val="105900"/>
              </a:lnSpc>
              <a:spcBef>
                <a:spcPts val="1019"/>
              </a:spcBef>
            </a:pPr>
            <a:r>
              <a:rPr sz="1100" b="1" spc="-5" dirty="0">
                <a:latin typeface="Arial"/>
                <a:cs typeface="Arial"/>
              </a:rPr>
              <a:t>Përhapja: </a:t>
            </a:r>
            <a:r>
              <a:rPr sz="1100" spc="-5" dirty="0">
                <a:latin typeface="TeXGyreHeros"/>
                <a:cs typeface="TeXGyreHeros"/>
              </a:rPr>
              <a:t>Kultivar </a:t>
            </a:r>
            <a:r>
              <a:rPr sz="1100" dirty="0">
                <a:latin typeface="TeXGyreHeros"/>
                <a:cs typeface="TeXGyreHeros"/>
              </a:rPr>
              <a:t>i vjetër autokton me </a:t>
            </a:r>
            <a:r>
              <a:rPr sz="1100" spc="-5" dirty="0">
                <a:latin typeface="TeXGyreHeros"/>
                <a:cs typeface="TeXGyreHeros"/>
              </a:rPr>
              <a:t>prejardhje </a:t>
            </a:r>
            <a:r>
              <a:rPr sz="1100" dirty="0">
                <a:latin typeface="TeXGyreHeros"/>
                <a:cs typeface="TeXGyreHeros"/>
              </a:rPr>
              <a:t>nga </a:t>
            </a:r>
            <a:r>
              <a:rPr sz="1100" spc="-5" dirty="0">
                <a:latin typeface="TeXGyreHeros"/>
                <a:cs typeface="TeXGyreHeros"/>
              </a:rPr>
              <a:t>fshati Shesh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komunës  </a:t>
            </a:r>
            <a:r>
              <a:rPr sz="1100" dirty="0">
                <a:latin typeface="TeXGyreHeros"/>
                <a:cs typeface="TeXGyreHeros"/>
              </a:rPr>
              <a:t>së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Ndroqit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rrethit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Tiranës,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nga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i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cili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merr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edhe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emrin.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Për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vlerat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larta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cilësore  që </a:t>
            </a:r>
            <a:r>
              <a:rPr sz="1100" dirty="0">
                <a:latin typeface="TeXGyreHeros"/>
                <a:cs typeface="TeXGyreHeros"/>
              </a:rPr>
              <a:t>mbart ka </a:t>
            </a:r>
            <a:r>
              <a:rPr sz="1100" spc="-5" dirty="0">
                <a:latin typeface="TeXGyreHeros"/>
                <a:cs typeface="TeXGyreHeros"/>
              </a:rPr>
              <a:t>gjetur </a:t>
            </a:r>
            <a:r>
              <a:rPr sz="1100" dirty="0">
                <a:latin typeface="TeXGyreHeros"/>
                <a:cs typeface="TeXGyreHeros"/>
              </a:rPr>
              <a:t>përhapje </a:t>
            </a:r>
            <a:r>
              <a:rPr sz="1100" spc="-5" dirty="0">
                <a:latin typeface="TeXGyreHeros"/>
                <a:cs typeface="TeXGyreHeros"/>
              </a:rPr>
              <a:t>në </a:t>
            </a:r>
            <a:r>
              <a:rPr sz="1100" dirty="0">
                <a:latin typeface="TeXGyreHeros"/>
                <a:cs typeface="TeXGyreHeros"/>
              </a:rPr>
              <a:t>shumë </a:t>
            </a:r>
            <a:r>
              <a:rPr sz="1100" spc="-5" dirty="0">
                <a:latin typeface="TeXGyreHeros"/>
                <a:cs typeface="TeXGyreHeros"/>
              </a:rPr>
              <a:t>rrethe </a:t>
            </a:r>
            <a:r>
              <a:rPr sz="1100" spc="5" dirty="0">
                <a:latin typeface="TeXGyreHeros"/>
                <a:cs typeface="TeXGyreHeros"/>
              </a:rPr>
              <a:t>të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vendit.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Përshkrimi:</a:t>
            </a:r>
            <a:endParaRPr sz="1100">
              <a:latin typeface="Arial"/>
              <a:cs typeface="Arial"/>
            </a:endParaRPr>
          </a:p>
          <a:p>
            <a:pPr marL="12700" marR="5080" indent="179705" algn="just">
              <a:lnSpc>
                <a:spcPct val="106400"/>
              </a:lnSpc>
            </a:pPr>
            <a:r>
              <a:rPr sz="1100" spc="-5" dirty="0">
                <a:latin typeface="TeXGyreHeros"/>
                <a:cs typeface="TeXGyreHeros"/>
              </a:rPr>
              <a:t>Ky kultivar karakterizohet </a:t>
            </a:r>
            <a:r>
              <a:rPr sz="1100" dirty="0">
                <a:latin typeface="TeXGyreHeros"/>
                <a:cs typeface="TeXGyreHeros"/>
              </a:rPr>
              <a:t>nga </a:t>
            </a:r>
            <a:r>
              <a:rPr sz="1100" spc="-5" dirty="0">
                <a:latin typeface="TeXGyreHeros"/>
                <a:cs typeface="TeXGyreHeros"/>
              </a:rPr>
              <a:t>lastar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zhvillim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fuqishëm </a:t>
            </a:r>
            <a:r>
              <a:rPr sz="1100" dirty="0">
                <a:latin typeface="TeXGyreHeros"/>
                <a:cs typeface="TeXGyreHeros"/>
              </a:rPr>
              <a:t>me ngjyrë </a:t>
            </a:r>
            <a:r>
              <a:rPr sz="1100" spc="-5" dirty="0">
                <a:latin typeface="TeXGyreHeros"/>
                <a:cs typeface="TeXGyreHeros"/>
              </a:rPr>
              <a:t>të gjel-  </a:t>
            </a:r>
            <a:r>
              <a:rPr sz="1100" spc="-20" dirty="0">
                <a:latin typeface="TeXGyreHeros"/>
                <a:cs typeface="TeXGyreHeros"/>
              </a:rPr>
              <a:t>bër. </a:t>
            </a:r>
            <a:r>
              <a:rPr sz="1100" dirty="0">
                <a:latin typeface="TeXGyreHeros"/>
                <a:cs typeface="TeXGyreHeros"/>
              </a:rPr>
              <a:t>Ne </a:t>
            </a:r>
            <a:r>
              <a:rPr sz="1100" spc="-5" dirty="0">
                <a:latin typeface="TeXGyreHeros"/>
                <a:cs typeface="TeXGyreHeros"/>
              </a:rPr>
              <a:t>vjeshtë marrin</a:t>
            </a:r>
            <a:r>
              <a:rPr sz="1100" spc="18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ngjyrë</a:t>
            </a:r>
            <a:endParaRPr sz="1100">
              <a:latin typeface="TeXGyreHeros"/>
              <a:cs typeface="TeXGyreHeros"/>
            </a:endParaRPr>
          </a:p>
          <a:p>
            <a:pPr marL="12700" marR="2974340" algn="just">
              <a:lnSpc>
                <a:spcPts val="1400"/>
              </a:lnSpc>
              <a:spcBef>
                <a:spcPts val="50"/>
              </a:spcBef>
            </a:pPr>
            <a:r>
              <a:rPr sz="1100" spc="-5" dirty="0">
                <a:latin typeface="TeXGyreHeros"/>
                <a:cs typeface="TeXGyreHeros"/>
              </a:rPr>
              <a:t>kafe të </a:t>
            </a:r>
            <a:r>
              <a:rPr sz="1100" spc="-15" dirty="0">
                <a:latin typeface="TeXGyreHeros"/>
                <a:cs typeface="TeXGyreHeros"/>
              </a:rPr>
              <a:t>çelur. </a:t>
            </a:r>
            <a:r>
              <a:rPr sz="1100" spc="-5" dirty="0">
                <a:latin typeface="TeXGyreHeros"/>
                <a:cs typeface="TeXGyreHeros"/>
              </a:rPr>
              <a:t>Gjethja </a:t>
            </a:r>
            <a:r>
              <a:rPr sz="1100" dirty="0">
                <a:latin typeface="TeXGyreHeros"/>
                <a:cs typeface="TeXGyreHeros"/>
              </a:rPr>
              <a:t>është </a:t>
            </a:r>
            <a:r>
              <a:rPr sz="1100" spc="-5" dirty="0">
                <a:latin typeface="TeXGyreHeros"/>
                <a:cs typeface="TeXGyreHeros"/>
              </a:rPr>
              <a:t>me-  satare, me </a:t>
            </a:r>
            <a:r>
              <a:rPr sz="1100" dirty="0">
                <a:latin typeface="TeXGyreHeros"/>
                <a:cs typeface="TeXGyreHeros"/>
              </a:rPr>
              <a:t>formë</a:t>
            </a:r>
            <a:r>
              <a:rPr sz="1100" spc="-8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pesëkëndëshe,</a:t>
            </a:r>
            <a:endParaRPr sz="1100">
              <a:latin typeface="TeXGyreHeros"/>
              <a:cs typeface="TeXGyreHeros"/>
            </a:endParaRPr>
          </a:p>
          <a:p>
            <a:pPr marL="12700" marR="2974340" algn="just">
              <a:lnSpc>
                <a:spcPts val="1390"/>
              </a:lnSpc>
              <a:spcBef>
                <a:spcPts val="15"/>
              </a:spcBef>
            </a:pP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pesë lobe,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gropëzën </a:t>
            </a:r>
            <a:r>
              <a:rPr sz="1100" dirty="0">
                <a:latin typeface="TeXGyreHeros"/>
                <a:cs typeface="TeXGyreHeros"/>
              </a:rPr>
              <a:t>e  </a:t>
            </a:r>
            <a:r>
              <a:rPr sz="1100" spc="-5" dirty="0">
                <a:latin typeface="TeXGyreHeros"/>
                <a:cs typeface="TeXGyreHeros"/>
              </a:rPr>
              <a:t>bishtit </a:t>
            </a:r>
            <a:r>
              <a:rPr sz="1100" dirty="0">
                <a:latin typeface="TeXGyreHeros"/>
                <a:cs typeface="TeXGyreHeros"/>
              </a:rPr>
              <a:t>pak të </a:t>
            </a:r>
            <a:r>
              <a:rPr sz="1100" spc="-15" dirty="0">
                <a:latin typeface="TeXGyreHeros"/>
                <a:cs typeface="TeXGyreHeros"/>
              </a:rPr>
              <a:t>hapur.  </a:t>
            </a:r>
            <a:r>
              <a:rPr sz="1100" dirty="0">
                <a:latin typeface="TeXGyreHeros"/>
                <a:cs typeface="TeXGyreHeros"/>
              </a:rPr>
              <a:t>Lulja </a:t>
            </a:r>
            <a:r>
              <a:rPr sz="1100" spc="20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është</a:t>
            </a:r>
            <a:endParaRPr sz="1100">
              <a:latin typeface="TeXGyreHeros"/>
              <a:cs typeface="TeXGyreHeros"/>
            </a:endParaRPr>
          </a:p>
          <a:p>
            <a:pPr marL="12700" algn="just">
              <a:lnSpc>
                <a:spcPct val="100000"/>
              </a:lnSpc>
              <a:spcBef>
                <a:spcPts val="30"/>
              </a:spcBef>
            </a:pPr>
            <a:r>
              <a:rPr sz="1100" spc="-5" dirty="0">
                <a:latin typeface="TeXGyreHeros"/>
                <a:cs typeface="TeXGyreHeros"/>
              </a:rPr>
              <a:t>dyseksore   </a:t>
            </a:r>
            <a:r>
              <a:rPr sz="1100" dirty="0">
                <a:latin typeface="TeXGyreHeros"/>
                <a:cs typeface="TeXGyreHeros"/>
              </a:rPr>
              <a:t>normale   . </a:t>
            </a:r>
            <a:r>
              <a:rPr sz="1100" spc="8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Prodhon</a:t>
            </a:r>
            <a:endParaRPr sz="1100">
              <a:latin typeface="TeXGyreHeros"/>
              <a:cs typeface="TeXGyreHeros"/>
            </a:endParaRPr>
          </a:p>
          <a:p>
            <a:pPr marL="12700" marR="2974340" algn="just">
              <a:lnSpc>
                <a:spcPct val="106000"/>
              </a:lnSpc>
              <a:spcBef>
                <a:spcPts val="5"/>
              </a:spcBef>
            </a:pPr>
            <a:r>
              <a:rPr sz="1100" spc="-5" dirty="0">
                <a:latin typeface="TeXGyreHeros"/>
                <a:cs typeface="TeXGyreHeros"/>
              </a:rPr>
              <a:t>1.1-2 lulëri. Bistaku është me-  </a:t>
            </a:r>
            <a:r>
              <a:rPr sz="1100" spc="-10" dirty="0">
                <a:latin typeface="TeXGyreHeros"/>
                <a:cs typeface="TeXGyreHeros"/>
              </a:rPr>
              <a:t>satar, </a:t>
            </a:r>
            <a:r>
              <a:rPr sz="1100" spc="-5" dirty="0">
                <a:latin typeface="TeXGyreHeros"/>
                <a:cs typeface="TeXGyreHeros"/>
              </a:rPr>
              <a:t>mesatarisht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10" dirty="0">
                <a:latin typeface="TeXGyreHeros"/>
                <a:cs typeface="TeXGyreHeros"/>
              </a:rPr>
              <a:t>ngjeshur.  </a:t>
            </a:r>
            <a:r>
              <a:rPr sz="1100" dirty="0">
                <a:latin typeface="TeXGyreHeros"/>
                <a:cs typeface="TeXGyreHeros"/>
              </a:rPr>
              <a:t>Kokrra </a:t>
            </a:r>
            <a:r>
              <a:rPr sz="1100" spc="-5" dirty="0">
                <a:latin typeface="TeXGyreHeros"/>
                <a:cs typeface="TeXGyreHeros"/>
              </a:rPr>
              <a:t>është mesatare,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rrum-  bullakët,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gjelbër në të verdhë, 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puhizë të hollë,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lëngshme,  </a:t>
            </a:r>
            <a:r>
              <a:rPr sz="1100" dirty="0">
                <a:latin typeface="TeXGyreHeros"/>
                <a:cs typeface="TeXGyreHeros"/>
              </a:rPr>
              <a:t>me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fara.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  <a:spcBef>
                <a:spcPts val="5"/>
              </a:spcBef>
            </a:pPr>
            <a:r>
              <a:rPr sz="1100" b="1" spc="-5" dirty="0">
                <a:latin typeface="Arial"/>
                <a:cs typeface="Arial"/>
              </a:rPr>
              <a:t>Karakteristikat</a:t>
            </a:r>
            <a:r>
              <a:rPr sz="1100" b="1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agronomike:</a:t>
            </a:r>
            <a:endParaRPr sz="1100">
              <a:latin typeface="Arial"/>
              <a:cs typeface="Arial"/>
            </a:endParaRPr>
          </a:p>
          <a:p>
            <a:pPr marL="12700" marR="2974340" indent="179705" algn="just">
              <a:lnSpc>
                <a:spcPct val="106100"/>
              </a:lnSpc>
            </a:pPr>
            <a:r>
              <a:rPr sz="1100" spc="-5" dirty="0">
                <a:latin typeface="TeXGyreHeros"/>
                <a:cs typeface="TeXGyreHeros"/>
              </a:rPr>
              <a:t>Jep prodhime të </a:t>
            </a:r>
            <a:r>
              <a:rPr sz="1100" dirty="0">
                <a:latin typeface="TeXGyreHeros"/>
                <a:cs typeface="TeXGyreHeros"/>
              </a:rPr>
              <a:t>larta </a:t>
            </a:r>
            <a:r>
              <a:rPr sz="1100" spc="-5" dirty="0">
                <a:latin typeface="TeXGyreHeros"/>
                <a:cs typeface="TeXGyreHeros"/>
              </a:rPr>
              <a:t>në </a:t>
            </a:r>
            <a:r>
              <a:rPr sz="1100" dirty="0">
                <a:latin typeface="TeXGyreHeros"/>
                <a:cs typeface="TeXGyreHeros"/>
              </a:rPr>
              <a:t>toka 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pasura</a:t>
            </a:r>
            <a:r>
              <a:rPr sz="1100" spc="-9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7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kulluara.</a:t>
            </a:r>
            <a:r>
              <a:rPr sz="1100" spc="-7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Ka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aﬁnitet  të </a:t>
            </a:r>
            <a:r>
              <a:rPr sz="1100" dirty="0">
                <a:latin typeface="TeXGyreHeros"/>
                <a:cs typeface="TeXGyreHeros"/>
              </a:rPr>
              <a:t>mirë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shumë nënshartesa,  por sidomos me </a:t>
            </a:r>
            <a:r>
              <a:rPr sz="1100" dirty="0">
                <a:latin typeface="TeXGyreHeros"/>
                <a:cs typeface="TeXGyreHeros"/>
              </a:rPr>
              <a:t>Shassella x</a:t>
            </a:r>
            <a:r>
              <a:rPr sz="1100" spc="-17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Ber-  </a:t>
            </a:r>
            <a:r>
              <a:rPr sz="1100" spc="-5" dirty="0">
                <a:latin typeface="TeXGyreHeros"/>
                <a:cs typeface="TeXGyreHeros"/>
              </a:rPr>
              <a:t>landieri 41B, Kobber </a:t>
            </a:r>
            <a:r>
              <a:rPr sz="1100" dirty="0">
                <a:latin typeface="TeXGyreHeros"/>
                <a:cs typeface="TeXGyreHeros"/>
              </a:rPr>
              <a:t>5  bb,  </a:t>
            </a:r>
            <a:r>
              <a:rPr sz="1100" spc="-25" dirty="0">
                <a:latin typeface="TeXGyreHeros"/>
                <a:cs typeface="TeXGyreHeros"/>
              </a:rPr>
              <a:t>1103</a:t>
            </a:r>
            <a:endParaRPr sz="1100">
              <a:latin typeface="TeXGyreHeros"/>
              <a:cs typeface="TeXGyreHeros"/>
            </a:endParaRPr>
          </a:p>
          <a:p>
            <a:pPr marL="12700" marR="2973705" algn="just">
              <a:lnSpc>
                <a:spcPts val="1400"/>
              </a:lnSpc>
              <a:spcBef>
                <a:spcPts val="55"/>
              </a:spcBef>
            </a:pPr>
            <a:r>
              <a:rPr sz="1100" spc="-80" dirty="0">
                <a:latin typeface="TeXGyreHeros"/>
                <a:cs typeface="TeXGyreHeros"/>
              </a:rPr>
              <a:t>P. </a:t>
            </a:r>
            <a:r>
              <a:rPr sz="1100" spc="-5" dirty="0">
                <a:latin typeface="TeXGyreHeros"/>
                <a:cs typeface="TeXGyreHeros"/>
              </a:rPr>
              <a:t>Diferencon </a:t>
            </a:r>
            <a:r>
              <a:rPr sz="1100" dirty="0">
                <a:latin typeface="TeXGyreHeros"/>
                <a:cs typeface="TeXGyreHeros"/>
              </a:rPr>
              <a:t>mirë </a:t>
            </a:r>
            <a:r>
              <a:rPr sz="1100" spc="-5" dirty="0">
                <a:latin typeface="TeXGyreHeros"/>
                <a:cs typeface="TeXGyreHeros"/>
              </a:rPr>
              <a:t>në sythat </a:t>
            </a:r>
            <a:r>
              <a:rPr sz="1100" dirty="0">
                <a:latin typeface="TeXGyreHeros"/>
                <a:cs typeface="TeXGyreHeros"/>
              </a:rPr>
              <a:t>e  bazës,</a:t>
            </a:r>
            <a:r>
              <a:rPr sz="1100" spc="-10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prandaj</a:t>
            </a:r>
            <a:r>
              <a:rPr sz="1100" spc="-10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nuk</a:t>
            </a:r>
            <a:r>
              <a:rPr sz="1100" spc="-9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vërehen</a:t>
            </a:r>
            <a:r>
              <a:rPr sz="1100" spc="-10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ndry-</a:t>
            </a:r>
            <a:endParaRPr sz="1100">
              <a:latin typeface="TeXGyreHeros"/>
              <a:cs typeface="TeXGyreHeros"/>
            </a:endParaRPr>
          </a:p>
          <a:p>
            <a:pPr marL="12700" marR="2974975">
              <a:lnSpc>
                <a:spcPts val="1390"/>
              </a:lnSpc>
              <a:spcBef>
                <a:spcPts val="15"/>
              </a:spcBef>
            </a:pPr>
            <a:r>
              <a:rPr sz="1100" dirty="0">
                <a:latin typeface="TeXGyreHeros"/>
                <a:cs typeface="TeXGyreHeros"/>
              </a:rPr>
              <a:t>shime </a:t>
            </a:r>
            <a:r>
              <a:rPr sz="1100" spc="-5" dirty="0">
                <a:latin typeface="TeXGyreHeros"/>
                <a:cs typeface="TeXGyreHeros"/>
              </a:rPr>
              <a:t>në </a:t>
            </a:r>
            <a:r>
              <a:rPr sz="1100" dirty="0">
                <a:latin typeface="TeXGyreHeros"/>
                <a:cs typeface="TeXGyreHeros"/>
              </a:rPr>
              <a:t>prodhim </a:t>
            </a:r>
            <a:r>
              <a:rPr sz="1100" spc="-5" dirty="0">
                <a:latin typeface="TeXGyreHeros"/>
                <a:cs typeface="TeXGyreHeros"/>
              </a:rPr>
              <a:t>kur aplikohen  sisteme </a:t>
            </a:r>
            <a:r>
              <a:rPr sz="1100" dirty="0">
                <a:latin typeface="TeXGyreHeros"/>
                <a:cs typeface="TeXGyreHeros"/>
              </a:rPr>
              <a:t>të ndryshme </a:t>
            </a:r>
            <a:r>
              <a:rPr sz="1100" spc="5" dirty="0">
                <a:latin typeface="TeXGyreHeros"/>
                <a:cs typeface="TeXGyreHeros"/>
              </a:rPr>
              <a:t>të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krasitjes.</a:t>
            </a:r>
            <a:endParaRPr sz="1100">
              <a:latin typeface="TeXGyreHeros"/>
              <a:cs typeface="TeXGyreHeros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100" spc="-5" dirty="0">
                <a:latin typeface="TeXGyreHeros"/>
                <a:cs typeface="TeXGyreHeros"/>
              </a:rPr>
              <a:t>Rekomandohet  </a:t>
            </a:r>
            <a:r>
              <a:rPr sz="1100" dirty="0">
                <a:latin typeface="TeXGyreHeros"/>
                <a:cs typeface="TeXGyreHeros"/>
              </a:rPr>
              <a:t>të  </a:t>
            </a:r>
            <a:r>
              <a:rPr sz="1100" spc="-5" dirty="0">
                <a:latin typeface="TeXGyreHeros"/>
                <a:cs typeface="TeXGyreHeros"/>
              </a:rPr>
              <a:t>përhapet </a:t>
            </a:r>
            <a:r>
              <a:rPr sz="1100" spc="2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në</a:t>
            </a:r>
            <a:endParaRPr sz="1100">
              <a:latin typeface="TeXGyreHeros"/>
              <a:cs typeface="TeXGyreHeros"/>
            </a:endParaRPr>
          </a:p>
          <a:p>
            <a:pPr marL="12700" marR="2974975">
              <a:lnSpc>
                <a:spcPct val="105500"/>
              </a:lnSpc>
              <a:spcBef>
                <a:spcPts val="15"/>
              </a:spcBef>
            </a:pPr>
            <a:r>
              <a:rPr sz="1100" dirty="0">
                <a:latin typeface="TeXGyreHeros"/>
                <a:cs typeface="TeXGyreHeros"/>
              </a:rPr>
              <a:t>zonat e </a:t>
            </a:r>
            <a:r>
              <a:rPr sz="1100" spc="-5" dirty="0">
                <a:latin typeface="TeXGyreHeros"/>
                <a:cs typeface="TeXGyreHeros"/>
              </a:rPr>
              <a:t>ulëta dhe bregdetare, </a:t>
            </a:r>
            <a:r>
              <a:rPr sz="1100" dirty="0">
                <a:latin typeface="TeXGyreHeros"/>
                <a:cs typeface="TeXGyreHeros"/>
              </a:rPr>
              <a:t>ku  ka </a:t>
            </a:r>
            <a:r>
              <a:rPr sz="1100" spc="-5" dirty="0">
                <a:latin typeface="TeXGyreHeros"/>
                <a:cs typeface="TeXGyreHeros"/>
              </a:rPr>
              <a:t>arritur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jap prodhime të</a:t>
            </a:r>
            <a:r>
              <a:rPr sz="1100" spc="16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boll-</a:t>
            </a:r>
            <a:endParaRPr sz="1100">
              <a:latin typeface="TeXGyreHeros"/>
              <a:cs typeface="TeXGyreHeros"/>
            </a:endParaRPr>
          </a:p>
          <a:p>
            <a:pPr marL="12700" marR="5080">
              <a:lnSpc>
                <a:spcPct val="106400"/>
              </a:lnSpc>
            </a:pPr>
            <a:r>
              <a:rPr sz="1100" dirty="0">
                <a:latin typeface="TeXGyreHeros"/>
                <a:cs typeface="TeXGyreHeros"/>
              </a:rPr>
              <a:t>shme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cilësore.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Grumbullon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mesatarisht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23-25%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sheqer.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Në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vite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veçanta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sasia  e sheqerit </a:t>
            </a:r>
            <a:r>
              <a:rPr sz="1100" spc="-5" dirty="0">
                <a:latin typeface="TeXGyreHeros"/>
                <a:cs typeface="TeXGyreHeros"/>
              </a:rPr>
              <a:t>arrin edhe </a:t>
            </a:r>
            <a:r>
              <a:rPr sz="1100" dirty="0">
                <a:latin typeface="TeXGyreHeros"/>
                <a:cs typeface="TeXGyreHeros"/>
              </a:rPr>
              <a:t>27%. </a:t>
            </a:r>
            <a:r>
              <a:rPr sz="1100" spc="-5" dirty="0">
                <a:latin typeface="TeXGyreHeros"/>
                <a:cs typeface="TeXGyreHeros"/>
              </a:rPr>
              <a:t>Piqet</a:t>
            </a:r>
            <a:r>
              <a:rPr sz="1100" spc="-1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vonë.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Përdorimi:</a:t>
            </a:r>
            <a:endParaRPr sz="1100">
              <a:latin typeface="Arial"/>
              <a:cs typeface="Arial"/>
            </a:endParaRPr>
          </a:p>
          <a:p>
            <a:pPr marL="12700" marR="5080" indent="179705" algn="just">
              <a:lnSpc>
                <a:spcPct val="106100"/>
              </a:lnSpc>
              <a:spcBef>
                <a:spcPts val="5"/>
              </a:spcBef>
            </a:pPr>
            <a:r>
              <a:rPr sz="1100" spc="-5" dirty="0">
                <a:latin typeface="TeXGyreHeros"/>
                <a:cs typeface="TeXGyreHeros"/>
              </a:rPr>
              <a:t>Është kultivar </a:t>
            </a:r>
            <a:r>
              <a:rPr sz="1100" dirty="0">
                <a:latin typeface="TeXGyreHeros"/>
                <a:cs typeface="TeXGyreHeros"/>
              </a:rPr>
              <a:t>tipik </a:t>
            </a:r>
            <a:r>
              <a:rPr sz="1100" spc="-5" dirty="0">
                <a:latin typeface="TeXGyreHeros"/>
                <a:cs typeface="TeXGyreHeros"/>
              </a:rPr>
              <a:t>për prodhi-min </a:t>
            </a:r>
            <a:r>
              <a:rPr sz="1100" dirty="0">
                <a:latin typeface="TeXGyreHeros"/>
                <a:cs typeface="TeXGyreHeros"/>
              </a:rPr>
              <a:t>e verërave </a:t>
            </a:r>
            <a:r>
              <a:rPr sz="1100" spc="-5" dirty="0">
                <a:latin typeface="TeXGyreHeros"/>
                <a:cs typeface="TeXGyreHeros"/>
              </a:rPr>
              <a:t>harmonike dhe të këndshme,  por që përdoret gjerësisht edhe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gjendje të freskët. Rekomandohet të përhapet  gjerësisht </a:t>
            </a:r>
            <a:r>
              <a:rPr sz="1100" dirty="0">
                <a:latin typeface="TeXGyreHeros"/>
                <a:cs typeface="TeXGyreHeros"/>
              </a:rPr>
              <a:t>në zonat e </a:t>
            </a:r>
            <a:r>
              <a:rPr sz="1100" spc="-5" dirty="0">
                <a:latin typeface="TeXGyreHeros"/>
                <a:cs typeface="TeXGyreHeros"/>
              </a:rPr>
              <a:t>ulëta dhe </a:t>
            </a:r>
            <a:r>
              <a:rPr sz="1100" dirty="0">
                <a:latin typeface="TeXGyreHeros"/>
                <a:cs typeface="TeXGyreHeros"/>
              </a:rPr>
              <a:t>bregdetare </a:t>
            </a:r>
            <a:r>
              <a:rPr sz="1100" spc="-5" dirty="0">
                <a:latin typeface="TeXGyreHeros"/>
                <a:cs typeface="TeXGyreHeros"/>
              </a:rPr>
              <a:t>të vendit tonë </a:t>
            </a:r>
            <a:r>
              <a:rPr sz="1100" dirty="0">
                <a:latin typeface="TeXGyreHeros"/>
                <a:cs typeface="TeXGyreHeros"/>
              </a:rPr>
              <a:t>deri </a:t>
            </a:r>
            <a:r>
              <a:rPr sz="1100" spc="-5" dirty="0">
                <a:latin typeface="TeXGyreHeros"/>
                <a:cs typeface="TeXGyreHeros"/>
              </a:rPr>
              <a:t>në lartësinë 400-  </a:t>
            </a:r>
            <a:r>
              <a:rPr sz="1100" dirty="0">
                <a:latin typeface="TeXGyreHeros"/>
                <a:cs typeface="TeXGyreHeros"/>
              </a:rPr>
              <a:t>500m </a:t>
            </a:r>
            <a:r>
              <a:rPr sz="1100" spc="-5" dirty="0">
                <a:latin typeface="TeXGyreHeros"/>
                <a:cs typeface="TeXGyreHeros"/>
              </a:rPr>
              <a:t>mbi </a:t>
            </a:r>
            <a:r>
              <a:rPr sz="1100" dirty="0">
                <a:latin typeface="TeXGyreHeros"/>
                <a:cs typeface="TeXGyreHeros"/>
              </a:rPr>
              <a:t>nivelin e</a:t>
            </a:r>
            <a:r>
              <a:rPr sz="1100" spc="-1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detit.</a:t>
            </a:r>
            <a:endParaRPr sz="1100">
              <a:latin typeface="TeXGyreHeros"/>
              <a:cs typeface="TeXGyreHero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858261" y="2396490"/>
            <a:ext cx="2901950" cy="4244340"/>
            <a:chOff x="2858261" y="2396490"/>
            <a:chExt cx="2901950" cy="4244340"/>
          </a:xfrm>
        </p:grpSpPr>
        <p:sp>
          <p:nvSpPr>
            <p:cNvPr id="4" name="object 4"/>
            <p:cNvSpPr/>
            <p:nvPr/>
          </p:nvSpPr>
          <p:spPr>
            <a:xfrm>
              <a:off x="2860547" y="2400300"/>
              <a:ext cx="2898648" cy="423824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862071" y="2400300"/>
              <a:ext cx="2894330" cy="4236720"/>
            </a:xfrm>
            <a:custGeom>
              <a:avLst/>
              <a:gdLst/>
              <a:ahLst/>
              <a:cxnLst/>
              <a:rect l="l" t="t" r="r" b="b"/>
              <a:pathLst>
                <a:path w="2894329" h="4236720">
                  <a:moveTo>
                    <a:pt x="0" y="0"/>
                  </a:moveTo>
                  <a:lnTo>
                    <a:pt x="0" y="4236719"/>
                  </a:lnTo>
                  <a:lnTo>
                    <a:pt x="2894076" y="4236719"/>
                  </a:lnTo>
                  <a:lnTo>
                    <a:pt x="2894076" y="0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41275">
              <a:lnSpc>
                <a:spcPct val="100000"/>
              </a:lnSpc>
              <a:spcBef>
                <a:spcPts val="15"/>
              </a:spcBef>
            </a:pPr>
            <a:r>
              <a:rPr dirty="0"/>
              <a:t>- </a:t>
            </a:r>
            <a:fld id="{81D60167-4931-47E6-BA6A-407CBD079E47}" type="slidenum">
              <a:rPr dirty="0"/>
              <a:t>81</a:t>
            </a:fld>
            <a:r>
              <a:rPr spc="-100" dirty="0"/>
              <a:t> </a:t>
            </a:r>
            <a:r>
              <a:rPr dirty="0"/>
              <a:t>-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9780" y="638060"/>
            <a:ext cx="5029835" cy="6454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Arial"/>
                <a:cs typeface="Arial"/>
              </a:rPr>
              <a:t>Debinë e</a:t>
            </a:r>
            <a:r>
              <a:rPr sz="1400" b="1" spc="-1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bardhë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Arial"/>
              <a:cs typeface="Arial"/>
            </a:endParaRPr>
          </a:p>
          <a:p>
            <a:pPr marL="12700" marR="5080" indent="179705" algn="just">
              <a:lnSpc>
                <a:spcPct val="105900"/>
              </a:lnSpc>
              <a:spcBef>
                <a:spcPts val="1019"/>
              </a:spcBef>
            </a:pPr>
            <a:r>
              <a:rPr sz="1100" b="1" spc="10" dirty="0">
                <a:latin typeface="Arial"/>
                <a:cs typeface="Arial"/>
              </a:rPr>
              <a:t>Përhapja: </a:t>
            </a:r>
            <a:r>
              <a:rPr sz="1100" spc="5" dirty="0">
                <a:latin typeface="TeXGyreHeros"/>
                <a:cs typeface="TeXGyreHeros"/>
              </a:rPr>
              <a:t>Kultivar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5" dirty="0">
                <a:latin typeface="TeXGyreHeros"/>
                <a:cs typeface="TeXGyreHeros"/>
              </a:rPr>
              <a:t>vjetër </a:t>
            </a:r>
            <a:r>
              <a:rPr sz="1100" spc="10" dirty="0">
                <a:latin typeface="TeXGyreHeros"/>
                <a:cs typeface="TeXGyreHeros"/>
              </a:rPr>
              <a:t>me </a:t>
            </a:r>
            <a:r>
              <a:rPr sz="1100" spc="5" dirty="0">
                <a:latin typeface="TeXGyreHeros"/>
                <a:cs typeface="TeXGyreHeros"/>
              </a:rPr>
              <a:t>origjinë vendi, produkt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5" dirty="0">
                <a:latin typeface="TeXGyreHeros"/>
                <a:cs typeface="TeXGyreHeros"/>
              </a:rPr>
              <a:t>seleksionimit të gjatë  </a:t>
            </a:r>
            <a:r>
              <a:rPr sz="1100" dirty="0">
                <a:latin typeface="TeXGyreHeros"/>
                <a:cs typeface="TeXGyreHeros"/>
              </a:rPr>
              <a:t>popullor. </a:t>
            </a:r>
            <a:r>
              <a:rPr sz="1100" spc="5" dirty="0">
                <a:latin typeface="TeXGyreHeros"/>
                <a:cs typeface="TeXGyreHeros"/>
              </a:rPr>
              <a:t>Është përhapur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5" dirty="0">
                <a:latin typeface="TeXGyreHeros"/>
                <a:cs typeface="TeXGyreHeros"/>
              </a:rPr>
              <a:t>zonat jugore të vendit </a:t>
            </a:r>
            <a:r>
              <a:rPr sz="1100" spc="10" dirty="0">
                <a:latin typeface="TeXGyreHeros"/>
                <a:cs typeface="TeXGyreHeros"/>
              </a:rPr>
              <a:t>tonë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10" dirty="0">
                <a:latin typeface="TeXGyreHeros"/>
                <a:cs typeface="TeXGyreHeros"/>
              </a:rPr>
              <a:t>kryesisht </a:t>
            </a:r>
            <a:r>
              <a:rPr sz="1100" spc="5" dirty="0">
                <a:latin typeface="TeXGyreHeros"/>
                <a:cs typeface="TeXGyreHeros"/>
              </a:rPr>
              <a:t>në Përmet,  Leskovik, Korçë,</a:t>
            </a:r>
            <a:r>
              <a:rPr sz="1100" spc="2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Skrapar.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5" dirty="0">
                <a:latin typeface="Arial"/>
                <a:cs typeface="Arial"/>
              </a:rPr>
              <a:t>Përshkrimi:</a:t>
            </a:r>
            <a:endParaRPr sz="1100">
              <a:latin typeface="Arial"/>
              <a:cs typeface="Arial"/>
            </a:endParaRPr>
          </a:p>
          <a:p>
            <a:pPr marL="12700" marR="5080" indent="179705" algn="just">
              <a:lnSpc>
                <a:spcPct val="105900"/>
              </a:lnSpc>
              <a:spcBef>
                <a:spcPts val="5"/>
              </a:spcBef>
            </a:pPr>
            <a:r>
              <a:rPr sz="1100" dirty="0">
                <a:latin typeface="TeXGyreHeros"/>
                <a:cs typeface="TeXGyreHeros"/>
              </a:rPr>
              <a:t>Ky </a:t>
            </a:r>
            <a:r>
              <a:rPr sz="1100" spc="5" dirty="0">
                <a:latin typeface="TeXGyreHeros"/>
                <a:cs typeface="TeXGyreHeros"/>
              </a:rPr>
              <a:t>kultivar karakterizohet nga lastar me zhvillim </a:t>
            </a:r>
            <a:r>
              <a:rPr sz="1100" dirty="0">
                <a:latin typeface="TeXGyreHeros"/>
                <a:cs typeface="TeXGyreHeros"/>
              </a:rPr>
              <a:t>mesatar. </a:t>
            </a:r>
            <a:r>
              <a:rPr sz="1100" spc="5" dirty="0">
                <a:latin typeface="TeXGyreHeros"/>
                <a:cs typeface="TeXGyreHeros"/>
              </a:rPr>
              <a:t>Në vjeshte marrin  ngjyrë të </a:t>
            </a:r>
            <a:r>
              <a:rPr sz="1100" spc="10" dirty="0">
                <a:latin typeface="TeXGyreHeros"/>
                <a:cs typeface="TeXGyreHeros"/>
              </a:rPr>
              <a:t>kuqërremte. </a:t>
            </a:r>
            <a:r>
              <a:rPr sz="1100" spc="5" dirty="0">
                <a:latin typeface="TeXGyreHeros"/>
                <a:cs typeface="TeXGyreHeros"/>
              </a:rPr>
              <a:t>Gjethja është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5" dirty="0">
                <a:latin typeface="TeXGyreHeros"/>
                <a:cs typeface="TeXGyreHeros"/>
              </a:rPr>
              <a:t>madhe, pesë-këndesh, </a:t>
            </a:r>
            <a:r>
              <a:rPr sz="1100" spc="10" dirty="0">
                <a:latin typeface="TeXGyreHeros"/>
                <a:cs typeface="TeXGyreHeros"/>
              </a:rPr>
              <a:t>me pesë </a:t>
            </a:r>
            <a:r>
              <a:rPr sz="1100" spc="5" dirty="0">
                <a:latin typeface="TeXGyreHeros"/>
                <a:cs typeface="TeXGyreHeros"/>
              </a:rPr>
              <a:t>lobe, me  gropëzën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5" dirty="0">
                <a:latin typeface="TeXGyreHeros"/>
                <a:cs typeface="TeXGyreHeros"/>
              </a:rPr>
              <a:t>bishtit të </a:t>
            </a:r>
            <a:r>
              <a:rPr sz="1100" dirty="0">
                <a:latin typeface="TeXGyreHeros"/>
                <a:cs typeface="TeXGyreHeros"/>
              </a:rPr>
              <a:t>mbyllur,</a:t>
            </a:r>
            <a:r>
              <a:rPr sz="1100" spc="260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me</a:t>
            </a:r>
            <a:endParaRPr sz="1100">
              <a:latin typeface="TeXGyreHeros"/>
              <a:cs typeface="TeXGyreHeros"/>
            </a:endParaRPr>
          </a:p>
          <a:p>
            <a:pPr marL="12700" marR="2929255">
              <a:lnSpc>
                <a:spcPct val="106400"/>
              </a:lnSpc>
            </a:pPr>
            <a:r>
              <a:rPr sz="1100" spc="5" dirty="0">
                <a:latin typeface="TeXGyreHeros"/>
                <a:cs typeface="TeXGyreHeros"/>
              </a:rPr>
              <a:t>lobe lehtësisht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5" dirty="0">
                <a:latin typeface="TeXGyreHeros"/>
                <a:cs typeface="TeXGyreHeros"/>
              </a:rPr>
              <a:t>mbivendosura.  Lulja  është  dyseksore </a:t>
            </a:r>
            <a:r>
              <a:rPr sz="1100" spc="245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normale</a:t>
            </a:r>
            <a:endParaRPr sz="1100">
              <a:latin typeface="TeXGyreHeros"/>
              <a:cs typeface="TeXGyreHeros"/>
            </a:endParaRPr>
          </a:p>
          <a:p>
            <a:pPr marL="12700" marR="2927985">
              <a:lnSpc>
                <a:spcPts val="1400"/>
              </a:lnSpc>
              <a:spcBef>
                <a:spcPts val="50"/>
              </a:spcBef>
            </a:pPr>
            <a:r>
              <a:rPr sz="1100" dirty="0">
                <a:latin typeface="TeXGyreHeros"/>
                <a:cs typeface="TeXGyreHeros"/>
              </a:rPr>
              <a:t>. </a:t>
            </a:r>
            <a:r>
              <a:rPr sz="1100" spc="5" dirty="0">
                <a:latin typeface="TeXGyreHeros"/>
                <a:cs typeface="TeXGyreHeros"/>
              </a:rPr>
              <a:t>Prodhon 1.1-2 lulëri </a:t>
            </a:r>
            <a:r>
              <a:rPr sz="1100" spc="10" dirty="0">
                <a:latin typeface="TeXGyreHeros"/>
                <a:cs typeface="TeXGyreHeros"/>
              </a:rPr>
              <a:t>për </a:t>
            </a:r>
            <a:r>
              <a:rPr sz="1100" spc="-5" dirty="0">
                <a:latin typeface="TeXGyreHeros"/>
                <a:cs typeface="TeXGyreHeros"/>
              </a:rPr>
              <a:t>lastar.  </a:t>
            </a:r>
            <a:r>
              <a:rPr sz="1100" spc="5" dirty="0">
                <a:latin typeface="TeXGyreHeros"/>
                <a:cs typeface="TeXGyreHeros"/>
              </a:rPr>
              <a:t>Bistaku është </a:t>
            </a:r>
            <a:r>
              <a:rPr sz="1100" dirty="0">
                <a:latin typeface="TeXGyreHeros"/>
                <a:cs typeface="TeXGyreHeros"/>
              </a:rPr>
              <a:t>mesatar, i </a:t>
            </a:r>
            <a:r>
              <a:rPr sz="1100" spc="5" dirty="0">
                <a:latin typeface="TeXGyreHeros"/>
                <a:cs typeface="TeXGyreHeros"/>
              </a:rPr>
              <a:t>gjatë,</a:t>
            </a:r>
            <a:r>
              <a:rPr sz="1100" spc="2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jo</a:t>
            </a:r>
            <a:endParaRPr sz="1100">
              <a:latin typeface="TeXGyreHeros"/>
              <a:cs typeface="TeXGyreHeros"/>
            </a:endParaRPr>
          </a:p>
          <a:p>
            <a:pPr marL="12700" marR="2927350">
              <a:lnSpc>
                <a:spcPts val="1390"/>
              </a:lnSpc>
              <a:spcBef>
                <a:spcPts val="15"/>
              </a:spcBef>
            </a:pPr>
            <a:r>
              <a:rPr sz="1100" dirty="0">
                <a:latin typeface="TeXGyreHeros"/>
                <a:cs typeface="TeXGyreHeros"/>
              </a:rPr>
              <a:t>i ngjeshur. </a:t>
            </a:r>
            <a:r>
              <a:rPr sz="1100" spc="5" dirty="0">
                <a:latin typeface="TeXGyreHeros"/>
                <a:cs typeface="TeXGyreHeros"/>
              </a:rPr>
              <a:t>Kokrra është eliptike  </a:t>
            </a:r>
            <a:r>
              <a:rPr sz="1100" dirty="0">
                <a:latin typeface="TeXGyreHeros"/>
                <a:cs typeface="TeXGyreHeros"/>
              </a:rPr>
              <a:t>e  shkurtër,  </a:t>
            </a:r>
            <a:r>
              <a:rPr sz="1100" spc="5" dirty="0">
                <a:latin typeface="TeXGyreHeros"/>
                <a:cs typeface="TeXGyreHeros"/>
              </a:rPr>
              <a:t>me ngjyrë </a:t>
            </a:r>
            <a:r>
              <a:rPr sz="1100" spc="10" dirty="0">
                <a:latin typeface="TeXGyreHeros"/>
                <a:cs typeface="TeXGyreHeros"/>
              </a:rPr>
              <a:t>të </a:t>
            </a:r>
            <a:r>
              <a:rPr sz="1100" spc="55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gjelbër</a:t>
            </a:r>
            <a:endParaRPr sz="1100">
              <a:latin typeface="TeXGyreHeros"/>
              <a:cs typeface="TeXGyreHeros"/>
            </a:endParaRPr>
          </a:p>
          <a:p>
            <a:pPr marL="12700" marR="2928620">
              <a:lnSpc>
                <a:spcPts val="1400"/>
              </a:lnSpc>
              <a:spcBef>
                <a:spcPts val="10"/>
              </a:spcBef>
            </a:pPr>
            <a:r>
              <a:rPr sz="1100" spc="5" dirty="0">
                <a:latin typeface="TeXGyreHeros"/>
                <a:cs typeface="TeXGyreHeros"/>
              </a:rPr>
              <a:t>në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5" dirty="0">
                <a:latin typeface="TeXGyreHeros"/>
                <a:cs typeface="TeXGyreHeros"/>
              </a:rPr>
              <a:t>verdhë,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5" dirty="0">
                <a:latin typeface="TeXGyreHeros"/>
                <a:cs typeface="TeXGyreHeros"/>
              </a:rPr>
              <a:t>pak puhizë, </a:t>
            </a:r>
            <a:r>
              <a:rPr sz="1100" dirty="0">
                <a:latin typeface="TeXGyreHeros"/>
                <a:cs typeface="TeXGyreHeros"/>
              </a:rPr>
              <a:t>me  </a:t>
            </a:r>
            <a:r>
              <a:rPr sz="1100" spc="5" dirty="0">
                <a:latin typeface="TeXGyreHeros"/>
                <a:cs typeface="TeXGyreHeros"/>
              </a:rPr>
              <a:t>dy fara.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95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5" dirty="0">
                <a:latin typeface="Arial"/>
                <a:cs typeface="Arial"/>
              </a:rPr>
              <a:t>Karakteristikat</a:t>
            </a:r>
            <a:r>
              <a:rPr sz="1100" b="1" spc="20" dirty="0">
                <a:latin typeface="Arial"/>
                <a:cs typeface="Arial"/>
              </a:rPr>
              <a:t> </a:t>
            </a:r>
            <a:r>
              <a:rPr sz="1100" b="1" spc="5" dirty="0">
                <a:latin typeface="Arial"/>
                <a:cs typeface="Arial"/>
              </a:rPr>
              <a:t>agronomike:</a:t>
            </a:r>
            <a:endParaRPr sz="1100">
              <a:latin typeface="Arial"/>
              <a:cs typeface="Arial"/>
            </a:endParaRPr>
          </a:p>
          <a:p>
            <a:pPr marL="12700" marR="2927350" indent="179705" algn="just">
              <a:lnSpc>
                <a:spcPct val="106000"/>
              </a:lnSpc>
              <a:spcBef>
                <a:spcPts val="5"/>
              </a:spcBef>
            </a:pPr>
            <a:r>
              <a:rPr sz="1100" spc="5" dirty="0">
                <a:latin typeface="TeXGyreHeros"/>
                <a:cs typeface="TeXGyreHeros"/>
              </a:rPr>
              <a:t>Është kultivar shumë prod-  hues dhe jep prodhime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5" dirty="0">
                <a:latin typeface="TeXGyreHeros"/>
                <a:cs typeface="TeXGyreHeros"/>
              </a:rPr>
              <a:t>boll-  shme në të gjitha llojet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5" dirty="0">
                <a:latin typeface="TeXGyreHeros"/>
                <a:cs typeface="TeXGyreHeros"/>
              </a:rPr>
              <a:t>tokave,  por cilësinë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5" dirty="0">
                <a:latin typeface="TeXGyreHeros"/>
                <a:cs typeface="TeXGyreHeros"/>
              </a:rPr>
              <a:t>siguron në toka </a:t>
            </a:r>
            <a:r>
              <a:rPr sz="1100" dirty="0">
                <a:latin typeface="TeXGyreHeros"/>
                <a:cs typeface="TeXGyreHeros"/>
              </a:rPr>
              <a:t>të  </a:t>
            </a:r>
            <a:r>
              <a:rPr sz="1100" spc="5" dirty="0">
                <a:latin typeface="TeXGyreHeros"/>
                <a:cs typeface="TeXGyreHeros"/>
              </a:rPr>
              <a:t>shkrifa dhe në zona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5" dirty="0">
                <a:latin typeface="TeXGyreHeros"/>
                <a:cs typeface="TeXGyreHeros"/>
              </a:rPr>
              <a:t>lagëta.  Diferencon mirë në sythat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5" dirty="0">
                <a:latin typeface="TeXGyreHeros"/>
                <a:cs typeface="TeXGyreHeros"/>
              </a:rPr>
              <a:t>ba-  zës, prandaj mund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5" dirty="0">
                <a:latin typeface="TeXGyreHeros"/>
                <a:cs typeface="TeXGyreHeros"/>
              </a:rPr>
              <a:t>aplikohen  sisteme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5" dirty="0">
                <a:latin typeface="TeXGyreHeros"/>
                <a:cs typeface="TeXGyreHeros"/>
              </a:rPr>
              <a:t>ndryshme </a:t>
            </a:r>
            <a:r>
              <a:rPr sz="1100" spc="10" dirty="0">
                <a:latin typeface="TeXGyreHeros"/>
                <a:cs typeface="TeXGyreHeros"/>
              </a:rPr>
              <a:t>të </a:t>
            </a:r>
            <a:r>
              <a:rPr sz="1100" spc="5" dirty="0">
                <a:latin typeface="TeXGyreHeros"/>
                <a:cs typeface="TeXGyreHeros"/>
              </a:rPr>
              <a:t>krasitjes.  Preket </a:t>
            </a:r>
            <a:r>
              <a:rPr sz="1100" spc="10" dirty="0">
                <a:latin typeface="TeXGyreHeros"/>
                <a:cs typeface="TeXGyreHeros"/>
              </a:rPr>
              <a:t>më </a:t>
            </a:r>
            <a:r>
              <a:rPr sz="1100" spc="5" dirty="0">
                <a:latin typeface="TeXGyreHeros"/>
                <a:cs typeface="TeXGyreHeros"/>
              </a:rPr>
              <a:t>pak se kultivarët </a:t>
            </a:r>
            <a:r>
              <a:rPr sz="1100" dirty="0">
                <a:latin typeface="TeXGyreHeros"/>
                <a:cs typeface="TeXGyreHeros"/>
              </a:rPr>
              <a:t>e  </a:t>
            </a:r>
            <a:r>
              <a:rPr sz="1100" spc="5" dirty="0">
                <a:latin typeface="TeXGyreHeros"/>
                <a:cs typeface="TeXGyreHeros"/>
              </a:rPr>
              <a:t>tjerë nga sëmundjet </a:t>
            </a:r>
            <a:r>
              <a:rPr sz="1100" spc="10" dirty="0">
                <a:latin typeface="TeXGyreHeros"/>
                <a:cs typeface="TeXGyreHeros"/>
              </a:rPr>
              <a:t>kërpudhore.  </a:t>
            </a:r>
            <a:r>
              <a:rPr sz="1100" spc="5" dirty="0">
                <a:latin typeface="TeXGyreHeros"/>
                <a:cs typeface="TeXGyreHeros"/>
              </a:rPr>
              <a:t>Grumbullon 22-24% </a:t>
            </a:r>
            <a:r>
              <a:rPr sz="1100" dirty="0">
                <a:latin typeface="TeXGyreHeros"/>
                <a:cs typeface="TeXGyreHeros"/>
              </a:rPr>
              <a:t>sheqer.  </a:t>
            </a:r>
            <a:r>
              <a:rPr sz="1100" spc="5" dirty="0">
                <a:latin typeface="TeXGyreHeros"/>
                <a:cs typeface="TeXGyreHeros"/>
              </a:rPr>
              <a:t>Piqet</a:t>
            </a:r>
            <a:r>
              <a:rPr sz="1100" spc="20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vonë.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5" dirty="0">
                <a:latin typeface="Arial"/>
                <a:cs typeface="Arial"/>
              </a:rPr>
              <a:t>Përdorimi: </a:t>
            </a:r>
            <a:r>
              <a:rPr sz="1100" spc="5" dirty="0">
                <a:latin typeface="TeXGyreHeros"/>
                <a:cs typeface="TeXGyreHeros"/>
              </a:rPr>
              <a:t>Ky kultivar</a:t>
            </a:r>
            <a:r>
              <a:rPr sz="1100" spc="204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është</a:t>
            </a:r>
            <a:endParaRPr sz="1100">
              <a:latin typeface="TeXGyreHeros"/>
              <a:cs typeface="TeXGyreHeros"/>
            </a:endParaRPr>
          </a:p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z="1100" spc="5" dirty="0">
                <a:latin typeface="TeXGyreHeros"/>
                <a:cs typeface="TeXGyreHeros"/>
              </a:rPr>
              <a:t>tipik për prodhimin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5" dirty="0">
                <a:latin typeface="TeXGyreHeros"/>
                <a:cs typeface="TeXGyreHeros"/>
              </a:rPr>
              <a:t>verërave të tryezës </a:t>
            </a:r>
            <a:r>
              <a:rPr sz="1100" spc="10" dirty="0">
                <a:latin typeface="TeXGyreHeros"/>
                <a:cs typeface="TeXGyreHeros"/>
              </a:rPr>
              <a:t>me </a:t>
            </a:r>
            <a:r>
              <a:rPr sz="1100" spc="5" dirty="0">
                <a:latin typeface="TeXGyreHeros"/>
                <a:cs typeface="TeXGyreHeros"/>
              </a:rPr>
              <a:t>cilësi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140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lartë.</a:t>
            </a:r>
            <a:endParaRPr sz="1100">
              <a:latin typeface="TeXGyreHeros"/>
              <a:cs typeface="TeXGyreHero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943605" y="2504694"/>
            <a:ext cx="2853055" cy="4243070"/>
            <a:chOff x="2943605" y="2504694"/>
            <a:chExt cx="2853055" cy="4243070"/>
          </a:xfrm>
        </p:grpSpPr>
        <p:sp>
          <p:nvSpPr>
            <p:cNvPr id="4" name="object 4"/>
            <p:cNvSpPr/>
            <p:nvPr/>
          </p:nvSpPr>
          <p:spPr>
            <a:xfrm>
              <a:off x="2947415" y="2506980"/>
              <a:ext cx="2846832" cy="423976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947415" y="2508504"/>
              <a:ext cx="2845435" cy="4235450"/>
            </a:xfrm>
            <a:custGeom>
              <a:avLst/>
              <a:gdLst/>
              <a:ahLst/>
              <a:cxnLst/>
              <a:rect l="l" t="t" r="r" b="b"/>
              <a:pathLst>
                <a:path w="2845435" h="4235450">
                  <a:moveTo>
                    <a:pt x="0" y="0"/>
                  </a:moveTo>
                  <a:lnTo>
                    <a:pt x="0" y="4235196"/>
                  </a:lnTo>
                  <a:lnTo>
                    <a:pt x="2845308" y="4235196"/>
                  </a:lnTo>
                  <a:lnTo>
                    <a:pt x="2845308" y="0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41275">
              <a:lnSpc>
                <a:spcPct val="100000"/>
              </a:lnSpc>
              <a:spcBef>
                <a:spcPts val="15"/>
              </a:spcBef>
            </a:pPr>
            <a:r>
              <a:rPr dirty="0"/>
              <a:t>- </a:t>
            </a:r>
            <a:fld id="{81D60167-4931-47E6-BA6A-407CBD079E47}" type="slidenum">
              <a:rPr dirty="0"/>
              <a:t>82</a:t>
            </a:fld>
            <a:r>
              <a:rPr spc="-100" dirty="0"/>
              <a:t> </a:t>
            </a:r>
            <a:r>
              <a:rPr dirty="0"/>
              <a:t>-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40155" y="638060"/>
            <a:ext cx="5029835" cy="7521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latin typeface="Arial"/>
                <a:cs typeface="Arial"/>
              </a:rPr>
              <a:t>Pulëz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Arial"/>
              <a:cs typeface="Arial"/>
            </a:endParaRPr>
          </a:p>
          <a:p>
            <a:pPr marL="12700" marR="5080" indent="179705" algn="just">
              <a:lnSpc>
                <a:spcPct val="105900"/>
              </a:lnSpc>
              <a:spcBef>
                <a:spcPts val="1019"/>
              </a:spcBef>
            </a:pPr>
            <a:r>
              <a:rPr sz="1100" b="1" spc="-5" dirty="0">
                <a:latin typeface="Arial"/>
                <a:cs typeface="Arial"/>
              </a:rPr>
              <a:t>Përhapja:</a:t>
            </a:r>
            <a:r>
              <a:rPr sz="1100" b="1" spc="-50" dirty="0">
                <a:latin typeface="Arial"/>
                <a:cs typeface="Arial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Është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kultivar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i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vjetër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vendi,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produkt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i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përzgjedhjes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nga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parët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tanë,  </a:t>
            </a:r>
            <a:r>
              <a:rPr sz="1100" dirty="0">
                <a:latin typeface="TeXGyreHeros"/>
                <a:cs typeface="TeXGyreHeros"/>
              </a:rPr>
              <a:t> i </a:t>
            </a:r>
            <a:r>
              <a:rPr sz="1100" spc="-5" dirty="0">
                <a:latin typeface="TeXGyreHeros"/>
                <a:cs typeface="TeXGyreHeros"/>
              </a:rPr>
              <a:t>përhapur kryesisht në zonat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jugut të </a:t>
            </a:r>
            <a:r>
              <a:rPr sz="1100" dirty="0">
                <a:latin typeface="TeXGyreHeros"/>
                <a:cs typeface="TeXGyreHeros"/>
              </a:rPr>
              <a:t>vendit </a:t>
            </a:r>
            <a:r>
              <a:rPr sz="1100" spc="-5" dirty="0">
                <a:latin typeface="TeXGyreHeros"/>
                <a:cs typeface="TeXGyreHeros"/>
              </a:rPr>
              <a:t>tone </a:t>
            </a:r>
            <a:r>
              <a:rPr sz="1100" dirty="0">
                <a:latin typeface="TeXGyreHeros"/>
                <a:cs typeface="TeXGyreHeros"/>
              </a:rPr>
              <a:t>si </a:t>
            </a:r>
            <a:r>
              <a:rPr sz="1100" spc="-5" dirty="0">
                <a:latin typeface="TeXGyreHeros"/>
                <a:cs typeface="TeXGyreHeros"/>
              </a:rPr>
              <a:t>në Berat, </a:t>
            </a:r>
            <a:r>
              <a:rPr sz="1100" spc="-10" dirty="0">
                <a:latin typeface="TeXGyreHeros"/>
                <a:cs typeface="TeXGyreHeros"/>
              </a:rPr>
              <a:t>Skrapar, </a:t>
            </a:r>
            <a:r>
              <a:rPr sz="1100" spc="-5" dirty="0">
                <a:latin typeface="TeXGyreHeros"/>
                <a:cs typeface="TeXGyreHeros"/>
              </a:rPr>
              <a:t>Përmet,  </a:t>
            </a:r>
            <a:r>
              <a:rPr sz="1100" spc="-20" dirty="0">
                <a:latin typeface="TeXGyreHeros"/>
                <a:cs typeface="TeXGyreHeros"/>
              </a:rPr>
              <a:t>Tepelenë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10" dirty="0">
                <a:latin typeface="TeXGyreHeros"/>
                <a:cs typeface="TeXGyreHeros"/>
              </a:rPr>
              <a:t>Gjirokastër, </a:t>
            </a:r>
            <a:r>
              <a:rPr sz="1100" spc="-5" dirty="0">
                <a:latin typeface="TeXGyreHeros"/>
                <a:cs typeface="TeXGyreHeros"/>
              </a:rPr>
              <a:t>por edhe në </a:t>
            </a:r>
            <a:r>
              <a:rPr sz="1100" dirty="0">
                <a:latin typeface="TeXGyreHeros"/>
                <a:cs typeface="TeXGyreHeros"/>
              </a:rPr>
              <a:t>Elbasan, </a:t>
            </a:r>
            <a:r>
              <a:rPr sz="1100" spc="-5" dirty="0">
                <a:latin typeface="TeXGyreHeros"/>
                <a:cs typeface="TeXGyreHeros"/>
              </a:rPr>
              <a:t>Librazhd, Gramsh </a:t>
            </a:r>
            <a:r>
              <a:rPr sz="1100" dirty="0">
                <a:latin typeface="TeXGyreHeros"/>
                <a:cs typeface="TeXGyreHeros"/>
              </a:rPr>
              <a:t>e Mat. </a:t>
            </a:r>
            <a:r>
              <a:rPr sz="1100" spc="-5" dirty="0">
                <a:latin typeface="TeXGyreHeros"/>
                <a:cs typeface="TeXGyreHeros"/>
              </a:rPr>
              <a:t>Kultivo-  het kryesisht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formë pjergullash dhe </a:t>
            </a:r>
            <a:r>
              <a:rPr sz="1100" dirty="0">
                <a:latin typeface="TeXGyreHeros"/>
                <a:cs typeface="TeXGyreHeros"/>
              </a:rPr>
              <a:t>hereke </a:t>
            </a:r>
            <a:r>
              <a:rPr sz="1100" spc="-5" dirty="0">
                <a:latin typeface="TeXGyreHeros"/>
                <a:cs typeface="TeXGyreHeros"/>
              </a:rPr>
              <a:t>dhe </a:t>
            </a:r>
            <a:r>
              <a:rPr sz="1100" dirty="0">
                <a:latin typeface="TeXGyreHeros"/>
                <a:cs typeface="TeXGyreHeros"/>
              </a:rPr>
              <a:t>shumë </a:t>
            </a:r>
            <a:r>
              <a:rPr sz="1100" spc="-5" dirty="0">
                <a:latin typeface="TeXGyreHeros"/>
                <a:cs typeface="TeXGyreHeros"/>
              </a:rPr>
              <a:t>pak në formë vreshti.  Shpesh </a:t>
            </a:r>
            <a:r>
              <a:rPr sz="1100" dirty="0">
                <a:latin typeface="TeXGyreHeros"/>
                <a:cs typeface="TeXGyreHeros"/>
              </a:rPr>
              <a:t>emërtohet </a:t>
            </a:r>
            <a:r>
              <a:rPr sz="1100" spc="-10" dirty="0">
                <a:latin typeface="TeXGyreHeros"/>
                <a:cs typeface="TeXGyreHeros"/>
              </a:rPr>
              <a:t>Verdhëza </a:t>
            </a:r>
            <a:r>
              <a:rPr sz="1100" spc="-5" dirty="0">
                <a:latin typeface="TeXGyreHeros"/>
                <a:cs typeface="TeXGyreHeros"/>
              </a:rPr>
              <a:t>dhe</a:t>
            </a:r>
            <a:r>
              <a:rPr sz="110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Landari.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Përshkrimi:</a:t>
            </a:r>
            <a:endParaRPr sz="1100">
              <a:latin typeface="Arial"/>
              <a:cs typeface="Arial"/>
            </a:endParaRPr>
          </a:p>
          <a:p>
            <a:pPr marL="12700" marR="2884170" indent="179705" algn="r">
              <a:lnSpc>
                <a:spcPts val="1400"/>
              </a:lnSpc>
              <a:spcBef>
                <a:spcPts val="55"/>
              </a:spcBef>
            </a:pPr>
            <a:r>
              <a:rPr sz="1100" spc="-5" dirty="0">
                <a:latin typeface="TeXGyreHeros"/>
                <a:cs typeface="TeXGyreHeros"/>
              </a:rPr>
              <a:t>Ky kultivar</a:t>
            </a:r>
            <a:r>
              <a:rPr sz="1100" spc="28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karakterizohet</a:t>
            </a:r>
            <a:r>
              <a:rPr sz="110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nga </a:t>
            </a:r>
            <a:r>
              <a:rPr sz="1100" dirty="0">
                <a:latin typeface="TeXGyreHeros"/>
                <a:cs typeface="TeXGyreHeros"/>
              </a:rPr>
              <a:t> lastar   me   zhvillim   </a:t>
            </a:r>
            <a:r>
              <a:rPr sz="1100" spc="-10" dirty="0">
                <a:latin typeface="TeXGyreHeros"/>
                <a:cs typeface="TeXGyreHeros"/>
              </a:rPr>
              <a:t>mesatar,</a:t>
            </a:r>
            <a:r>
              <a:rPr sz="1100" spc="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me</a:t>
            </a:r>
            <a:endParaRPr sz="1100">
              <a:latin typeface="TeXGyreHeros"/>
              <a:cs typeface="TeXGyreHeros"/>
            </a:endParaRPr>
          </a:p>
          <a:p>
            <a:pPr marL="12700" marR="2884170" algn="r">
              <a:lnSpc>
                <a:spcPts val="1390"/>
              </a:lnSpc>
              <a:spcBef>
                <a:spcPts val="15"/>
              </a:spcBef>
            </a:pPr>
            <a:r>
              <a:rPr sz="1100" spc="-5" dirty="0">
                <a:latin typeface="TeXGyreHeros"/>
                <a:cs typeface="TeXGyreHeros"/>
              </a:rPr>
              <a:t>push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15" dirty="0">
                <a:latin typeface="TeXGyreHeros"/>
                <a:cs typeface="TeXGyreHeros"/>
              </a:rPr>
              <a:t>dendur. </a:t>
            </a:r>
            <a:r>
              <a:rPr sz="1100" dirty="0">
                <a:latin typeface="TeXGyreHeros"/>
                <a:cs typeface="TeXGyreHeros"/>
              </a:rPr>
              <a:t>Në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vjeshtë</a:t>
            </a:r>
            <a:r>
              <a:rPr sz="1100" spc="204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mar-  </a:t>
            </a:r>
            <a:r>
              <a:rPr sz="1100" spc="-5" dirty="0">
                <a:latin typeface="TeXGyreHeros"/>
                <a:cs typeface="TeXGyreHeros"/>
              </a:rPr>
              <a:t>rin  </a:t>
            </a:r>
            <a:r>
              <a:rPr sz="1100" dirty="0">
                <a:latin typeface="TeXGyreHeros"/>
                <a:cs typeface="TeXGyreHeros"/>
              </a:rPr>
              <a:t>ngjyrë  </a:t>
            </a:r>
            <a:r>
              <a:rPr sz="1100" spc="-5" dirty="0">
                <a:latin typeface="TeXGyreHeros"/>
                <a:cs typeface="TeXGyreHeros"/>
              </a:rPr>
              <a:t>kafe  të  </a:t>
            </a:r>
            <a:r>
              <a:rPr sz="1100" spc="-15" dirty="0">
                <a:latin typeface="TeXGyreHeros"/>
                <a:cs typeface="TeXGyreHeros"/>
              </a:rPr>
              <a:t>çelur.  </a:t>
            </a:r>
            <a:r>
              <a:rPr sz="1100" spc="2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Gjethja</a:t>
            </a:r>
            <a:endParaRPr sz="1100">
              <a:latin typeface="TeXGyreHeros"/>
              <a:cs typeface="TeXGyreHeros"/>
            </a:endParaRPr>
          </a:p>
          <a:p>
            <a:pPr marR="2883535" algn="r">
              <a:lnSpc>
                <a:spcPct val="100000"/>
              </a:lnSpc>
              <a:spcBef>
                <a:spcPts val="25"/>
              </a:spcBef>
            </a:pPr>
            <a:r>
              <a:rPr sz="1100" spc="-5" dirty="0">
                <a:latin typeface="TeXGyreHeros"/>
                <a:cs typeface="TeXGyreHeros"/>
              </a:rPr>
              <a:t>është   mesatare, </a:t>
            </a:r>
            <a:r>
              <a:rPr sz="1100" spc="17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pesëkëndëshe,</a:t>
            </a:r>
            <a:endParaRPr sz="1100">
              <a:latin typeface="TeXGyreHeros"/>
              <a:cs typeface="TeXGyreHeros"/>
            </a:endParaRPr>
          </a:p>
          <a:p>
            <a:pPr marL="12700" marR="2883535" algn="just">
              <a:lnSpc>
                <a:spcPct val="105900"/>
              </a:lnSpc>
              <a:spcBef>
                <a:spcPts val="10"/>
              </a:spcBef>
            </a:pP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pesë lobe, me gropëzën </a:t>
            </a:r>
            <a:r>
              <a:rPr sz="1100" dirty="0">
                <a:latin typeface="TeXGyreHeros"/>
                <a:cs typeface="TeXGyreHeros"/>
              </a:rPr>
              <a:t>e  </a:t>
            </a:r>
            <a:r>
              <a:rPr sz="1100" spc="-5" dirty="0">
                <a:latin typeface="TeXGyreHeros"/>
                <a:cs typeface="TeXGyreHeros"/>
              </a:rPr>
              <a:t>bishtit </a:t>
            </a:r>
            <a:r>
              <a:rPr sz="1100" dirty="0">
                <a:latin typeface="TeXGyreHeros"/>
                <a:cs typeface="TeXGyreHeros"/>
              </a:rPr>
              <a:t>shumë të </a:t>
            </a:r>
            <a:r>
              <a:rPr sz="1100" spc="-15" dirty="0">
                <a:latin typeface="TeXGyreHeros"/>
                <a:cs typeface="TeXGyreHeros"/>
              </a:rPr>
              <a:t>hapur. </a:t>
            </a:r>
            <a:r>
              <a:rPr sz="1100" dirty="0">
                <a:latin typeface="TeXGyreHeros"/>
                <a:cs typeface="TeXGyreHeros"/>
              </a:rPr>
              <a:t>Lulja është  </a:t>
            </a:r>
            <a:r>
              <a:rPr sz="1100" spc="-5" dirty="0">
                <a:latin typeface="TeXGyreHeros"/>
                <a:cs typeface="TeXGyreHeros"/>
              </a:rPr>
              <a:t>dyseksore normale </a:t>
            </a:r>
            <a:r>
              <a:rPr sz="1100" dirty="0">
                <a:latin typeface="TeXGyreHeros"/>
                <a:cs typeface="TeXGyreHeros"/>
              </a:rPr>
              <a:t>. </a:t>
            </a:r>
            <a:r>
              <a:rPr sz="1100" spc="-5" dirty="0">
                <a:latin typeface="TeXGyreHeros"/>
                <a:cs typeface="TeXGyreHeros"/>
              </a:rPr>
              <a:t>Prodhon</a:t>
            </a:r>
            <a:r>
              <a:rPr sz="1100" spc="1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1.1-</a:t>
            </a:r>
            <a:endParaRPr sz="1100">
              <a:latin typeface="TeXGyreHeros"/>
              <a:cs typeface="TeXGyreHeros"/>
            </a:endParaRPr>
          </a:p>
          <a:p>
            <a:pPr marL="12700" marR="2883535" algn="just">
              <a:lnSpc>
                <a:spcPct val="106000"/>
              </a:lnSpc>
              <a:spcBef>
                <a:spcPts val="5"/>
              </a:spcBef>
            </a:pPr>
            <a:r>
              <a:rPr sz="1100" dirty="0">
                <a:latin typeface="TeXGyreHeros"/>
                <a:cs typeface="TeXGyreHeros"/>
              </a:rPr>
              <a:t>2 </a:t>
            </a:r>
            <a:r>
              <a:rPr sz="1100" spc="-5" dirty="0">
                <a:latin typeface="TeXGyreHeros"/>
                <a:cs typeface="TeXGyreHeros"/>
              </a:rPr>
              <a:t>lulëri për </a:t>
            </a:r>
            <a:r>
              <a:rPr sz="1100" spc="-10" dirty="0">
                <a:latin typeface="TeXGyreHeros"/>
                <a:cs typeface="TeXGyreHeros"/>
              </a:rPr>
              <a:t>lastar. </a:t>
            </a:r>
            <a:r>
              <a:rPr sz="1100" dirty="0">
                <a:latin typeface="TeXGyreHeros"/>
                <a:cs typeface="TeXGyreHeros"/>
              </a:rPr>
              <a:t>Bistaku </a:t>
            </a:r>
            <a:r>
              <a:rPr sz="1100" spc="-5" dirty="0">
                <a:latin typeface="TeXGyreHeros"/>
                <a:cs typeface="TeXGyreHeros"/>
              </a:rPr>
              <a:t>është  mesatar </a:t>
            </a:r>
            <a:r>
              <a:rPr sz="1100" dirty="0">
                <a:latin typeface="TeXGyreHeros"/>
                <a:cs typeface="TeXGyreHeros"/>
              </a:rPr>
              <a:t>, i </a:t>
            </a:r>
            <a:r>
              <a:rPr sz="1100" spc="-10" dirty="0">
                <a:latin typeface="TeXGyreHeros"/>
                <a:cs typeface="TeXGyreHeros"/>
              </a:rPr>
              <a:t>shkurtër, </a:t>
            </a:r>
            <a:r>
              <a:rPr sz="1100" spc="-5" dirty="0">
                <a:latin typeface="TeXGyreHeros"/>
                <a:cs typeface="TeXGyreHeros"/>
              </a:rPr>
              <a:t>me </a:t>
            </a:r>
            <a:r>
              <a:rPr sz="1100" dirty="0">
                <a:latin typeface="TeXGyreHeros"/>
                <a:cs typeface="TeXGyreHeros"/>
              </a:rPr>
              <a:t>kokrra  shumë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dendura. </a:t>
            </a:r>
            <a:r>
              <a:rPr sz="1100" dirty="0">
                <a:latin typeface="TeXGyreHeros"/>
                <a:cs typeface="TeXGyreHeros"/>
              </a:rPr>
              <a:t>Kokrra </a:t>
            </a:r>
            <a:r>
              <a:rPr sz="1100" spc="-5" dirty="0">
                <a:latin typeface="TeXGyreHeros"/>
                <a:cs typeface="TeXGyreHeros"/>
              </a:rPr>
              <a:t>është </a:t>
            </a:r>
            <a:r>
              <a:rPr sz="1100" dirty="0">
                <a:latin typeface="TeXGyreHeros"/>
                <a:cs typeface="TeXGyreHeros"/>
              </a:rPr>
              <a:t>e  vogël në </a:t>
            </a:r>
            <a:r>
              <a:rPr sz="1100" spc="-5" dirty="0">
                <a:latin typeface="TeXGyreHeros"/>
                <a:cs typeface="TeXGyreHeros"/>
              </a:rPr>
              <a:t>mesatare, </a:t>
            </a:r>
            <a:r>
              <a:rPr sz="1100" dirty="0">
                <a:latin typeface="TeXGyreHeros"/>
                <a:cs typeface="TeXGyreHeros"/>
              </a:rPr>
              <a:t>jo </a:t>
            </a:r>
            <a:r>
              <a:rPr sz="1100" spc="-5" dirty="0">
                <a:latin typeface="TeXGyreHeros"/>
                <a:cs typeface="TeXGyreHeros"/>
              </a:rPr>
              <a:t>uniforme, </a:t>
            </a:r>
            <a:r>
              <a:rPr sz="1100" dirty="0">
                <a:latin typeface="TeXGyreHeros"/>
                <a:cs typeface="TeXGyreHeros"/>
              </a:rPr>
              <a:t>e  </a:t>
            </a:r>
            <a:r>
              <a:rPr sz="1100" spc="-5" dirty="0">
                <a:latin typeface="TeXGyreHeros"/>
                <a:cs typeface="TeXGyreHeros"/>
              </a:rPr>
              <a:t>rrumbullakët, me ngjyrë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gjelbër  në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verdhë, me pak puhizë, </a:t>
            </a:r>
            <a:r>
              <a:rPr sz="1100" dirty="0">
                <a:latin typeface="TeXGyreHeros"/>
                <a:cs typeface="TeXGyreHeros"/>
              </a:rPr>
              <a:t>me  </a:t>
            </a:r>
            <a:r>
              <a:rPr sz="1100" spc="-5" dirty="0">
                <a:latin typeface="TeXGyreHeros"/>
                <a:cs typeface="TeXGyreHeros"/>
              </a:rPr>
              <a:t>cipë </a:t>
            </a:r>
            <a:r>
              <a:rPr sz="1100" dirty="0">
                <a:latin typeface="TeXGyreHeros"/>
                <a:cs typeface="TeXGyreHeros"/>
              </a:rPr>
              <a:t>mesatarisht të </a:t>
            </a:r>
            <a:r>
              <a:rPr sz="1100" spc="-5" dirty="0">
                <a:latin typeface="TeXGyreHeros"/>
                <a:cs typeface="TeXGyreHeros"/>
              </a:rPr>
              <a:t>trashë,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lëng-  </a:t>
            </a:r>
            <a:r>
              <a:rPr sz="1100" dirty="0">
                <a:latin typeface="TeXGyreHeros"/>
                <a:cs typeface="TeXGyreHeros"/>
              </a:rPr>
              <a:t>shëm, me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fara.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Karakteristikat</a:t>
            </a:r>
            <a:r>
              <a:rPr sz="1100" b="1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agronomike:</a:t>
            </a:r>
            <a:endParaRPr sz="1100">
              <a:latin typeface="Arial"/>
              <a:cs typeface="Arial"/>
            </a:endParaRPr>
          </a:p>
          <a:p>
            <a:pPr marL="12700" marR="2883535" indent="179705" algn="just">
              <a:lnSpc>
                <a:spcPts val="1400"/>
              </a:lnSpc>
              <a:spcBef>
                <a:spcPts val="50"/>
              </a:spcBef>
            </a:pPr>
            <a:r>
              <a:rPr sz="1100" spc="-5" dirty="0">
                <a:latin typeface="TeXGyreHeros"/>
                <a:cs typeface="TeXGyreHeros"/>
              </a:rPr>
              <a:t>Prodhueshmëria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larte </a:t>
            </a:r>
            <a:r>
              <a:rPr sz="1100" dirty="0">
                <a:latin typeface="TeXGyreHeros"/>
                <a:cs typeface="TeXGyreHeros"/>
              </a:rPr>
              <a:t>e  </a:t>
            </a:r>
            <a:r>
              <a:rPr sz="1100" spc="-5" dirty="0">
                <a:latin typeface="TeXGyreHeros"/>
                <a:cs typeface="TeXGyreHeros"/>
              </a:rPr>
              <a:t>sythave  në  të  gjithë  gjatësinë </a:t>
            </a:r>
            <a:r>
              <a:rPr sz="1100" spc="13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endParaRPr sz="1100">
              <a:latin typeface="TeXGyreHeros"/>
              <a:cs typeface="TeXGyreHeros"/>
            </a:endParaRPr>
          </a:p>
          <a:p>
            <a:pPr marL="12700" marR="2883535" algn="just">
              <a:lnSpc>
                <a:spcPts val="1390"/>
              </a:lnSpc>
              <a:spcBef>
                <a:spcPts val="15"/>
              </a:spcBef>
            </a:pPr>
            <a:r>
              <a:rPr sz="1100" spc="-5" dirty="0">
                <a:latin typeface="TeXGyreHeros"/>
                <a:cs typeface="TeXGyreHeros"/>
              </a:rPr>
              <a:t>sharmendës </a:t>
            </a:r>
            <a:r>
              <a:rPr sz="1100" dirty="0">
                <a:latin typeface="TeXGyreHeros"/>
                <a:cs typeface="TeXGyreHeros"/>
              </a:rPr>
              <a:t>prodhuese </a:t>
            </a:r>
            <a:r>
              <a:rPr sz="1100" spc="-5" dirty="0">
                <a:latin typeface="TeXGyreHeros"/>
                <a:cs typeface="TeXGyreHeros"/>
              </a:rPr>
              <a:t>bën </a:t>
            </a:r>
            <a:r>
              <a:rPr sz="1100" dirty="0">
                <a:latin typeface="TeXGyreHeros"/>
                <a:cs typeface="TeXGyreHeros"/>
              </a:rPr>
              <a:t>që  </a:t>
            </a:r>
            <a:r>
              <a:rPr sz="1100" spc="-5" dirty="0">
                <a:latin typeface="TeXGyreHeros"/>
                <a:cs typeface="TeXGyreHeros"/>
              </a:rPr>
              <a:t>të  japë  prodhime  </a:t>
            </a:r>
            <a:r>
              <a:rPr sz="1100" dirty="0">
                <a:latin typeface="TeXGyreHeros"/>
                <a:cs typeface="TeXGyreHeros"/>
              </a:rPr>
              <a:t>të  </a:t>
            </a:r>
            <a:r>
              <a:rPr sz="1100" spc="-5" dirty="0">
                <a:latin typeface="TeXGyreHeros"/>
                <a:cs typeface="TeXGyreHeros"/>
              </a:rPr>
              <a:t>bollshme </a:t>
            </a:r>
            <a:r>
              <a:rPr sz="1100" spc="16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endParaRPr sz="1100">
              <a:latin typeface="TeXGyreHeros"/>
              <a:cs typeface="TeXGyreHeros"/>
            </a:endParaRPr>
          </a:p>
          <a:p>
            <a:pPr marL="12700" algn="just">
              <a:lnSpc>
                <a:spcPct val="100000"/>
              </a:lnSpc>
              <a:spcBef>
                <a:spcPts val="30"/>
              </a:spcBef>
            </a:pPr>
            <a:r>
              <a:rPr sz="1100" spc="-5" dirty="0">
                <a:latin typeface="TeXGyreHeros"/>
                <a:cs typeface="TeXGyreHeros"/>
              </a:rPr>
              <a:t>cilësore  </a:t>
            </a:r>
            <a:r>
              <a:rPr sz="1100" dirty="0">
                <a:latin typeface="TeXGyreHeros"/>
                <a:cs typeface="TeXGyreHeros"/>
              </a:rPr>
              <a:t>si </a:t>
            </a:r>
            <a:r>
              <a:rPr sz="1100" spc="-5" dirty="0">
                <a:latin typeface="TeXGyreHeros"/>
                <a:cs typeface="TeXGyreHeros"/>
              </a:rPr>
              <a:t>në krasitjen 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114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shkurtër</a:t>
            </a:r>
            <a:endParaRPr sz="1100">
              <a:latin typeface="TeXGyreHeros"/>
              <a:cs typeface="TeXGyreHeros"/>
            </a:endParaRPr>
          </a:p>
          <a:p>
            <a:pPr marL="12700" marR="2883535" algn="just">
              <a:lnSpc>
                <a:spcPct val="106000"/>
              </a:lnSpc>
              <a:spcBef>
                <a:spcPts val="5"/>
              </a:spcBef>
            </a:pPr>
            <a:r>
              <a:rPr sz="1100" spc="-5" dirty="0">
                <a:latin typeface="TeXGyreHeros"/>
                <a:cs typeface="TeXGyreHeros"/>
              </a:rPr>
              <a:t>ashtu dhe të gjatë. Preket </a:t>
            </a:r>
            <a:r>
              <a:rPr sz="1100" spc="5" dirty="0">
                <a:latin typeface="TeXGyreHeros"/>
                <a:cs typeface="TeXGyreHeros"/>
              </a:rPr>
              <a:t>më </a:t>
            </a:r>
            <a:r>
              <a:rPr sz="1100" spc="-5" dirty="0">
                <a:latin typeface="TeXGyreHeros"/>
                <a:cs typeface="TeXGyreHeros"/>
              </a:rPr>
              <a:t>pak  nga hiri </a:t>
            </a:r>
            <a:r>
              <a:rPr sz="1100" dirty="0">
                <a:latin typeface="TeXGyreHeros"/>
                <a:cs typeface="TeXGyreHeros"/>
              </a:rPr>
              <a:t>se </a:t>
            </a:r>
            <a:r>
              <a:rPr sz="1100" spc="-5" dirty="0">
                <a:latin typeface="TeXGyreHeros"/>
                <a:cs typeface="TeXGyreHeros"/>
              </a:rPr>
              <a:t>kultivarët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tjerë. Re-  komandohet të përhapet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zonat  </a:t>
            </a:r>
            <a:r>
              <a:rPr sz="1100" dirty="0">
                <a:latin typeface="TeXGyreHeros"/>
                <a:cs typeface="TeXGyreHeros"/>
              </a:rPr>
              <a:t>me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lartësi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deri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në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700m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mbi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nivelin  e detit. </a:t>
            </a:r>
            <a:r>
              <a:rPr sz="1100" spc="-5" dirty="0">
                <a:latin typeface="TeXGyreHeros"/>
                <a:cs typeface="TeXGyreHeros"/>
              </a:rPr>
              <a:t>Grumbullon mesatarisht  21-23% </a:t>
            </a:r>
            <a:r>
              <a:rPr sz="1100" spc="-10" dirty="0">
                <a:latin typeface="TeXGyreHeros"/>
                <a:cs typeface="TeXGyreHeros"/>
              </a:rPr>
              <a:t>sheqer. </a:t>
            </a:r>
            <a:r>
              <a:rPr sz="1100" spc="-5" dirty="0">
                <a:latin typeface="TeXGyreHeros"/>
                <a:cs typeface="TeXGyreHeros"/>
              </a:rPr>
              <a:t>Piqet</a:t>
            </a:r>
            <a:r>
              <a:rPr sz="110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vonë.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950">
              <a:latin typeface="TeXGyreHeros"/>
              <a:cs typeface="TeXGyreHeros"/>
            </a:endParaRPr>
          </a:p>
          <a:p>
            <a:pPr marL="12700" marR="5715" indent="179705" algn="just">
              <a:lnSpc>
                <a:spcPct val="106400"/>
              </a:lnSpc>
            </a:pPr>
            <a:r>
              <a:rPr sz="1100" b="1" spc="-5" dirty="0">
                <a:latin typeface="Arial"/>
                <a:cs typeface="Arial"/>
              </a:rPr>
              <a:t>Përdorimi: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10" dirty="0">
                <a:latin typeface="TeXGyreHeros"/>
                <a:cs typeface="TeXGyreHeros"/>
              </a:rPr>
              <a:t>saj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cilësive të tij, </a:t>
            </a:r>
            <a:r>
              <a:rPr sz="1100" dirty="0">
                <a:latin typeface="TeXGyreHeros"/>
                <a:cs typeface="TeXGyreHeros"/>
              </a:rPr>
              <a:t>ky </a:t>
            </a:r>
            <a:r>
              <a:rPr sz="1100" spc="-5" dirty="0">
                <a:latin typeface="TeXGyreHeros"/>
                <a:cs typeface="TeXGyreHeros"/>
              </a:rPr>
              <a:t>kultivar destinohet për prodhimin </a:t>
            </a:r>
            <a:r>
              <a:rPr sz="1100" dirty="0">
                <a:latin typeface="TeXGyreHeros"/>
                <a:cs typeface="TeXGyreHeros"/>
              </a:rPr>
              <a:t>e  </a:t>
            </a:r>
            <a:r>
              <a:rPr sz="1100" spc="-5" dirty="0">
                <a:latin typeface="TeXGyreHeros"/>
                <a:cs typeface="TeXGyreHeros"/>
              </a:rPr>
              <a:t>verërave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bardha të tryezës me përmbajtje të </a:t>
            </a:r>
            <a:r>
              <a:rPr sz="1100" dirty="0">
                <a:latin typeface="TeXGyreHeros"/>
                <a:cs typeface="TeXGyreHeros"/>
              </a:rPr>
              <a:t>lartë</a:t>
            </a:r>
            <a:r>
              <a:rPr sz="1100" spc="1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alkooli.</a:t>
            </a:r>
            <a:endParaRPr sz="1100">
              <a:latin typeface="TeXGyreHeros"/>
              <a:cs typeface="TeXGyreHero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948177" y="2504694"/>
            <a:ext cx="2811780" cy="4658995"/>
            <a:chOff x="2948177" y="2504694"/>
            <a:chExt cx="2811780" cy="4658995"/>
          </a:xfrm>
        </p:grpSpPr>
        <p:sp>
          <p:nvSpPr>
            <p:cNvPr id="4" name="object 4"/>
            <p:cNvSpPr/>
            <p:nvPr/>
          </p:nvSpPr>
          <p:spPr>
            <a:xfrm>
              <a:off x="2951987" y="2506980"/>
              <a:ext cx="2807208" cy="465429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951987" y="2508504"/>
              <a:ext cx="2804160" cy="4651375"/>
            </a:xfrm>
            <a:custGeom>
              <a:avLst/>
              <a:gdLst/>
              <a:ahLst/>
              <a:cxnLst/>
              <a:rect l="l" t="t" r="r" b="b"/>
              <a:pathLst>
                <a:path w="2804160" h="4651375">
                  <a:moveTo>
                    <a:pt x="0" y="0"/>
                  </a:moveTo>
                  <a:lnTo>
                    <a:pt x="0" y="4651248"/>
                  </a:lnTo>
                  <a:lnTo>
                    <a:pt x="2804160" y="4651248"/>
                  </a:lnTo>
                  <a:lnTo>
                    <a:pt x="2804160" y="0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41275">
              <a:lnSpc>
                <a:spcPct val="100000"/>
              </a:lnSpc>
              <a:spcBef>
                <a:spcPts val="15"/>
              </a:spcBef>
            </a:pPr>
            <a:r>
              <a:rPr dirty="0"/>
              <a:t>- </a:t>
            </a:r>
            <a:fld id="{81D60167-4931-47E6-BA6A-407CBD079E47}" type="slidenum">
              <a:rPr dirty="0"/>
              <a:t>83</a:t>
            </a:fld>
            <a:r>
              <a:rPr spc="-100" dirty="0"/>
              <a:t> </a:t>
            </a:r>
            <a:r>
              <a:rPr dirty="0"/>
              <a:t>-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9780" y="638060"/>
            <a:ext cx="5029835" cy="78765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400" b="1" spc="-20" dirty="0">
                <a:latin typeface="Arial"/>
                <a:cs typeface="Arial"/>
              </a:rPr>
              <a:t>Tajka </a:t>
            </a:r>
            <a:r>
              <a:rPr sz="1400" b="1" dirty="0">
                <a:latin typeface="Arial"/>
                <a:cs typeface="Arial"/>
              </a:rPr>
              <a:t>e</a:t>
            </a:r>
            <a:r>
              <a:rPr sz="1400" b="1" spc="-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kuqe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Arial"/>
              <a:cs typeface="Arial"/>
            </a:endParaRPr>
          </a:p>
          <a:p>
            <a:pPr marL="12700" marR="5080" indent="179705" algn="just">
              <a:lnSpc>
                <a:spcPct val="106000"/>
              </a:lnSpc>
              <a:spcBef>
                <a:spcPts val="1020"/>
              </a:spcBef>
            </a:pPr>
            <a:r>
              <a:rPr sz="1100" b="1" spc="-5" dirty="0">
                <a:latin typeface="Arial"/>
                <a:cs typeface="Arial"/>
              </a:rPr>
              <a:t>Përhapja: </a:t>
            </a:r>
            <a:r>
              <a:rPr sz="1100" spc="-5" dirty="0">
                <a:latin typeface="TeXGyreHeros"/>
                <a:cs typeface="TeXGyreHeros"/>
              </a:rPr>
              <a:t>Ky kultivar mendohet </a:t>
            </a:r>
            <a:r>
              <a:rPr sz="1100" dirty="0">
                <a:latin typeface="TeXGyreHeros"/>
                <a:cs typeface="TeXGyreHeros"/>
              </a:rPr>
              <a:t>se e ka </a:t>
            </a:r>
            <a:r>
              <a:rPr sz="1100" spc="-5" dirty="0">
                <a:latin typeface="TeXGyreHeros"/>
                <a:cs typeface="TeXGyreHeros"/>
              </a:rPr>
              <a:t>origjinën nga vendet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Ballkanit dhe  të </a:t>
            </a:r>
            <a:r>
              <a:rPr sz="1100" dirty="0">
                <a:latin typeface="TeXGyreHeros"/>
                <a:cs typeface="TeXGyreHeros"/>
              </a:rPr>
              <a:t>Azisë së </a:t>
            </a:r>
            <a:r>
              <a:rPr sz="1100" spc="-5" dirty="0">
                <a:latin typeface="TeXGyreHeros"/>
                <a:cs typeface="TeXGyreHeros"/>
              </a:rPr>
              <a:t>vogël. </a:t>
            </a:r>
            <a:r>
              <a:rPr sz="1100" spc="5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vendin tonë </a:t>
            </a:r>
            <a:r>
              <a:rPr sz="1100" dirty="0">
                <a:latin typeface="TeXGyreHeros"/>
                <a:cs typeface="TeXGyreHeros"/>
              </a:rPr>
              <a:t>ka </a:t>
            </a:r>
            <a:r>
              <a:rPr sz="1100" spc="-5" dirty="0">
                <a:latin typeface="TeXGyreHeros"/>
                <a:cs typeface="TeXGyreHeros"/>
              </a:rPr>
              <a:t>gjetur përhapje </a:t>
            </a:r>
            <a:r>
              <a:rPr sz="1100" dirty="0">
                <a:latin typeface="TeXGyreHeros"/>
                <a:cs typeface="TeXGyreHeros"/>
              </a:rPr>
              <a:t>në shumë rrethe </a:t>
            </a:r>
            <a:r>
              <a:rPr sz="1100" spc="-5" dirty="0">
                <a:latin typeface="TeXGyreHeros"/>
                <a:cs typeface="TeXGyreHeros"/>
              </a:rPr>
              <a:t>të </a:t>
            </a:r>
            <a:r>
              <a:rPr sz="1100" dirty="0">
                <a:latin typeface="TeXGyreHeros"/>
                <a:cs typeface="TeXGyreHeros"/>
              </a:rPr>
              <a:t>vendit  </a:t>
            </a:r>
            <a:r>
              <a:rPr sz="1100" spc="-10" dirty="0">
                <a:latin typeface="TeXGyreHeros"/>
                <a:cs typeface="TeXGyreHeros"/>
              </a:rPr>
              <a:t>(Tiranë, </a:t>
            </a:r>
            <a:r>
              <a:rPr sz="1100" spc="-5" dirty="0">
                <a:latin typeface="TeXGyreHeros"/>
                <a:cs typeface="TeXGyreHeros"/>
              </a:rPr>
              <a:t>Librazhd, </a:t>
            </a:r>
            <a:r>
              <a:rPr sz="1100" spc="-10" dirty="0">
                <a:latin typeface="TeXGyreHeros"/>
                <a:cs typeface="TeXGyreHeros"/>
              </a:rPr>
              <a:t>Skrapar,Përmet, </a:t>
            </a:r>
            <a:r>
              <a:rPr sz="1100" spc="-5" dirty="0">
                <a:latin typeface="TeXGyreHeros"/>
                <a:cs typeface="TeXGyreHeros"/>
              </a:rPr>
              <a:t>Mat, etj </a:t>
            </a:r>
            <a:r>
              <a:rPr sz="1100" dirty="0">
                <a:latin typeface="TeXGyreHeros"/>
                <a:cs typeface="TeXGyreHeros"/>
              </a:rPr>
              <a:t>) </a:t>
            </a:r>
            <a:r>
              <a:rPr sz="1100" spc="-5" dirty="0">
                <a:latin typeface="TeXGyreHeros"/>
                <a:cs typeface="TeXGyreHeros"/>
              </a:rPr>
              <a:t>duke </a:t>
            </a:r>
            <a:r>
              <a:rPr sz="1100" dirty="0">
                <a:latin typeface="TeXGyreHeros"/>
                <a:cs typeface="TeXGyreHeros"/>
              </a:rPr>
              <a:t>u </a:t>
            </a:r>
            <a:r>
              <a:rPr sz="1100" spc="-5" dirty="0">
                <a:latin typeface="TeXGyreHeros"/>
                <a:cs typeface="TeXGyreHeros"/>
              </a:rPr>
              <a:t>kultivuar </a:t>
            </a:r>
            <a:r>
              <a:rPr sz="1100" dirty="0">
                <a:latin typeface="TeXGyreHeros"/>
                <a:cs typeface="TeXGyreHeros"/>
              </a:rPr>
              <a:t>më </a:t>
            </a:r>
            <a:r>
              <a:rPr sz="1100" spc="-5" dirty="0">
                <a:latin typeface="TeXGyreHeros"/>
                <a:cs typeface="TeXGyreHeros"/>
              </a:rPr>
              <a:t>shumë </a:t>
            </a:r>
            <a:r>
              <a:rPr sz="1100" spc="-1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formë  pjergullash dhe herek,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5" dirty="0">
                <a:latin typeface="TeXGyreHeros"/>
                <a:cs typeface="TeXGyreHeros"/>
              </a:rPr>
              <a:t>më </a:t>
            </a:r>
            <a:r>
              <a:rPr sz="1100" spc="-5" dirty="0">
                <a:latin typeface="TeXGyreHeros"/>
                <a:cs typeface="TeXGyreHeros"/>
              </a:rPr>
              <a:t>pak në </a:t>
            </a:r>
            <a:r>
              <a:rPr sz="1100" dirty="0">
                <a:latin typeface="TeXGyreHeros"/>
                <a:cs typeface="TeXGyreHeros"/>
              </a:rPr>
              <a:t>formë </a:t>
            </a:r>
            <a:r>
              <a:rPr sz="1100" spc="-5" dirty="0">
                <a:latin typeface="TeXGyreHeros"/>
                <a:cs typeface="TeXGyreHeros"/>
              </a:rPr>
              <a:t>vreshti. Ndryshimet </a:t>
            </a:r>
            <a:r>
              <a:rPr sz="1100" dirty="0">
                <a:latin typeface="TeXGyreHeros"/>
                <a:cs typeface="TeXGyreHeros"/>
              </a:rPr>
              <a:t>e shumta </a:t>
            </a:r>
            <a:r>
              <a:rPr sz="1100" spc="-5" dirty="0">
                <a:latin typeface="TeXGyreHeros"/>
                <a:cs typeface="TeXGyreHeros"/>
              </a:rPr>
              <a:t>që vëre-  hen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në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gjirin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këtij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kultivari,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kanë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shndërruar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atë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në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një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popullatë.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Shpesh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njihet  dhe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me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emrin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Razaki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kuqe,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Korith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i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kuq.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Ndër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format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më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shquara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është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30" dirty="0">
                <a:latin typeface="TeXGyreHeros"/>
                <a:cs typeface="TeXGyreHeros"/>
              </a:rPr>
              <a:t>Tajga 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kuqe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Burrelit,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cila konsiderohet edhe </a:t>
            </a:r>
            <a:r>
              <a:rPr sz="1100" dirty="0">
                <a:latin typeface="TeXGyreHeros"/>
                <a:cs typeface="TeXGyreHeros"/>
              </a:rPr>
              <a:t>si forma përfaqësuese e më </a:t>
            </a:r>
            <a:r>
              <a:rPr sz="1100" spc="-5" dirty="0">
                <a:latin typeface="TeXGyreHeros"/>
                <a:cs typeface="TeXGyreHeros"/>
              </a:rPr>
              <a:t>tipike </a:t>
            </a:r>
            <a:r>
              <a:rPr sz="1100" dirty="0">
                <a:latin typeface="TeXGyreHeros"/>
                <a:cs typeface="TeXGyreHeros"/>
              </a:rPr>
              <a:t>e  këtij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kultivari.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Përshkrimi:</a:t>
            </a:r>
            <a:endParaRPr sz="1100">
              <a:latin typeface="Arial"/>
              <a:cs typeface="Arial"/>
            </a:endParaRPr>
          </a:p>
          <a:p>
            <a:pPr marL="12700" marR="5715" indent="179705">
              <a:lnSpc>
                <a:spcPts val="1400"/>
              </a:lnSpc>
              <a:spcBef>
                <a:spcPts val="50"/>
              </a:spcBef>
            </a:pPr>
            <a:r>
              <a:rPr sz="1100" spc="-5" dirty="0">
                <a:latin typeface="TeXGyreHeros"/>
                <a:cs typeface="TeXGyreHeros"/>
              </a:rPr>
              <a:t>Lastarët kanë </a:t>
            </a:r>
            <a:r>
              <a:rPr sz="1100" dirty="0">
                <a:latin typeface="TeXGyreHeros"/>
                <a:cs typeface="TeXGyreHeros"/>
              </a:rPr>
              <a:t>zhvillim të </a:t>
            </a:r>
            <a:r>
              <a:rPr sz="1100" spc="-5" dirty="0">
                <a:latin typeface="TeXGyreHeros"/>
                <a:cs typeface="TeXGyreHeros"/>
              </a:rPr>
              <a:t>fuqishëm dhe ndërnyje të </a:t>
            </a:r>
            <a:r>
              <a:rPr sz="1100" dirty="0">
                <a:latin typeface="TeXGyreHeros"/>
                <a:cs typeface="TeXGyreHeros"/>
              </a:rPr>
              <a:t>gjata. Në </a:t>
            </a:r>
            <a:r>
              <a:rPr sz="1100" spc="-5" dirty="0">
                <a:latin typeface="TeXGyreHeros"/>
                <a:cs typeface="TeXGyreHeros"/>
              </a:rPr>
              <a:t>vjeshtë marrin  </a:t>
            </a:r>
            <a:r>
              <a:rPr sz="1100" dirty="0">
                <a:latin typeface="TeXGyreHeros"/>
                <a:cs typeface="TeXGyreHeros"/>
              </a:rPr>
              <a:t>ngjyrë</a:t>
            </a:r>
            <a:r>
              <a:rPr sz="1100" spc="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lajthie</a:t>
            </a:r>
            <a:r>
              <a:rPr sz="1100" spc="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artë.</a:t>
            </a:r>
            <a:r>
              <a:rPr sz="1100" spc="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Gjethja</a:t>
            </a:r>
            <a:r>
              <a:rPr sz="1100" spc="3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është</a:t>
            </a:r>
            <a:r>
              <a:rPr sz="1100" spc="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madhe,</a:t>
            </a:r>
            <a:r>
              <a:rPr sz="1100" spc="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pesëkëndëshe,</a:t>
            </a:r>
            <a:r>
              <a:rPr sz="1100" spc="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me</a:t>
            </a:r>
            <a:r>
              <a:rPr sz="1100" spc="2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shtatë</a:t>
            </a:r>
            <a:r>
              <a:rPr sz="1100" spc="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lobe,</a:t>
            </a:r>
            <a:r>
              <a:rPr sz="1100" spc="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me</a:t>
            </a:r>
            <a:endParaRPr sz="1100">
              <a:latin typeface="TeXGyreHeros"/>
              <a:cs typeface="TeXGyreHeros"/>
            </a:endParaRPr>
          </a:p>
          <a:p>
            <a:pPr marL="12700" marR="5715">
              <a:lnSpc>
                <a:spcPts val="1390"/>
              </a:lnSpc>
              <a:spcBef>
                <a:spcPts val="15"/>
              </a:spcBef>
            </a:pPr>
            <a:r>
              <a:rPr sz="1100" spc="-5" dirty="0">
                <a:latin typeface="TeXGyreHeros"/>
                <a:cs typeface="TeXGyreHeros"/>
              </a:rPr>
              <a:t>gropëzën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bishtit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10" dirty="0">
                <a:latin typeface="TeXGyreHeros"/>
                <a:cs typeface="TeXGyreHeros"/>
              </a:rPr>
              <a:t>mbyllur,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lobe lehtësisht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mbivendosura. Lulja është  funksionale</a:t>
            </a:r>
            <a:r>
              <a:rPr sz="1100" spc="1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femërore.</a:t>
            </a:r>
            <a:r>
              <a:rPr sz="1100" spc="1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Prodhon</a:t>
            </a:r>
            <a:r>
              <a:rPr sz="1100" spc="1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mesatarisht</a:t>
            </a:r>
            <a:r>
              <a:rPr sz="1100" spc="12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deri</a:t>
            </a:r>
            <a:r>
              <a:rPr sz="1100" spc="1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në</a:t>
            </a:r>
            <a:r>
              <a:rPr sz="1100" spc="12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një</a:t>
            </a:r>
            <a:r>
              <a:rPr sz="1100" spc="1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lulëri</a:t>
            </a:r>
            <a:r>
              <a:rPr sz="1100" spc="12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për</a:t>
            </a:r>
            <a:r>
              <a:rPr sz="1100" spc="130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lastar.</a:t>
            </a:r>
            <a:r>
              <a:rPr sz="1100" spc="1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Bistaku</a:t>
            </a:r>
            <a:endParaRPr sz="1100">
              <a:latin typeface="TeXGyreHeros"/>
              <a:cs typeface="TeXGyreHeros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1100" spc="-5" dirty="0">
                <a:latin typeface="TeXGyreHeros"/>
                <a:cs typeface="TeXGyreHeros"/>
              </a:rPr>
              <a:t>është  </a:t>
            </a:r>
            <a:r>
              <a:rPr sz="1100" dirty="0">
                <a:latin typeface="TeXGyreHeros"/>
                <a:cs typeface="TeXGyreHeros"/>
              </a:rPr>
              <a:t>i  </a:t>
            </a:r>
            <a:r>
              <a:rPr sz="1100" spc="-5" dirty="0">
                <a:latin typeface="TeXGyreHeros"/>
                <a:cs typeface="TeXGyreHeros"/>
              </a:rPr>
              <a:t>madh,  </a:t>
            </a:r>
            <a:r>
              <a:rPr sz="1100" dirty="0">
                <a:latin typeface="TeXGyreHeros"/>
                <a:cs typeface="TeXGyreHeros"/>
              </a:rPr>
              <a:t>i  </a:t>
            </a:r>
            <a:r>
              <a:rPr sz="1100" spc="-5" dirty="0">
                <a:latin typeface="TeXGyreHeros"/>
                <a:cs typeface="TeXGyreHeros"/>
              </a:rPr>
              <a:t>gjatë,</a:t>
            </a:r>
            <a:r>
              <a:rPr sz="1100" spc="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mesatarisht</a:t>
            </a:r>
            <a:endParaRPr sz="1100">
              <a:latin typeface="TeXGyreHeros"/>
              <a:cs typeface="TeXGyreHeros"/>
            </a:endParaRPr>
          </a:p>
          <a:p>
            <a:pPr marL="12700" marR="2804795" algn="just">
              <a:lnSpc>
                <a:spcPct val="106100"/>
              </a:lnSpc>
              <a:spcBef>
                <a:spcPts val="5"/>
              </a:spcBef>
            </a:pP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10" dirty="0">
                <a:latin typeface="TeXGyreHeros"/>
                <a:cs typeface="TeXGyreHeros"/>
              </a:rPr>
              <a:t>ngjeshur. </a:t>
            </a:r>
            <a:r>
              <a:rPr sz="1100" dirty="0">
                <a:latin typeface="TeXGyreHeros"/>
                <a:cs typeface="TeXGyreHeros"/>
              </a:rPr>
              <a:t>Kokrra </a:t>
            </a:r>
            <a:r>
              <a:rPr sz="1100" spc="-5" dirty="0">
                <a:latin typeface="TeXGyreHeros"/>
                <a:cs typeface="TeXGyreHeros"/>
              </a:rPr>
              <a:t>është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mad-  he,vezake, me ngjyrë të kuqe, </a:t>
            </a:r>
            <a:r>
              <a:rPr sz="1100" spc="5" dirty="0">
                <a:latin typeface="TeXGyreHeros"/>
                <a:cs typeface="TeXGyreHeros"/>
              </a:rPr>
              <a:t>me  </a:t>
            </a:r>
            <a:r>
              <a:rPr sz="1100" dirty="0">
                <a:latin typeface="TeXGyreHeros"/>
                <a:cs typeface="TeXGyreHeros"/>
              </a:rPr>
              <a:t>puhizë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hollë,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me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cipë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mesatarisht  të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trashë,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me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një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farë,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rrallë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herë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30" dirty="0">
                <a:latin typeface="TeXGyreHeros"/>
                <a:cs typeface="TeXGyreHeros"/>
              </a:rPr>
              <a:t>dy.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  <a:spcBef>
                <a:spcPts val="5"/>
              </a:spcBef>
            </a:pPr>
            <a:r>
              <a:rPr sz="1100" b="1" spc="-5" dirty="0">
                <a:latin typeface="Arial"/>
                <a:cs typeface="Arial"/>
              </a:rPr>
              <a:t>Karakteristikat</a:t>
            </a:r>
            <a:r>
              <a:rPr sz="1100" b="1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agronomike:</a:t>
            </a:r>
            <a:endParaRPr sz="1100">
              <a:latin typeface="Arial"/>
              <a:cs typeface="Arial"/>
            </a:endParaRPr>
          </a:p>
          <a:p>
            <a:pPr marL="12700" marR="2804795" indent="179705" algn="just">
              <a:lnSpc>
                <a:spcPct val="106000"/>
              </a:lnSpc>
              <a:spcBef>
                <a:spcPts val="5"/>
              </a:spcBef>
            </a:pPr>
            <a:r>
              <a:rPr sz="1100" spc="-5" dirty="0">
                <a:latin typeface="TeXGyreHeros"/>
                <a:cs typeface="TeXGyreHeros"/>
              </a:rPr>
              <a:t>Kultivar </a:t>
            </a:r>
            <a:r>
              <a:rPr sz="1100" dirty="0">
                <a:latin typeface="TeXGyreHeros"/>
                <a:cs typeface="TeXGyreHeros"/>
              </a:rPr>
              <a:t>që </a:t>
            </a:r>
            <a:r>
              <a:rPr sz="1100" spc="-5" dirty="0">
                <a:latin typeface="TeXGyreHeros"/>
                <a:cs typeface="TeXGyreHeros"/>
              </a:rPr>
              <a:t>nuk diferencon </a:t>
            </a:r>
            <a:r>
              <a:rPr sz="1100" dirty="0">
                <a:latin typeface="TeXGyreHeros"/>
                <a:cs typeface="TeXGyreHeros"/>
              </a:rPr>
              <a:t>mirë  </a:t>
            </a:r>
            <a:r>
              <a:rPr sz="1100" spc="-5" dirty="0">
                <a:latin typeface="TeXGyreHeros"/>
                <a:cs typeface="TeXGyreHeros"/>
              </a:rPr>
              <a:t>në sythat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bazës, prandaj pëlqen  krasitjet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gjata </a:t>
            </a:r>
            <a:r>
              <a:rPr sz="1100" dirty="0">
                <a:latin typeface="TeXGyreHeros"/>
                <a:cs typeface="TeXGyreHeros"/>
              </a:rPr>
              <a:t>ose </a:t>
            </a:r>
            <a:r>
              <a:rPr sz="1100" spc="-5" dirty="0">
                <a:latin typeface="TeXGyreHeros"/>
                <a:cs typeface="TeXGyreHeros"/>
              </a:rPr>
              <a:t>të përziera.  Prodhimtaria është </a:t>
            </a:r>
            <a:r>
              <a:rPr sz="1100" dirty="0">
                <a:latin typeface="TeXGyreHeros"/>
                <a:cs typeface="TeXGyreHeros"/>
              </a:rPr>
              <a:t>e lartë </a:t>
            </a:r>
            <a:r>
              <a:rPr sz="1100" spc="-5" dirty="0">
                <a:latin typeface="TeXGyreHeros"/>
                <a:cs typeface="TeXGyreHeros"/>
              </a:rPr>
              <a:t>në sajë  të peshës </a:t>
            </a:r>
            <a:r>
              <a:rPr sz="1100" spc="-10" dirty="0">
                <a:latin typeface="TeXGyreHeros"/>
                <a:cs typeface="TeXGyreHeros"/>
              </a:rPr>
              <a:t>së </a:t>
            </a:r>
            <a:r>
              <a:rPr sz="1100" spc="-5" dirty="0">
                <a:latin typeface="TeXGyreHeros"/>
                <a:cs typeface="TeXGyreHeros"/>
              </a:rPr>
              <a:t>madhe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bistakut.  </a:t>
            </a:r>
            <a:r>
              <a:rPr sz="1100" dirty="0">
                <a:latin typeface="TeXGyreHeros"/>
                <a:cs typeface="TeXGyreHeros"/>
              </a:rPr>
              <a:t>Rruhet mirë </a:t>
            </a:r>
            <a:r>
              <a:rPr sz="1100" spc="-5" dirty="0">
                <a:latin typeface="TeXGyreHeros"/>
                <a:cs typeface="TeXGyreHeros"/>
              </a:rPr>
              <a:t>në pjergulla dhe </a:t>
            </a:r>
            <a:r>
              <a:rPr sz="1100" dirty="0">
                <a:latin typeface="TeXGyreHeros"/>
                <a:cs typeface="TeXGyreHeros"/>
              </a:rPr>
              <a:t>mund  </a:t>
            </a:r>
            <a:r>
              <a:rPr sz="1100" spc="-5" dirty="0">
                <a:latin typeface="TeXGyreHeros"/>
                <a:cs typeface="TeXGyreHeros"/>
              </a:rPr>
              <a:t>të vilet edhe në </a:t>
            </a:r>
            <a:r>
              <a:rPr sz="1100" spc="-10" dirty="0">
                <a:latin typeface="TeXGyreHeros"/>
                <a:cs typeface="TeXGyreHeros"/>
              </a:rPr>
              <a:t>nëntor, </a:t>
            </a:r>
            <a:r>
              <a:rPr sz="1100" spc="-5" dirty="0">
                <a:latin typeface="TeXGyreHeros"/>
                <a:cs typeface="TeXGyreHeros"/>
              </a:rPr>
              <a:t>sidomos </a:t>
            </a:r>
            <a:r>
              <a:rPr sz="1100" dirty="0">
                <a:latin typeface="TeXGyreHeros"/>
                <a:cs typeface="TeXGyreHeros"/>
              </a:rPr>
              <a:t>kur  </a:t>
            </a:r>
            <a:r>
              <a:rPr sz="1100" spc="-5" dirty="0">
                <a:latin typeface="TeXGyreHeros"/>
                <a:cs typeface="TeXGyreHeros"/>
              </a:rPr>
              <a:t>shirat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vjeshtës </a:t>
            </a:r>
            <a:r>
              <a:rPr sz="1100" dirty="0">
                <a:latin typeface="TeXGyreHeros"/>
                <a:cs typeface="TeXGyreHeros"/>
              </a:rPr>
              <a:t>nuk </a:t>
            </a:r>
            <a:r>
              <a:rPr sz="1100" spc="-5" dirty="0">
                <a:latin typeface="TeXGyreHeros"/>
                <a:cs typeface="TeXGyreHeros"/>
              </a:rPr>
              <a:t>ﬁllojnë herët.  Është mjaft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ndjeshëm ndaj vrugut,  rezistence ndaj </a:t>
            </a:r>
            <a:r>
              <a:rPr sz="1100" dirty="0">
                <a:latin typeface="TeXGyreHeros"/>
                <a:cs typeface="TeXGyreHeros"/>
              </a:rPr>
              <a:t>hirit e </a:t>
            </a:r>
            <a:r>
              <a:rPr sz="1100" spc="-5" dirty="0">
                <a:latin typeface="TeXGyreHeros"/>
                <a:cs typeface="TeXGyreHeros"/>
              </a:rPr>
              <a:t>kalbëzim-  </a:t>
            </a:r>
            <a:r>
              <a:rPr sz="1100" dirty="0">
                <a:latin typeface="TeXGyreHeros"/>
                <a:cs typeface="TeXGyreHeros"/>
              </a:rPr>
              <a:t>it. </a:t>
            </a:r>
            <a:r>
              <a:rPr sz="1100" spc="-5" dirty="0">
                <a:latin typeface="TeXGyreHeros"/>
                <a:cs typeface="TeXGyreHeros"/>
              </a:rPr>
              <a:t>Lulëzimi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vonë </a:t>
            </a:r>
            <a:r>
              <a:rPr sz="1100" dirty="0">
                <a:latin typeface="TeXGyreHeros"/>
                <a:cs typeface="TeXGyreHeros"/>
              </a:rPr>
              <a:t>dhe me </a:t>
            </a:r>
            <a:r>
              <a:rPr sz="1100" spc="-5" dirty="0">
                <a:latin typeface="TeXGyreHeros"/>
                <a:cs typeface="TeXGyreHeros"/>
              </a:rPr>
              <a:t>kohë </a:t>
            </a:r>
            <a:r>
              <a:rPr sz="1100" dirty="0">
                <a:latin typeface="TeXGyreHeros"/>
                <a:cs typeface="TeXGyreHeros"/>
              </a:rPr>
              <a:t>pa  </a:t>
            </a:r>
            <a:r>
              <a:rPr sz="1100" spc="-5" dirty="0">
                <a:latin typeface="TeXGyreHeros"/>
                <a:cs typeface="TeXGyreHeros"/>
              </a:rPr>
              <a:t>reshje është garanci për prodhime  të larta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cilësore. Duhet të bash-  këshoqërohet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dirty="0">
                <a:latin typeface="TeXGyreHeros"/>
                <a:cs typeface="TeXGyreHeros"/>
              </a:rPr>
              <a:t>kultivarë të</a:t>
            </a:r>
            <a:r>
              <a:rPr sz="1100" spc="9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tjerë</a:t>
            </a:r>
            <a:endParaRPr sz="1100">
              <a:latin typeface="TeXGyreHeros"/>
              <a:cs typeface="TeXGyreHeros"/>
            </a:endParaRPr>
          </a:p>
          <a:p>
            <a:pPr marL="12700" marR="5080" algn="just">
              <a:lnSpc>
                <a:spcPct val="105900"/>
              </a:lnSpc>
              <a:spcBef>
                <a:spcPts val="5"/>
              </a:spcBef>
            </a:pPr>
            <a:r>
              <a:rPr sz="1100" spc="-5" dirty="0">
                <a:latin typeface="TeXGyreHeros"/>
                <a:cs typeface="TeXGyreHeros"/>
              </a:rPr>
              <a:t>që </a:t>
            </a:r>
            <a:r>
              <a:rPr sz="1100" dirty="0">
                <a:latin typeface="TeXGyreHeros"/>
                <a:cs typeface="TeXGyreHeros"/>
              </a:rPr>
              <a:t>janë </a:t>
            </a:r>
            <a:r>
              <a:rPr sz="1100" spc="-5" dirty="0">
                <a:latin typeface="TeXGyreHeros"/>
                <a:cs typeface="TeXGyreHeros"/>
              </a:rPr>
              <a:t>pjalmues të </a:t>
            </a:r>
            <a:r>
              <a:rPr sz="1100" dirty="0">
                <a:latin typeface="TeXGyreHeros"/>
                <a:cs typeface="TeXGyreHeros"/>
              </a:rPr>
              <a:t>mirë. </a:t>
            </a:r>
            <a:r>
              <a:rPr sz="1100" spc="-5" dirty="0">
                <a:latin typeface="TeXGyreHeros"/>
                <a:cs typeface="TeXGyreHeros"/>
              </a:rPr>
              <a:t>Meriton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përhapet </a:t>
            </a:r>
            <a:r>
              <a:rPr sz="1100" dirty="0">
                <a:latin typeface="TeXGyreHeros"/>
                <a:cs typeface="TeXGyreHeros"/>
              </a:rPr>
              <a:t>në zonat e </a:t>
            </a:r>
            <a:r>
              <a:rPr sz="1100" spc="-5" dirty="0">
                <a:latin typeface="TeXGyreHeros"/>
                <a:cs typeface="TeXGyreHeros"/>
              </a:rPr>
              <a:t>ulëta dhe bregdetare  deri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lartësinë 700m mbi nivelin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detit. Nënshartesat </a:t>
            </a:r>
            <a:r>
              <a:rPr sz="1100" dirty="0">
                <a:latin typeface="TeXGyreHeros"/>
                <a:cs typeface="TeXGyreHeros"/>
              </a:rPr>
              <a:t>më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përshtatshme janë  Kobber </a:t>
            </a:r>
            <a:r>
              <a:rPr sz="1100" dirty="0">
                <a:latin typeface="TeXGyreHeros"/>
                <a:cs typeface="TeXGyreHeros"/>
              </a:rPr>
              <a:t>5 </a:t>
            </a:r>
            <a:r>
              <a:rPr sz="1100" spc="-5" dirty="0">
                <a:latin typeface="TeXGyreHeros"/>
                <a:cs typeface="TeXGyreHeros"/>
              </a:rPr>
              <a:t>bb, </a:t>
            </a:r>
            <a:r>
              <a:rPr sz="1100" dirty="0">
                <a:latin typeface="TeXGyreHeros"/>
                <a:cs typeface="TeXGyreHeros"/>
              </a:rPr>
              <a:t>SO4. </a:t>
            </a:r>
            <a:r>
              <a:rPr sz="1100" spc="-5" dirty="0">
                <a:latin typeface="TeXGyreHeros"/>
                <a:cs typeface="TeXGyreHeros"/>
              </a:rPr>
              <a:t>Grumbullon mesatarisht 15-18% </a:t>
            </a:r>
            <a:r>
              <a:rPr sz="1100" spc="-10" dirty="0">
                <a:latin typeface="TeXGyreHeros"/>
                <a:cs typeface="TeXGyreHeros"/>
              </a:rPr>
              <a:t>sheqer. </a:t>
            </a:r>
            <a:r>
              <a:rPr sz="1100" spc="-5" dirty="0">
                <a:latin typeface="TeXGyreHeros"/>
                <a:cs typeface="TeXGyreHeros"/>
              </a:rPr>
              <a:t>Piqet</a:t>
            </a:r>
            <a:r>
              <a:rPr sz="1100" spc="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vonë.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950">
              <a:latin typeface="TeXGyreHeros"/>
              <a:cs typeface="TeXGyreHeros"/>
            </a:endParaRPr>
          </a:p>
          <a:p>
            <a:pPr marL="12700" marR="5715" indent="179705" algn="just">
              <a:lnSpc>
                <a:spcPct val="105500"/>
              </a:lnSpc>
            </a:pPr>
            <a:r>
              <a:rPr sz="1100" b="1" spc="-5" dirty="0">
                <a:latin typeface="Arial"/>
                <a:cs typeface="Arial"/>
              </a:rPr>
              <a:t>Përdorimi: </a:t>
            </a:r>
            <a:r>
              <a:rPr sz="1100" spc="-5" dirty="0">
                <a:latin typeface="TeXGyreHeros"/>
                <a:cs typeface="TeXGyreHeros"/>
              </a:rPr>
              <a:t>Kultivar tipik për prodhimin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rrushit për konsum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freskët, me  </a:t>
            </a:r>
            <a:r>
              <a:rPr sz="1100" dirty="0">
                <a:latin typeface="TeXGyreHeros"/>
                <a:cs typeface="TeXGyreHeros"/>
              </a:rPr>
              <a:t>vlera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larta organo-shijuese dhe me qëndrueshmëri të </a:t>
            </a:r>
            <a:r>
              <a:rPr sz="1100" dirty="0">
                <a:latin typeface="TeXGyreHeros"/>
                <a:cs typeface="TeXGyreHeros"/>
              </a:rPr>
              <a:t>lartë në</a:t>
            </a:r>
            <a:r>
              <a:rPr sz="1100" spc="1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transport.</a:t>
            </a:r>
            <a:endParaRPr sz="1100">
              <a:latin typeface="TeXGyreHeros"/>
              <a:cs typeface="TeXGyreHero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067811" y="3820668"/>
            <a:ext cx="2731135" cy="3426460"/>
            <a:chOff x="3067811" y="3820668"/>
            <a:chExt cx="2731135" cy="3426460"/>
          </a:xfrm>
        </p:grpSpPr>
        <p:sp>
          <p:nvSpPr>
            <p:cNvPr id="4" name="object 4"/>
            <p:cNvSpPr/>
            <p:nvPr/>
          </p:nvSpPr>
          <p:spPr>
            <a:xfrm>
              <a:off x="3069335" y="3822192"/>
              <a:ext cx="2729483" cy="342442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070859" y="3823716"/>
              <a:ext cx="2725420" cy="3420110"/>
            </a:xfrm>
            <a:custGeom>
              <a:avLst/>
              <a:gdLst/>
              <a:ahLst/>
              <a:cxnLst/>
              <a:rect l="l" t="t" r="r" b="b"/>
              <a:pathLst>
                <a:path w="2725420" h="3420109">
                  <a:moveTo>
                    <a:pt x="0" y="0"/>
                  </a:moveTo>
                  <a:lnTo>
                    <a:pt x="0" y="3419856"/>
                  </a:lnTo>
                  <a:lnTo>
                    <a:pt x="2724912" y="3419856"/>
                  </a:lnTo>
                  <a:lnTo>
                    <a:pt x="2724912" y="0"/>
                  </a:lnTo>
                  <a:lnTo>
                    <a:pt x="0" y="0"/>
                  </a:lnTo>
                  <a:close/>
                </a:path>
              </a:pathLst>
            </a:custGeom>
            <a:ln w="6096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41275">
              <a:lnSpc>
                <a:spcPct val="100000"/>
              </a:lnSpc>
              <a:spcBef>
                <a:spcPts val="15"/>
              </a:spcBef>
            </a:pPr>
            <a:r>
              <a:rPr dirty="0"/>
              <a:t>- </a:t>
            </a:r>
            <a:fld id="{81D60167-4931-47E6-BA6A-407CBD079E47}" type="slidenum">
              <a:rPr dirty="0"/>
              <a:t>84</a:t>
            </a:fld>
            <a:r>
              <a:rPr spc="-100" dirty="0"/>
              <a:t> </a:t>
            </a:r>
            <a:r>
              <a:rPr dirty="0"/>
              <a:t>-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41680" y="638060"/>
            <a:ext cx="5030470" cy="71659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400" b="1" spc="-20" dirty="0">
                <a:latin typeface="Arial"/>
                <a:cs typeface="Arial"/>
              </a:rPr>
              <a:t>Tajka </a:t>
            </a:r>
            <a:r>
              <a:rPr sz="1400" b="1" dirty="0">
                <a:latin typeface="Arial"/>
                <a:cs typeface="Arial"/>
              </a:rPr>
              <a:t>e</a:t>
            </a:r>
            <a:r>
              <a:rPr sz="1400" b="1" spc="-5" dirty="0">
                <a:latin typeface="Arial"/>
                <a:cs typeface="Arial"/>
              </a:rPr>
              <a:t> bardhë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Arial"/>
              <a:cs typeface="Arial"/>
            </a:endParaRPr>
          </a:p>
          <a:p>
            <a:pPr marL="12700" marR="5080" indent="179705" algn="just">
              <a:lnSpc>
                <a:spcPct val="105900"/>
              </a:lnSpc>
              <a:spcBef>
                <a:spcPts val="1019"/>
              </a:spcBef>
            </a:pPr>
            <a:r>
              <a:rPr sz="1100" b="1" spc="10" dirty="0">
                <a:latin typeface="Arial"/>
                <a:cs typeface="Arial"/>
              </a:rPr>
              <a:t>Përhapja: </a:t>
            </a:r>
            <a:r>
              <a:rPr sz="1100" spc="10" dirty="0">
                <a:latin typeface="TeXGyreHeros"/>
                <a:cs typeface="TeXGyreHeros"/>
              </a:rPr>
              <a:t>Ky </a:t>
            </a:r>
            <a:r>
              <a:rPr sz="1100" spc="5" dirty="0">
                <a:latin typeface="TeXGyreHeros"/>
                <a:cs typeface="TeXGyreHeros"/>
              </a:rPr>
              <a:t>kultivar është importuar që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5" dirty="0">
                <a:latin typeface="TeXGyreHeros"/>
                <a:cs typeface="TeXGyreHeros"/>
              </a:rPr>
              <a:t>kohën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5" dirty="0">
                <a:latin typeface="TeXGyreHeros"/>
                <a:cs typeface="TeXGyreHeros"/>
              </a:rPr>
              <a:t>pushtimit turk nga </a:t>
            </a:r>
            <a:r>
              <a:rPr sz="1100" spc="-5" dirty="0">
                <a:latin typeface="TeXGyreHeros"/>
                <a:cs typeface="TeXGyreHeros"/>
              </a:rPr>
              <a:t>Tur-  </a:t>
            </a:r>
            <a:r>
              <a:rPr sz="1100" spc="5" dirty="0">
                <a:latin typeface="TeXGyreHeros"/>
                <a:cs typeface="TeXGyreHeros"/>
              </a:rPr>
              <a:t>qia, </a:t>
            </a:r>
            <a:r>
              <a:rPr sz="1100" spc="10" dirty="0">
                <a:latin typeface="TeXGyreHeros"/>
                <a:cs typeface="TeXGyreHeros"/>
              </a:rPr>
              <a:t>bën </a:t>
            </a:r>
            <a:r>
              <a:rPr sz="1100" spc="5" dirty="0">
                <a:latin typeface="TeXGyreHeros"/>
                <a:cs typeface="TeXGyreHeros"/>
              </a:rPr>
              <a:t>pjesë </a:t>
            </a:r>
            <a:r>
              <a:rPr sz="1100" spc="-5" dirty="0">
                <a:latin typeface="TeXGyreHeros"/>
                <a:cs typeface="TeXGyreHeros"/>
              </a:rPr>
              <a:t>në </a:t>
            </a:r>
            <a:r>
              <a:rPr sz="1100" spc="10" dirty="0">
                <a:latin typeface="TeXGyreHeros"/>
                <a:cs typeface="TeXGyreHeros"/>
              </a:rPr>
              <a:t>grupin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5" dirty="0">
                <a:latin typeface="TeXGyreHeros"/>
                <a:cs typeface="TeXGyreHeros"/>
              </a:rPr>
              <a:t>razakie. </a:t>
            </a:r>
            <a:r>
              <a:rPr sz="1100" spc="10" dirty="0">
                <a:latin typeface="TeXGyreHeros"/>
                <a:cs typeface="TeXGyreHeros"/>
              </a:rPr>
              <a:t>Është më </a:t>
            </a:r>
            <a:r>
              <a:rPr sz="1100" spc="5" dirty="0">
                <a:latin typeface="TeXGyreHeros"/>
                <a:cs typeface="TeXGyreHeros"/>
              </a:rPr>
              <a:t>pak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10" dirty="0">
                <a:latin typeface="TeXGyreHeros"/>
                <a:cs typeface="TeXGyreHeros"/>
              </a:rPr>
              <a:t>përhapur </a:t>
            </a:r>
            <a:r>
              <a:rPr sz="1100" spc="5" dirty="0">
                <a:latin typeface="TeXGyreHeros"/>
                <a:cs typeface="TeXGyreHeros"/>
              </a:rPr>
              <a:t>se kultivari </a:t>
            </a:r>
            <a:r>
              <a:rPr sz="1100" spc="-20" dirty="0">
                <a:latin typeface="TeXGyreHeros"/>
                <a:cs typeface="TeXGyreHeros"/>
              </a:rPr>
              <a:t>Tajgë </a:t>
            </a:r>
            <a:r>
              <a:rPr sz="1100" dirty="0">
                <a:latin typeface="TeXGyreHeros"/>
                <a:cs typeface="TeXGyreHeros"/>
              </a:rPr>
              <a:t>e  </a:t>
            </a:r>
            <a:r>
              <a:rPr sz="1100" spc="5" dirty="0">
                <a:latin typeface="TeXGyreHeros"/>
                <a:cs typeface="TeXGyreHeros"/>
              </a:rPr>
              <a:t>kuqe, por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5" dirty="0">
                <a:latin typeface="TeXGyreHeros"/>
                <a:cs typeface="TeXGyreHeros"/>
              </a:rPr>
              <a:t>gjejmë </a:t>
            </a:r>
            <a:r>
              <a:rPr sz="1100" dirty="0">
                <a:latin typeface="TeXGyreHeros"/>
                <a:cs typeface="TeXGyreHeros"/>
              </a:rPr>
              <a:t>në Tiranë </a:t>
            </a:r>
            <a:r>
              <a:rPr sz="1100" spc="5" dirty="0">
                <a:latin typeface="TeXGyreHeros"/>
                <a:cs typeface="TeXGyreHeros"/>
              </a:rPr>
              <a:t>Krujë, Mat, </a:t>
            </a:r>
            <a:r>
              <a:rPr sz="1100" dirty="0">
                <a:latin typeface="TeXGyreHeros"/>
                <a:cs typeface="TeXGyreHeros"/>
              </a:rPr>
              <a:t>Shkodër, </a:t>
            </a:r>
            <a:r>
              <a:rPr sz="1100" spc="5" dirty="0">
                <a:latin typeface="TeXGyreHeros"/>
                <a:cs typeface="TeXGyreHeros"/>
              </a:rPr>
              <a:t>Elbasan, </a:t>
            </a:r>
            <a:r>
              <a:rPr sz="1100" spc="10" dirty="0">
                <a:latin typeface="TeXGyreHeros"/>
                <a:cs typeface="TeXGyreHeros"/>
              </a:rPr>
              <a:t>Librazhd </a:t>
            </a:r>
            <a:r>
              <a:rPr sz="1100" dirty="0">
                <a:latin typeface="TeXGyreHeros"/>
                <a:cs typeface="TeXGyreHeros"/>
              </a:rPr>
              <a:t>, </a:t>
            </a:r>
            <a:r>
              <a:rPr sz="1100" spc="5" dirty="0">
                <a:latin typeface="TeXGyreHeros"/>
                <a:cs typeface="TeXGyreHeros"/>
              </a:rPr>
              <a:t>kryesisht 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5" dirty="0">
                <a:latin typeface="TeXGyreHeros"/>
                <a:cs typeface="TeXGyreHeros"/>
              </a:rPr>
              <a:t>kultivuar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5" dirty="0">
                <a:latin typeface="TeXGyreHeros"/>
                <a:cs typeface="TeXGyreHeros"/>
              </a:rPr>
              <a:t>formë pjergullash </a:t>
            </a:r>
            <a:r>
              <a:rPr sz="1100" dirty="0">
                <a:latin typeface="TeXGyreHeros"/>
                <a:cs typeface="TeXGyreHeros"/>
              </a:rPr>
              <a:t>dhe </a:t>
            </a:r>
            <a:r>
              <a:rPr sz="1100" spc="5" dirty="0">
                <a:latin typeface="TeXGyreHeros"/>
                <a:cs typeface="TeXGyreHeros"/>
              </a:rPr>
              <a:t>herreke </a:t>
            </a:r>
            <a:r>
              <a:rPr sz="1100" dirty="0">
                <a:latin typeface="TeXGyreHeros"/>
                <a:cs typeface="TeXGyreHeros"/>
              </a:rPr>
              <a:t>dhe </a:t>
            </a:r>
            <a:r>
              <a:rPr sz="1100" spc="5" dirty="0">
                <a:latin typeface="TeXGyreHeros"/>
                <a:cs typeface="TeXGyreHeros"/>
              </a:rPr>
              <a:t>shpesh </a:t>
            </a:r>
            <a:r>
              <a:rPr sz="1100" spc="10" dirty="0">
                <a:latin typeface="TeXGyreHeros"/>
                <a:cs typeface="TeXGyreHeros"/>
              </a:rPr>
              <a:t>njihet </a:t>
            </a:r>
            <a:r>
              <a:rPr sz="1100" spc="5" dirty="0">
                <a:latin typeface="TeXGyreHeros"/>
                <a:cs typeface="TeXGyreHeros"/>
              </a:rPr>
              <a:t>edhe me </a:t>
            </a:r>
            <a:r>
              <a:rPr sz="1100" spc="10" dirty="0">
                <a:latin typeface="TeXGyreHeros"/>
                <a:cs typeface="TeXGyreHeros"/>
              </a:rPr>
              <a:t>emrat  </a:t>
            </a:r>
            <a:r>
              <a:rPr sz="1100" spc="5" dirty="0">
                <a:latin typeface="TeXGyreHeros"/>
                <a:cs typeface="TeXGyreHeros"/>
              </a:rPr>
              <a:t>Razaki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5" dirty="0">
                <a:latin typeface="TeXGyreHeros"/>
                <a:cs typeface="TeXGyreHeros"/>
              </a:rPr>
              <a:t>bardhë, Ragabardhë,</a:t>
            </a:r>
            <a:r>
              <a:rPr sz="1100" spc="70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etj.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5" dirty="0">
                <a:latin typeface="Arial"/>
                <a:cs typeface="Arial"/>
              </a:rPr>
              <a:t>Përshkrimi:</a:t>
            </a:r>
            <a:endParaRPr sz="1100">
              <a:latin typeface="Arial"/>
              <a:cs typeface="Arial"/>
            </a:endParaRPr>
          </a:p>
          <a:p>
            <a:pPr marL="12700" marR="5715" indent="179705">
              <a:lnSpc>
                <a:spcPts val="1400"/>
              </a:lnSpc>
              <a:spcBef>
                <a:spcPts val="55"/>
              </a:spcBef>
            </a:pPr>
            <a:r>
              <a:rPr sz="1100" spc="5" dirty="0">
                <a:latin typeface="TeXGyreHeros"/>
                <a:cs typeface="TeXGyreHeros"/>
              </a:rPr>
              <a:t>Lastarët </a:t>
            </a:r>
            <a:r>
              <a:rPr sz="1100" dirty="0">
                <a:latin typeface="TeXGyreHeros"/>
                <a:cs typeface="TeXGyreHeros"/>
              </a:rPr>
              <a:t>kanë </a:t>
            </a:r>
            <a:r>
              <a:rPr sz="1100" spc="5" dirty="0">
                <a:latin typeface="TeXGyreHeros"/>
                <a:cs typeface="TeXGyreHeros"/>
              </a:rPr>
              <a:t>rritje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5" dirty="0">
                <a:latin typeface="TeXGyreHeros"/>
                <a:cs typeface="TeXGyreHeros"/>
              </a:rPr>
              <a:t>fuqishme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5" dirty="0">
                <a:latin typeface="TeXGyreHeros"/>
                <a:cs typeface="TeXGyreHeros"/>
              </a:rPr>
              <a:t>ndërnyje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5" dirty="0">
                <a:latin typeface="TeXGyreHeros"/>
                <a:cs typeface="TeXGyreHeros"/>
              </a:rPr>
              <a:t>gjata. Në vjeshtë marrin ngjyrë  lajthie.</a:t>
            </a:r>
            <a:r>
              <a:rPr sz="1100" spc="130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Gjethja</a:t>
            </a:r>
            <a:r>
              <a:rPr sz="1100" spc="130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është</a:t>
            </a:r>
            <a:r>
              <a:rPr sz="1100" spc="12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120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madhe,</a:t>
            </a:r>
            <a:r>
              <a:rPr sz="1100" spc="140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pesëkëndëshe,</a:t>
            </a:r>
            <a:r>
              <a:rPr sz="1100" spc="135" dirty="0">
                <a:latin typeface="TeXGyreHeros"/>
                <a:cs typeface="TeXGyreHeros"/>
              </a:rPr>
              <a:t> </a:t>
            </a:r>
            <a:r>
              <a:rPr sz="1100" spc="10" dirty="0">
                <a:latin typeface="TeXGyreHeros"/>
                <a:cs typeface="TeXGyreHeros"/>
              </a:rPr>
              <a:t>me</a:t>
            </a:r>
            <a:r>
              <a:rPr sz="1100" spc="110" dirty="0">
                <a:latin typeface="TeXGyreHeros"/>
                <a:cs typeface="TeXGyreHeros"/>
              </a:rPr>
              <a:t> </a:t>
            </a:r>
            <a:r>
              <a:rPr sz="1100" spc="10" dirty="0">
                <a:latin typeface="TeXGyreHeros"/>
                <a:cs typeface="TeXGyreHeros"/>
              </a:rPr>
              <a:t>pesë</a:t>
            </a:r>
            <a:r>
              <a:rPr sz="1100" spc="130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lobe,</a:t>
            </a:r>
            <a:r>
              <a:rPr sz="1100" spc="114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me</a:t>
            </a:r>
            <a:r>
              <a:rPr sz="1100" spc="130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gropëzën</a:t>
            </a:r>
            <a:r>
              <a:rPr sz="1100" spc="12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endParaRPr sz="1100">
              <a:latin typeface="TeXGyreHeros"/>
              <a:cs typeface="TeXGyreHeros"/>
            </a:endParaRPr>
          </a:p>
          <a:p>
            <a:pPr marL="12700" marR="5715">
              <a:lnSpc>
                <a:spcPts val="1390"/>
              </a:lnSpc>
              <a:spcBef>
                <a:spcPts val="15"/>
              </a:spcBef>
            </a:pPr>
            <a:r>
              <a:rPr sz="1100" spc="5" dirty="0">
                <a:latin typeface="TeXGyreHeros"/>
                <a:cs typeface="TeXGyreHeros"/>
              </a:rPr>
              <a:t>bishtit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hapur. </a:t>
            </a:r>
            <a:r>
              <a:rPr sz="1100" spc="10" dirty="0">
                <a:latin typeface="TeXGyreHeros"/>
                <a:cs typeface="TeXGyreHeros"/>
              </a:rPr>
              <a:t>Prodhon </a:t>
            </a:r>
            <a:r>
              <a:rPr sz="1100" spc="5" dirty="0">
                <a:latin typeface="TeXGyreHeros"/>
                <a:cs typeface="TeXGyreHeros"/>
              </a:rPr>
              <a:t>mesatarisht deri në një lulëri </a:t>
            </a:r>
            <a:r>
              <a:rPr sz="1100" spc="10" dirty="0">
                <a:latin typeface="TeXGyreHeros"/>
                <a:cs typeface="TeXGyreHeros"/>
              </a:rPr>
              <a:t>për </a:t>
            </a:r>
            <a:r>
              <a:rPr sz="1100" dirty="0">
                <a:latin typeface="TeXGyreHeros"/>
                <a:cs typeface="TeXGyreHeros"/>
              </a:rPr>
              <a:t>lastar. </a:t>
            </a:r>
            <a:r>
              <a:rPr sz="1100" spc="5" dirty="0">
                <a:latin typeface="TeXGyreHeros"/>
                <a:cs typeface="TeXGyreHeros"/>
              </a:rPr>
              <a:t>Bistaku është  </a:t>
            </a:r>
            <a:r>
              <a:rPr sz="1100" dirty="0">
                <a:latin typeface="TeXGyreHeros"/>
                <a:cs typeface="TeXGyreHeros"/>
              </a:rPr>
              <a:t>mesatar,</a:t>
            </a:r>
            <a:r>
              <a:rPr sz="1100" spc="17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i</a:t>
            </a:r>
            <a:r>
              <a:rPr sz="1100" spc="155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gjerë,</a:t>
            </a:r>
            <a:r>
              <a:rPr sz="1100" spc="155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mesatarisht</a:t>
            </a:r>
            <a:r>
              <a:rPr sz="1100" spc="16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i</a:t>
            </a:r>
            <a:r>
              <a:rPr sz="1100" spc="16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ngjeshur.</a:t>
            </a:r>
            <a:r>
              <a:rPr sz="1100" spc="150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Kokrra</a:t>
            </a:r>
            <a:r>
              <a:rPr sz="1100" spc="165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është</a:t>
            </a:r>
            <a:r>
              <a:rPr sz="1100" spc="1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165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madhe,</a:t>
            </a:r>
            <a:r>
              <a:rPr sz="1100" spc="165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me</a:t>
            </a:r>
            <a:r>
              <a:rPr sz="1100" spc="160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ngjyrë</a:t>
            </a:r>
            <a:r>
              <a:rPr sz="1100" spc="17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endParaRPr sz="1100">
              <a:latin typeface="TeXGyreHeros"/>
              <a:cs typeface="TeXGyreHeros"/>
            </a:endParaRPr>
          </a:p>
          <a:p>
            <a:pPr marL="12700" marR="5080">
              <a:lnSpc>
                <a:spcPts val="1400"/>
              </a:lnSpc>
              <a:spcBef>
                <a:spcPts val="5"/>
              </a:spcBef>
            </a:pPr>
            <a:r>
              <a:rPr sz="1100" spc="5" dirty="0">
                <a:latin typeface="TeXGyreHeros"/>
                <a:cs typeface="TeXGyreHeros"/>
              </a:rPr>
              <a:t>gjelbër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10" dirty="0">
                <a:latin typeface="TeXGyreHeros"/>
                <a:cs typeface="TeXGyreHeros"/>
              </a:rPr>
              <a:t>të </a:t>
            </a:r>
            <a:r>
              <a:rPr sz="1100" spc="5" dirty="0">
                <a:latin typeface="TeXGyreHeros"/>
                <a:cs typeface="TeXGyreHeros"/>
              </a:rPr>
              <a:t>verdhë, me </a:t>
            </a:r>
            <a:r>
              <a:rPr sz="1100" dirty="0">
                <a:latin typeface="TeXGyreHeros"/>
                <a:cs typeface="TeXGyreHeros"/>
              </a:rPr>
              <a:t>pak </a:t>
            </a:r>
            <a:r>
              <a:rPr sz="1100" spc="5" dirty="0">
                <a:latin typeface="TeXGyreHeros"/>
                <a:cs typeface="TeXGyreHeros"/>
              </a:rPr>
              <a:t>puhizë, me cipë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5" dirty="0">
                <a:latin typeface="TeXGyreHeros"/>
                <a:cs typeface="TeXGyreHeros"/>
              </a:rPr>
              <a:t>hollë,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10" dirty="0">
                <a:latin typeface="TeXGyreHeros"/>
                <a:cs typeface="TeXGyreHeros"/>
              </a:rPr>
              <a:t>lëngshme, </a:t>
            </a:r>
            <a:r>
              <a:rPr sz="1100" spc="5" dirty="0">
                <a:latin typeface="TeXGyreHeros"/>
                <a:cs typeface="TeXGyreHeros"/>
              </a:rPr>
              <a:t>me një farë,  rrallë herë dhe</a:t>
            </a:r>
            <a:r>
              <a:rPr sz="1100" spc="50" dirty="0">
                <a:latin typeface="TeXGyreHeros"/>
                <a:cs typeface="TeXGyreHeros"/>
              </a:rPr>
              <a:t> </a:t>
            </a:r>
            <a:r>
              <a:rPr sz="1100" spc="-25" dirty="0">
                <a:latin typeface="TeXGyreHeros"/>
                <a:cs typeface="TeXGyreHeros"/>
              </a:rPr>
              <a:t>dy.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95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5" dirty="0">
                <a:latin typeface="Arial"/>
                <a:cs typeface="Arial"/>
              </a:rPr>
              <a:t>Karakteristikat</a:t>
            </a:r>
            <a:r>
              <a:rPr sz="1100" b="1" spc="20" dirty="0">
                <a:latin typeface="Arial"/>
                <a:cs typeface="Arial"/>
              </a:rPr>
              <a:t> </a:t>
            </a:r>
            <a:r>
              <a:rPr sz="1100" b="1" spc="5" dirty="0">
                <a:latin typeface="Arial"/>
                <a:cs typeface="Arial"/>
              </a:rPr>
              <a:t>agronomike:</a:t>
            </a:r>
            <a:endParaRPr sz="1100">
              <a:latin typeface="Arial"/>
              <a:cs typeface="Arial"/>
            </a:endParaRPr>
          </a:p>
          <a:p>
            <a:pPr marL="12700" marR="2969260" indent="179705" algn="just">
              <a:lnSpc>
                <a:spcPct val="106000"/>
              </a:lnSpc>
              <a:spcBef>
                <a:spcPts val="5"/>
              </a:spcBef>
            </a:pPr>
            <a:r>
              <a:rPr sz="1100" dirty="0">
                <a:latin typeface="TeXGyreHeros"/>
                <a:cs typeface="TeXGyreHeros"/>
              </a:rPr>
              <a:t>Ky </a:t>
            </a:r>
            <a:r>
              <a:rPr sz="1100" spc="5" dirty="0">
                <a:latin typeface="TeXGyreHeros"/>
                <a:cs typeface="TeXGyreHeros"/>
              </a:rPr>
              <a:t>kultivar preferon sistemet 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5" dirty="0">
                <a:latin typeface="TeXGyreHeros"/>
                <a:cs typeface="TeXGyreHeros"/>
              </a:rPr>
              <a:t>krasitjes së gjatë dhe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5" dirty="0">
                <a:latin typeface="TeXGyreHeros"/>
                <a:cs typeface="TeXGyreHeros"/>
              </a:rPr>
              <a:t>për-  zierë, </a:t>
            </a:r>
            <a:r>
              <a:rPr sz="1100" dirty="0">
                <a:latin typeface="TeXGyreHeros"/>
                <a:cs typeface="TeXGyreHeros"/>
              </a:rPr>
              <a:t>për </a:t>
            </a:r>
            <a:r>
              <a:rPr sz="1100" spc="5" dirty="0">
                <a:latin typeface="TeXGyreHeros"/>
                <a:cs typeface="TeXGyreHeros"/>
              </a:rPr>
              <a:t>shkak </a:t>
            </a:r>
            <a:r>
              <a:rPr sz="1100" dirty="0">
                <a:latin typeface="TeXGyreHeros"/>
                <a:cs typeface="TeXGyreHeros"/>
              </a:rPr>
              <a:t>te </a:t>
            </a:r>
            <a:r>
              <a:rPr sz="1100" spc="5" dirty="0">
                <a:latin typeface="TeXGyreHeros"/>
                <a:cs typeface="TeXGyreHeros"/>
              </a:rPr>
              <a:t>diferencim-  </a:t>
            </a:r>
            <a:r>
              <a:rPr sz="1100" dirty="0">
                <a:latin typeface="TeXGyreHeros"/>
                <a:cs typeface="TeXGyreHeros"/>
              </a:rPr>
              <a:t>it </a:t>
            </a:r>
            <a:r>
              <a:rPr sz="1100" spc="5" dirty="0">
                <a:latin typeface="TeXGyreHeros"/>
                <a:cs typeface="TeXGyreHeros"/>
              </a:rPr>
              <a:t>të dobët </a:t>
            </a:r>
            <a:r>
              <a:rPr sz="1100" spc="10" dirty="0">
                <a:latin typeface="TeXGyreHeros"/>
                <a:cs typeface="TeXGyreHeros"/>
              </a:rPr>
              <a:t>të </a:t>
            </a:r>
            <a:r>
              <a:rPr sz="1100" spc="5" dirty="0">
                <a:latin typeface="TeXGyreHeros"/>
                <a:cs typeface="TeXGyreHeros"/>
              </a:rPr>
              <a:t>sythave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5" dirty="0">
                <a:latin typeface="TeXGyreHeros"/>
                <a:cs typeface="TeXGyreHeros"/>
              </a:rPr>
              <a:t>bazës.  </a:t>
            </a:r>
            <a:r>
              <a:rPr sz="1100" spc="10" dirty="0">
                <a:latin typeface="TeXGyreHeros"/>
                <a:cs typeface="TeXGyreHeros"/>
              </a:rPr>
              <a:t>Jep </a:t>
            </a:r>
            <a:r>
              <a:rPr sz="1100" spc="5" dirty="0">
                <a:latin typeface="TeXGyreHeros"/>
                <a:cs typeface="TeXGyreHeros"/>
              </a:rPr>
              <a:t>prodhime </a:t>
            </a:r>
            <a:r>
              <a:rPr sz="1100" dirty="0">
                <a:latin typeface="TeXGyreHeros"/>
                <a:cs typeface="TeXGyreHeros"/>
              </a:rPr>
              <a:t>te </a:t>
            </a:r>
            <a:r>
              <a:rPr sz="1100" spc="5" dirty="0">
                <a:latin typeface="TeXGyreHeros"/>
                <a:cs typeface="TeXGyreHeros"/>
              </a:rPr>
              <a:t>mira </a:t>
            </a:r>
            <a:r>
              <a:rPr sz="1100" dirty="0">
                <a:latin typeface="TeXGyreHeros"/>
                <a:cs typeface="TeXGyreHeros"/>
              </a:rPr>
              <a:t>kur </a:t>
            </a:r>
            <a:r>
              <a:rPr sz="1100" spc="10" dirty="0">
                <a:latin typeface="TeXGyreHeros"/>
                <a:cs typeface="TeXGyreHeros"/>
              </a:rPr>
              <a:t>është </a:t>
            </a:r>
            <a:r>
              <a:rPr sz="1100" dirty="0">
                <a:latin typeface="TeXGyreHeros"/>
                <a:cs typeface="TeXGyreHeros"/>
              </a:rPr>
              <a:t>i  </a:t>
            </a:r>
            <a:r>
              <a:rPr sz="1100" spc="5" dirty="0">
                <a:latin typeface="TeXGyreHeros"/>
                <a:cs typeface="TeXGyreHeros"/>
              </a:rPr>
              <a:t>bashkëshoqëruar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10" dirty="0">
                <a:latin typeface="TeXGyreHeros"/>
                <a:cs typeface="TeXGyreHeros"/>
              </a:rPr>
              <a:t>kultivarë</a:t>
            </a:r>
            <a:r>
              <a:rPr sz="1100" spc="-21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  </a:t>
            </a:r>
            <a:r>
              <a:rPr sz="1100" spc="5" dirty="0">
                <a:latin typeface="TeXGyreHeros"/>
                <a:cs typeface="TeXGyreHeros"/>
              </a:rPr>
              <a:t>tjerë </a:t>
            </a:r>
            <a:r>
              <a:rPr sz="1100" spc="10" dirty="0">
                <a:latin typeface="TeXGyreHeros"/>
                <a:cs typeface="TeXGyreHeros"/>
              </a:rPr>
              <a:t>pjalmues. </a:t>
            </a:r>
            <a:r>
              <a:rPr sz="1100" spc="5" dirty="0">
                <a:latin typeface="TeXGyreHeros"/>
                <a:cs typeface="TeXGyreHeros"/>
              </a:rPr>
              <a:t>Është </a:t>
            </a:r>
            <a:r>
              <a:rPr sz="1100" dirty="0">
                <a:latin typeface="TeXGyreHeros"/>
                <a:cs typeface="TeXGyreHeros"/>
              </a:rPr>
              <a:t>i</a:t>
            </a:r>
            <a:r>
              <a:rPr sz="1100" spc="-175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ndjeshëm  ndaj vrugut, hirit, thatësirës së  gjatë. Duron vonesat </a:t>
            </a:r>
            <a:r>
              <a:rPr sz="1100" spc="-5" dirty="0">
                <a:latin typeface="TeXGyreHeros"/>
                <a:cs typeface="TeXGyreHeros"/>
              </a:rPr>
              <a:t>në </a:t>
            </a:r>
            <a:r>
              <a:rPr sz="1100" spc="5" dirty="0">
                <a:latin typeface="TeXGyreHeros"/>
                <a:cs typeface="TeXGyreHeros"/>
              </a:rPr>
              <a:t>vjelje,  </a:t>
            </a:r>
            <a:r>
              <a:rPr sz="1100" spc="10" dirty="0">
                <a:latin typeface="TeXGyreHeros"/>
                <a:cs typeface="TeXGyreHeros"/>
              </a:rPr>
              <a:t>kur kushtet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5" dirty="0">
                <a:latin typeface="TeXGyreHeros"/>
                <a:cs typeface="TeXGyreHeros"/>
              </a:rPr>
              <a:t>motit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5" dirty="0">
                <a:latin typeface="TeXGyreHeros"/>
                <a:cs typeface="TeXGyreHeros"/>
              </a:rPr>
              <a:t>favorizo-  jnë. Meriton </a:t>
            </a:r>
            <a:r>
              <a:rPr sz="1100" spc="10" dirty="0">
                <a:latin typeface="TeXGyreHeros"/>
                <a:cs typeface="TeXGyreHeros"/>
              </a:rPr>
              <a:t>të </a:t>
            </a:r>
            <a:r>
              <a:rPr sz="1100" spc="5" dirty="0">
                <a:latin typeface="TeXGyreHeros"/>
                <a:cs typeface="TeXGyreHeros"/>
              </a:rPr>
              <a:t>përhapet në </a:t>
            </a:r>
            <a:r>
              <a:rPr sz="1100" dirty="0">
                <a:latin typeface="TeXGyreHeros"/>
                <a:cs typeface="TeXGyreHeros"/>
              </a:rPr>
              <a:t>zo-  </a:t>
            </a:r>
            <a:r>
              <a:rPr sz="1100" spc="5" dirty="0">
                <a:latin typeface="TeXGyreHeros"/>
                <a:cs typeface="TeXGyreHeros"/>
              </a:rPr>
              <a:t>nat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5" dirty="0">
                <a:latin typeface="TeXGyreHeros"/>
                <a:cs typeface="TeXGyreHeros"/>
              </a:rPr>
              <a:t>ulëta </a:t>
            </a:r>
            <a:r>
              <a:rPr sz="1100" dirty="0">
                <a:latin typeface="TeXGyreHeros"/>
                <a:cs typeface="TeXGyreHeros"/>
              </a:rPr>
              <a:t>dhe </a:t>
            </a:r>
            <a:r>
              <a:rPr sz="1100" spc="10" dirty="0">
                <a:latin typeface="TeXGyreHeros"/>
                <a:cs typeface="TeXGyreHeros"/>
              </a:rPr>
              <a:t>bregdetare </a:t>
            </a:r>
            <a:r>
              <a:rPr sz="1100" spc="5" dirty="0">
                <a:latin typeface="TeXGyreHeros"/>
                <a:cs typeface="TeXGyreHeros"/>
              </a:rPr>
              <a:t>deri  në lartësinë </a:t>
            </a:r>
            <a:r>
              <a:rPr sz="1100" spc="10" dirty="0">
                <a:latin typeface="TeXGyreHeros"/>
                <a:cs typeface="TeXGyreHeros"/>
              </a:rPr>
              <a:t>600m </a:t>
            </a:r>
            <a:r>
              <a:rPr sz="1100" dirty="0">
                <a:latin typeface="TeXGyreHeros"/>
                <a:cs typeface="TeXGyreHeros"/>
              </a:rPr>
              <a:t>mbi </a:t>
            </a:r>
            <a:r>
              <a:rPr sz="1100" spc="5" dirty="0">
                <a:latin typeface="TeXGyreHeros"/>
                <a:cs typeface="TeXGyreHeros"/>
              </a:rPr>
              <a:t>nivelin </a:t>
            </a:r>
            <a:r>
              <a:rPr sz="1100" dirty="0">
                <a:latin typeface="TeXGyreHeros"/>
                <a:cs typeface="TeXGyreHeros"/>
              </a:rPr>
              <a:t>e  </a:t>
            </a:r>
            <a:r>
              <a:rPr sz="1100" spc="5" dirty="0">
                <a:latin typeface="TeXGyreHeros"/>
                <a:cs typeface="TeXGyreHeros"/>
              </a:rPr>
              <a:t>detit. Grumbullon mesatarisht  16-19% </a:t>
            </a:r>
            <a:r>
              <a:rPr sz="1100" dirty="0">
                <a:latin typeface="TeXGyreHeros"/>
                <a:cs typeface="TeXGyreHeros"/>
              </a:rPr>
              <a:t>sheqer. </a:t>
            </a:r>
            <a:r>
              <a:rPr sz="1100" spc="5" dirty="0">
                <a:latin typeface="TeXGyreHeros"/>
                <a:cs typeface="TeXGyreHeros"/>
              </a:rPr>
              <a:t>Piqet</a:t>
            </a:r>
            <a:r>
              <a:rPr sz="1100" spc="35" dirty="0">
                <a:latin typeface="TeXGyreHeros"/>
                <a:cs typeface="TeXGyreHeros"/>
              </a:rPr>
              <a:t> </a:t>
            </a:r>
            <a:r>
              <a:rPr sz="1100" spc="10" dirty="0">
                <a:latin typeface="TeXGyreHeros"/>
                <a:cs typeface="TeXGyreHeros"/>
              </a:rPr>
              <a:t>vonë.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5" dirty="0">
                <a:latin typeface="Arial"/>
                <a:cs typeface="Arial"/>
              </a:rPr>
              <a:t>Përdorimi:</a:t>
            </a:r>
            <a:endParaRPr sz="1100">
              <a:latin typeface="Arial"/>
              <a:cs typeface="Arial"/>
            </a:endParaRPr>
          </a:p>
          <a:p>
            <a:pPr marL="12700" marR="2969895" indent="179705" algn="just">
              <a:lnSpc>
                <a:spcPct val="106100"/>
              </a:lnSpc>
              <a:spcBef>
                <a:spcPts val="5"/>
              </a:spcBef>
            </a:pPr>
            <a:r>
              <a:rPr sz="1100" spc="5" dirty="0">
                <a:latin typeface="TeXGyreHeros"/>
                <a:cs typeface="TeXGyreHeros"/>
              </a:rPr>
              <a:t>Kultivar tipik për prodhimin 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5" dirty="0">
                <a:latin typeface="TeXGyreHeros"/>
                <a:cs typeface="TeXGyreHeros"/>
              </a:rPr>
              <a:t>rrushit për konsum të freskët,  me vlera të larta organo-shi-  juese dhe me </a:t>
            </a:r>
            <a:r>
              <a:rPr sz="1100" spc="10" dirty="0">
                <a:latin typeface="TeXGyreHeros"/>
                <a:cs typeface="TeXGyreHeros"/>
              </a:rPr>
              <a:t>qëndrueshmëri </a:t>
            </a:r>
            <a:r>
              <a:rPr sz="1100" dirty="0">
                <a:latin typeface="TeXGyreHeros"/>
                <a:cs typeface="TeXGyreHeros"/>
              </a:rPr>
              <a:t>të  </a:t>
            </a:r>
            <a:r>
              <a:rPr sz="1100" spc="5" dirty="0">
                <a:latin typeface="TeXGyreHeros"/>
                <a:cs typeface="TeXGyreHeros"/>
              </a:rPr>
              <a:t>lartë në</a:t>
            </a:r>
            <a:r>
              <a:rPr sz="1100" spc="15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transport.</a:t>
            </a:r>
            <a:endParaRPr sz="1100">
              <a:latin typeface="TeXGyreHeros"/>
              <a:cs typeface="TeXGyreHero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865882" y="3960114"/>
            <a:ext cx="2895600" cy="3869690"/>
            <a:chOff x="2865882" y="3960114"/>
            <a:chExt cx="2895600" cy="3869690"/>
          </a:xfrm>
        </p:grpSpPr>
        <p:sp>
          <p:nvSpPr>
            <p:cNvPr id="4" name="object 4"/>
            <p:cNvSpPr/>
            <p:nvPr/>
          </p:nvSpPr>
          <p:spPr>
            <a:xfrm>
              <a:off x="2868168" y="3962400"/>
              <a:ext cx="2891028" cy="386486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869692" y="3963924"/>
              <a:ext cx="2887980" cy="3862070"/>
            </a:xfrm>
            <a:custGeom>
              <a:avLst/>
              <a:gdLst/>
              <a:ahLst/>
              <a:cxnLst/>
              <a:rect l="l" t="t" r="r" b="b"/>
              <a:pathLst>
                <a:path w="2887979" h="3862070">
                  <a:moveTo>
                    <a:pt x="0" y="0"/>
                  </a:moveTo>
                  <a:lnTo>
                    <a:pt x="0" y="3861816"/>
                  </a:lnTo>
                  <a:lnTo>
                    <a:pt x="2887980" y="3861816"/>
                  </a:lnTo>
                  <a:lnTo>
                    <a:pt x="2887980" y="0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41275">
              <a:lnSpc>
                <a:spcPct val="100000"/>
              </a:lnSpc>
              <a:spcBef>
                <a:spcPts val="15"/>
              </a:spcBef>
            </a:pPr>
            <a:r>
              <a:rPr dirty="0"/>
              <a:t>- </a:t>
            </a:r>
            <a:fld id="{81D60167-4931-47E6-BA6A-407CBD079E47}" type="slidenum">
              <a:rPr dirty="0"/>
              <a:t>85</a:t>
            </a:fld>
            <a:r>
              <a:rPr spc="-100" dirty="0"/>
              <a:t> </a:t>
            </a:r>
            <a:r>
              <a:rPr dirty="0"/>
              <a:t>-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8255" y="641108"/>
            <a:ext cx="5029835" cy="68097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latin typeface="Arial"/>
                <a:cs typeface="Arial"/>
              </a:rPr>
              <a:t>Serinë </a:t>
            </a:r>
            <a:r>
              <a:rPr sz="1400" b="1" dirty="0">
                <a:latin typeface="Arial"/>
                <a:cs typeface="Arial"/>
              </a:rPr>
              <a:t>e</a:t>
            </a:r>
            <a:r>
              <a:rPr sz="1400" b="1" spc="-1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zezë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Arial"/>
              <a:cs typeface="Arial"/>
            </a:endParaRPr>
          </a:p>
          <a:p>
            <a:pPr marL="12700" marR="5080" indent="179705" algn="just">
              <a:lnSpc>
                <a:spcPct val="106100"/>
              </a:lnSpc>
              <a:spcBef>
                <a:spcPts val="1015"/>
              </a:spcBef>
            </a:pPr>
            <a:r>
              <a:rPr sz="1100" b="1" spc="-5" dirty="0">
                <a:latin typeface="Arial"/>
                <a:cs typeface="Arial"/>
              </a:rPr>
              <a:t>Përhapja: </a:t>
            </a:r>
            <a:r>
              <a:rPr sz="1100" dirty="0">
                <a:latin typeface="TeXGyreHeros"/>
                <a:cs typeface="TeXGyreHeros"/>
              </a:rPr>
              <a:t>Nuk i </a:t>
            </a:r>
            <a:r>
              <a:rPr sz="1100" spc="-5" dirty="0">
                <a:latin typeface="TeXGyreHeros"/>
                <a:cs typeface="TeXGyreHeros"/>
              </a:rPr>
              <a:t>njihet </a:t>
            </a:r>
            <a:r>
              <a:rPr sz="1100" dirty="0">
                <a:latin typeface="TeXGyreHeros"/>
                <a:cs typeface="TeXGyreHeros"/>
              </a:rPr>
              <a:t>origjina, </a:t>
            </a:r>
            <a:r>
              <a:rPr sz="1100" spc="-5" dirty="0">
                <a:latin typeface="TeXGyreHeros"/>
                <a:cs typeface="TeXGyreHeros"/>
              </a:rPr>
              <a:t>por </a:t>
            </a:r>
            <a:r>
              <a:rPr sz="1100" dirty="0">
                <a:latin typeface="TeXGyreHeros"/>
                <a:cs typeface="TeXGyreHeros"/>
              </a:rPr>
              <a:t>është </a:t>
            </a:r>
            <a:r>
              <a:rPr sz="1100" spc="-10" dirty="0">
                <a:latin typeface="TeXGyreHeros"/>
                <a:cs typeface="TeXGyreHeros"/>
              </a:rPr>
              <a:t>shekullor, </a:t>
            </a:r>
            <a:r>
              <a:rPr sz="1100" spc="-5" dirty="0">
                <a:latin typeface="TeXGyreHeros"/>
                <a:cs typeface="TeXGyreHeros"/>
              </a:rPr>
              <a:t>mjaft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përhapur dhe </a:t>
            </a:r>
            <a:r>
              <a:rPr sz="1100" dirty="0">
                <a:latin typeface="TeXGyreHeros"/>
                <a:cs typeface="TeXGyreHeros"/>
              </a:rPr>
              <a:t>i  </a:t>
            </a:r>
            <a:r>
              <a:rPr sz="1100" spc="-5" dirty="0">
                <a:latin typeface="TeXGyreHeros"/>
                <a:cs typeface="TeXGyreHeros"/>
              </a:rPr>
              <a:t>vlerësuar </a:t>
            </a:r>
            <a:r>
              <a:rPr sz="1100" dirty="0">
                <a:latin typeface="TeXGyreHeros"/>
                <a:cs typeface="TeXGyreHeros"/>
              </a:rPr>
              <a:t>në rrethin e </a:t>
            </a:r>
            <a:r>
              <a:rPr sz="1100" spc="-5" dirty="0">
                <a:latin typeface="TeXGyreHeros"/>
                <a:cs typeface="TeXGyreHeros"/>
              </a:rPr>
              <a:t>Korçës, Pogradecit, Përmetit, Skraparit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Leskovikut </a:t>
            </a:r>
            <a:r>
              <a:rPr sz="1100" dirty="0">
                <a:latin typeface="TeXGyreHeros"/>
                <a:cs typeface="TeXGyreHeros"/>
              </a:rPr>
              <a:t>si </a:t>
            </a:r>
            <a:r>
              <a:rPr sz="1100" spc="-5" dirty="0">
                <a:latin typeface="TeXGyreHeros"/>
                <a:cs typeface="TeXGyreHeros"/>
              </a:rPr>
              <a:t>për  prodhimtarinë </a:t>
            </a:r>
            <a:r>
              <a:rPr sz="1100" dirty="0">
                <a:latin typeface="TeXGyreHeros"/>
                <a:cs typeface="TeXGyreHeros"/>
              </a:rPr>
              <a:t>e tij </a:t>
            </a:r>
            <a:r>
              <a:rPr sz="1100" spc="-5" dirty="0">
                <a:latin typeface="TeXGyreHeros"/>
                <a:cs typeface="TeXGyreHeros"/>
              </a:rPr>
              <a:t>ashtu </a:t>
            </a:r>
            <a:r>
              <a:rPr sz="1100" dirty="0">
                <a:latin typeface="TeXGyreHeros"/>
                <a:cs typeface="TeXGyreHeros"/>
              </a:rPr>
              <a:t>dhe </a:t>
            </a:r>
            <a:r>
              <a:rPr sz="1100" spc="-5" dirty="0">
                <a:latin typeface="TeXGyreHeros"/>
                <a:cs typeface="TeXGyreHeros"/>
              </a:rPr>
              <a:t>për vlerat </a:t>
            </a:r>
            <a:r>
              <a:rPr sz="1100" dirty="0">
                <a:latin typeface="TeXGyreHeros"/>
                <a:cs typeface="TeXGyreHeros"/>
              </a:rPr>
              <a:t>e larta </a:t>
            </a:r>
            <a:r>
              <a:rPr sz="1100" spc="-5" dirty="0">
                <a:latin typeface="TeXGyreHeros"/>
                <a:cs typeface="TeXGyreHeros"/>
              </a:rPr>
              <a:t>cilësore. Njihet edhe </a:t>
            </a:r>
            <a:r>
              <a:rPr sz="1100" dirty="0">
                <a:latin typeface="TeXGyreHeros"/>
                <a:cs typeface="TeXGyreHeros"/>
              </a:rPr>
              <a:t>me emrin La-  </a:t>
            </a:r>
            <a:r>
              <a:rPr sz="1100" spc="-10" dirty="0">
                <a:latin typeface="TeXGyreHeros"/>
                <a:cs typeface="TeXGyreHeros"/>
              </a:rPr>
              <a:t>vardar.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Përshkrimi:</a:t>
            </a:r>
            <a:endParaRPr sz="1100">
              <a:latin typeface="Arial"/>
              <a:cs typeface="Arial"/>
            </a:endParaRPr>
          </a:p>
          <a:p>
            <a:pPr marL="12700" marR="5080" indent="179705" algn="just">
              <a:lnSpc>
                <a:spcPct val="105900"/>
              </a:lnSpc>
              <a:spcBef>
                <a:spcPts val="5"/>
              </a:spcBef>
            </a:pPr>
            <a:r>
              <a:rPr sz="1100" spc="-5" dirty="0">
                <a:latin typeface="TeXGyreHeros"/>
                <a:cs typeface="TeXGyreHeros"/>
              </a:rPr>
              <a:t>Lastarët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kanë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zhvillim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mesatar.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Në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vjeshtë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marrin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ngjyrë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kuqërremtë.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Gjethja  është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madhe, me </a:t>
            </a:r>
            <a:r>
              <a:rPr sz="1100" dirty="0">
                <a:latin typeface="TeXGyreHeros"/>
                <a:cs typeface="TeXGyreHeros"/>
              </a:rPr>
              <a:t>formë të </a:t>
            </a:r>
            <a:r>
              <a:rPr sz="1100" spc="-5" dirty="0">
                <a:latin typeface="TeXGyreHeros"/>
                <a:cs typeface="TeXGyreHeros"/>
              </a:rPr>
              <a:t>rrumbullakët,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pesë lobe, me gropëzën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bishtit  të </a:t>
            </a:r>
            <a:r>
              <a:rPr sz="1100" spc="-15" dirty="0">
                <a:latin typeface="TeXGyreHeros"/>
                <a:cs typeface="TeXGyreHeros"/>
              </a:rPr>
              <a:t>hapur. </a:t>
            </a:r>
            <a:r>
              <a:rPr sz="1100" dirty="0">
                <a:latin typeface="TeXGyreHeros"/>
                <a:cs typeface="TeXGyreHeros"/>
              </a:rPr>
              <a:t>Lulja është </a:t>
            </a:r>
            <a:r>
              <a:rPr sz="1100" spc="-5" dirty="0">
                <a:latin typeface="TeXGyreHeros"/>
                <a:cs typeface="TeXGyreHeros"/>
              </a:rPr>
              <a:t>dyseksore normale. </a:t>
            </a:r>
            <a:r>
              <a:rPr sz="1100" dirty="0">
                <a:latin typeface="TeXGyreHeros"/>
                <a:cs typeface="TeXGyreHeros"/>
              </a:rPr>
              <a:t>Prodhon </a:t>
            </a:r>
            <a:r>
              <a:rPr sz="1100" spc="-5" dirty="0">
                <a:latin typeface="TeXGyreHeros"/>
                <a:cs typeface="TeXGyreHeros"/>
              </a:rPr>
              <a:t>1.1-2 lulëri për </a:t>
            </a:r>
            <a:r>
              <a:rPr sz="1100" spc="-10" dirty="0">
                <a:latin typeface="TeXGyreHeros"/>
                <a:cs typeface="TeXGyreHeros"/>
              </a:rPr>
              <a:t>lastar. </a:t>
            </a:r>
            <a:r>
              <a:rPr sz="1100" spc="-5" dirty="0">
                <a:latin typeface="TeXGyreHeros"/>
                <a:cs typeface="TeXGyreHeros"/>
              </a:rPr>
              <a:t>Bistaku  është </a:t>
            </a:r>
            <a:r>
              <a:rPr sz="1100" spc="-10" dirty="0">
                <a:latin typeface="TeXGyreHeros"/>
                <a:cs typeface="TeXGyreHeros"/>
              </a:rPr>
              <a:t>mesatar, jo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10" dirty="0">
                <a:latin typeface="TeXGyreHeros"/>
                <a:cs typeface="TeXGyreHeros"/>
              </a:rPr>
              <a:t>ngjeshur. </a:t>
            </a:r>
            <a:r>
              <a:rPr sz="1100" spc="-5" dirty="0">
                <a:latin typeface="TeXGyreHeros"/>
                <a:cs typeface="TeXGyreHeros"/>
              </a:rPr>
              <a:t>Kokrra është mesatare,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rrumbullakët, blu </a:t>
            </a:r>
            <a:r>
              <a:rPr sz="1100" dirty="0">
                <a:latin typeface="TeXGyreHeros"/>
                <a:cs typeface="TeXGyreHeros"/>
              </a:rPr>
              <a:t>në të  </a:t>
            </a:r>
            <a:r>
              <a:rPr sz="1100" spc="-5" dirty="0">
                <a:latin typeface="TeXGyreHeros"/>
                <a:cs typeface="TeXGyreHeros"/>
              </a:rPr>
              <a:t>zezë, me </a:t>
            </a:r>
            <a:r>
              <a:rPr sz="1100" dirty="0">
                <a:latin typeface="TeXGyreHeros"/>
                <a:cs typeface="TeXGyreHeros"/>
              </a:rPr>
              <a:t>cipë </a:t>
            </a:r>
            <a:r>
              <a:rPr sz="1100" spc="-5" dirty="0">
                <a:latin typeface="TeXGyreHeros"/>
                <a:cs typeface="TeXGyreHeros"/>
              </a:rPr>
              <a:t>të trashë, me </a:t>
            </a:r>
            <a:r>
              <a:rPr sz="1100" dirty="0">
                <a:latin typeface="TeXGyreHeros"/>
                <a:cs typeface="TeXGyreHeros"/>
              </a:rPr>
              <a:t>2-3 fara të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vogla.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950">
              <a:latin typeface="TeXGyreHeros"/>
              <a:cs typeface="TeXGyreHeros"/>
            </a:endParaRPr>
          </a:p>
          <a:p>
            <a:pPr marL="192405" marR="3859529">
              <a:lnSpc>
                <a:spcPct val="105500"/>
              </a:lnSpc>
            </a:pPr>
            <a:r>
              <a:rPr sz="1100" b="1" dirty="0">
                <a:latin typeface="Arial"/>
                <a:cs typeface="Arial"/>
              </a:rPr>
              <a:t>K</a:t>
            </a:r>
            <a:r>
              <a:rPr sz="1100" b="1" spc="-10" dirty="0">
                <a:latin typeface="Arial"/>
                <a:cs typeface="Arial"/>
              </a:rPr>
              <a:t>a</a:t>
            </a:r>
            <a:r>
              <a:rPr sz="1100" b="1" dirty="0">
                <a:latin typeface="Arial"/>
                <a:cs typeface="Arial"/>
              </a:rPr>
              <a:t>ra</a:t>
            </a:r>
            <a:r>
              <a:rPr sz="1100" b="1" spc="-10" dirty="0">
                <a:latin typeface="Arial"/>
                <a:cs typeface="Arial"/>
              </a:rPr>
              <a:t>k</a:t>
            </a:r>
            <a:r>
              <a:rPr sz="1100" b="1" dirty="0">
                <a:latin typeface="Arial"/>
                <a:cs typeface="Arial"/>
              </a:rPr>
              <a:t>t</a:t>
            </a:r>
            <a:r>
              <a:rPr sz="1100" b="1" spc="-10" dirty="0">
                <a:latin typeface="Arial"/>
                <a:cs typeface="Arial"/>
              </a:rPr>
              <a:t>e</a:t>
            </a:r>
            <a:r>
              <a:rPr sz="1100" b="1" dirty="0">
                <a:latin typeface="Arial"/>
                <a:cs typeface="Arial"/>
              </a:rPr>
              <a:t>ri</a:t>
            </a:r>
            <a:r>
              <a:rPr sz="1100" b="1" spc="-10" dirty="0">
                <a:latin typeface="Arial"/>
                <a:cs typeface="Arial"/>
              </a:rPr>
              <a:t>s</a:t>
            </a:r>
            <a:r>
              <a:rPr sz="1100" b="1" spc="5" dirty="0">
                <a:latin typeface="Arial"/>
                <a:cs typeface="Arial"/>
              </a:rPr>
              <a:t>t</a:t>
            </a:r>
            <a:r>
              <a:rPr sz="1100" b="1" spc="-10" dirty="0">
                <a:latin typeface="Arial"/>
                <a:cs typeface="Arial"/>
              </a:rPr>
              <a:t>i</a:t>
            </a:r>
            <a:r>
              <a:rPr sz="1100" b="1" dirty="0">
                <a:latin typeface="Arial"/>
                <a:cs typeface="Arial"/>
              </a:rPr>
              <a:t>k</a:t>
            </a:r>
            <a:r>
              <a:rPr sz="1100" b="1" spc="-10" dirty="0">
                <a:latin typeface="Arial"/>
                <a:cs typeface="Arial"/>
              </a:rPr>
              <a:t>a</a:t>
            </a:r>
            <a:r>
              <a:rPr sz="1100" b="1" dirty="0">
                <a:latin typeface="Arial"/>
                <a:cs typeface="Arial"/>
              </a:rPr>
              <a:t>t  </a:t>
            </a:r>
            <a:r>
              <a:rPr sz="1100" b="1" spc="-5" dirty="0">
                <a:latin typeface="Arial"/>
                <a:cs typeface="Arial"/>
              </a:rPr>
              <a:t>agronomike:</a:t>
            </a:r>
            <a:endParaRPr sz="1100">
              <a:latin typeface="Arial"/>
              <a:cs typeface="Arial"/>
            </a:endParaRPr>
          </a:p>
          <a:p>
            <a:pPr marL="12700" marR="2999740" indent="179705" algn="just">
              <a:lnSpc>
                <a:spcPct val="106100"/>
              </a:lnSpc>
              <a:spcBef>
                <a:spcPts val="5"/>
              </a:spcBef>
            </a:pPr>
            <a:r>
              <a:rPr sz="1100" spc="-5" dirty="0">
                <a:latin typeface="TeXGyreHeros"/>
                <a:cs typeface="TeXGyreHeros"/>
              </a:rPr>
              <a:t>Preferon toka të thella, të pa-  sura fushore, ndërsa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zona  kodrinore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mungese ujit-  </a:t>
            </a:r>
            <a:r>
              <a:rPr sz="1100" dirty="0">
                <a:latin typeface="TeXGyreHeros"/>
                <a:cs typeface="TeXGyreHeros"/>
              </a:rPr>
              <a:t>jeje </a:t>
            </a:r>
            <a:r>
              <a:rPr sz="1100" spc="-5" dirty="0">
                <a:latin typeface="TeXGyreHeros"/>
                <a:cs typeface="TeXGyreHeros"/>
              </a:rPr>
              <a:t>nuk </a:t>
            </a:r>
            <a:r>
              <a:rPr sz="1100" dirty="0">
                <a:latin typeface="TeXGyreHeros"/>
                <a:cs typeface="TeXGyreHeros"/>
              </a:rPr>
              <a:t>ka rritje të mirë </a:t>
            </a:r>
            <a:r>
              <a:rPr sz="1100" spc="-5" dirty="0">
                <a:latin typeface="TeXGyreHeros"/>
                <a:cs typeface="TeXGyreHeros"/>
              </a:rPr>
              <a:t>dhe  </a:t>
            </a:r>
            <a:r>
              <a:rPr sz="1100" dirty="0">
                <a:latin typeface="TeXGyreHeros"/>
                <a:cs typeface="TeXGyreHeros"/>
              </a:rPr>
              <a:t>kokrrat </a:t>
            </a:r>
            <a:r>
              <a:rPr sz="1100" spc="-5" dirty="0">
                <a:latin typeface="TeXGyreHeros"/>
                <a:cs typeface="TeXGyreHeros"/>
              </a:rPr>
              <a:t>mbeten të </a:t>
            </a:r>
            <a:r>
              <a:rPr sz="1100" dirty="0">
                <a:latin typeface="TeXGyreHeros"/>
                <a:cs typeface="TeXGyreHeros"/>
              </a:rPr>
              <a:t>vogla. </a:t>
            </a:r>
            <a:r>
              <a:rPr sz="1100" spc="-5" dirty="0">
                <a:latin typeface="TeXGyreHeros"/>
                <a:cs typeface="TeXGyreHeros"/>
              </a:rPr>
              <a:t>Rritet  </a:t>
            </a:r>
            <a:r>
              <a:rPr sz="1100" dirty="0">
                <a:latin typeface="TeXGyreHeros"/>
                <a:cs typeface="TeXGyreHeros"/>
              </a:rPr>
              <a:t>e prodhon </a:t>
            </a:r>
            <a:r>
              <a:rPr sz="1100" spc="-5" dirty="0">
                <a:latin typeface="TeXGyreHeros"/>
                <a:cs typeface="TeXGyreHeros"/>
              </a:rPr>
              <a:t>mirë në </a:t>
            </a:r>
            <a:r>
              <a:rPr sz="1100" dirty="0">
                <a:latin typeface="TeXGyreHeros"/>
                <a:cs typeface="TeXGyreHeros"/>
              </a:rPr>
              <a:t>zonat e lar-  </a:t>
            </a:r>
            <a:r>
              <a:rPr sz="1100" spc="-5" dirty="0">
                <a:latin typeface="TeXGyreHeros"/>
                <a:cs typeface="TeXGyreHeros"/>
              </a:rPr>
              <a:t>ta të vreshtarisë por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zonën </a:t>
            </a:r>
            <a:r>
              <a:rPr sz="1100" dirty="0">
                <a:latin typeface="TeXGyreHeros"/>
                <a:cs typeface="TeXGyreHeros"/>
              </a:rPr>
              <a:t>e  </a:t>
            </a:r>
            <a:r>
              <a:rPr sz="1100" spc="-5" dirty="0">
                <a:latin typeface="TeXGyreHeros"/>
                <a:cs typeface="TeXGyreHeros"/>
              </a:rPr>
              <a:t>ngrohtë piqet më </a:t>
            </a:r>
            <a:r>
              <a:rPr sz="1100" dirty="0">
                <a:latin typeface="TeXGyreHeros"/>
                <a:cs typeface="TeXGyreHeros"/>
              </a:rPr>
              <a:t>mire </a:t>
            </a:r>
            <a:r>
              <a:rPr sz="1100" spc="-5" dirty="0">
                <a:latin typeface="TeXGyreHeros"/>
                <a:cs typeface="TeXGyreHeros"/>
              </a:rPr>
              <a:t>dhe </a:t>
            </a:r>
            <a:r>
              <a:rPr sz="1100" spc="5" dirty="0">
                <a:latin typeface="TeXGyreHeros"/>
                <a:cs typeface="TeXGyreHeros"/>
              </a:rPr>
              <a:t>më  </a:t>
            </a:r>
            <a:r>
              <a:rPr sz="1100" dirty="0">
                <a:latin typeface="TeXGyreHeros"/>
                <a:cs typeface="TeXGyreHeros"/>
              </a:rPr>
              <a:t>shpejt. </a:t>
            </a:r>
            <a:r>
              <a:rPr sz="1100" spc="5" dirty="0">
                <a:latin typeface="TeXGyreHeros"/>
                <a:cs typeface="TeXGyreHeros"/>
              </a:rPr>
              <a:t>Ka </a:t>
            </a:r>
            <a:r>
              <a:rPr sz="1100" spc="-5" dirty="0">
                <a:latin typeface="TeXGyreHeros"/>
                <a:cs typeface="TeXGyreHeros"/>
              </a:rPr>
              <a:t>diferencim të mirë </a:t>
            </a:r>
            <a:r>
              <a:rPr sz="1100" dirty="0">
                <a:latin typeface="TeXGyreHeros"/>
                <a:cs typeface="TeXGyreHeros"/>
              </a:rPr>
              <a:t>të  </a:t>
            </a:r>
            <a:r>
              <a:rPr sz="1100" spc="-5" dirty="0">
                <a:latin typeface="TeXGyreHeros"/>
                <a:cs typeface="TeXGyreHeros"/>
              </a:rPr>
              <a:t>sythave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bazës. </a:t>
            </a:r>
            <a:r>
              <a:rPr sz="1100" dirty="0">
                <a:latin typeface="TeXGyreHeros"/>
                <a:cs typeface="TeXGyreHeros"/>
              </a:rPr>
              <a:t>Më shumë  </a:t>
            </a:r>
            <a:r>
              <a:rPr sz="1100" spc="-5" dirty="0">
                <a:latin typeface="TeXGyreHeros"/>
                <a:cs typeface="TeXGyreHeros"/>
              </a:rPr>
              <a:t>preket </a:t>
            </a:r>
            <a:r>
              <a:rPr sz="1100" dirty="0">
                <a:latin typeface="TeXGyreHeros"/>
                <a:cs typeface="TeXGyreHeros"/>
              </a:rPr>
              <a:t>nga vrugu. </a:t>
            </a:r>
            <a:r>
              <a:rPr sz="1100" spc="-5" dirty="0">
                <a:latin typeface="TeXGyreHeros"/>
                <a:cs typeface="TeXGyreHeros"/>
              </a:rPr>
              <a:t>Nënsharte-  sat </a:t>
            </a:r>
            <a:r>
              <a:rPr sz="1100" dirty="0">
                <a:latin typeface="TeXGyreHeros"/>
                <a:cs typeface="TeXGyreHeros"/>
              </a:rPr>
              <a:t>kryesore </a:t>
            </a:r>
            <a:r>
              <a:rPr sz="1100" spc="-5" dirty="0">
                <a:latin typeface="TeXGyreHeros"/>
                <a:cs typeface="TeXGyreHeros"/>
              </a:rPr>
              <a:t>janë Kobber 5bb,  Shassella </a:t>
            </a:r>
            <a:r>
              <a:rPr sz="1100" dirty="0">
                <a:latin typeface="TeXGyreHeros"/>
                <a:cs typeface="TeXGyreHeros"/>
              </a:rPr>
              <a:t>x </a:t>
            </a:r>
            <a:r>
              <a:rPr sz="1100" spc="-5" dirty="0">
                <a:latin typeface="TeXGyreHeros"/>
                <a:cs typeface="TeXGyreHeros"/>
              </a:rPr>
              <a:t>Berlandieri 41B, </a:t>
            </a:r>
            <a:r>
              <a:rPr sz="1100" spc="-30" dirty="0">
                <a:latin typeface="TeXGyreHeros"/>
                <a:cs typeface="TeXGyreHeros"/>
              </a:rPr>
              <a:t>110</a:t>
            </a:r>
            <a:endParaRPr sz="1100">
              <a:latin typeface="TeXGyreHeros"/>
              <a:cs typeface="TeXGyreHeros"/>
            </a:endParaRPr>
          </a:p>
          <a:p>
            <a:pPr marL="12700" marR="3001010" algn="just">
              <a:lnSpc>
                <a:spcPct val="105500"/>
              </a:lnSpc>
              <a:spcBef>
                <a:spcPts val="10"/>
              </a:spcBef>
            </a:pPr>
            <a:r>
              <a:rPr sz="1100" dirty="0">
                <a:latin typeface="TeXGyreHeros"/>
                <a:cs typeface="TeXGyreHeros"/>
              </a:rPr>
              <a:t>R. </a:t>
            </a:r>
            <a:r>
              <a:rPr sz="1100" spc="-5" dirty="0">
                <a:latin typeface="TeXGyreHeros"/>
                <a:cs typeface="TeXGyreHeros"/>
              </a:rPr>
              <a:t>Grumbullon mesatarisht 20-  22% </a:t>
            </a:r>
            <a:r>
              <a:rPr sz="1100" spc="-15" dirty="0">
                <a:latin typeface="TeXGyreHeros"/>
                <a:cs typeface="TeXGyreHeros"/>
              </a:rPr>
              <a:t>sheqer. </a:t>
            </a:r>
            <a:r>
              <a:rPr sz="1100" spc="-5" dirty="0">
                <a:latin typeface="TeXGyreHeros"/>
                <a:cs typeface="TeXGyreHeros"/>
              </a:rPr>
              <a:t>Piqet </a:t>
            </a:r>
            <a:r>
              <a:rPr sz="1100" dirty="0">
                <a:latin typeface="TeXGyreHeros"/>
                <a:cs typeface="TeXGyreHeros"/>
              </a:rPr>
              <a:t>vonë.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  <a:spcBef>
                <a:spcPts val="5"/>
              </a:spcBef>
            </a:pPr>
            <a:r>
              <a:rPr sz="1100" b="1" spc="-5" dirty="0">
                <a:latin typeface="Arial"/>
                <a:cs typeface="Arial"/>
              </a:rPr>
              <a:t>Përdorimi:</a:t>
            </a:r>
            <a:endParaRPr sz="1100">
              <a:latin typeface="Arial"/>
              <a:cs typeface="Arial"/>
            </a:endParaRPr>
          </a:p>
          <a:p>
            <a:pPr marL="12700" marR="3001010" indent="179705" algn="just">
              <a:lnSpc>
                <a:spcPts val="1400"/>
              </a:lnSpc>
              <a:spcBef>
                <a:spcPts val="50"/>
              </a:spcBef>
            </a:pPr>
            <a:r>
              <a:rPr sz="1100" spc="-5" dirty="0">
                <a:latin typeface="TeXGyreHeros"/>
                <a:cs typeface="TeXGyreHeros"/>
              </a:rPr>
              <a:t>Ky </a:t>
            </a:r>
            <a:r>
              <a:rPr sz="1100" dirty="0">
                <a:latin typeface="TeXGyreHeros"/>
                <a:cs typeface="TeXGyreHeros"/>
              </a:rPr>
              <a:t>kultivar </a:t>
            </a:r>
            <a:r>
              <a:rPr sz="1100" spc="-5" dirty="0">
                <a:latin typeface="TeXGyreHeros"/>
                <a:cs typeface="TeXGyreHeros"/>
              </a:rPr>
              <a:t>është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destinuar  për prodhimin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verërave </a:t>
            </a:r>
            <a:r>
              <a:rPr sz="1100" spc="5" dirty="0">
                <a:latin typeface="TeXGyreHeros"/>
                <a:cs typeface="TeXGyreHeros"/>
              </a:rPr>
              <a:t>të</a:t>
            </a:r>
            <a:r>
              <a:rPr sz="1100" spc="204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leh-</a:t>
            </a:r>
            <a:endParaRPr sz="1100">
              <a:latin typeface="TeXGyreHeros"/>
              <a:cs typeface="TeXGyreHeros"/>
            </a:endParaRPr>
          </a:p>
          <a:p>
            <a:pPr marL="12700" marR="3001010">
              <a:lnSpc>
                <a:spcPts val="1390"/>
              </a:lnSpc>
              <a:spcBef>
                <a:spcPts val="15"/>
              </a:spcBef>
            </a:pPr>
            <a:r>
              <a:rPr sz="1100" spc="-5" dirty="0">
                <a:latin typeface="TeXGyreHeros"/>
                <a:cs typeface="TeXGyreHeros"/>
              </a:rPr>
              <a:t>ta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tryezës, që me </a:t>
            </a:r>
            <a:r>
              <a:rPr sz="1100" dirty="0">
                <a:latin typeface="TeXGyreHeros"/>
                <a:cs typeface="TeXGyreHeros"/>
              </a:rPr>
              <a:t>vjetrim </a:t>
            </a:r>
            <a:r>
              <a:rPr sz="1100" spc="-5" dirty="0">
                <a:latin typeface="TeXGyreHeros"/>
                <a:cs typeface="TeXGyreHeros"/>
              </a:rPr>
              <a:t>ﬁto-  jnë karakteristika </a:t>
            </a:r>
            <a:r>
              <a:rPr sz="1100" spc="5" dirty="0">
                <a:latin typeface="TeXGyreHeros"/>
                <a:cs typeface="TeXGyreHeros"/>
              </a:rPr>
              <a:t>të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veçanta.</a:t>
            </a:r>
            <a:endParaRPr sz="1100">
              <a:latin typeface="TeXGyreHeros"/>
              <a:cs typeface="TeXGyreHero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870454" y="3265170"/>
            <a:ext cx="2927985" cy="4175760"/>
            <a:chOff x="2870454" y="3265170"/>
            <a:chExt cx="2927985" cy="4175760"/>
          </a:xfrm>
        </p:grpSpPr>
        <p:sp>
          <p:nvSpPr>
            <p:cNvPr id="4" name="object 4"/>
            <p:cNvSpPr/>
            <p:nvPr/>
          </p:nvSpPr>
          <p:spPr>
            <a:xfrm>
              <a:off x="2872740" y="3268980"/>
              <a:ext cx="2923032" cy="416966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874264" y="3268980"/>
              <a:ext cx="2920365" cy="4168140"/>
            </a:xfrm>
            <a:custGeom>
              <a:avLst/>
              <a:gdLst/>
              <a:ahLst/>
              <a:cxnLst/>
              <a:rect l="l" t="t" r="r" b="b"/>
              <a:pathLst>
                <a:path w="2920365" h="4168140">
                  <a:moveTo>
                    <a:pt x="0" y="0"/>
                  </a:moveTo>
                  <a:lnTo>
                    <a:pt x="0" y="4168139"/>
                  </a:lnTo>
                  <a:lnTo>
                    <a:pt x="2919984" y="4168139"/>
                  </a:lnTo>
                  <a:lnTo>
                    <a:pt x="2919984" y="0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41275">
              <a:lnSpc>
                <a:spcPct val="100000"/>
              </a:lnSpc>
              <a:spcBef>
                <a:spcPts val="15"/>
              </a:spcBef>
            </a:pPr>
            <a:r>
              <a:rPr dirty="0"/>
              <a:t>- </a:t>
            </a:r>
            <a:fld id="{81D60167-4931-47E6-BA6A-407CBD079E47}" type="slidenum">
              <a:rPr dirty="0"/>
              <a:t>86</a:t>
            </a:fld>
            <a:r>
              <a:rPr spc="-100" dirty="0"/>
              <a:t> </a:t>
            </a:r>
            <a:r>
              <a:rPr dirty="0"/>
              <a:t>-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59968" y="635013"/>
            <a:ext cx="5030470" cy="69742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500" b="1" spc="-5" dirty="0">
                <a:latin typeface="Arial"/>
                <a:cs typeface="Arial"/>
              </a:rPr>
              <a:t>Kultivarët </a:t>
            </a:r>
            <a:r>
              <a:rPr sz="1500" b="1" dirty="0">
                <a:latin typeface="Arial"/>
                <a:cs typeface="Arial"/>
              </a:rPr>
              <a:t>e</a:t>
            </a:r>
            <a:r>
              <a:rPr sz="1500" b="1" spc="10" dirty="0">
                <a:latin typeface="Arial"/>
                <a:cs typeface="Arial"/>
              </a:rPr>
              <a:t> </a:t>
            </a:r>
            <a:r>
              <a:rPr sz="1500" b="1" spc="-5" dirty="0">
                <a:latin typeface="Arial"/>
                <a:cs typeface="Arial"/>
              </a:rPr>
              <a:t>Mollës</a:t>
            </a:r>
            <a:endParaRPr sz="15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350" b="1" spc="-5" dirty="0">
                <a:latin typeface="Arial"/>
                <a:cs typeface="Arial"/>
              </a:rPr>
              <a:t>Molla</a:t>
            </a:r>
            <a:r>
              <a:rPr sz="1350" b="1" dirty="0">
                <a:latin typeface="Arial"/>
                <a:cs typeface="Arial"/>
              </a:rPr>
              <a:t> </a:t>
            </a:r>
            <a:r>
              <a:rPr sz="1350" b="1" spc="-5" dirty="0">
                <a:latin typeface="Arial"/>
                <a:cs typeface="Arial"/>
              </a:rPr>
              <a:t>Gjyle</a:t>
            </a:r>
            <a:endParaRPr sz="13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200">
              <a:latin typeface="Arial"/>
              <a:cs typeface="Arial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Përhapja: </a:t>
            </a:r>
            <a:r>
              <a:rPr sz="1100" spc="-5" dirty="0">
                <a:latin typeface="TeXGyreHeros"/>
                <a:cs typeface="TeXGyreHeros"/>
              </a:rPr>
              <a:t>Gjendet </a:t>
            </a:r>
            <a:r>
              <a:rPr sz="1100" dirty="0">
                <a:latin typeface="TeXGyreHeros"/>
                <a:cs typeface="TeXGyreHeros"/>
              </a:rPr>
              <a:t>në zonat </a:t>
            </a:r>
            <a:r>
              <a:rPr sz="1100" spc="-5" dirty="0">
                <a:latin typeface="TeXGyreHeros"/>
                <a:cs typeface="TeXGyreHeros"/>
              </a:rPr>
              <a:t>veriore </a:t>
            </a:r>
            <a:r>
              <a:rPr sz="1100" dirty="0">
                <a:latin typeface="TeXGyreHeros"/>
                <a:cs typeface="TeXGyreHeros"/>
              </a:rPr>
              <a:t>të vendit Kukës, </a:t>
            </a:r>
            <a:r>
              <a:rPr sz="1100" spc="-10" dirty="0">
                <a:latin typeface="TeXGyreHeros"/>
                <a:cs typeface="TeXGyreHeros"/>
              </a:rPr>
              <a:t>Tropojë, </a:t>
            </a:r>
            <a:r>
              <a:rPr sz="1100" spc="-5" dirty="0">
                <a:latin typeface="TeXGyreHeros"/>
                <a:cs typeface="TeXGyreHeros"/>
              </a:rPr>
              <a:t>Dibër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etj.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Përshkrimi:</a:t>
            </a:r>
            <a:endParaRPr sz="1100">
              <a:latin typeface="Arial"/>
              <a:cs typeface="Arial"/>
            </a:endParaRPr>
          </a:p>
          <a:p>
            <a:pPr marL="12700" marR="5715" indent="179705">
              <a:lnSpc>
                <a:spcPts val="1400"/>
              </a:lnSpc>
              <a:spcBef>
                <a:spcPts val="55"/>
              </a:spcBef>
            </a:pPr>
            <a:r>
              <a:rPr sz="1100" dirty="0">
                <a:latin typeface="TeXGyreHeros"/>
                <a:cs typeface="TeXGyreHeros"/>
              </a:rPr>
              <a:t>Pema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është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me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rritje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mesatare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në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fuqishme,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me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kurorë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gjerë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dhe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çrreg-  </a:t>
            </a:r>
            <a:r>
              <a:rPr sz="1100" spc="-5" dirty="0">
                <a:latin typeface="TeXGyreHeros"/>
                <a:cs typeface="TeXGyreHeros"/>
              </a:rPr>
              <a:t>ullt.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Degët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janë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të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fuqishme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dhe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vishen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me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degëzime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shumta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anësore.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Lastarët</a:t>
            </a:r>
            <a:endParaRPr sz="1100">
              <a:latin typeface="TeXGyreHeros"/>
              <a:cs typeface="TeXGyreHeros"/>
            </a:endParaRPr>
          </a:p>
          <a:p>
            <a:pPr marL="12700" marR="5080">
              <a:lnSpc>
                <a:spcPts val="1390"/>
              </a:lnSpc>
              <a:spcBef>
                <a:spcPts val="15"/>
              </a:spcBef>
            </a:pPr>
            <a:r>
              <a:rPr sz="1100" spc="-5" dirty="0">
                <a:latin typeface="TeXGyreHeros"/>
                <a:cs typeface="TeXGyreHeros"/>
              </a:rPr>
              <a:t>njëvjeçar janë </a:t>
            </a:r>
            <a:r>
              <a:rPr sz="1100" dirty="0">
                <a:latin typeface="TeXGyreHeros"/>
                <a:cs typeface="TeXGyreHeros"/>
              </a:rPr>
              <a:t>ngjyrë gri me lenticela </a:t>
            </a:r>
            <a:r>
              <a:rPr sz="1100" spc="-5" dirty="0">
                <a:latin typeface="TeXGyreHeros"/>
                <a:cs typeface="TeXGyreHeros"/>
              </a:rPr>
              <a:t>të rrumbullakëta. </a:t>
            </a:r>
            <a:r>
              <a:rPr sz="1100" dirty="0">
                <a:latin typeface="TeXGyreHeros"/>
                <a:cs typeface="TeXGyreHeros"/>
              </a:rPr>
              <a:t>Gjethja </a:t>
            </a:r>
            <a:r>
              <a:rPr sz="1100" spc="-5" dirty="0">
                <a:latin typeface="TeXGyreHeros"/>
                <a:cs typeface="TeXGyreHeros"/>
              </a:rPr>
              <a:t>është mesatare, 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formë ovale,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ngjyrë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gjelbër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errët dhe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dirty="0">
                <a:latin typeface="TeXGyreHeros"/>
                <a:cs typeface="TeXGyreHeros"/>
              </a:rPr>
              <a:t>shkëlqim, me </a:t>
            </a:r>
            <a:r>
              <a:rPr sz="1100" spc="-5" dirty="0">
                <a:latin typeface="TeXGyreHeros"/>
                <a:cs typeface="TeXGyreHeros"/>
              </a:rPr>
              <a:t>anë të</a:t>
            </a:r>
            <a:r>
              <a:rPr sz="1100" spc="18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dhëm-</a:t>
            </a:r>
            <a:endParaRPr sz="1100">
              <a:latin typeface="TeXGyreHeros"/>
              <a:cs typeface="TeXGyreHeros"/>
            </a:endParaRPr>
          </a:p>
          <a:p>
            <a:pPr marL="12700" marR="5715">
              <a:lnSpc>
                <a:spcPts val="1400"/>
              </a:lnSpc>
              <a:spcBef>
                <a:spcPts val="10"/>
              </a:spcBef>
            </a:pPr>
            <a:r>
              <a:rPr sz="1100" spc="-5" dirty="0">
                <a:latin typeface="TeXGyreHeros"/>
                <a:cs typeface="TeXGyreHeros"/>
              </a:rPr>
              <a:t>bëzuara. </a:t>
            </a:r>
            <a:r>
              <a:rPr sz="1100" dirty="0">
                <a:latin typeface="TeXGyreHeros"/>
                <a:cs typeface="TeXGyreHeros"/>
              </a:rPr>
              <a:t>Lulja është me </a:t>
            </a:r>
            <a:r>
              <a:rPr sz="1100" spc="-5" dirty="0">
                <a:latin typeface="TeXGyreHeros"/>
                <a:cs typeface="TeXGyreHeros"/>
              </a:rPr>
              <a:t>madhësi mesatare dhe me ngjyrë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bardhë. Fryti </a:t>
            </a:r>
            <a:r>
              <a:rPr sz="1100" dirty="0">
                <a:latin typeface="TeXGyreHeros"/>
                <a:cs typeface="TeXGyreHeros"/>
              </a:rPr>
              <a:t>është  me </a:t>
            </a:r>
            <a:r>
              <a:rPr sz="1100" spc="-5" dirty="0">
                <a:latin typeface="TeXGyreHeros"/>
                <a:cs typeface="TeXGyreHeros"/>
              </a:rPr>
              <a:t>madhësi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vogël në</a:t>
            </a:r>
            <a:r>
              <a:rPr sz="1100" spc="28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me-</a:t>
            </a:r>
            <a:endParaRPr sz="1100">
              <a:latin typeface="TeXGyreHeros"/>
              <a:cs typeface="TeXGyreHeros"/>
            </a:endParaRPr>
          </a:p>
          <a:p>
            <a:pPr marL="12700" algn="just">
              <a:lnSpc>
                <a:spcPct val="100000"/>
              </a:lnSpc>
              <a:spcBef>
                <a:spcPts val="15"/>
              </a:spcBef>
            </a:pPr>
            <a:r>
              <a:rPr sz="1100" spc="-5" dirty="0">
                <a:latin typeface="TeXGyreHeros"/>
                <a:cs typeface="TeXGyreHeros"/>
              </a:rPr>
              <a:t>satare,  </a:t>
            </a:r>
            <a:r>
              <a:rPr sz="1100" dirty="0">
                <a:latin typeface="TeXGyreHeros"/>
                <a:cs typeface="TeXGyreHeros"/>
              </a:rPr>
              <a:t>me  formë </a:t>
            </a:r>
            <a:r>
              <a:rPr sz="1100" spc="-5" dirty="0">
                <a:latin typeface="TeXGyreHeros"/>
                <a:cs typeface="TeXGyreHeros"/>
              </a:rPr>
              <a:t>globoze</a:t>
            </a:r>
            <a:r>
              <a:rPr sz="1100" spc="-17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endParaRPr sz="1100">
              <a:latin typeface="TeXGyreHeros"/>
              <a:cs typeface="TeXGyreHeros"/>
            </a:endParaRPr>
          </a:p>
          <a:p>
            <a:pPr marL="12700" marR="3206115" algn="just">
              <a:lnSpc>
                <a:spcPct val="106000"/>
              </a:lnSpc>
              <a:spcBef>
                <a:spcPts val="5"/>
              </a:spcBef>
            </a:pPr>
            <a:r>
              <a:rPr sz="1100" spc="-5" dirty="0">
                <a:latin typeface="TeXGyreHeros"/>
                <a:cs typeface="TeXGyreHeros"/>
              </a:rPr>
              <a:t>shkurtër dhe zakonisht asi-  </a:t>
            </a:r>
            <a:r>
              <a:rPr sz="1100" dirty="0">
                <a:latin typeface="TeXGyreHeros"/>
                <a:cs typeface="TeXGyreHeros"/>
              </a:rPr>
              <a:t>metrik. Lëkura e </a:t>
            </a:r>
            <a:r>
              <a:rPr sz="1100" spc="-5" dirty="0">
                <a:latin typeface="TeXGyreHeros"/>
                <a:cs typeface="TeXGyreHeros"/>
              </a:rPr>
              <a:t>frytit </a:t>
            </a:r>
            <a:r>
              <a:rPr sz="1100" dirty="0">
                <a:latin typeface="TeXGyreHeros"/>
                <a:cs typeface="TeXGyreHeros"/>
              </a:rPr>
              <a:t>është  e </a:t>
            </a:r>
            <a:r>
              <a:rPr sz="1100" spc="-5" dirty="0">
                <a:latin typeface="TeXGyreHeros"/>
                <a:cs typeface="TeXGyreHeros"/>
              </a:rPr>
              <a:t>trashë,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ngjyrë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10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gjelbër  në të verdhë dhe mbi ngjyrim  të </a:t>
            </a:r>
            <a:r>
              <a:rPr sz="1100" dirty="0">
                <a:latin typeface="TeXGyreHeros"/>
                <a:cs typeface="TeXGyreHeros"/>
              </a:rPr>
              <a:t>kuq </a:t>
            </a:r>
            <a:r>
              <a:rPr sz="1100" spc="-5" dirty="0">
                <a:latin typeface="TeXGyreHeros"/>
                <a:cs typeface="TeXGyreHeros"/>
              </a:rPr>
              <a:t>nga </a:t>
            </a:r>
            <a:r>
              <a:rPr sz="1100" dirty="0">
                <a:latin typeface="TeXGyreHeros"/>
                <a:cs typeface="TeXGyreHeros"/>
              </a:rPr>
              <a:t>ana e </a:t>
            </a:r>
            <a:r>
              <a:rPr sz="1100" spc="-5" dirty="0">
                <a:latin typeface="TeXGyreHeros"/>
                <a:cs typeface="TeXGyreHeros"/>
              </a:rPr>
              <a:t>diellit. </a:t>
            </a:r>
            <a:r>
              <a:rPr sz="1100" spc="-15" dirty="0">
                <a:latin typeface="TeXGyreHeros"/>
                <a:cs typeface="TeXGyreHeros"/>
              </a:rPr>
              <a:t>Tuli  </a:t>
            </a:r>
            <a:r>
              <a:rPr sz="1100" spc="-5" dirty="0">
                <a:latin typeface="TeXGyreHeros"/>
                <a:cs typeface="TeXGyreHeros"/>
              </a:rPr>
              <a:t>është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bardhë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të </a:t>
            </a:r>
            <a:r>
              <a:rPr sz="1100" spc="-10" dirty="0">
                <a:latin typeface="TeXGyreHeros"/>
                <a:cs typeface="TeXGyreHeros"/>
              </a:rPr>
              <a:t>gjelbër.  </a:t>
            </a:r>
            <a:r>
              <a:rPr sz="1100" spc="-5" dirty="0">
                <a:latin typeface="TeXGyreHeros"/>
                <a:cs typeface="TeXGyreHeros"/>
              </a:rPr>
              <a:t>Bishti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frytit </a:t>
            </a:r>
            <a:r>
              <a:rPr sz="1100" dirty="0">
                <a:latin typeface="TeXGyreHeros"/>
                <a:cs typeface="TeXGyreHeros"/>
              </a:rPr>
              <a:t>është i </a:t>
            </a:r>
            <a:r>
              <a:rPr sz="1100" spc="-5" dirty="0">
                <a:latin typeface="TeXGyreHeros"/>
                <a:cs typeface="TeXGyreHeros"/>
              </a:rPr>
              <a:t>shkurtër  dhe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trashë. </a:t>
            </a:r>
            <a:r>
              <a:rPr sz="1100" dirty="0">
                <a:latin typeface="TeXGyreHeros"/>
                <a:cs typeface="TeXGyreHeros"/>
              </a:rPr>
              <a:t>Kaliksi është i  </a:t>
            </a:r>
            <a:r>
              <a:rPr sz="1100" spc="-5" dirty="0">
                <a:latin typeface="TeXGyreHeros"/>
                <a:cs typeface="TeXGyreHeros"/>
              </a:rPr>
              <a:t>gjerë dhe </a:t>
            </a:r>
            <a:r>
              <a:rPr sz="1100" dirty="0">
                <a:latin typeface="TeXGyreHeros"/>
                <a:cs typeface="TeXGyreHeros"/>
              </a:rPr>
              <a:t>jo i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thellë.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Karakteristika </a:t>
            </a:r>
            <a:r>
              <a:rPr sz="1100" b="1" spc="-10" dirty="0">
                <a:latin typeface="Arial"/>
                <a:cs typeface="Arial"/>
              </a:rPr>
              <a:t>të</a:t>
            </a:r>
            <a:r>
              <a:rPr sz="1100" b="1" spc="5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tjera:</a:t>
            </a:r>
            <a:endParaRPr sz="1100">
              <a:latin typeface="Arial"/>
              <a:cs typeface="Arial"/>
            </a:endParaRPr>
          </a:p>
          <a:p>
            <a:pPr marL="12700" marR="3206750" indent="179705" algn="just">
              <a:lnSpc>
                <a:spcPts val="1400"/>
              </a:lnSpc>
              <a:spcBef>
                <a:spcPts val="50"/>
              </a:spcBef>
            </a:pPr>
            <a:r>
              <a:rPr sz="1100" spc="-5" dirty="0">
                <a:latin typeface="TeXGyreHeros"/>
                <a:cs typeface="TeXGyreHeros"/>
              </a:rPr>
              <a:t>Lulëzon vonë,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fund </a:t>
            </a:r>
            <a:r>
              <a:rPr sz="1100" dirty="0">
                <a:latin typeface="TeXGyreHeros"/>
                <a:cs typeface="TeXGyreHeros"/>
              </a:rPr>
              <a:t>të  </a:t>
            </a:r>
            <a:r>
              <a:rPr sz="1100" spc="-5" dirty="0">
                <a:latin typeface="TeXGyreHeros"/>
                <a:cs typeface="TeXGyreHeros"/>
              </a:rPr>
              <a:t>prillit  deri  </a:t>
            </a:r>
            <a:r>
              <a:rPr sz="1100" dirty="0">
                <a:latin typeface="TeXGyreHeros"/>
                <a:cs typeface="TeXGyreHeros"/>
              </a:rPr>
              <a:t>në  </a:t>
            </a:r>
            <a:r>
              <a:rPr sz="1100" spc="-5" dirty="0">
                <a:latin typeface="TeXGyreHeros"/>
                <a:cs typeface="TeXGyreHeros"/>
              </a:rPr>
              <a:t>ﬁllim 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7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majit.</a:t>
            </a:r>
            <a:endParaRPr sz="1100">
              <a:latin typeface="TeXGyreHeros"/>
              <a:cs typeface="TeXGyreHeros"/>
            </a:endParaRPr>
          </a:p>
          <a:p>
            <a:pPr marL="12700" marR="3206750" algn="just">
              <a:lnSpc>
                <a:spcPts val="1390"/>
              </a:lnSpc>
              <a:spcBef>
                <a:spcPts val="20"/>
              </a:spcBef>
            </a:pPr>
            <a:r>
              <a:rPr sz="1100" dirty="0">
                <a:latin typeface="TeXGyreHeros"/>
                <a:cs typeface="TeXGyreHeros"/>
              </a:rPr>
              <a:t>Frutat </a:t>
            </a:r>
            <a:r>
              <a:rPr sz="1100" spc="-5" dirty="0">
                <a:latin typeface="TeXGyreHeros"/>
                <a:cs typeface="TeXGyreHeros"/>
              </a:rPr>
              <a:t>piqen në mes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tetorit  dhe </a:t>
            </a:r>
            <a:r>
              <a:rPr sz="1100" dirty="0">
                <a:latin typeface="TeXGyreHeros"/>
                <a:cs typeface="TeXGyreHeros"/>
              </a:rPr>
              <a:t>janë shumë </a:t>
            </a:r>
            <a:r>
              <a:rPr sz="1100" spc="-5" dirty="0">
                <a:latin typeface="TeXGyreHeros"/>
                <a:cs typeface="TeXGyreHeros"/>
              </a:rPr>
              <a:t>të </a:t>
            </a:r>
            <a:r>
              <a:rPr sz="1100" spc="6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qëndrue-</a:t>
            </a:r>
            <a:endParaRPr sz="1100">
              <a:latin typeface="TeXGyreHeros"/>
              <a:cs typeface="TeXGyreHeros"/>
            </a:endParaRPr>
          </a:p>
          <a:p>
            <a:pPr marL="12700" algn="just">
              <a:lnSpc>
                <a:spcPct val="100000"/>
              </a:lnSpc>
              <a:spcBef>
                <a:spcPts val="25"/>
              </a:spcBef>
            </a:pPr>
            <a:r>
              <a:rPr sz="1100" dirty="0">
                <a:latin typeface="TeXGyreHeros"/>
                <a:cs typeface="TeXGyreHeros"/>
              </a:rPr>
              <a:t>shëm  në  </a:t>
            </a:r>
            <a:r>
              <a:rPr sz="1100" spc="-5" dirty="0">
                <a:latin typeface="TeXGyreHeros"/>
                <a:cs typeface="TeXGyreHeros"/>
              </a:rPr>
              <a:t>transport.  Ky</a:t>
            </a:r>
            <a:r>
              <a:rPr sz="1100" spc="-1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kulti-</a:t>
            </a:r>
            <a:endParaRPr sz="1100">
              <a:latin typeface="TeXGyreHeros"/>
              <a:cs typeface="TeXGyreHeros"/>
            </a:endParaRPr>
          </a:p>
          <a:p>
            <a:pPr marL="12700" marR="3206115" algn="just">
              <a:lnSpc>
                <a:spcPct val="105900"/>
              </a:lnSpc>
              <a:spcBef>
                <a:spcPts val="5"/>
              </a:spcBef>
            </a:pPr>
            <a:r>
              <a:rPr sz="1100" spc="-5" dirty="0">
                <a:latin typeface="TeXGyreHeros"/>
                <a:cs typeface="TeXGyreHeros"/>
              </a:rPr>
              <a:t>var është </a:t>
            </a:r>
            <a:r>
              <a:rPr sz="1100" dirty="0">
                <a:latin typeface="TeXGyreHeros"/>
                <a:cs typeface="TeXGyreHeros"/>
              </a:rPr>
              <a:t>i ndjeshëm </a:t>
            </a:r>
            <a:r>
              <a:rPr sz="1100" spc="-5" dirty="0">
                <a:latin typeface="TeXGyreHeros"/>
                <a:cs typeface="TeXGyreHeros"/>
              </a:rPr>
              <a:t>ndaj</a:t>
            </a:r>
            <a:r>
              <a:rPr sz="1100" spc="-229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së-  mundjes </a:t>
            </a:r>
            <a:r>
              <a:rPr sz="1100" dirty="0">
                <a:latin typeface="TeXGyreHeros"/>
                <a:cs typeface="TeXGyreHeros"/>
              </a:rPr>
              <a:t>së </a:t>
            </a:r>
            <a:r>
              <a:rPr sz="1100" spc="-5" dirty="0">
                <a:latin typeface="TeXGyreHeros"/>
                <a:cs typeface="TeXGyreHeros"/>
              </a:rPr>
              <a:t>kromës </a:t>
            </a:r>
            <a:r>
              <a:rPr sz="1100" i="1" spc="-10" dirty="0">
                <a:latin typeface="Arimo"/>
                <a:cs typeface="Arimo"/>
              </a:rPr>
              <a:t>Venturia  </a:t>
            </a:r>
            <a:r>
              <a:rPr sz="1100" i="1" spc="-5" dirty="0">
                <a:latin typeface="Arimo"/>
                <a:cs typeface="Arimo"/>
              </a:rPr>
              <a:t>ineaqualis Cooke (Wint.) </a:t>
            </a:r>
            <a:r>
              <a:rPr sz="1100" dirty="0">
                <a:latin typeface="TeXGyreHeros"/>
                <a:cs typeface="TeXGyreHeros"/>
              </a:rPr>
              <a:t>dhe   i</a:t>
            </a:r>
            <a:r>
              <a:rPr sz="1100" spc="-2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qëndrueshëm ndaj krimbit </a:t>
            </a:r>
            <a:r>
              <a:rPr sz="1100" dirty="0">
                <a:latin typeface="TeXGyreHeros"/>
                <a:cs typeface="TeXGyreHeros"/>
              </a:rPr>
              <a:t>të  </a:t>
            </a:r>
            <a:r>
              <a:rPr sz="1100" spc="-5" dirty="0">
                <a:latin typeface="TeXGyreHeros"/>
                <a:cs typeface="TeXGyreHeros"/>
              </a:rPr>
              <a:t>frutit. </a:t>
            </a:r>
            <a:r>
              <a:rPr sz="1100" i="1" dirty="0">
                <a:latin typeface="Arimo"/>
                <a:cs typeface="Arimo"/>
              </a:rPr>
              <a:t>(Cydia</a:t>
            </a:r>
            <a:r>
              <a:rPr sz="1100" i="1" spc="-20" dirty="0">
                <a:latin typeface="Arimo"/>
                <a:cs typeface="Arimo"/>
              </a:rPr>
              <a:t> </a:t>
            </a:r>
            <a:r>
              <a:rPr sz="1100" i="1" spc="-5" dirty="0">
                <a:latin typeface="Arimo"/>
                <a:cs typeface="Arimo"/>
              </a:rPr>
              <a:t>pomonella)</a:t>
            </a:r>
            <a:r>
              <a:rPr sz="1100" spc="-5" dirty="0">
                <a:latin typeface="TeXGyreHeros"/>
                <a:cs typeface="TeXGyreHeros"/>
              </a:rPr>
              <a:t>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  <a:spcBef>
                <a:spcPts val="5"/>
              </a:spcBef>
            </a:pPr>
            <a:r>
              <a:rPr sz="1100" b="1" spc="-5" dirty="0">
                <a:latin typeface="Arial"/>
                <a:cs typeface="Arial"/>
              </a:rPr>
              <a:t>Përdorimi:</a:t>
            </a:r>
            <a:endParaRPr sz="1100">
              <a:latin typeface="Arial"/>
              <a:cs typeface="Arial"/>
            </a:endParaRPr>
          </a:p>
          <a:p>
            <a:pPr marL="192405">
              <a:lnSpc>
                <a:spcPct val="100000"/>
              </a:lnSpc>
              <a:spcBef>
                <a:spcPts val="70"/>
              </a:spcBef>
            </a:pPr>
            <a:r>
              <a:rPr sz="1100" spc="-5" dirty="0">
                <a:latin typeface="TeXGyreHeros"/>
                <a:cs typeface="TeXGyreHeros"/>
              </a:rPr>
              <a:t>Për </a:t>
            </a:r>
            <a:r>
              <a:rPr sz="1100" dirty="0">
                <a:latin typeface="TeXGyreHeros"/>
                <a:cs typeface="TeXGyreHeros"/>
              </a:rPr>
              <a:t>konsum </a:t>
            </a:r>
            <a:r>
              <a:rPr sz="1100" spc="-5" dirty="0">
                <a:latin typeface="TeXGyreHeros"/>
                <a:cs typeface="TeXGyreHeros"/>
              </a:rPr>
              <a:t>të </a:t>
            </a:r>
            <a:r>
              <a:rPr sz="1100" dirty="0">
                <a:latin typeface="TeXGyreHeros"/>
                <a:cs typeface="TeXGyreHeros"/>
              </a:rPr>
              <a:t>freskët </a:t>
            </a:r>
            <a:r>
              <a:rPr sz="1100" spc="-5" dirty="0">
                <a:latin typeface="TeXGyreHeros"/>
                <a:cs typeface="TeXGyreHeros"/>
              </a:rPr>
              <a:t>dhe për </a:t>
            </a:r>
            <a:r>
              <a:rPr sz="1100" dirty="0">
                <a:latin typeface="TeXGyreHeros"/>
                <a:cs typeface="TeXGyreHeros"/>
              </a:rPr>
              <a:t>përpunim si </a:t>
            </a:r>
            <a:r>
              <a:rPr sz="1100" spc="-5" dirty="0">
                <a:latin typeface="TeXGyreHeros"/>
                <a:cs typeface="TeXGyreHeros"/>
              </a:rPr>
              <a:t>komposto, reçel, prevede</a:t>
            </a:r>
            <a:r>
              <a:rPr sz="1100" spc="1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etj.</a:t>
            </a:r>
            <a:endParaRPr sz="1100">
              <a:latin typeface="TeXGyreHeros"/>
              <a:cs typeface="TeXGyreHero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646426" y="3131058"/>
            <a:ext cx="3133725" cy="4145279"/>
            <a:chOff x="2646426" y="3131058"/>
            <a:chExt cx="3133725" cy="4145279"/>
          </a:xfrm>
        </p:grpSpPr>
        <p:sp>
          <p:nvSpPr>
            <p:cNvPr id="4" name="object 4"/>
            <p:cNvSpPr/>
            <p:nvPr/>
          </p:nvSpPr>
          <p:spPr>
            <a:xfrm>
              <a:off x="2648712" y="3134868"/>
              <a:ext cx="3128771" cy="413765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650236" y="3134868"/>
              <a:ext cx="3126105" cy="4137660"/>
            </a:xfrm>
            <a:custGeom>
              <a:avLst/>
              <a:gdLst/>
              <a:ahLst/>
              <a:cxnLst/>
              <a:rect l="l" t="t" r="r" b="b"/>
              <a:pathLst>
                <a:path w="3126104" h="4137659">
                  <a:moveTo>
                    <a:pt x="0" y="0"/>
                  </a:moveTo>
                  <a:lnTo>
                    <a:pt x="0" y="4137659"/>
                  </a:lnTo>
                  <a:lnTo>
                    <a:pt x="3125723" y="4137659"/>
                  </a:lnTo>
                  <a:lnTo>
                    <a:pt x="3125723" y="0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41275">
              <a:lnSpc>
                <a:spcPct val="100000"/>
              </a:lnSpc>
              <a:spcBef>
                <a:spcPts val="15"/>
              </a:spcBef>
            </a:pPr>
            <a:r>
              <a:rPr dirty="0"/>
              <a:t>- </a:t>
            </a:r>
            <a:fld id="{81D60167-4931-47E6-BA6A-407CBD079E47}" type="slidenum">
              <a:rPr dirty="0"/>
              <a:t>87</a:t>
            </a:fld>
            <a:r>
              <a:rPr spc="-100" dirty="0"/>
              <a:t> </a:t>
            </a:r>
            <a:r>
              <a:rPr dirty="0"/>
              <a:t>-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9780" y="641108"/>
            <a:ext cx="5029835" cy="484695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0"/>
              </a:spcBef>
            </a:pPr>
            <a:r>
              <a:rPr sz="1350" b="1" spc="-5" dirty="0">
                <a:latin typeface="Arial"/>
                <a:cs typeface="Arial"/>
              </a:rPr>
              <a:t>Molla</a:t>
            </a:r>
            <a:r>
              <a:rPr sz="1350" b="1" dirty="0">
                <a:latin typeface="Arial"/>
                <a:cs typeface="Arial"/>
              </a:rPr>
              <a:t> </a:t>
            </a:r>
            <a:r>
              <a:rPr sz="1350" b="1" spc="-5" dirty="0">
                <a:latin typeface="Arial"/>
                <a:cs typeface="Arial"/>
              </a:rPr>
              <a:t>Karapash</a:t>
            </a:r>
            <a:endParaRPr sz="13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Arial"/>
              <a:cs typeface="Arial"/>
            </a:endParaRPr>
          </a:p>
          <a:p>
            <a:pPr marL="192405">
              <a:lnSpc>
                <a:spcPct val="100000"/>
              </a:lnSpc>
              <a:spcBef>
                <a:spcPts val="1110"/>
              </a:spcBef>
            </a:pPr>
            <a:r>
              <a:rPr sz="1100" b="1" spc="-5" dirty="0">
                <a:latin typeface="Arial"/>
                <a:cs typeface="Arial"/>
              </a:rPr>
              <a:t>Përhapja:</a:t>
            </a:r>
            <a:r>
              <a:rPr sz="1100" b="1" spc="-50" dirty="0">
                <a:latin typeface="Arial"/>
                <a:cs typeface="Arial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Gjendet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në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zonat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juglindore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vendit,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kryesisht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në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Korçë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dhe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Kolon-</a:t>
            </a:r>
            <a:endParaRPr sz="1100">
              <a:latin typeface="TeXGyreHeros"/>
              <a:cs typeface="TeXGyreHeros"/>
            </a:endParaRPr>
          </a:p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sz="1100" spc="-5" dirty="0">
                <a:latin typeface="TeXGyreHeros"/>
                <a:cs typeface="TeXGyreHeros"/>
              </a:rPr>
              <a:t>jë.</a:t>
            </a:r>
            <a:endParaRPr sz="11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  <a:spcBef>
                <a:spcPts val="85"/>
              </a:spcBef>
            </a:pPr>
            <a:r>
              <a:rPr sz="1100" b="1" spc="-5" dirty="0">
                <a:latin typeface="Arial"/>
                <a:cs typeface="Arial"/>
              </a:rPr>
              <a:t>Përshkrimi:</a:t>
            </a:r>
            <a:endParaRPr sz="1100">
              <a:latin typeface="Arial"/>
              <a:cs typeface="Arial"/>
            </a:endParaRPr>
          </a:p>
          <a:p>
            <a:pPr marL="12700" marR="5080" indent="179705" algn="just">
              <a:lnSpc>
                <a:spcPct val="106100"/>
              </a:lnSpc>
            </a:pPr>
            <a:r>
              <a:rPr sz="1100" dirty="0">
                <a:latin typeface="TeXGyreHeros"/>
                <a:cs typeface="TeXGyreHeros"/>
              </a:rPr>
              <a:t>Pema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është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me</a:t>
            </a:r>
            <a:r>
              <a:rPr sz="1100" spc="-8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rritje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fuqishme,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me</a:t>
            </a:r>
            <a:r>
              <a:rPr sz="1100" spc="-8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kurorë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rrumbullakët,</a:t>
            </a:r>
            <a:r>
              <a:rPr sz="1100" spc="-7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me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degë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që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tento-  jnë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rriten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drejta,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shtrira,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fuqishme,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me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ngjyrë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gri.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Gjethja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është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mesatare, 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formë vezake të gjerë, </a:t>
            </a:r>
            <a:r>
              <a:rPr sz="1100" dirty="0">
                <a:latin typeface="TeXGyreHeros"/>
                <a:cs typeface="TeXGyreHeros"/>
              </a:rPr>
              <a:t>me ngjyrë të </a:t>
            </a:r>
            <a:r>
              <a:rPr sz="1100" spc="-5" dirty="0">
                <a:latin typeface="TeXGyreHeros"/>
                <a:cs typeface="TeXGyreHeros"/>
              </a:rPr>
              <a:t>gjelbër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errët. </a:t>
            </a:r>
            <a:r>
              <a:rPr sz="1100" dirty="0">
                <a:latin typeface="TeXGyreHeros"/>
                <a:cs typeface="TeXGyreHeros"/>
              </a:rPr>
              <a:t>Lulja është </a:t>
            </a:r>
            <a:r>
              <a:rPr sz="1100" spc="-5" dirty="0">
                <a:latin typeface="TeXGyreHeros"/>
                <a:cs typeface="TeXGyreHeros"/>
              </a:rPr>
              <a:t>me madhësi  mesatare </a:t>
            </a:r>
            <a:r>
              <a:rPr sz="1100" dirty="0">
                <a:latin typeface="TeXGyreHeros"/>
                <a:cs typeface="TeXGyreHeros"/>
              </a:rPr>
              <a:t>dhe ngjyrë të bardhë në </a:t>
            </a:r>
            <a:r>
              <a:rPr sz="1100" spc="-5" dirty="0">
                <a:latin typeface="TeXGyreHeros"/>
                <a:cs typeface="TeXGyreHeros"/>
              </a:rPr>
              <a:t>rozë. </a:t>
            </a:r>
            <a:r>
              <a:rPr sz="1100" dirty="0">
                <a:latin typeface="TeXGyreHeros"/>
                <a:cs typeface="TeXGyreHeros"/>
              </a:rPr>
              <a:t>Fryti </a:t>
            </a:r>
            <a:r>
              <a:rPr sz="1100" spc="-5" dirty="0">
                <a:latin typeface="TeXGyreHeros"/>
                <a:cs typeface="TeXGyreHeros"/>
              </a:rPr>
              <a:t>është me madhësi mesatare, </a:t>
            </a:r>
            <a:r>
              <a:rPr sz="1100" dirty="0">
                <a:latin typeface="TeXGyreHeros"/>
                <a:cs typeface="TeXGyreHeros"/>
              </a:rPr>
              <a:t>me  </a:t>
            </a:r>
            <a:r>
              <a:rPr sz="1100" spc="-5" dirty="0">
                <a:latin typeface="TeXGyreHeros"/>
                <a:cs typeface="TeXGyreHeros"/>
              </a:rPr>
              <a:t>formë të rrumbullakët </a:t>
            </a:r>
            <a:r>
              <a:rPr sz="1100" spc="-10" dirty="0">
                <a:latin typeface="TeXGyreHeros"/>
                <a:cs typeface="TeXGyreHeros"/>
              </a:rPr>
              <a:t>dhe </a:t>
            </a:r>
            <a:r>
              <a:rPr sz="1100" spc="-5" dirty="0">
                <a:latin typeface="TeXGyreHeros"/>
                <a:cs typeface="TeXGyreHeros"/>
              </a:rPr>
              <a:t>zakonisht </a:t>
            </a:r>
            <a:r>
              <a:rPr sz="1100" dirty="0">
                <a:latin typeface="TeXGyreHeros"/>
                <a:cs typeface="TeXGyreHeros"/>
              </a:rPr>
              <a:t>simetrik </a:t>
            </a:r>
            <a:r>
              <a:rPr sz="1100" spc="-5" dirty="0">
                <a:latin typeface="TeXGyreHeros"/>
                <a:cs typeface="TeXGyreHeros"/>
              </a:rPr>
              <a:t>por </a:t>
            </a:r>
            <a:r>
              <a:rPr sz="1100" dirty="0">
                <a:latin typeface="TeXGyreHeros"/>
                <a:cs typeface="TeXGyreHeros"/>
              </a:rPr>
              <a:t>ka </a:t>
            </a:r>
            <a:r>
              <a:rPr sz="1100" spc="-5" dirty="0">
                <a:latin typeface="TeXGyreHeros"/>
                <a:cs typeface="TeXGyreHeros"/>
              </a:rPr>
              <a:t>raste dhe asimetrik. </a:t>
            </a:r>
            <a:r>
              <a:rPr sz="1100" dirty="0">
                <a:latin typeface="TeXGyreHeros"/>
                <a:cs typeface="TeXGyreHeros"/>
              </a:rPr>
              <a:t>Bishti i  </a:t>
            </a:r>
            <a:r>
              <a:rPr sz="1100" spc="-5" dirty="0">
                <a:latin typeface="TeXGyreHeros"/>
                <a:cs typeface="TeXGyreHeros"/>
              </a:rPr>
              <a:t>frytit është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10" dirty="0">
                <a:latin typeface="TeXGyreHeros"/>
                <a:cs typeface="TeXGyreHeros"/>
              </a:rPr>
              <a:t>shkurtër, </a:t>
            </a:r>
            <a:r>
              <a:rPr sz="1100" spc="-5" dirty="0">
                <a:latin typeface="TeXGyreHeros"/>
                <a:cs typeface="TeXGyreHeros"/>
              </a:rPr>
              <a:t>mesatarisht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trashë dhe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push. </a:t>
            </a:r>
            <a:r>
              <a:rPr sz="1100" spc="-15" dirty="0">
                <a:latin typeface="TeXGyreHeros"/>
                <a:cs typeface="TeXGyreHeros"/>
              </a:rPr>
              <a:t>Tuli </a:t>
            </a:r>
            <a:r>
              <a:rPr sz="1100" dirty="0">
                <a:latin typeface="TeXGyreHeros"/>
                <a:cs typeface="TeXGyreHeros"/>
              </a:rPr>
              <a:t>është me ngjyrë </a:t>
            </a:r>
            <a:r>
              <a:rPr sz="1100" spc="-5" dirty="0">
                <a:latin typeface="TeXGyreHeros"/>
                <a:cs typeface="TeXGyreHeros"/>
              </a:rPr>
              <a:t>të  bardhë në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15" dirty="0">
                <a:latin typeface="TeXGyreHeros"/>
                <a:cs typeface="TeXGyreHeros"/>
              </a:rPr>
              <a:t>gjelbër,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lëngshëm, mesatarisht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fortë,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ëmbël, me aromë të lehtë.  </a:t>
            </a:r>
            <a:r>
              <a:rPr sz="1100" dirty="0">
                <a:latin typeface="TeXGyreHeros"/>
                <a:cs typeface="TeXGyreHeros"/>
              </a:rPr>
              <a:t>Lëkura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frytit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është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lëmuar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dhe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qëndrueshme,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me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ngjyrë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bazë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gjelbër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në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  verdhë,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me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mbi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ngjyrim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me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shirita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me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ngjyrë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portokall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në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kuqe.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Sipërfaqja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është  e </a:t>
            </a:r>
            <a:r>
              <a:rPr sz="1100" spc="-5" dirty="0">
                <a:latin typeface="TeXGyreHeros"/>
                <a:cs typeface="TeXGyreHeros"/>
              </a:rPr>
              <a:t>mbuluar </a:t>
            </a:r>
            <a:r>
              <a:rPr sz="1100" dirty="0">
                <a:latin typeface="TeXGyreHeros"/>
                <a:cs typeface="TeXGyreHeros"/>
              </a:rPr>
              <a:t>me pikëzime </a:t>
            </a:r>
            <a:r>
              <a:rPr sz="1100" spc="-5" dirty="0">
                <a:latin typeface="TeXGyreHeros"/>
                <a:cs typeface="TeXGyreHeros"/>
              </a:rPr>
              <a:t>me ngjyrë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ndryshku.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Karakteristika </a:t>
            </a:r>
            <a:r>
              <a:rPr sz="1100" b="1" spc="-10" dirty="0">
                <a:latin typeface="Arial"/>
                <a:cs typeface="Arial"/>
              </a:rPr>
              <a:t>të</a:t>
            </a:r>
            <a:r>
              <a:rPr sz="1100" b="1" spc="5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tjera:</a:t>
            </a:r>
            <a:endParaRPr sz="1100">
              <a:latin typeface="Arial"/>
              <a:cs typeface="Arial"/>
            </a:endParaRPr>
          </a:p>
          <a:p>
            <a:pPr marL="12700" marR="5080" indent="179705" algn="just">
              <a:lnSpc>
                <a:spcPct val="106100"/>
              </a:lnSpc>
              <a:spcBef>
                <a:spcPts val="5"/>
              </a:spcBef>
            </a:pPr>
            <a:r>
              <a:rPr sz="1100" spc="-5" dirty="0">
                <a:latin typeface="TeXGyreHeros"/>
                <a:cs typeface="TeXGyreHeros"/>
              </a:rPr>
              <a:t>Lulëzon vonë,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fund të prillit </a:t>
            </a:r>
            <a:r>
              <a:rPr sz="1100" dirty="0">
                <a:latin typeface="TeXGyreHeros"/>
                <a:cs typeface="TeXGyreHeros"/>
              </a:rPr>
              <a:t>deri në </a:t>
            </a:r>
            <a:r>
              <a:rPr sz="1100" spc="-5" dirty="0">
                <a:latin typeface="TeXGyreHeros"/>
                <a:cs typeface="TeXGyreHeros"/>
              </a:rPr>
              <a:t>fund të majit.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kushte të favorshme  </a:t>
            </a:r>
            <a:r>
              <a:rPr sz="1100" dirty="0">
                <a:latin typeface="TeXGyreHeros"/>
                <a:cs typeface="TeXGyreHeros"/>
              </a:rPr>
              <a:t>klimatike dhe tokësore </a:t>
            </a:r>
            <a:r>
              <a:rPr sz="1100" spc="-5" dirty="0">
                <a:latin typeface="TeXGyreHeros"/>
                <a:cs typeface="TeXGyreHeros"/>
              </a:rPr>
              <a:t>prodhon rregullisht. Frutat piqen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fund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muajit </a:t>
            </a:r>
            <a:r>
              <a:rPr sz="1100" spc="-30" dirty="0">
                <a:latin typeface="TeXGyreHeros"/>
                <a:cs typeface="TeXGyreHeros"/>
              </a:rPr>
              <a:t>Tetor  </a:t>
            </a:r>
            <a:r>
              <a:rPr sz="1100" spc="-5" dirty="0">
                <a:latin typeface="TeXGyreHeros"/>
                <a:cs typeface="TeXGyreHeros"/>
              </a:rPr>
              <a:t>deri </a:t>
            </a:r>
            <a:r>
              <a:rPr sz="1100" dirty="0">
                <a:latin typeface="TeXGyreHeros"/>
                <a:cs typeface="TeXGyreHeros"/>
              </a:rPr>
              <a:t>në ﬁllim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muajit Nëntor dhe konsumohen </a:t>
            </a:r>
            <a:r>
              <a:rPr sz="1100" dirty="0">
                <a:latin typeface="TeXGyreHeros"/>
                <a:cs typeface="TeXGyreHeros"/>
              </a:rPr>
              <a:t>menjëherë. </a:t>
            </a:r>
            <a:r>
              <a:rPr sz="1100" spc="-5" dirty="0">
                <a:latin typeface="TeXGyreHeros"/>
                <a:cs typeface="TeXGyreHeros"/>
              </a:rPr>
              <a:t>Frutat janë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qën-  drueshëm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në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transport,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si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dhe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ndaj</a:t>
            </a:r>
            <a:endParaRPr sz="1100">
              <a:latin typeface="TeXGyreHeros"/>
              <a:cs typeface="TeXGyreHeros"/>
            </a:endParaRPr>
          </a:p>
          <a:p>
            <a:pPr marL="12700" marR="2880360">
              <a:lnSpc>
                <a:spcPts val="1400"/>
              </a:lnSpc>
              <a:spcBef>
                <a:spcPts val="50"/>
              </a:spcBef>
            </a:pPr>
            <a:r>
              <a:rPr sz="1100" spc="-5" dirty="0">
                <a:latin typeface="TeXGyreHeros"/>
                <a:cs typeface="TeXGyreHeros"/>
              </a:rPr>
              <a:t>sëmundjes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së</a:t>
            </a:r>
            <a:r>
              <a:rPr sz="1100" spc="-7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kromës</a:t>
            </a:r>
            <a:r>
              <a:rPr sz="1100" spc="-70" dirty="0">
                <a:latin typeface="TeXGyreHeros"/>
                <a:cs typeface="TeXGyreHeros"/>
              </a:rPr>
              <a:t> </a:t>
            </a:r>
            <a:r>
              <a:rPr sz="1100" i="1" spc="-5" dirty="0">
                <a:latin typeface="Arimo"/>
                <a:cs typeface="Arimo"/>
              </a:rPr>
              <a:t>(Venturia</a:t>
            </a:r>
            <a:r>
              <a:rPr sz="1100" i="1" spc="-65" dirty="0">
                <a:latin typeface="Arimo"/>
                <a:cs typeface="Arimo"/>
              </a:rPr>
              <a:t> </a:t>
            </a:r>
            <a:r>
              <a:rPr sz="1100" i="1" spc="-5" dirty="0">
                <a:latin typeface="Arimo"/>
                <a:cs typeface="Arimo"/>
              </a:rPr>
              <a:t>in-  </a:t>
            </a:r>
            <a:r>
              <a:rPr sz="1100" i="1" dirty="0">
                <a:latin typeface="Arimo"/>
                <a:cs typeface="Arimo"/>
              </a:rPr>
              <a:t>equalis</a:t>
            </a:r>
            <a:r>
              <a:rPr sz="1100" i="1" spc="-15" dirty="0">
                <a:latin typeface="Arimo"/>
                <a:cs typeface="Arimo"/>
              </a:rPr>
              <a:t> </a:t>
            </a:r>
            <a:r>
              <a:rPr sz="1100" i="1" spc="-5" dirty="0">
                <a:latin typeface="Arimo"/>
                <a:cs typeface="Arimo"/>
              </a:rPr>
              <a:t>Cooke)</a:t>
            </a:r>
            <a:r>
              <a:rPr sz="1100" spc="-5" dirty="0">
                <a:latin typeface="TeXGyreHeros"/>
                <a:cs typeface="TeXGyreHeros"/>
              </a:rPr>
              <a:t>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900">
              <a:latin typeface="TeXGyreHeros"/>
              <a:cs typeface="TeXGyreHeros"/>
            </a:endParaRPr>
          </a:p>
          <a:p>
            <a:pPr marL="12700" marR="2880995" indent="179705">
              <a:lnSpc>
                <a:spcPct val="106400"/>
              </a:lnSpc>
              <a:spcBef>
                <a:spcPts val="5"/>
              </a:spcBef>
            </a:pPr>
            <a:r>
              <a:rPr sz="1100" b="1" spc="-5" dirty="0">
                <a:latin typeface="Arial"/>
                <a:cs typeface="Arial"/>
              </a:rPr>
              <a:t>Përdorimi: </a:t>
            </a:r>
            <a:r>
              <a:rPr sz="1100" spc="-5" dirty="0">
                <a:latin typeface="TeXGyreHeros"/>
                <a:cs typeface="TeXGyreHeros"/>
              </a:rPr>
              <a:t>Për </a:t>
            </a:r>
            <a:r>
              <a:rPr sz="1100" dirty="0">
                <a:latin typeface="TeXGyreHeros"/>
                <a:cs typeface="TeXGyreHeros"/>
              </a:rPr>
              <a:t>konsum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fre-  skët.</a:t>
            </a:r>
            <a:endParaRPr sz="1100">
              <a:latin typeface="TeXGyreHeros"/>
              <a:cs typeface="TeXGyreHero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028950" y="4498086"/>
            <a:ext cx="2767965" cy="3404870"/>
            <a:chOff x="3028950" y="4498086"/>
            <a:chExt cx="2767965" cy="3404870"/>
          </a:xfrm>
        </p:grpSpPr>
        <p:sp>
          <p:nvSpPr>
            <p:cNvPr id="4" name="object 4"/>
            <p:cNvSpPr/>
            <p:nvPr/>
          </p:nvSpPr>
          <p:spPr>
            <a:xfrm>
              <a:off x="3031236" y="4500372"/>
              <a:ext cx="2763012" cy="340004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032760" y="4501896"/>
              <a:ext cx="2760345" cy="3397250"/>
            </a:xfrm>
            <a:custGeom>
              <a:avLst/>
              <a:gdLst/>
              <a:ahLst/>
              <a:cxnLst/>
              <a:rect l="l" t="t" r="r" b="b"/>
              <a:pathLst>
                <a:path w="2760345" h="3397250">
                  <a:moveTo>
                    <a:pt x="0" y="0"/>
                  </a:moveTo>
                  <a:lnTo>
                    <a:pt x="0" y="3396996"/>
                  </a:lnTo>
                  <a:lnTo>
                    <a:pt x="2759964" y="3396996"/>
                  </a:lnTo>
                  <a:lnTo>
                    <a:pt x="2759964" y="0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41275">
              <a:lnSpc>
                <a:spcPct val="100000"/>
              </a:lnSpc>
              <a:spcBef>
                <a:spcPts val="15"/>
              </a:spcBef>
            </a:pPr>
            <a:r>
              <a:rPr dirty="0"/>
              <a:t>- </a:t>
            </a:r>
            <a:fld id="{81D60167-4931-47E6-BA6A-407CBD079E47}" type="slidenum">
              <a:rPr dirty="0"/>
              <a:t>88</a:t>
            </a:fld>
            <a:r>
              <a:rPr spc="-100" dirty="0"/>
              <a:t> </a:t>
            </a:r>
            <a:r>
              <a:rPr dirty="0"/>
              <a:t>-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40155" y="641108"/>
            <a:ext cx="5029835" cy="644715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0"/>
              </a:spcBef>
            </a:pPr>
            <a:r>
              <a:rPr sz="1350" b="1" spc="-5" dirty="0">
                <a:latin typeface="Arial"/>
                <a:cs typeface="Arial"/>
              </a:rPr>
              <a:t>Molla</a:t>
            </a:r>
            <a:r>
              <a:rPr sz="1350" b="1" dirty="0">
                <a:latin typeface="Arial"/>
                <a:cs typeface="Arial"/>
              </a:rPr>
              <a:t> </a:t>
            </a:r>
            <a:r>
              <a:rPr sz="1350" b="1" spc="-5" dirty="0">
                <a:latin typeface="Arial"/>
                <a:cs typeface="Arial"/>
              </a:rPr>
              <a:t>Gjeçe</a:t>
            </a:r>
            <a:endParaRPr sz="13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Arial"/>
              <a:cs typeface="Arial"/>
            </a:endParaRPr>
          </a:p>
          <a:p>
            <a:pPr marL="12700" marR="5080" indent="179705" algn="just">
              <a:lnSpc>
                <a:spcPct val="105900"/>
              </a:lnSpc>
              <a:spcBef>
                <a:spcPts val="1030"/>
              </a:spcBef>
            </a:pPr>
            <a:r>
              <a:rPr sz="1100" b="1" spc="-5" dirty="0">
                <a:latin typeface="Arial"/>
                <a:cs typeface="Arial"/>
              </a:rPr>
              <a:t>Përhapja: </a:t>
            </a:r>
            <a:r>
              <a:rPr sz="1100" spc="-5" dirty="0">
                <a:latin typeface="TeXGyreHeros"/>
                <a:cs typeface="TeXGyreHeros"/>
              </a:rPr>
              <a:t>Ky kultivar </a:t>
            </a:r>
            <a:r>
              <a:rPr sz="1100" dirty="0">
                <a:latin typeface="TeXGyreHeros"/>
                <a:cs typeface="TeXGyreHeros"/>
              </a:rPr>
              <a:t>e ka </a:t>
            </a:r>
            <a:r>
              <a:rPr sz="1100" spc="-5" dirty="0">
                <a:latin typeface="TeXGyreHeros"/>
                <a:cs typeface="TeXGyreHeros"/>
              </a:rPr>
              <a:t>origjinën nga fshati Mollagjeçe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Elbasanit. Është </a:t>
            </a:r>
            <a:r>
              <a:rPr sz="1100" dirty="0">
                <a:latin typeface="TeXGyreHeros"/>
                <a:cs typeface="TeXGyreHeros"/>
              </a:rPr>
              <a:t>i  </a:t>
            </a:r>
            <a:r>
              <a:rPr sz="1100" spc="-5" dirty="0">
                <a:latin typeface="TeXGyreHeros"/>
                <a:cs typeface="TeXGyreHeros"/>
              </a:rPr>
              <a:t>përhapur kryesisht </a:t>
            </a:r>
            <a:r>
              <a:rPr sz="1100" dirty="0">
                <a:latin typeface="TeXGyreHeros"/>
                <a:cs typeface="TeXGyreHeros"/>
              </a:rPr>
              <a:t>në zonën e </a:t>
            </a:r>
            <a:r>
              <a:rPr sz="1100" spc="-5" dirty="0">
                <a:latin typeface="TeXGyreHeros"/>
                <a:cs typeface="TeXGyreHeros"/>
              </a:rPr>
              <a:t>Shqipërisë </a:t>
            </a:r>
            <a:r>
              <a:rPr sz="1100" spc="-10" dirty="0">
                <a:latin typeface="TeXGyreHeros"/>
                <a:cs typeface="TeXGyreHeros"/>
              </a:rPr>
              <a:t>së </a:t>
            </a:r>
            <a:r>
              <a:rPr sz="1100" dirty="0">
                <a:latin typeface="TeXGyreHeros"/>
                <a:cs typeface="TeXGyreHeros"/>
              </a:rPr>
              <a:t>mesme </a:t>
            </a:r>
            <a:r>
              <a:rPr sz="1100" spc="-5" dirty="0">
                <a:latin typeface="TeXGyreHeros"/>
                <a:cs typeface="TeXGyreHeros"/>
              </a:rPr>
              <a:t>(Elbasan, </a:t>
            </a:r>
            <a:r>
              <a:rPr sz="1100" spc="-10" dirty="0">
                <a:latin typeface="TeXGyreHeros"/>
                <a:cs typeface="TeXGyreHeros"/>
              </a:rPr>
              <a:t>Tiranë </a:t>
            </a:r>
            <a:r>
              <a:rPr sz="1100" dirty="0">
                <a:latin typeface="TeXGyreHeros"/>
                <a:cs typeface="TeXGyreHeros"/>
              </a:rPr>
              <a:t>etj.), </a:t>
            </a:r>
            <a:r>
              <a:rPr sz="1100" spc="-5" dirty="0">
                <a:latin typeface="TeXGyreHeros"/>
                <a:cs typeface="TeXGyreHeros"/>
              </a:rPr>
              <a:t>por  gjendet edhe në </a:t>
            </a:r>
            <a:r>
              <a:rPr sz="1100" dirty="0">
                <a:latin typeface="TeXGyreHeros"/>
                <a:cs typeface="TeXGyreHeros"/>
              </a:rPr>
              <a:t>rrethe </a:t>
            </a:r>
            <a:r>
              <a:rPr sz="1100" spc="-5" dirty="0">
                <a:latin typeface="TeXGyreHeros"/>
                <a:cs typeface="TeXGyreHeros"/>
              </a:rPr>
              <a:t>të </a:t>
            </a:r>
            <a:r>
              <a:rPr sz="1100" dirty="0">
                <a:latin typeface="TeXGyreHeros"/>
                <a:cs typeface="TeXGyreHeros"/>
              </a:rPr>
              <a:t>tjera </a:t>
            </a:r>
            <a:r>
              <a:rPr sz="1100" spc="-10" dirty="0">
                <a:latin typeface="TeXGyreHeros"/>
                <a:cs typeface="TeXGyreHeros"/>
              </a:rPr>
              <a:t>si </a:t>
            </a:r>
            <a:r>
              <a:rPr sz="1100" dirty="0">
                <a:latin typeface="TeXGyreHeros"/>
                <a:cs typeface="TeXGyreHeros"/>
              </a:rPr>
              <a:t>Mat.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Përshkrimi:</a:t>
            </a:r>
            <a:endParaRPr sz="1100">
              <a:latin typeface="Arial"/>
              <a:cs typeface="Arial"/>
            </a:endParaRPr>
          </a:p>
          <a:p>
            <a:pPr marL="12700" marR="5080" indent="179705" algn="just">
              <a:lnSpc>
                <a:spcPct val="106100"/>
              </a:lnSpc>
            </a:pPr>
            <a:r>
              <a:rPr sz="1100" dirty="0">
                <a:latin typeface="TeXGyreHeros"/>
                <a:cs typeface="TeXGyreHeros"/>
              </a:rPr>
              <a:t>Pema ka rritje </a:t>
            </a:r>
            <a:r>
              <a:rPr sz="1100" spc="-5" dirty="0">
                <a:latin typeface="TeXGyreHeros"/>
                <a:cs typeface="TeXGyreHeros"/>
              </a:rPr>
              <a:t>mesatare, </a:t>
            </a:r>
            <a:r>
              <a:rPr sz="1100" dirty="0">
                <a:latin typeface="TeXGyreHeros"/>
                <a:cs typeface="TeXGyreHeros"/>
              </a:rPr>
              <a:t>me kurorë të </a:t>
            </a:r>
            <a:r>
              <a:rPr sz="1100" spc="-5" dirty="0">
                <a:latin typeface="TeXGyreHeros"/>
                <a:cs typeface="TeXGyreHeros"/>
              </a:rPr>
              <a:t>rrumbullakët dhe këndin </a:t>
            </a:r>
            <a:r>
              <a:rPr sz="1100" dirty="0">
                <a:latin typeface="TeXGyreHeros"/>
                <a:cs typeface="TeXGyreHeros"/>
              </a:rPr>
              <a:t>e daljes </a:t>
            </a:r>
            <a:r>
              <a:rPr sz="1100" spc="-10" dirty="0">
                <a:latin typeface="TeXGyreHeros"/>
                <a:cs typeface="TeXGyreHeros"/>
              </a:rPr>
              <a:t>së  </a:t>
            </a:r>
            <a:r>
              <a:rPr sz="1100" dirty="0">
                <a:latin typeface="TeXGyreHeros"/>
                <a:cs typeface="TeXGyreHeros"/>
              </a:rPr>
              <a:t>degëve </a:t>
            </a:r>
            <a:r>
              <a:rPr sz="1100" spc="-5" dirty="0">
                <a:latin typeface="TeXGyreHeros"/>
                <a:cs typeface="TeXGyreHeros"/>
              </a:rPr>
              <a:t>të gjerë. Degët janë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fuqishme, ndërsa lastarët njëvjeçarë janë gri </a:t>
            </a:r>
            <a:r>
              <a:rPr sz="1100" dirty="0">
                <a:latin typeface="TeXGyreHeros"/>
                <a:cs typeface="TeXGyreHeros"/>
              </a:rPr>
              <a:t>me  </a:t>
            </a:r>
            <a:r>
              <a:rPr sz="1100" spc="-5" dirty="0">
                <a:latin typeface="TeXGyreHeros"/>
                <a:cs typeface="TeXGyreHeros"/>
              </a:rPr>
              <a:t>lenticela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rrumbullakëta. </a:t>
            </a:r>
            <a:r>
              <a:rPr sz="1100" dirty="0">
                <a:latin typeface="TeXGyreHeros"/>
                <a:cs typeface="TeXGyreHeros"/>
              </a:rPr>
              <a:t>Gjethja </a:t>
            </a:r>
            <a:r>
              <a:rPr sz="1100" spc="-5" dirty="0">
                <a:latin typeface="TeXGyreHeros"/>
                <a:cs typeface="TeXGyreHeros"/>
              </a:rPr>
              <a:t>është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madhe, </a:t>
            </a:r>
            <a:r>
              <a:rPr sz="1100" dirty="0">
                <a:latin typeface="TeXGyreHeros"/>
                <a:cs typeface="TeXGyreHeros"/>
              </a:rPr>
              <a:t>me formë </a:t>
            </a:r>
            <a:r>
              <a:rPr sz="1100" spc="-5" dirty="0">
                <a:latin typeface="TeXGyreHeros"/>
                <a:cs typeface="TeXGyreHeros"/>
              </a:rPr>
              <a:t>eliptike,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ngjyrë të  gjelbër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lehte,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me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buzë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të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dhëmbëzuara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dhe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mprehta.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Lulja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është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me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madhë-  </a:t>
            </a:r>
            <a:r>
              <a:rPr sz="1100" dirty="0">
                <a:latin typeface="TeXGyreHeros"/>
                <a:cs typeface="TeXGyreHeros"/>
              </a:rPr>
              <a:t>si </a:t>
            </a:r>
            <a:r>
              <a:rPr sz="1100" spc="-5" dirty="0">
                <a:latin typeface="TeXGyreHeros"/>
                <a:cs typeface="TeXGyreHeros"/>
              </a:rPr>
              <a:t>mesatare dhe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ngjyrë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bardhë. Fryti </a:t>
            </a:r>
            <a:r>
              <a:rPr sz="1100" dirty="0">
                <a:latin typeface="TeXGyreHeros"/>
                <a:cs typeface="TeXGyreHeros"/>
              </a:rPr>
              <a:t>është me </a:t>
            </a:r>
            <a:r>
              <a:rPr sz="1100" spc="-5" dirty="0">
                <a:latin typeface="TeXGyreHeros"/>
                <a:cs typeface="TeXGyreHeros"/>
              </a:rPr>
              <a:t>madhësi mesatare,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pe-  shë mesatare,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formë </a:t>
            </a:r>
            <a:r>
              <a:rPr sz="1100" dirty="0">
                <a:latin typeface="TeXGyreHeros"/>
                <a:cs typeface="TeXGyreHeros"/>
              </a:rPr>
              <a:t>te </a:t>
            </a:r>
            <a:r>
              <a:rPr sz="1100" spc="-5" dirty="0">
                <a:latin typeface="TeXGyreHeros"/>
                <a:cs typeface="TeXGyreHeros"/>
              </a:rPr>
              <a:t>zgjatur dhe shpesh </a:t>
            </a:r>
            <a:r>
              <a:rPr sz="1100" dirty="0">
                <a:latin typeface="TeXGyreHeros"/>
                <a:cs typeface="TeXGyreHeros"/>
              </a:rPr>
              <a:t>jo </a:t>
            </a:r>
            <a:r>
              <a:rPr sz="1100" spc="-5" dirty="0">
                <a:latin typeface="TeXGyreHeros"/>
                <a:cs typeface="TeXGyreHeros"/>
              </a:rPr>
              <a:t>simetrike. Fryti </a:t>
            </a:r>
            <a:r>
              <a:rPr sz="1100" dirty="0">
                <a:latin typeface="TeXGyreHeros"/>
                <a:cs typeface="TeXGyreHeros"/>
              </a:rPr>
              <a:t>ngushtohet </a:t>
            </a:r>
            <a:r>
              <a:rPr sz="1100" spc="-10" dirty="0">
                <a:latin typeface="TeXGyreHeros"/>
                <a:cs typeface="TeXGyreHeros"/>
              </a:rPr>
              <a:t>në  </a:t>
            </a:r>
            <a:r>
              <a:rPr sz="1100" spc="-5" dirty="0">
                <a:latin typeface="TeXGyreHeros"/>
                <a:cs typeface="TeXGyreHeros"/>
              </a:rPr>
              <a:t>drejtim të kaliksit duke krijuar formë konike. Kaliksi është </a:t>
            </a:r>
            <a:r>
              <a:rPr sz="1100" spc="-10" dirty="0">
                <a:latin typeface="TeXGyreHeros"/>
                <a:cs typeface="TeXGyreHeros"/>
              </a:rPr>
              <a:t>mesatar,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thellë dhe  lehtësisht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ngushtë. </a:t>
            </a:r>
            <a:r>
              <a:rPr sz="1100" spc="-10" dirty="0">
                <a:latin typeface="TeXGyreHeros"/>
                <a:cs typeface="TeXGyreHeros"/>
              </a:rPr>
              <a:t>Tuli </a:t>
            </a:r>
            <a:r>
              <a:rPr sz="1100" spc="-5" dirty="0">
                <a:latin typeface="TeXGyreHeros"/>
                <a:cs typeface="TeXGyreHeros"/>
              </a:rPr>
              <a:t>është </a:t>
            </a:r>
            <a:r>
              <a:rPr sz="1100" dirty="0">
                <a:latin typeface="TeXGyreHeros"/>
                <a:cs typeface="TeXGyreHeros"/>
              </a:rPr>
              <a:t>i fortë, i </a:t>
            </a:r>
            <a:r>
              <a:rPr sz="1100" spc="-5" dirty="0">
                <a:latin typeface="TeXGyreHeros"/>
                <a:cs typeface="TeXGyreHeros"/>
              </a:rPr>
              <a:t>ëmbël, </a:t>
            </a:r>
            <a:r>
              <a:rPr sz="1100" dirty="0">
                <a:latin typeface="TeXGyreHeros"/>
                <a:cs typeface="TeXGyreHeros"/>
              </a:rPr>
              <a:t>me aromë të </a:t>
            </a:r>
            <a:r>
              <a:rPr sz="1100" spc="-5" dirty="0">
                <a:latin typeface="TeXGyreHeros"/>
                <a:cs typeface="TeXGyreHeros"/>
              </a:rPr>
              <a:t>lehtë. Bishti është  </a:t>
            </a:r>
            <a:r>
              <a:rPr sz="1100" dirty="0">
                <a:latin typeface="TeXGyreHeros"/>
                <a:cs typeface="TeXGyreHeros"/>
              </a:rPr>
              <a:t> i shkurtër </a:t>
            </a:r>
            <a:r>
              <a:rPr sz="1100" spc="-5" dirty="0">
                <a:latin typeface="TeXGyreHeros"/>
                <a:cs typeface="TeXGyreHeros"/>
              </a:rPr>
              <a:t>dhe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trashë,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vendosur në </a:t>
            </a:r>
            <a:r>
              <a:rPr sz="1100" dirty="0">
                <a:latin typeface="TeXGyreHeros"/>
                <a:cs typeface="TeXGyreHeros"/>
              </a:rPr>
              <a:t>një </a:t>
            </a:r>
            <a:r>
              <a:rPr sz="1100" spc="-5" dirty="0">
                <a:latin typeface="TeXGyreHeros"/>
                <a:cs typeface="TeXGyreHeros"/>
              </a:rPr>
              <a:t>kavitet te thellë. </a:t>
            </a:r>
            <a:r>
              <a:rPr sz="1100" dirty="0">
                <a:latin typeface="TeXGyreHeros"/>
                <a:cs typeface="TeXGyreHeros"/>
              </a:rPr>
              <a:t>Lëkura e </a:t>
            </a:r>
            <a:r>
              <a:rPr sz="1100" spc="-5" dirty="0">
                <a:latin typeface="TeXGyreHeros"/>
                <a:cs typeface="TeXGyreHeros"/>
              </a:rPr>
              <a:t>frytit është </a:t>
            </a:r>
            <a:r>
              <a:rPr sz="1100" dirty="0">
                <a:latin typeface="TeXGyreHeros"/>
                <a:cs typeface="TeXGyreHeros"/>
              </a:rPr>
              <a:t>e  </a:t>
            </a:r>
            <a:r>
              <a:rPr sz="1100" spc="-5" dirty="0">
                <a:latin typeface="TeXGyreHeros"/>
                <a:cs typeface="TeXGyreHeros"/>
              </a:rPr>
              <a:t>trashë </a:t>
            </a:r>
            <a:r>
              <a:rPr sz="1100" dirty="0">
                <a:latin typeface="TeXGyreHeros"/>
                <a:cs typeface="TeXGyreHeros"/>
              </a:rPr>
              <a:t>me ngjyrim bazë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gjelbër në të verdhë,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mbi </a:t>
            </a:r>
            <a:r>
              <a:rPr sz="1100" dirty="0">
                <a:latin typeface="TeXGyreHeros"/>
                <a:cs typeface="TeXGyreHeros"/>
              </a:rPr>
              <a:t>ngjyrim të </a:t>
            </a:r>
            <a:r>
              <a:rPr sz="1100" spc="-5" dirty="0">
                <a:latin typeface="TeXGyreHeros"/>
                <a:cs typeface="TeXGyreHeros"/>
              </a:rPr>
              <a:t>kuq në pjesën  </a:t>
            </a:r>
            <a:r>
              <a:rPr sz="1100" dirty="0">
                <a:latin typeface="TeXGyreHeros"/>
                <a:cs typeface="TeXGyreHeros"/>
              </a:rPr>
              <a:t>më </a:t>
            </a:r>
            <a:r>
              <a:rPr sz="1100" spc="-5" dirty="0">
                <a:latin typeface="TeXGyreHeros"/>
                <a:cs typeface="TeXGyreHeros"/>
              </a:rPr>
              <a:t>të </a:t>
            </a:r>
            <a:r>
              <a:rPr sz="1100" dirty="0">
                <a:latin typeface="TeXGyreHeros"/>
                <a:cs typeface="TeXGyreHeros"/>
              </a:rPr>
              <a:t>madhe të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frytit.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Karakteristika </a:t>
            </a:r>
            <a:r>
              <a:rPr sz="1100" b="1" spc="-10" dirty="0">
                <a:latin typeface="Arial"/>
                <a:cs typeface="Arial"/>
              </a:rPr>
              <a:t>te</a:t>
            </a:r>
            <a:r>
              <a:rPr sz="1100" b="1" spc="5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tjera:</a:t>
            </a:r>
            <a:endParaRPr sz="1100">
              <a:latin typeface="Arial"/>
              <a:cs typeface="Arial"/>
            </a:endParaRPr>
          </a:p>
          <a:p>
            <a:pPr marL="12700" marR="2917190" indent="179705" algn="just">
              <a:lnSpc>
                <a:spcPct val="106000"/>
              </a:lnSpc>
              <a:spcBef>
                <a:spcPts val="5"/>
              </a:spcBef>
            </a:pPr>
            <a:r>
              <a:rPr sz="1100" dirty="0">
                <a:latin typeface="TeXGyreHeros"/>
                <a:cs typeface="TeXGyreHeros"/>
              </a:rPr>
              <a:t>Lulëzimi është </a:t>
            </a:r>
            <a:r>
              <a:rPr sz="1100" spc="-5" dirty="0">
                <a:latin typeface="TeXGyreHeros"/>
                <a:cs typeface="TeXGyreHeros"/>
              </a:rPr>
              <a:t>mesatar </a:t>
            </a:r>
            <a:r>
              <a:rPr sz="1100" dirty="0">
                <a:latin typeface="TeXGyreHeros"/>
                <a:cs typeface="TeXGyreHeros"/>
              </a:rPr>
              <a:t>në të  vonshëm. </a:t>
            </a:r>
            <a:r>
              <a:rPr sz="1100" spc="-5" dirty="0">
                <a:latin typeface="TeXGyreHeros"/>
                <a:cs typeface="TeXGyreHeros"/>
              </a:rPr>
              <a:t>Frutat piqen në </a:t>
            </a:r>
            <a:r>
              <a:rPr sz="1100" dirty="0">
                <a:latin typeface="TeXGyreHeros"/>
                <a:cs typeface="TeXGyreHeros"/>
              </a:rPr>
              <a:t>dhjete  ditorin e </a:t>
            </a:r>
            <a:r>
              <a:rPr sz="1100" spc="-5" dirty="0">
                <a:latin typeface="TeXGyreHeros"/>
                <a:cs typeface="TeXGyreHeros"/>
              </a:rPr>
              <a:t>parë të muajit </a:t>
            </a:r>
            <a:r>
              <a:rPr sz="1100" spc="-30" dirty="0">
                <a:latin typeface="TeXGyreHeros"/>
                <a:cs typeface="TeXGyreHeros"/>
              </a:rPr>
              <a:t>Tetor </a:t>
            </a:r>
            <a:r>
              <a:rPr sz="1100" spc="-5" dirty="0">
                <a:latin typeface="TeXGyreHeros"/>
                <a:cs typeface="TeXGyreHeros"/>
              </a:rPr>
              <a:t>dhe  mund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ruhen në </a:t>
            </a:r>
            <a:r>
              <a:rPr sz="1100" dirty="0">
                <a:latin typeface="TeXGyreHeros"/>
                <a:cs typeface="TeXGyreHeros"/>
              </a:rPr>
              <a:t>kushte shtëpie  </a:t>
            </a:r>
            <a:r>
              <a:rPr sz="1100" spc="-5" dirty="0">
                <a:latin typeface="TeXGyreHeros"/>
                <a:cs typeface="TeXGyreHeros"/>
              </a:rPr>
              <a:t>deri në fund të muajit </a:t>
            </a:r>
            <a:r>
              <a:rPr sz="1100" spc="-15" dirty="0">
                <a:latin typeface="TeXGyreHeros"/>
                <a:cs typeface="TeXGyreHeros"/>
              </a:rPr>
              <a:t>Dhjetor. </a:t>
            </a:r>
            <a:r>
              <a:rPr sz="1100" dirty="0">
                <a:latin typeface="TeXGyreHeros"/>
                <a:cs typeface="TeXGyreHeros"/>
              </a:rPr>
              <a:t>Ky  </a:t>
            </a:r>
            <a:r>
              <a:rPr sz="1100" spc="-5" dirty="0">
                <a:latin typeface="TeXGyreHeros"/>
                <a:cs typeface="TeXGyreHeros"/>
              </a:rPr>
              <a:t>kultivar </a:t>
            </a:r>
            <a:r>
              <a:rPr sz="1100" dirty="0">
                <a:latin typeface="TeXGyreHeros"/>
                <a:cs typeface="TeXGyreHeros"/>
              </a:rPr>
              <a:t>është </a:t>
            </a:r>
            <a:r>
              <a:rPr sz="1100" spc="-5" dirty="0">
                <a:latin typeface="TeXGyreHeros"/>
                <a:cs typeface="TeXGyreHeros"/>
              </a:rPr>
              <a:t>rezistent </a:t>
            </a:r>
            <a:r>
              <a:rPr sz="1100" dirty="0">
                <a:latin typeface="TeXGyreHeros"/>
                <a:cs typeface="TeXGyreHeros"/>
              </a:rPr>
              <a:t>ndaj </a:t>
            </a:r>
            <a:r>
              <a:rPr sz="1100" spc="-5" dirty="0">
                <a:latin typeface="TeXGyreHeros"/>
                <a:cs typeface="TeXGyreHeros"/>
              </a:rPr>
              <a:t>kro-  mës </a:t>
            </a:r>
            <a:r>
              <a:rPr sz="1100" dirty="0">
                <a:latin typeface="TeXGyreHeros"/>
                <a:cs typeface="TeXGyreHeros"/>
              </a:rPr>
              <a:t>së </a:t>
            </a:r>
            <a:r>
              <a:rPr sz="1100" spc="-5" dirty="0">
                <a:latin typeface="TeXGyreHeros"/>
                <a:cs typeface="TeXGyreHeros"/>
              </a:rPr>
              <a:t>mollës </a:t>
            </a:r>
            <a:r>
              <a:rPr sz="1100" i="1" spc="-5" dirty="0">
                <a:latin typeface="Arimo"/>
                <a:cs typeface="Arimo"/>
              </a:rPr>
              <a:t>(Venturia </a:t>
            </a:r>
            <a:r>
              <a:rPr sz="1100" i="1" dirty="0">
                <a:latin typeface="Arimo"/>
                <a:cs typeface="Arimo"/>
              </a:rPr>
              <a:t>inaequa-  lis) </a:t>
            </a:r>
            <a:r>
              <a:rPr sz="1100" spc="-5" dirty="0">
                <a:latin typeface="TeXGyreHeros"/>
                <a:cs typeface="TeXGyreHeros"/>
              </a:rPr>
              <a:t>dhe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ndjeshëm ndaj </a:t>
            </a:r>
            <a:r>
              <a:rPr sz="1100" dirty="0">
                <a:latin typeface="TeXGyreHeros"/>
                <a:cs typeface="TeXGyreHeros"/>
              </a:rPr>
              <a:t>krimbit  </a:t>
            </a:r>
            <a:r>
              <a:rPr sz="1100" i="1" dirty="0">
                <a:latin typeface="Arimo"/>
                <a:cs typeface="Arimo"/>
              </a:rPr>
              <a:t>Cydia</a:t>
            </a:r>
            <a:r>
              <a:rPr sz="1100" i="1" spc="-15" dirty="0">
                <a:latin typeface="Arimo"/>
                <a:cs typeface="Arimo"/>
              </a:rPr>
              <a:t> </a:t>
            </a:r>
            <a:r>
              <a:rPr sz="1100" i="1" spc="-5" dirty="0">
                <a:latin typeface="Arimo"/>
                <a:cs typeface="Arimo"/>
              </a:rPr>
              <a:t>pomonella</a:t>
            </a:r>
            <a:r>
              <a:rPr sz="1100" spc="-5" dirty="0">
                <a:latin typeface="TeXGyreHeros"/>
                <a:cs typeface="TeXGyreHeros"/>
              </a:rPr>
              <a:t>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950">
              <a:latin typeface="TeXGyreHeros"/>
              <a:cs typeface="TeXGyreHeros"/>
            </a:endParaRPr>
          </a:p>
          <a:p>
            <a:pPr marL="12700" marR="2917825" indent="179705" algn="just">
              <a:lnSpc>
                <a:spcPct val="106100"/>
              </a:lnSpc>
            </a:pPr>
            <a:r>
              <a:rPr sz="1100" b="1" spc="-5" dirty="0">
                <a:latin typeface="Arial"/>
                <a:cs typeface="Arial"/>
              </a:rPr>
              <a:t>Përdorimi: </a:t>
            </a:r>
            <a:r>
              <a:rPr sz="1100" spc="-5" dirty="0">
                <a:latin typeface="TeXGyreHeros"/>
                <a:cs typeface="TeXGyreHeros"/>
              </a:rPr>
              <a:t>Për konsum të  freskët </a:t>
            </a:r>
            <a:r>
              <a:rPr sz="1100" dirty="0">
                <a:latin typeface="TeXGyreHeros"/>
                <a:cs typeface="TeXGyreHeros"/>
              </a:rPr>
              <a:t>si </a:t>
            </a:r>
            <a:r>
              <a:rPr sz="1100" spc="-5" dirty="0">
                <a:latin typeface="TeXGyreHeros"/>
                <a:cs typeface="TeXGyreHeros"/>
              </a:rPr>
              <a:t>dhe për tharje. Gjatë  periudhës </a:t>
            </a:r>
            <a:r>
              <a:rPr sz="1100" dirty="0">
                <a:latin typeface="TeXGyreHeros"/>
                <a:cs typeface="TeXGyreHeros"/>
              </a:rPr>
              <a:t>së </a:t>
            </a:r>
            <a:r>
              <a:rPr sz="1100" spc="-5" dirty="0">
                <a:latin typeface="TeXGyreHeros"/>
                <a:cs typeface="TeXGyreHeros"/>
              </a:rPr>
              <a:t>dimrit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frutat </a:t>
            </a:r>
            <a:r>
              <a:rPr sz="1100" dirty="0">
                <a:latin typeface="TeXGyreHeros"/>
                <a:cs typeface="TeXGyreHeros"/>
              </a:rPr>
              <a:t>e  </a:t>
            </a:r>
            <a:r>
              <a:rPr sz="1100" spc="-5" dirty="0">
                <a:latin typeface="TeXGyreHeros"/>
                <a:cs typeface="TeXGyreHeros"/>
              </a:rPr>
              <a:t>thara përgatitet </a:t>
            </a:r>
            <a:r>
              <a:rPr sz="1100" dirty="0">
                <a:latin typeface="TeXGyreHeros"/>
                <a:cs typeface="TeXGyreHeros"/>
              </a:rPr>
              <a:t>një </a:t>
            </a:r>
            <a:r>
              <a:rPr sz="1100" spc="-5" dirty="0">
                <a:latin typeface="TeXGyreHeros"/>
                <a:cs typeface="TeXGyreHeros"/>
              </a:rPr>
              <a:t>çaj </a:t>
            </a:r>
            <a:r>
              <a:rPr sz="1100" dirty="0">
                <a:latin typeface="TeXGyreHeros"/>
                <a:cs typeface="TeXGyreHeros"/>
              </a:rPr>
              <a:t>shumë i  </a:t>
            </a:r>
            <a:r>
              <a:rPr sz="1100" spc="-5" dirty="0">
                <a:latin typeface="TeXGyreHeros"/>
                <a:cs typeface="TeXGyreHeros"/>
              </a:rPr>
              <a:t>shijshëm.</a:t>
            </a:r>
            <a:endParaRPr sz="1100">
              <a:latin typeface="TeXGyreHeros"/>
              <a:cs typeface="TeXGyreHero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914650" y="4498086"/>
            <a:ext cx="2845435" cy="3980815"/>
            <a:chOff x="2914650" y="4498086"/>
            <a:chExt cx="2845435" cy="3980815"/>
          </a:xfrm>
        </p:grpSpPr>
        <p:sp>
          <p:nvSpPr>
            <p:cNvPr id="4" name="object 4"/>
            <p:cNvSpPr/>
            <p:nvPr/>
          </p:nvSpPr>
          <p:spPr>
            <a:xfrm>
              <a:off x="2918460" y="4500372"/>
              <a:ext cx="2840736" cy="397611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918460" y="4501896"/>
              <a:ext cx="2837815" cy="3973195"/>
            </a:xfrm>
            <a:custGeom>
              <a:avLst/>
              <a:gdLst/>
              <a:ahLst/>
              <a:cxnLst/>
              <a:rect l="l" t="t" r="r" b="b"/>
              <a:pathLst>
                <a:path w="2837815" h="3973195">
                  <a:moveTo>
                    <a:pt x="0" y="0"/>
                  </a:moveTo>
                  <a:lnTo>
                    <a:pt x="0" y="3973067"/>
                  </a:lnTo>
                  <a:lnTo>
                    <a:pt x="2837688" y="3973067"/>
                  </a:lnTo>
                  <a:lnTo>
                    <a:pt x="2837688" y="0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41275">
              <a:lnSpc>
                <a:spcPct val="100000"/>
              </a:lnSpc>
              <a:spcBef>
                <a:spcPts val="15"/>
              </a:spcBef>
            </a:pPr>
            <a:r>
              <a:rPr dirty="0"/>
              <a:t>- </a:t>
            </a:r>
            <a:fld id="{81D60167-4931-47E6-BA6A-407CBD079E47}" type="slidenum">
              <a:rPr dirty="0"/>
              <a:t>89</a:t>
            </a:fld>
            <a:r>
              <a:rPr spc="-100" dirty="0"/>
              <a:t> </a:t>
            </a:r>
            <a:r>
              <a:rPr dirty="0"/>
              <a:t>-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43204" y="574913"/>
            <a:ext cx="3792220" cy="7674609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1249680">
              <a:lnSpc>
                <a:spcPct val="100000"/>
              </a:lnSpc>
              <a:spcBef>
                <a:spcPts val="625"/>
              </a:spcBef>
            </a:pPr>
            <a:r>
              <a:rPr sz="1400" b="1" spc="-5" dirty="0">
                <a:latin typeface="Arial"/>
                <a:cs typeface="Arial"/>
              </a:rPr>
              <a:t>Domate </a:t>
            </a:r>
            <a:r>
              <a:rPr sz="1400" b="1" dirty="0">
                <a:latin typeface="Arial"/>
                <a:cs typeface="Arial"/>
              </a:rPr>
              <a:t>kokërr vogël e</a:t>
            </a:r>
            <a:r>
              <a:rPr sz="1400" b="1" spc="-9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Shalës</a:t>
            </a:r>
            <a:endParaRPr sz="1400">
              <a:latin typeface="Arial"/>
              <a:cs typeface="Arial"/>
            </a:endParaRPr>
          </a:p>
          <a:p>
            <a:pPr marL="1323340">
              <a:lnSpc>
                <a:spcPct val="100000"/>
              </a:lnSpc>
              <a:spcBef>
                <a:spcPts val="459"/>
              </a:spcBef>
            </a:pPr>
            <a:r>
              <a:rPr sz="1250" b="1" spc="-5" dirty="0">
                <a:latin typeface="Arial"/>
                <a:cs typeface="Arial"/>
              </a:rPr>
              <a:t>Specia: </a:t>
            </a:r>
            <a:r>
              <a:rPr sz="1250" i="1" spc="-5" dirty="0">
                <a:latin typeface="Arimo"/>
                <a:cs typeface="Arimo"/>
              </a:rPr>
              <a:t>Solanum lycopersicum</a:t>
            </a:r>
            <a:r>
              <a:rPr sz="1250" i="1" spc="15" dirty="0">
                <a:latin typeface="Arimo"/>
                <a:cs typeface="Arimo"/>
              </a:rPr>
              <a:t> </a:t>
            </a:r>
            <a:r>
              <a:rPr sz="1250" spc="-5" dirty="0">
                <a:latin typeface="TeXGyreHeros"/>
                <a:cs typeface="TeXGyreHeros"/>
              </a:rPr>
              <a:t>L.</a:t>
            </a:r>
            <a:endParaRPr sz="125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000">
              <a:latin typeface="TeXGyreHeros"/>
              <a:cs typeface="TeXGyreHeros"/>
            </a:endParaRPr>
          </a:p>
          <a:p>
            <a:pPr marL="12700" marR="1322705" indent="179705" algn="just">
              <a:lnSpc>
                <a:spcPct val="106000"/>
              </a:lnSpc>
            </a:pPr>
            <a:r>
              <a:rPr sz="1100" b="1" spc="-15" dirty="0">
                <a:latin typeface="Arial"/>
                <a:cs typeface="Arial"/>
              </a:rPr>
              <a:t>Përhapja: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15" dirty="0">
                <a:latin typeface="TeXGyreHeros"/>
                <a:cs typeface="TeXGyreHeros"/>
              </a:rPr>
              <a:t>zonën</a:t>
            </a:r>
            <a:r>
              <a:rPr sz="1100" spc="27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15" dirty="0">
                <a:latin typeface="TeXGyreHeros"/>
                <a:cs typeface="TeXGyreHeros"/>
              </a:rPr>
              <a:t>Shalës </a:t>
            </a:r>
            <a:r>
              <a:rPr sz="1100" spc="-10" dirty="0">
                <a:latin typeface="TeXGyreHeros"/>
                <a:cs typeface="TeXGyreHeros"/>
              </a:rPr>
              <a:t>së  </a:t>
            </a:r>
            <a:r>
              <a:rPr sz="1100" spc="-15" dirty="0">
                <a:latin typeface="TeXGyreHeros"/>
                <a:cs typeface="TeXGyreHeros"/>
              </a:rPr>
              <a:t>Dukagjinit (Shkodër) kultivohet </a:t>
            </a:r>
            <a:r>
              <a:rPr sz="1100" spc="-10" dirty="0">
                <a:latin typeface="TeXGyreHeros"/>
                <a:cs typeface="TeXGyreHeros"/>
              </a:rPr>
              <a:t>për </a:t>
            </a:r>
            <a:r>
              <a:rPr sz="1100" spc="-5" dirty="0">
                <a:latin typeface="TeXGyreHeros"/>
                <a:cs typeface="TeXGyreHeros"/>
              </a:rPr>
              <a:t>më  </a:t>
            </a:r>
            <a:r>
              <a:rPr sz="1100" spc="-10" dirty="0">
                <a:latin typeface="TeXGyreHeros"/>
                <a:cs typeface="TeXGyreHeros"/>
              </a:rPr>
              <a:t>se 70-80 </a:t>
            </a:r>
            <a:r>
              <a:rPr sz="1100" spc="-15" dirty="0">
                <a:latin typeface="TeXGyreHeros"/>
                <a:cs typeface="TeXGyreHeros"/>
              </a:rPr>
              <a:t>vjet; fara mbahet </a:t>
            </a:r>
            <a:r>
              <a:rPr sz="1100" spc="-10" dirty="0">
                <a:latin typeface="TeXGyreHeros"/>
                <a:cs typeface="TeXGyreHeros"/>
              </a:rPr>
              <a:t>nga familjet  duke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15" dirty="0">
                <a:latin typeface="TeXGyreHeros"/>
                <a:cs typeface="TeXGyreHeros"/>
              </a:rPr>
              <a:t>trashëguar </a:t>
            </a:r>
            <a:r>
              <a:rPr sz="1100" spc="-10" dirty="0">
                <a:latin typeface="TeXGyreHeros"/>
                <a:cs typeface="TeXGyreHeros"/>
              </a:rPr>
              <a:t>brez pas </a:t>
            </a:r>
            <a:r>
              <a:rPr sz="1100" spc="-15" dirty="0">
                <a:latin typeface="TeXGyreHeros"/>
                <a:cs typeface="TeXGyreHeros"/>
              </a:rPr>
              <a:t>brezi. </a:t>
            </a:r>
            <a:r>
              <a:rPr sz="1100" spc="-10" dirty="0">
                <a:latin typeface="TeXGyreHeros"/>
                <a:cs typeface="TeXGyreHeros"/>
              </a:rPr>
              <a:t>Aktu-  </a:t>
            </a:r>
            <a:r>
              <a:rPr sz="1100" spc="-15" dirty="0">
                <a:latin typeface="TeXGyreHeros"/>
                <a:cs typeface="TeXGyreHeros"/>
              </a:rPr>
              <a:t>alisht zë rreth </a:t>
            </a:r>
            <a:r>
              <a:rPr sz="1100" spc="-10" dirty="0">
                <a:latin typeface="TeXGyreHeros"/>
                <a:cs typeface="TeXGyreHeros"/>
              </a:rPr>
              <a:t>10-15 </a:t>
            </a:r>
            <a:r>
              <a:rPr sz="1100" dirty="0">
                <a:latin typeface="TeXGyreHeros"/>
                <a:cs typeface="TeXGyreHeros"/>
              </a:rPr>
              <a:t>% </a:t>
            </a:r>
            <a:r>
              <a:rPr sz="1100" spc="-5" dirty="0">
                <a:latin typeface="TeXGyreHeros"/>
                <a:cs typeface="TeXGyreHeros"/>
              </a:rPr>
              <a:t>të </a:t>
            </a:r>
            <a:r>
              <a:rPr sz="1100" spc="-15" dirty="0">
                <a:latin typeface="TeXGyreHeros"/>
                <a:cs typeface="TeXGyreHeros"/>
              </a:rPr>
              <a:t>sipërfaqes </a:t>
            </a:r>
            <a:r>
              <a:rPr sz="1100" spc="-10" dirty="0">
                <a:latin typeface="TeXGyreHeros"/>
                <a:cs typeface="TeXGyreHeros"/>
              </a:rPr>
              <a:t>së  </a:t>
            </a:r>
            <a:r>
              <a:rPr sz="1100" spc="-15" dirty="0">
                <a:latin typeface="TeXGyreHeros"/>
                <a:cs typeface="TeXGyreHeros"/>
              </a:rPr>
              <a:t>domates </a:t>
            </a:r>
            <a:r>
              <a:rPr sz="1100" spc="-5" dirty="0">
                <a:latin typeface="TeXGyreHeros"/>
                <a:cs typeface="TeXGyreHeros"/>
              </a:rPr>
              <a:t>në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zonë.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15" dirty="0">
                <a:latin typeface="Arial"/>
                <a:cs typeface="Arial"/>
              </a:rPr>
              <a:t>Përshkrimi:</a:t>
            </a:r>
            <a:endParaRPr sz="1100">
              <a:latin typeface="Arial"/>
              <a:cs typeface="Arial"/>
            </a:endParaRPr>
          </a:p>
          <a:p>
            <a:pPr marL="12700" marR="1322705" indent="179705" algn="just">
              <a:lnSpc>
                <a:spcPct val="106000"/>
              </a:lnSpc>
              <a:spcBef>
                <a:spcPts val="5"/>
              </a:spcBef>
            </a:pPr>
            <a:r>
              <a:rPr sz="1100" spc="-15" dirty="0">
                <a:latin typeface="TeXGyreHeros"/>
                <a:cs typeface="TeXGyreHeros"/>
              </a:rPr>
              <a:t>Bimë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10" dirty="0">
                <a:latin typeface="TeXGyreHeros"/>
                <a:cs typeface="TeXGyreHeros"/>
              </a:rPr>
              <a:t>tipit të </a:t>
            </a:r>
            <a:r>
              <a:rPr sz="1100" spc="-20" dirty="0">
                <a:latin typeface="TeXGyreHeros"/>
                <a:cs typeface="TeXGyreHeros"/>
              </a:rPr>
              <a:t>pakuﬁzuar, </a:t>
            </a:r>
            <a:r>
              <a:rPr sz="1100" spc="-5" dirty="0">
                <a:latin typeface="TeXGyreHeros"/>
                <a:cs typeface="TeXGyreHeros"/>
              </a:rPr>
              <a:t>me </a:t>
            </a:r>
            <a:r>
              <a:rPr sz="1100" spc="-15" dirty="0">
                <a:latin typeface="TeXGyreHeros"/>
                <a:cs typeface="TeXGyreHeros"/>
              </a:rPr>
              <a:t>ndërny-  </a:t>
            </a:r>
            <a:r>
              <a:rPr sz="1100" spc="-10" dirty="0">
                <a:latin typeface="TeXGyreHeros"/>
                <a:cs typeface="TeXGyreHeros"/>
              </a:rPr>
              <a:t>je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të</a:t>
            </a:r>
            <a:r>
              <a:rPr sz="1100" spc="-70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shkurtra;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lulëri</a:t>
            </a:r>
            <a:r>
              <a:rPr sz="1100" spc="-7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thjeshtë,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7-8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lulesa/  bimë, </a:t>
            </a:r>
            <a:r>
              <a:rPr sz="1100" spc="-15" dirty="0">
                <a:latin typeface="TeXGyreHeros"/>
                <a:cs typeface="TeXGyreHeros"/>
              </a:rPr>
              <a:t>me 10-12 fruta </a:t>
            </a:r>
            <a:r>
              <a:rPr sz="1100" spc="-5" dirty="0">
                <a:latin typeface="TeXGyreHeros"/>
                <a:cs typeface="TeXGyreHeros"/>
              </a:rPr>
              <a:t>në </a:t>
            </a:r>
            <a:r>
              <a:rPr sz="1100" spc="-15" dirty="0">
                <a:latin typeface="TeXGyreHeros"/>
                <a:cs typeface="TeXGyreHeros"/>
              </a:rPr>
              <a:t>lulesë; fruta </a:t>
            </a:r>
            <a:r>
              <a:rPr sz="1100" spc="-10" dirty="0">
                <a:latin typeface="TeXGyreHeros"/>
                <a:cs typeface="TeXGyreHeros"/>
              </a:rPr>
              <a:t>të  vegjël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15" dirty="0">
                <a:latin typeface="TeXGyreHeros"/>
                <a:cs typeface="TeXGyreHeros"/>
              </a:rPr>
              <a:t>majucë, </a:t>
            </a:r>
            <a:r>
              <a:rPr sz="1100" spc="-5" dirty="0">
                <a:latin typeface="TeXGyreHeros"/>
                <a:cs typeface="TeXGyreHeros"/>
              </a:rPr>
              <a:t>me </a:t>
            </a:r>
            <a:r>
              <a:rPr sz="1100" spc="-15" dirty="0">
                <a:latin typeface="TeXGyreHeros"/>
                <a:cs typeface="TeXGyreHeros"/>
              </a:rPr>
              <a:t>peshë mesatare </a:t>
            </a:r>
            <a:r>
              <a:rPr sz="1100" spc="275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30-35 g, </a:t>
            </a:r>
            <a:r>
              <a:rPr sz="1100" spc="-15" dirty="0">
                <a:latin typeface="TeXGyreHeros"/>
                <a:cs typeface="TeXGyreHeros"/>
              </a:rPr>
              <a:t>ngjyrë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10" dirty="0">
                <a:latin typeface="TeXGyreHeros"/>
                <a:cs typeface="TeXGyreHeros"/>
              </a:rPr>
              <a:t>kuqe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15" dirty="0">
                <a:latin typeface="TeXGyreHeros"/>
                <a:cs typeface="TeXGyreHeros"/>
              </a:rPr>
              <a:t>plotë, </a:t>
            </a:r>
            <a:r>
              <a:rPr sz="1100" spc="-5" dirty="0">
                <a:latin typeface="TeXGyreHeros"/>
                <a:cs typeface="TeXGyreHeros"/>
              </a:rPr>
              <a:t>me </a:t>
            </a:r>
            <a:r>
              <a:rPr sz="1100" spc="-15" dirty="0">
                <a:latin typeface="TeXGyreHeros"/>
                <a:cs typeface="TeXGyreHeros"/>
              </a:rPr>
              <a:t>shije 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veçantë.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950">
              <a:latin typeface="TeXGyreHeros"/>
              <a:cs typeface="TeXGyreHeros"/>
            </a:endParaRPr>
          </a:p>
          <a:p>
            <a:pPr marL="12700" marR="1322705" indent="179705" algn="just">
              <a:lnSpc>
                <a:spcPct val="105900"/>
              </a:lnSpc>
            </a:pPr>
            <a:r>
              <a:rPr sz="1100" b="1" spc="-15" dirty="0">
                <a:latin typeface="Arial"/>
                <a:cs typeface="Arial"/>
              </a:rPr>
              <a:t>Kultivimi: </a:t>
            </a:r>
            <a:r>
              <a:rPr sz="1100" spc="-15" dirty="0">
                <a:latin typeface="TeXGyreHeros"/>
                <a:cs typeface="TeXGyreHeros"/>
              </a:rPr>
              <a:t>Domate me </a:t>
            </a:r>
            <a:r>
              <a:rPr sz="1100" spc="-10" dirty="0">
                <a:latin typeface="TeXGyreHeros"/>
                <a:cs typeface="TeXGyreHeros"/>
              </a:rPr>
              <a:t>cikël </a:t>
            </a:r>
            <a:r>
              <a:rPr sz="1100" spc="-5" dirty="0">
                <a:latin typeface="TeXGyreHeros"/>
                <a:cs typeface="TeXGyreHeros"/>
              </a:rPr>
              <a:t>të  </a:t>
            </a:r>
            <a:r>
              <a:rPr sz="1100" spc="-20" dirty="0">
                <a:latin typeface="TeXGyreHeros"/>
                <a:cs typeface="TeXGyreHeros"/>
              </a:rPr>
              <a:t>shkurtër. </a:t>
            </a:r>
            <a:r>
              <a:rPr sz="1100" spc="-15" dirty="0">
                <a:latin typeface="TeXGyreHeros"/>
                <a:cs typeface="TeXGyreHeros"/>
              </a:rPr>
              <a:t>Mbillet </a:t>
            </a:r>
            <a:r>
              <a:rPr sz="1100" spc="-10" dirty="0">
                <a:latin typeface="TeXGyreHeros"/>
                <a:cs typeface="TeXGyreHeros"/>
              </a:rPr>
              <a:t>në fushë </a:t>
            </a:r>
            <a:r>
              <a:rPr sz="1100" spc="-15" dirty="0">
                <a:latin typeface="TeXGyreHeros"/>
                <a:cs typeface="TeXGyreHeros"/>
              </a:rPr>
              <a:t>rreth 10-15  </a:t>
            </a:r>
            <a:r>
              <a:rPr sz="1100" spc="-10" dirty="0">
                <a:latin typeface="TeXGyreHeros"/>
                <a:cs typeface="TeXGyreHeros"/>
              </a:rPr>
              <a:t>maj dhe vjelja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15" dirty="0">
                <a:latin typeface="TeXGyreHeros"/>
                <a:cs typeface="TeXGyreHeros"/>
              </a:rPr>
              <a:t>prodhimit </a:t>
            </a:r>
            <a:r>
              <a:rPr sz="1100" spc="-10" dirty="0">
                <a:latin typeface="TeXGyreHeros"/>
                <a:cs typeface="TeXGyreHeros"/>
              </a:rPr>
              <a:t>ﬁllon pas 8-10  </a:t>
            </a:r>
            <a:r>
              <a:rPr sz="1100" spc="-15" dirty="0">
                <a:latin typeface="TeXGyreHeros"/>
                <a:cs typeface="TeXGyreHeros"/>
              </a:rPr>
              <a:t>javë,</a:t>
            </a:r>
            <a:r>
              <a:rPr sz="1100" spc="-7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në</a:t>
            </a:r>
            <a:r>
              <a:rPr sz="1100" spc="-85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mes</a:t>
            </a:r>
            <a:r>
              <a:rPr sz="1100" spc="-85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të</a:t>
            </a:r>
            <a:r>
              <a:rPr sz="1100" spc="-70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korrikut</a:t>
            </a:r>
            <a:r>
              <a:rPr sz="1100" spc="-85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dhe</a:t>
            </a:r>
            <a:r>
              <a:rPr sz="1100" spc="-85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vazhdon</a:t>
            </a:r>
            <a:r>
              <a:rPr sz="1100" spc="-80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deri  në </a:t>
            </a:r>
            <a:r>
              <a:rPr sz="1100" spc="-15" dirty="0">
                <a:latin typeface="TeXGyreHeros"/>
                <a:cs typeface="TeXGyreHeros"/>
              </a:rPr>
              <a:t>ngricat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15" dirty="0">
                <a:latin typeface="TeXGyreHeros"/>
                <a:cs typeface="TeXGyreHeros"/>
              </a:rPr>
              <a:t>para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85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vjeshtës.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15" dirty="0">
                <a:latin typeface="Arial"/>
                <a:cs typeface="Arial"/>
              </a:rPr>
              <a:t>Rendimenti: </a:t>
            </a:r>
            <a:r>
              <a:rPr sz="1100" spc="-15" dirty="0">
                <a:latin typeface="TeXGyreHeros"/>
                <a:cs typeface="TeXGyreHeros"/>
              </a:rPr>
              <a:t>rreth </a:t>
            </a:r>
            <a:r>
              <a:rPr sz="1100" spc="-5" dirty="0">
                <a:latin typeface="TeXGyreHeros"/>
                <a:cs typeface="TeXGyreHeros"/>
              </a:rPr>
              <a:t>15 </a:t>
            </a:r>
            <a:r>
              <a:rPr sz="1100" spc="-10" dirty="0">
                <a:latin typeface="TeXGyreHeros"/>
                <a:cs typeface="TeXGyreHeros"/>
              </a:rPr>
              <a:t>-25</a:t>
            </a:r>
            <a:r>
              <a:rPr sz="1100" spc="-70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kv/dynym.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20" dirty="0">
                <a:latin typeface="Arial"/>
                <a:cs typeface="Arial"/>
              </a:rPr>
              <a:t>Veçantitë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200">
              <a:latin typeface="Arial"/>
              <a:cs typeface="Arial"/>
            </a:endParaRPr>
          </a:p>
          <a:p>
            <a:pPr marL="12700" marR="1322070" indent="179705" algn="just">
              <a:lnSpc>
                <a:spcPct val="106100"/>
              </a:lnSpc>
            </a:pPr>
            <a:r>
              <a:rPr sz="1100" b="1" spc="-15" dirty="0">
                <a:latin typeface="Arial"/>
                <a:cs typeface="Arial"/>
              </a:rPr>
              <a:t>Pozitive: </a:t>
            </a:r>
            <a:r>
              <a:rPr sz="1100" spc="-5" dirty="0">
                <a:latin typeface="TeXGyreHeros"/>
                <a:cs typeface="TeXGyreHeros"/>
              </a:rPr>
              <a:t>Ka </a:t>
            </a:r>
            <a:r>
              <a:rPr sz="1100" spc="-15" dirty="0">
                <a:latin typeface="TeXGyreHeros"/>
                <a:cs typeface="TeXGyreHeros"/>
              </a:rPr>
              <a:t>qëndrueshmëri </a:t>
            </a:r>
            <a:r>
              <a:rPr sz="1100" spc="-10" dirty="0">
                <a:latin typeface="TeXGyreHeros"/>
                <a:cs typeface="TeXGyreHeros"/>
              </a:rPr>
              <a:t>të mirë  </a:t>
            </a:r>
            <a:r>
              <a:rPr sz="1100" spc="-15" dirty="0">
                <a:latin typeface="TeXGyreHeros"/>
                <a:cs typeface="TeXGyreHeros"/>
              </a:rPr>
              <a:t>ndaj</a:t>
            </a:r>
            <a:r>
              <a:rPr sz="1100" spc="275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vrugut  (</a:t>
            </a:r>
            <a:r>
              <a:rPr sz="1100" i="1" spc="-15" dirty="0">
                <a:latin typeface="Arimo"/>
                <a:cs typeface="Arimo"/>
              </a:rPr>
              <a:t>Phytophthora infestans  </a:t>
            </a:r>
            <a:r>
              <a:rPr sz="1100" spc="-10" dirty="0">
                <a:latin typeface="TeXGyreHeros"/>
                <a:cs typeface="TeXGyreHeros"/>
              </a:rPr>
              <a:t>(Mont) </a:t>
            </a:r>
            <a:r>
              <a:rPr sz="1100" spc="-5" dirty="0">
                <a:latin typeface="TeXGyreHeros"/>
                <a:cs typeface="TeXGyreHeros"/>
              </a:rPr>
              <a:t>de </a:t>
            </a:r>
            <a:r>
              <a:rPr sz="1100" spc="-15" dirty="0">
                <a:latin typeface="TeXGyreHeros"/>
                <a:cs typeface="TeXGyreHeros"/>
              </a:rPr>
              <a:t>Bary) </a:t>
            </a:r>
            <a:r>
              <a:rPr sz="1100" spc="-5" dirty="0">
                <a:latin typeface="TeXGyreHeros"/>
                <a:cs typeface="TeXGyreHeros"/>
              </a:rPr>
              <a:t>dhe </a:t>
            </a:r>
            <a:r>
              <a:rPr sz="1100" spc="-15" dirty="0">
                <a:latin typeface="TeXGyreHeros"/>
                <a:cs typeface="TeXGyreHeros"/>
              </a:rPr>
              <a:t>temperaturave </a:t>
            </a:r>
            <a:r>
              <a:rPr sz="1100" spc="-10" dirty="0">
                <a:latin typeface="TeXGyreHeros"/>
                <a:cs typeface="TeXGyreHeros"/>
              </a:rPr>
              <a:t>të  ulëta. Jep </a:t>
            </a:r>
            <a:r>
              <a:rPr sz="1100" spc="-15" dirty="0">
                <a:latin typeface="TeXGyreHeros"/>
                <a:cs typeface="TeXGyreHeros"/>
              </a:rPr>
              <a:t>prodhim </a:t>
            </a:r>
            <a:r>
              <a:rPr sz="1100" spc="-5" dirty="0">
                <a:latin typeface="TeXGyreHeros"/>
                <a:cs typeface="TeXGyreHeros"/>
              </a:rPr>
              <a:t>të </a:t>
            </a:r>
            <a:r>
              <a:rPr sz="1100" spc="-15" dirty="0">
                <a:latin typeface="TeXGyreHeros"/>
                <a:cs typeface="TeXGyreHeros"/>
              </a:rPr>
              <a:t>mirë </a:t>
            </a:r>
            <a:r>
              <a:rPr sz="1100" dirty="0">
                <a:latin typeface="TeXGyreHeros"/>
                <a:cs typeface="TeXGyreHeros"/>
              </a:rPr>
              <a:t>e të </a:t>
            </a:r>
            <a:r>
              <a:rPr sz="1100" spc="-15" dirty="0">
                <a:latin typeface="TeXGyreHeros"/>
                <a:cs typeface="TeXGyreHeros"/>
              </a:rPr>
              <a:t>qëndrue-  shëm.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15" dirty="0">
                <a:latin typeface="Arial"/>
                <a:cs typeface="Arial"/>
              </a:rPr>
              <a:t>Negative: </a:t>
            </a:r>
            <a:r>
              <a:rPr sz="1100" spc="-10" dirty="0">
                <a:latin typeface="TeXGyreHeros"/>
                <a:cs typeface="TeXGyreHeros"/>
              </a:rPr>
              <a:t>Nuk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ka.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15" dirty="0">
                <a:latin typeface="Arial"/>
                <a:cs typeface="Arial"/>
              </a:rPr>
              <a:t>Përdorimi:</a:t>
            </a:r>
            <a:endParaRPr sz="1100">
              <a:latin typeface="Arial"/>
              <a:cs typeface="Arial"/>
            </a:endParaRPr>
          </a:p>
          <a:p>
            <a:pPr marL="12700" marR="1322705" indent="179705" algn="just">
              <a:lnSpc>
                <a:spcPts val="1400"/>
              </a:lnSpc>
              <a:spcBef>
                <a:spcPts val="55"/>
              </a:spcBef>
            </a:pP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100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freskët</a:t>
            </a:r>
            <a:r>
              <a:rPr sz="1100" spc="-90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dhe</a:t>
            </a:r>
            <a:r>
              <a:rPr sz="1100" spc="-100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për</a:t>
            </a:r>
            <a:r>
              <a:rPr sz="1100" spc="-85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gatime</a:t>
            </a:r>
            <a:r>
              <a:rPr sz="1100" spc="-10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90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ndryshme.  Preferohet </a:t>
            </a:r>
            <a:r>
              <a:rPr sz="1100" spc="-10" dirty="0">
                <a:latin typeface="TeXGyreHeros"/>
                <a:cs typeface="TeXGyreHeros"/>
              </a:rPr>
              <a:t>për </a:t>
            </a:r>
            <a:r>
              <a:rPr sz="1100" spc="-15" dirty="0">
                <a:latin typeface="TeXGyreHeros"/>
                <a:cs typeface="TeXGyreHeros"/>
              </a:rPr>
              <a:t>konsum </a:t>
            </a:r>
            <a:r>
              <a:rPr sz="1100" spc="-10" dirty="0">
                <a:latin typeface="TeXGyreHeros"/>
                <a:cs typeface="TeXGyreHeros"/>
              </a:rPr>
              <a:t>në familje dhe  për tregun</a:t>
            </a:r>
            <a:r>
              <a:rPr sz="1100" spc="-70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lokal.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95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15" dirty="0">
                <a:latin typeface="Arial"/>
                <a:cs typeface="Arial"/>
              </a:rPr>
              <a:t>Rreziku: </a:t>
            </a:r>
            <a:r>
              <a:rPr sz="1100" spc="-10" dirty="0">
                <a:latin typeface="TeXGyreHeros"/>
                <a:cs typeface="TeXGyreHeros"/>
              </a:rPr>
              <a:t>Është </a:t>
            </a:r>
            <a:r>
              <a:rPr sz="1100" spc="-5" dirty="0">
                <a:latin typeface="TeXGyreHeros"/>
                <a:cs typeface="TeXGyreHeros"/>
              </a:rPr>
              <a:t>në </a:t>
            </a:r>
            <a:r>
              <a:rPr sz="1100" spc="-10" dirty="0">
                <a:latin typeface="TeXGyreHeros"/>
                <a:cs typeface="TeXGyreHeros"/>
              </a:rPr>
              <a:t>rrezik</a:t>
            </a:r>
            <a:r>
              <a:rPr sz="1100" spc="-100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zhdukjeje.</a:t>
            </a:r>
            <a:endParaRPr sz="1100">
              <a:latin typeface="TeXGyreHeros"/>
              <a:cs typeface="TeXGyreHero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411473" y="1346454"/>
            <a:ext cx="2348865" cy="4139565"/>
            <a:chOff x="3411473" y="1346454"/>
            <a:chExt cx="2348865" cy="4139565"/>
          </a:xfrm>
        </p:grpSpPr>
        <p:sp>
          <p:nvSpPr>
            <p:cNvPr id="4" name="object 4"/>
            <p:cNvSpPr/>
            <p:nvPr/>
          </p:nvSpPr>
          <p:spPr>
            <a:xfrm>
              <a:off x="3413759" y="1348740"/>
              <a:ext cx="2345436" cy="413461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415283" y="1350264"/>
              <a:ext cx="2341245" cy="4131945"/>
            </a:xfrm>
            <a:custGeom>
              <a:avLst/>
              <a:gdLst/>
              <a:ahLst/>
              <a:cxnLst/>
              <a:rect l="l" t="t" r="r" b="b"/>
              <a:pathLst>
                <a:path w="2341245" h="4131945">
                  <a:moveTo>
                    <a:pt x="0" y="0"/>
                  </a:moveTo>
                  <a:lnTo>
                    <a:pt x="0" y="4131564"/>
                  </a:lnTo>
                  <a:lnTo>
                    <a:pt x="2340864" y="4131564"/>
                  </a:lnTo>
                  <a:lnTo>
                    <a:pt x="2340864" y="0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3411473" y="5677662"/>
            <a:ext cx="2348865" cy="2228215"/>
            <a:chOff x="3411473" y="5677662"/>
            <a:chExt cx="2348865" cy="2228215"/>
          </a:xfrm>
        </p:grpSpPr>
        <p:sp>
          <p:nvSpPr>
            <p:cNvPr id="7" name="object 7"/>
            <p:cNvSpPr/>
            <p:nvPr/>
          </p:nvSpPr>
          <p:spPr>
            <a:xfrm>
              <a:off x="3413759" y="5679948"/>
              <a:ext cx="2343912" cy="222199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415283" y="5681472"/>
              <a:ext cx="2341245" cy="2220595"/>
            </a:xfrm>
            <a:custGeom>
              <a:avLst/>
              <a:gdLst/>
              <a:ahLst/>
              <a:cxnLst/>
              <a:rect l="l" t="t" r="r" b="b"/>
              <a:pathLst>
                <a:path w="2341245" h="2220595">
                  <a:moveTo>
                    <a:pt x="0" y="0"/>
                  </a:moveTo>
                  <a:lnTo>
                    <a:pt x="0" y="2220468"/>
                  </a:lnTo>
                  <a:lnTo>
                    <a:pt x="2340864" y="2220468"/>
                  </a:lnTo>
                  <a:lnTo>
                    <a:pt x="2340864" y="0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3093211" y="8572158"/>
            <a:ext cx="321310" cy="15367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900" dirty="0">
                <a:latin typeface="TeXGyreHeros"/>
                <a:cs typeface="TeXGyreHeros"/>
              </a:rPr>
              <a:t>- </a:t>
            </a:r>
            <a:fld id="{81D60167-4931-47E6-BA6A-407CBD079E47}" type="slidenum">
              <a:rPr sz="900" dirty="0">
                <a:latin typeface="TeXGyreHeros"/>
                <a:cs typeface="TeXGyreHeros"/>
              </a:rPr>
              <a:t>9</a:t>
            </a:fld>
            <a:r>
              <a:rPr sz="900" spc="-75" dirty="0">
                <a:latin typeface="TeXGyreHeros"/>
                <a:cs typeface="TeXGyreHeros"/>
              </a:rPr>
              <a:t> </a:t>
            </a:r>
            <a:r>
              <a:rPr sz="900" dirty="0">
                <a:latin typeface="TeXGyreHeros"/>
                <a:cs typeface="TeXGyreHeros"/>
              </a:rPr>
              <a:t>-</a:t>
            </a:r>
            <a:endParaRPr sz="900">
              <a:latin typeface="TeXGyreHeros"/>
              <a:cs typeface="TeXGyreHeros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9780" y="641108"/>
            <a:ext cx="5029835" cy="484695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0"/>
              </a:spcBef>
            </a:pPr>
            <a:r>
              <a:rPr sz="1350" b="1" spc="-5" dirty="0">
                <a:latin typeface="Arial"/>
                <a:cs typeface="Arial"/>
              </a:rPr>
              <a:t>Molla</a:t>
            </a:r>
            <a:r>
              <a:rPr sz="1350" b="1" spc="-55" dirty="0">
                <a:latin typeface="Arial"/>
                <a:cs typeface="Arial"/>
              </a:rPr>
              <a:t> </a:t>
            </a:r>
            <a:r>
              <a:rPr sz="1350" b="1" spc="-5" dirty="0">
                <a:latin typeface="Arial"/>
                <a:cs typeface="Arial"/>
              </a:rPr>
              <a:t>Hajvanie</a:t>
            </a:r>
            <a:endParaRPr sz="13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Arial"/>
              <a:cs typeface="Arial"/>
            </a:endParaRPr>
          </a:p>
          <a:p>
            <a:pPr marL="12700" marR="5715" indent="179705" algn="just">
              <a:lnSpc>
                <a:spcPct val="105500"/>
              </a:lnSpc>
              <a:spcBef>
                <a:spcPts val="1035"/>
              </a:spcBef>
            </a:pPr>
            <a:r>
              <a:rPr sz="1100" b="1" spc="-5" dirty="0">
                <a:latin typeface="Arial"/>
                <a:cs typeface="Arial"/>
              </a:rPr>
              <a:t>Përhapja: </a:t>
            </a:r>
            <a:r>
              <a:rPr sz="1100" spc="-5" dirty="0">
                <a:latin typeface="TeXGyreHeros"/>
                <a:cs typeface="TeXGyreHeros"/>
              </a:rPr>
              <a:t>gjendet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përhapur në juglindje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dirty="0">
                <a:latin typeface="TeXGyreHeros"/>
                <a:cs typeface="TeXGyreHeros"/>
              </a:rPr>
              <a:t>vendit, </a:t>
            </a:r>
            <a:r>
              <a:rPr sz="1100" spc="-5" dirty="0">
                <a:latin typeface="TeXGyreHeros"/>
                <a:cs typeface="TeXGyreHeros"/>
              </a:rPr>
              <a:t>kryesisht në </a:t>
            </a:r>
            <a:r>
              <a:rPr sz="1100" dirty="0">
                <a:latin typeface="TeXGyreHeros"/>
                <a:cs typeface="TeXGyreHeros"/>
              </a:rPr>
              <a:t>zonën e  </a:t>
            </a:r>
            <a:r>
              <a:rPr sz="1100" spc="-5" dirty="0">
                <a:latin typeface="TeXGyreHeros"/>
                <a:cs typeface="TeXGyreHeros"/>
              </a:rPr>
              <a:t>Përmetit dhe shpesh </a:t>
            </a:r>
            <a:r>
              <a:rPr sz="1100" dirty="0">
                <a:latin typeface="TeXGyreHeros"/>
                <a:cs typeface="TeXGyreHeros"/>
              </a:rPr>
              <a:t>quhet </a:t>
            </a:r>
            <a:r>
              <a:rPr sz="1100" spc="-5" dirty="0">
                <a:latin typeface="TeXGyreHeros"/>
                <a:cs typeface="TeXGyreHeros"/>
              </a:rPr>
              <a:t>edhe </a:t>
            </a:r>
            <a:r>
              <a:rPr sz="1100" dirty="0">
                <a:latin typeface="TeXGyreHeros"/>
                <a:cs typeface="TeXGyreHeros"/>
              </a:rPr>
              <a:t>molla e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Lupckës.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Përshkrimi:</a:t>
            </a:r>
            <a:endParaRPr sz="1100">
              <a:latin typeface="Arial"/>
              <a:cs typeface="Arial"/>
            </a:endParaRPr>
          </a:p>
          <a:p>
            <a:pPr marL="12700" marR="5080" indent="179705" algn="just">
              <a:lnSpc>
                <a:spcPts val="1400"/>
              </a:lnSpc>
              <a:spcBef>
                <a:spcPts val="55"/>
              </a:spcBef>
            </a:pPr>
            <a:r>
              <a:rPr sz="1100" dirty="0">
                <a:latin typeface="TeXGyreHeros"/>
                <a:cs typeface="TeXGyreHeros"/>
              </a:rPr>
              <a:t>Pema </a:t>
            </a:r>
            <a:r>
              <a:rPr sz="1100" spc="-5" dirty="0">
                <a:latin typeface="TeXGyreHeros"/>
                <a:cs typeface="TeXGyreHeros"/>
              </a:rPr>
              <a:t>është </a:t>
            </a:r>
            <a:r>
              <a:rPr sz="1100" dirty="0">
                <a:latin typeface="TeXGyreHeros"/>
                <a:cs typeface="TeXGyreHeros"/>
              </a:rPr>
              <a:t>me rritje </a:t>
            </a:r>
            <a:r>
              <a:rPr sz="1100" spc="-5" dirty="0">
                <a:latin typeface="TeXGyreHeros"/>
                <a:cs typeface="TeXGyreHeros"/>
              </a:rPr>
              <a:t>mesatare në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fuqishme, </a:t>
            </a:r>
            <a:r>
              <a:rPr sz="1100" dirty="0">
                <a:latin typeface="TeXGyreHeros"/>
                <a:cs typeface="TeXGyreHeros"/>
              </a:rPr>
              <a:t>me kurorë të </a:t>
            </a:r>
            <a:r>
              <a:rPr sz="1100" spc="-5" dirty="0">
                <a:latin typeface="TeXGyreHeros"/>
                <a:cs typeface="TeXGyreHeros"/>
              </a:rPr>
              <a:t>gjerë. Degët janë  të</a:t>
            </a:r>
            <a:r>
              <a:rPr sz="1100" spc="9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drejta</a:t>
            </a:r>
            <a:r>
              <a:rPr sz="1100" spc="7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dhe</a:t>
            </a:r>
            <a:r>
              <a:rPr sz="1100" spc="7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7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trasha.</a:t>
            </a:r>
            <a:r>
              <a:rPr sz="1100" spc="7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Lastarët</a:t>
            </a:r>
            <a:r>
              <a:rPr sz="1100" spc="9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njëvjeçar</a:t>
            </a:r>
            <a:r>
              <a:rPr sz="1100" spc="7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janë</a:t>
            </a:r>
            <a:r>
              <a:rPr sz="1100" spc="7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gri</a:t>
            </a:r>
            <a:r>
              <a:rPr sz="1100" spc="6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me</a:t>
            </a:r>
            <a:r>
              <a:rPr sz="1100" spc="8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lenticela</a:t>
            </a:r>
            <a:r>
              <a:rPr sz="1100" spc="7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8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rrumbullakëta.</a:t>
            </a:r>
            <a:endParaRPr sz="1100">
              <a:latin typeface="TeXGyreHeros"/>
              <a:cs typeface="TeXGyreHeros"/>
            </a:endParaRPr>
          </a:p>
          <a:p>
            <a:pPr marL="12700" marR="5080" algn="just">
              <a:lnSpc>
                <a:spcPts val="1390"/>
              </a:lnSpc>
              <a:spcBef>
                <a:spcPts val="15"/>
              </a:spcBef>
            </a:pPr>
            <a:r>
              <a:rPr sz="1100" spc="-5" dirty="0">
                <a:latin typeface="TeXGyreHeros"/>
                <a:cs typeface="TeXGyreHeros"/>
              </a:rPr>
              <a:t>Gjethja është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formë ovale, </a:t>
            </a:r>
            <a:r>
              <a:rPr sz="1100" dirty="0">
                <a:latin typeface="TeXGyreHeros"/>
                <a:cs typeface="TeXGyreHeros"/>
              </a:rPr>
              <a:t>e gjerë </a:t>
            </a:r>
            <a:r>
              <a:rPr sz="1100" spc="-5" dirty="0">
                <a:latin typeface="TeXGyreHeros"/>
                <a:cs typeface="TeXGyreHeros"/>
              </a:rPr>
              <a:t>me ngjyrë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spc="-10" dirty="0">
                <a:latin typeface="TeXGyreHeros"/>
                <a:cs typeface="TeXGyreHeros"/>
              </a:rPr>
              <a:t>gjelbër,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lehtë. </a:t>
            </a:r>
            <a:r>
              <a:rPr sz="1100" dirty="0">
                <a:latin typeface="TeXGyreHeros"/>
                <a:cs typeface="TeXGyreHeros"/>
              </a:rPr>
              <a:t>Lulet </a:t>
            </a:r>
            <a:r>
              <a:rPr sz="1100" spc="-5" dirty="0">
                <a:latin typeface="TeXGyreHeros"/>
                <a:cs typeface="TeXGyreHeros"/>
              </a:rPr>
              <a:t>janë të  mëdha</a:t>
            </a:r>
            <a:r>
              <a:rPr sz="1100" spc="11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dhe</a:t>
            </a:r>
            <a:r>
              <a:rPr sz="1100" spc="105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me</a:t>
            </a:r>
            <a:r>
              <a:rPr sz="1100" spc="10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ngjyrë</a:t>
            </a:r>
            <a:r>
              <a:rPr sz="1100" spc="11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114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bardhë.</a:t>
            </a:r>
            <a:r>
              <a:rPr sz="1100" spc="114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Fryti</a:t>
            </a:r>
            <a:r>
              <a:rPr sz="1100" spc="114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është</a:t>
            </a:r>
            <a:r>
              <a:rPr sz="1100" spc="120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mesatar,</a:t>
            </a:r>
            <a:r>
              <a:rPr sz="1100" spc="114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në</a:t>
            </a:r>
            <a:r>
              <a:rPr sz="1100" spc="10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formë</a:t>
            </a:r>
            <a:r>
              <a:rPr sz="1100" spc="11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10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rrumbullakët</a:t>
            </a:r>
            <a:endParaRPr sz="1100">
              <a:latin typeface="TeXGyreHeros"/>
              <a:cs typeface="TeXGyreHeros"/>
            </a:endParaRPr>
          </a:p>
          <a:p>
            <a:pPr marL="12700" algn="just">
              <a:lnSpc>
                <a:spcPct val="100000"/>
              </a:lnSpc>
              <a:spcBef>
                <a:spcPts val="25"/>
              </a:spcBef>
            </a:pP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7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sheshtë,</a:t>
            </a:r>
            <a:r>
              <a:rPr sz="1100" spc="6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zakonisht</a:t>
            </a:r>
            <a:r>
              <a:rPr sz="1100" spc="6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asimetrik.</a:t>
            </a:r>
            <a:r>
              <a:rPr sz="1100" spc="6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Bishti</a:t>
            </a:r>
            <a:r>
              <a:rPr sz="1100" spc="7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është</a:t>
            </a:r>
            <a:r>
              <a:rPr sz="1100" spc="7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i</a:t>
            </a:r>
            <a:r>
              <a:rPr sz="1100" spc="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shkurtër</a:t>
            </a:r>
            <a:r>
              <a:rPr sz="1100" spc="6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në</a:t>
            </a:r>
            <a:r>
              <a:rPr sz="1100" spc="65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mesatar,</a:t>
            </a:r>
            <a:r>
              <a:rPr sz="1100" spc="6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mesatarisht</a:t>
            </a:r>
            <a:r>
              <a:rPr sz="1100" spc="6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i</a:t>
            </a:r>
            <a:endParaRPr sz="1100">
              <a:latin typeface="TeXGyreHeros"/>
              <a:cs typeface="TeXGyreHeros"/>
            </a:endParaRPr>
          </a:p>
          <a:p>
            <a:pPr marL="12700" marR="5080" algn="just">
              <a:lnSpc>
                <a:spcPct val="105900"/>
              </a:lnSpc>
              <a:spcBef>
                <a:spcPts val="10"/>
              </a:spcBef>
            </a:pPr>
            <a:r>
              <a:rPr sz="1100" spc="-5" dirty="0">
                <a:latin typeface="TeXGyreHeros"/>
                <a:cs typeface="TeXGyreHeros"/>
              </a:rPr>
              <a:t>trashë. Kaliksi </a:t>
            </a:r>
            <a:r>
              <a:rPr sz="1100" dirty="0">
                <a:latin typeface="TeXGyreHeros"/>
                <a:cs typeface="TeXGyreHeros"/>
              </a:rPr>
              <a:t>është i thellë dhe i </a:t>
            </a:r>
            <a:r>
              <a:rPr sz="1100" spc="-5" dirty="0">
                <a:latin typeface="TeXGyreHeros"/>
                <a:cs typeface="TeXGyreHeros"/>
              </a:rPr>
              <a:t>gjerë. </a:t>
            </a:r>
            <a:r>
              <a:rPr sz="1100" dirty="0">
                <a:latin typeface="TeXGyreHeros"/>
                <a:cs typeface="TeXGyreHeros"/>
              </a:rPr>
              <a:t>Lëkura e </a:t>
            </a:r>
            <a:r>
              <a:rPr sz="1100" spc="-5" dirty="0">
                <a:latin typeface="TeXGyreHeros"/>
                <a:cs typeface="TeXGyreHeros"/>
              </a:rPr>
              <a:t>frytit është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gjelbër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mbi ng-  </a:t>
            </a:r>
            <a:r>
              <a:rPr sz="1100" dirty="0">
                <a:latin typeface="TeXGyreHeros"/>
                <a:cs typeface="TeXGyreHeros"/>
              </a:rPr>
              <a:t>jyrim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kuq.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Tuli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është</a:t>
            </a:r>
            <a:r>
              <a:rPr sz="1100" spc="-1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i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bardhë,</a:t>
            </a:r>
            <a:r>
              <a:rPr sz="1100" spc="-1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i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lëngshëm,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mesatarisht</a:t>
            </a:r>
            <a:r>
              <a:rPr sz="1100" spc="-1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i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fortë,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me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shije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ëmbël  në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dirty="0">
                <a:latin typeface="TeXGyreHeros"/>
                <a:cs typeface="TeXGyreHeros"/>
              </a:rPr>
              <a:t>thartë të </a:t>
            </a:r>
            <a:r>
              <a:rPr sz="1100" spc="-10" dirty="0">
                <a:latin typeface="TeXGyreHeros"/>
                <a:cs typeface="TeXGyreHeros"/>
              </a:rPr>
              <a:t>balancuar, </a:t>
            </a:r>
            <a:r>
              <a:rPr sz="1100" dirty="0">
                <a:latin typeface="TeXGyreHeros"/>
                <a:cs typeface="TeXGyreHeros"/>
              </a:rPr>
              <a:t>me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aromë.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950">
              <a:latin typeface="TeXGyreHeros"/>
              <a:cs typeface="TeXGyreHeros"/>
            </a:endParaRPr>
          </a:p>
          <a:p>
            <a:pPr marL="192405" marR="3694429">
              <a:lnSpc>
                <a:spcPct val="106400"/>
              </a:lnSpc>
            </a:pPr>
            <a:r>
              <a:rPr sz="1100" b="1" spc="-5" dirty="0">
                <a:latin typeface="Arial"/>
                <a:cs typeface="Arial"/>
              </a:rPr>
              <a:t>Karakteristikat</a:t>
            </a:r>
            <a:r>
              <a:rPr sz="1100" b="1" spc="-4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të  </a:t>
            </a:r>
            <a:r>
              <a:rPr sz="1100" b="1" spc="-5" dirty="0">
                <a:latin typeface="Arial"/>
                <a:cs typeface="Arial"/>
              </a:rPr>
              <a:t>tjera:</a:t>
            </a:r>
            <a:endParaRPr sz="1100">
              <a:latin typeface="Arial"/>
              <a:cs typeface="Arial"/>
            </a:endParaRPr>
          </a:p>
          <a:p>
            <a:pPr marL="12700" marR="3207385" indent="179705" algn="just">
              <a:lnSpc>
                <a:spcPct val="106000"/>
              </a:lnSpc>
              <a:spcBef>
                <a:spcPts val="5"/>
              </a:spcBef>
            </a:pPr>
            <a:r>
              <a:rPr sz="1100" spc="-15" dirty="0">
                <a:latin typeface="TeXGyreHeros"/>
                <a:cs typeface="TeXGyreHeros"/>
              </a:rPr>
              <a:t>Lulëzimi</a:t>
            </a:r>
            <a:r>
              <a:rPr sz="1100" spc="275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është  </a:t>
            </a:r>
            <a:r>
              <a:rPr sz="1100" spc="-20" dirty="0">
                <a:latin typeface="TeXGyreHeros"/>
                <a:cs typeface="TeXGyreHeros"/>
              </a:rPr>
              <a:t>mesatar.  </a:t>
            </a:r>
            <a:r>
              <a:rPr sz="1100" spc="-15" dirty="0">
                <a:latin typeface="TeXGyreHeros"/>
                <a:cs typeface="TeXGyreHeros"/>
              </a:rPr>
              <a:t>Frutat piqet </a:t>
            </a:r>
            <a:r>
              <a:rPr sz="1100" spc="-10" dirty="0">
                <a:latin typeface="TeXGyreHeros"/>
                <a:cs typeface="TeXGyreHeros"/>
              </a:rPr>
              <a:t>në mes </a:t>
            </a:r>
            <a:r>
              <a:rPr sz="1100" spc="-5" dirty="0">
                <a:latin typeface="TeXGyreHeros"/>
                <a:cs typeface="TeXGyreHeros"/>
              </a:rPr>
              <a:t>të </a:t>
            </a:r>
            <a:r>
              <a:rPr sz="1100" spc="-15" dirty="0">
                <a:latin typeface="TeXGyreHeros"/>
                <a:cs typeface="TeXGyreHeros"/>
              </a:rPr>
              <a:t>tetorit,  dëmtohen lehtë gjatë vjeljes  </a:t>
            </a:r>
            <a:r>
              <a:rPr sz="1100" spc="-10" dirty="0">
                <a:latin typeface="TeXGyreHeros"/>
                <a:cs typeface="TeXGyreHeros"/>
              </a:rPr>
              <a:t>dhe </a:t>
            </a:r>
            <a:r>
              <a:rPr sz="1100" spc="-15" dirty="0">
                <a:latin typeface="TeXGyreHeros"/>
                <a:cs typeface="TeXGyreHeros"/>
              </a:rPr>
              <a:t>transportimit. Konsumo-  </a:t>
            </a:r>
            <a:r>
              <a:rPr sz="1100" spc="-10" dirty="0">
                <a:latin typeface="TeXGyreHeros"/>
                <a:cs typeface="TeXGyreHeros"/>
              </a:rPr>
              <a:t>hen </a:t>
            </a:r>
            <a:r>
              <a:rPr sz="1100" spc="-15" dirty="0">
                <a:latin typeface="TeXGyreHeros"/>
                <a:cs typeface="TeXGyreHeros"/>
              </a:rPr>
              <a:t>menjëherë </a:t>
            </a:r>
            <a:r>
              <a:rPr sz="1100" spc="-10" dirty="0">
                <a:latin typeface="TeXGyreHeros"/>
                <a:cs typeface="TeXGyreHeros"/>
              </a:rPr>
              <a:t>mbas </a:t>
            </a:r>
            <a:r>
              <a:rPr sz="1100" spc="-15" dirty="0">
                <a:latin typeface="TeXGyreHeros"/>
                <a:cs typeface="TeXGyreHeros"/>
              </a:rPr>
              <a:t>vjeljes  </a:t>
            </a:r>
            <a:r>
              <a:rPr sz="1100" spc="-10" dirty="0">
                <a:latin typeface="TeXGyreHeros"/>
                <a:cs typeface="TeXGyreHeros"/>
              </a:rPr>
              <a:t>dhe nuk ruhen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gjatë.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  <a:spcBef>
                <a:spcPts val="5"/>
              </a:spcBef>
            </a:pPr>
            <a:r>
              <a:rPr sz="1100" b="1" spc="-5" dirty="0">
                <a:latin typeface="Arial"/>
                <a:cs typeface="Arial"/>
              </a:rPr>
              <a:t>Përdorimi:</a:t>
            </a:r>
            <a:endParaRPr sz="1100">
              <a:latin typeface="Arial"/>
              <a:cs typeface="Arial"/>
            </a:endParaRPr>
          </a:p>
          <a:p>
            <a:pPr marL="192405">
              <a:lnSpc>
                <a:spcPct val="100000"/>
              </a:lnSpc>
              <a:spcBef>
                <a:spcPts val="80"/>
              </a:spcBef>
            </a:pPr>
            <a:r>
              <a:rPr sz="1100" spc="-5" dirty="0">
                <a:latin typeface="TeXGyreHeros"/>
                <a:cs typeface="TeXGyreHeros"/>
              </a:rPr>
              <a:t>Për </a:t>
            </a:r>
            <a:r>
              <a:rPr sz="1100" dirty="0">
                <a:latin typeface="TeXGyreHeros"/>
                <a:cs typeface="TeXGyreHeros"/>
              </a:rPr>
              <a:t>konsum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1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freskët.</a:t>
            </a:r>
            <a:endParaRPr sz="1100">
              <a:latin typeface="TeXGyreHeros"/>
              <a:cs typeface="TeXGyreHero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663189" y="3406902"/>
            <a:ext cx="3133725" cy="3980815"/>
            <a:chOff x="2663189" y="3406902"/>
            <a:chExt cx="3133725" cy="3980815"/>
          </a:xfrm>
        </p:grpSpPr>
        <p:sp>
          <p:nvSpPr>
            <p:cNvPr id="4" name="object 4"/>
            <p:cNvSpPr/>
            <p:nvPr/>
          </p:nvSpPr>
          <p:spPr>
            <a:xfrm>
              <a:off x="2666999" y="3410712"/>
              <a:ext cx="3127248" cy="397611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666999" y="3410712"/>
              <a:ext cx="3126105" cy="3973195"/>
            </a:xfrm>
            <a:custGeom>
              <a:avLst/>
              <a:gdLst/>
              <a:ahLst/>
              <a:cxnLst/>
              <a:rect l="l" t="t" r="r" b="b"/>
              <a:pathLst>
                <a:path w="3126104" h="3973195">
                  <a:moveTo>
                    <a:pt x="0" y="0"/>
                  </a:moveTo>
                  <a:lnTo>
                    <a:pt x="0" y="3973068"/>
                  </a:lnTo>
                  <a:lnTo>
                    <a:pt x="3125724" y="3973068"/>
                  </a:lnTo>
                  <a:lnTo>
                    <a:pt x="3125724" y="0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41275">
              <a:lnSpc>
                <a:spcPct val="100000"/>
              </a:lnSpc>
              <a:spcBef>
                <a:spcPts val="15"/>
              </a:spcBef>
            </a:pPr>
            <a:r>
              <a:rPr dirty="0"/>
              <a:t>- </a:t>
            </a:r>
            <a:fld id="{81D60167-4931-47E6-BA6A-407CBD079E47}" type="slidenum">
              <a:rPr dirty="0"/>
              <a:t>90</a:t>
            </a:fld>
            <a:r>
              <a:rPr spc="-100" dirty="0"/>
              <a:t> </a:t>
            </a:r>
            <a:r>
              <a:rPr dirty="0"/>
              <a:t>-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43204" y="641108"/>
            <a:ext cx="5029835" cy="449135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0"/>
              </a:spcBef>
            </a:pPr>
            <a:r>
              <a:rPr sz="1350" b="1" spc="-5" dirty="0">
                <a:latin typeface="Arial"/>
                <a:cs typeface="Arial"/>
              </a:rPr>
              <a:t>Molla Shëndëllia e</a:t>
            </a:r>
            <a:r>
              <a:rPr sz="1350" b="1" spc="25" dirty="0">
                <a:latin typeface="Arial"/>
                <a:cs typeface="Arial"/>
              </a:rPr>
              <a:t> </a:t>
            </a:r>
            <a:r>
              <a:rPr sz="1350" b="1" spc="-5" dirty="0">
                <a:latin typeface="Arial"/>
                <a:cs typeface="Arial"/>
              </a:rPr>
              <a:t>Hoçishtit</a:t>
            </a:r>
            <a:endParaRPr sz="13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Arial"/>
              <a:cs typeface="Arial"/>
            </a:endParaRPr>
          </a:p>
          <a:p>
            <a:pPr marL="192405">
              <a:lnSpc>
                <a:spcPct val="100000"/>
              </a:lnSpc>
              <a:spcBef>
                <a:spcPts val="1110"/>
              </a:spcBef>
            </a:pPr>
            <a:r>
              <a:rPr sz="1100" b="1" spc="-5" dirty="0">
                <a:latin typeface="Arial"/>
                <a:cs typeface="Arial"/>
              </a:rPr>
              <a:t>Përhapja: </a:t>
            </a:r>
            <a:r>
              <a:rPr sz="1100" spc="-5" dirty="0">
                <a:latin typeface="TeXGyreHeros"/>
                <a:cs typeface="TeXGyreHeros"/>
              </a:rPr>
              <a:t>gjendet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juglindje të vendit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Korçë,</a:t>
            </a:r>
            <a:r>
              <a:rPr sz="1100" spc="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Hoçisht.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Përshkrimi:</a:t>
            </a:r>
            <a:endParaRPr sz="1100">
              <a:latin typeface="Arial"/>
              <a:cs typeface="Arial"/>
            </a:endParaRPr>
          </a:p>
          <a:p>
            <a:pPr marL="12700" marR="5080" indent="179705" algn="just">
              <a:lnSpc>
                <a:spcPct val="106000"/>
              </a:lnSpc>
              <a:spcBef>
                <a:spcPts val="5"/>
              </a:spcBef>
            </a:pPr>
            <a:r>
              <a:rPr sz="1100" dirty="0">
                <a:latin typeface="TeXGyreHeros"/>
                <a:cs typeface="TeXGyreHeros"/>
              </a:rPr>
              <a:t>Pema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është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me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rritje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fuqishme,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me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kurorë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gjerë.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Degët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janë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pak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përku-  lura,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lëmuara. Lastarët njëvjeçar janë </a:t>
            </a:r>
            <a:r>
              <a:rPr sz="1100" dirty="0">
                <a:latin typeface="TeXGyreHeros"/>
                <a:cs typeface="TeXGyreHeros"/>
              </a:rPr>
              <a:t>gri </a:t>
            </a:r>
            <a:r>
              <a:rPr sz="1100" spc="-5" dirty="0">
                <a:latin typeface="TeXGyreHeros"/>
                <a:cs typeface="TeXGyreHeros"/>
              </a:rPr>
              <a:t>me </a:t>
            </a:r>
            <a:r>
              <a:rPr sz="1100" dirty="0">
                <a:latin typeface="TeXGyreHeros"/>
                <a:cs typeface="TeXGyreHeros"/>
              </a:rPr>
              <a:t>lenticela të </a:t>
            </a:r>
            <a:r>
              <a:rPr sz="1100" spc="-5" dirty="0">
                <a:latin typeface="TeXGyreHeros"/>
                <a:cs typeface="TeXGyreHeros"/>
              </a:rPr>
              <a:t>rrumbullakëta. Gjethja  është mesatare,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dirty="0">
                <a:latin typeface="TeXGyreHeros"/>
                <a:cs typeface="TeXGyreHeros"/>
              </a:rPr>
              <a:t>formë </a:t>
            </a:r>
            <a:r>
              <a:rPr sz="1100" spc="-5" dirty="0">
                <a:latin typeface="TeXGyreHeros"/>
                <a:cs typeface="TeXGyreHeros"/>
              </a:rPr>
              <a:t>ovale,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dirty="0">
                <a:latin typeface="TeXGyreHeros"/>
                <a:cs typeface="TeXGyreHeros"/>
              </a:rPr>
              <a:t>ngjyrë </a:t>
            </a:r>
            <a:r>
              <a:rPr sz="1100" spc="-5" dirty="0">
                <a:latin typeface="TeXGyreHeros"/>
                <a:cs typeface="TeXGyreHeros"/>
              </a:rPr>
              <a:t>të gjelbër të lehtë hde </a:t>
            </a:r>
            <a:r>
              <a:rPr sz="1100" dirty="0">
                <a:latin typeface="TeXGyreHeros"/>
                <a:cs typeface="TeXGyreHeros"/>
              </a:rPr>
              <a:t>buzë </a:t>
            </a:r>
            <a:r>
              <a:rPr sz="1100" spc="-5" dirty="0">
                <a:latin typeface="TeXGyreHeros"/>
                <a:cs typeface="TeXGyreHeros"/>
              </a:rPr>
              <a:t>të dhëm-  bëzuara. </a:t>
            </a:r>
            <a:r>
              <a:rPr sz="1100" dirty="0">
                <a:latin typeface="TeXGyreHeros"/>
                <a:cs typeface="TeXGyreHeros"/>
              </a:rPr>
              <a:t>Lulet </a:t>
            </a:r>
            <a:r>
              <a:rPr sz="1100" spc="-5" dirty="0">
                <a:latin typeface="TeXGyreHeros"/>
                <a:cs typeface="TeXGyreHeros"/>
              </a:rPr>
              <a:t>janë </a:t>
            </a:r>
            <a:r>
              <a:rPr sz="1100" dirty="0">
                <a:latin typeface="TeXGyreHeros"/>
                <a:cs typeface="TeXGyreHeros"/>
              </a:rPr>
              <a:t>të mëdha </a:t>
            </a:r>
            <a:r>
              <a:rPr sz="1100" spc="-5" dirty="0">
                <a:latin typeface="TeXGyreHeros"/>
                <a:cs typeface="TeXGyreHeros"/>
              </a:rPr>
              <a:t>dhe </a:t>
            </a:r>
            <a:r>
              <a:rPr sz="1100" dirty="0">
                <a:latin typeface="TeXGyreHeros"/>
                <a:cs typeface="TeXGyreHeros"/>
              </a:rPr>
              <a:t>me ngjyrë të </a:t>
            </a:r>
            <a:r>
              <a:rPr sz="1100" spc="-5" dirty="0">
                <a:latin typeface="TeXGyreHeros"/>
                <a:cs typeface="TeXGyreHeros"/>
              </a:rPr>
              <a:t>bardhë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rozë. Fryti është</a:t>
            </a:r>
            <a:r>
              <a:rPr sz="1100" spc="-1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mesa-  </a:t>
            </a:r>
            <a:r>
              <a:rPr sz="1100" spc="-20" dirty="0">
                <a:latin typeface="TeXGyreHeros"/>
                <a:cs typeface="TeXGyreHeros"/>
              </a:rPr>
              <a:t>tar, </a:t>
            </a:r>
            <a:r>
              <a:rPr sz="1100" spc="-5" dirty="0">
                <a:latin typeface="TeXGyreHeros"/>
                <a:cs typeface="TeXGyreHeros"/>
              </a:rPr>
              <a:t>në formë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rrumbullakët të sheshtë, </a:t>
            </a:r>
            <a:r>
              <a:rPr sz="1100" dirty="0">
                <a:latin typeface="TeXGyreHeros"/>
                <a:cs typeface="TeXGyreHeros"/>
              </a:rPr>
              <a:t>zakonisht </a:t>
            </a:r>
            <a:r>
              <a:rPr sz="1100" spc="-5" dirty="0">
                <a:latin typeface="TeXGyreHeros"/>
                <a:cs typeface="TeXGyreHeros"/>
              </a:rPr>
              <a:t>asimetrik. Bishti është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gjatë, </a:t>
            </a:r>
            <a:r>
              <a:rPr sz="1100" dirty="0">
                <a:latin typeface="TeXGyreHeros"/>
                <a:cs typeface="TeXGyreHeros"/>
              </a:rPr>
              <a:t>i  </a:t>
            </a:r>
            <a:r>
              <a:rPr sz="1100" spc="-5" dirty="0">
                <a:latin typeface="TeXGyreHeros"/>
                <a:cs typeface="TeXGyreHeros"/>
              </a:rPr>
              <a:t>hollë. Kaliksi është </a:t>
            </a:r>
            <a:r>
              <a:rPr sz="1100" spc="-10" dirty="0">
                <a:latin typeface="TeXGyreHeros"/>
                <a:cs typeface="TeXGyreHeros"/>
              </a:rPr>
              <a:t>mesatar. </a:t>
            </a:r>
            <a:r>
              <a:rPr sz="1100" dirty="0">
                <a:latin typeface="TeXGyreHeros"/>
                <a:cs typeface="TeXGyreHeros"/>
              </a:rPr>
              <a:t>Lëkura e </a:t>
            </a:r>
            <a:r>
              <a:rPr sz="1100" spc="-5" dirty="0">
                <a:latin typeface="TeXGyreHeros"/>
                <a:cs typeface="TeXGyreHeros"/>
              </a:rPr>
              <a:t>frytit është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trashë, </a:t>
            </a:r>
            <a:r>
              <a:rPr sz="1100" dirty="0">
                <a:latin typeface="TeXGyreHeros"/>
                <a:cs typeface="TeXGyreHeros"/>
              </a:rPr>
              <a:t>e verdhë në </a:t>
            </a:r>
            <a:r>
              <a:rPr sz="1100" spc="-5" dirty="0">
                <a:latin typeface="TeXGyreHeros"/>
                <a:cs typeface="TeXGyreHeros"/>
              </a:rPr>
              <a:t>të gjelbër  </a:t>
            </a:r>
            <a:r>
              <a:rPr sz="1100" dirty="0">
                <a:latin typeface="TeXGyreHeros"/>
                <a:cs typeface="TeXGyreHeros"/>
              </a:rPr>
              <a:t>me mbi ngjyrim të kuq </a:t>
            </a:r>
            <a:r>
              <a:rPr sz="1100" spc="-5" dirty="0">
                <a:latin typeface="TeXGyreHeros"/>
                <a:cs typeface="TeXGyreHeros"/>
              </a:rPr>
              <a:t>në </a:t>
            </a:r>
            <a:r>
              <a:rPr sz="1100" dirty="0">
                <a:latin typeface="TeXGyreHeros"/>
                <a:cs typeface="TeXGyreHeros"/>
              </a:rPr>
              <a:t>pjesën më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madhe të sipërfaqes. </a:t>
            </a:r>
            <a:r>
              <a:rPr sz="1100" spc="-10" dirty="0">
                <a:latin typeface="TeXGyreHeros"/>
                <a:cs typeface="TeXGyreHeros"/>
              </a:rPr>
              <a:t>Tuli </a:t>
            </a:r>
            <a:r>
              <a:rPr sz="1100" dirty="0">
                <a:latin typeface="TeXGyreHeros"/>
                <a:cs typeface="TeXGyreHeros"/>
              </a:rPr>
              <a:t>është i </a:t>
            </a:r>
            <a:r>
              <a:rPr sz="1100" spc="-5" dirty="0">
                <a:latin typeface="TeXGyreHeros"/>
                <a:cs typeface="TeXGyreHeros"/>
              </a:rPr>
              <a:t>bardhë  në </a:t>
            </a:r>
            <a:r>
              <a:rPr sz="1100" dirty="0">
                <a:latin typeface="TeXGyreHeros"/>
                <a:cs typeface="TeXGyreHeros"/>
              </a:rPr>
              <a:t>krem, i </a:t>
            </a:r>
            <a:r>
              <a:rPr sz="1100" spc="-5" dirty="0">
                <a:latin typeface="TeXGyreHeros"/>
                <a:cs typeface="TeXGyreHeros"/>
              </a:rPr>
              <a:t>lëngshëm, mesatarisht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fortë,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ëmbël </a:t>
            </a:r>
            <a:r>
              <a:rPr sz="1100" dirty="0">
                <a:latin typeface="TeXGyreHeros"/>
                <a:cs typeface="TeXGyreHeros"/>
              </a:rPr>
              <a:t>, </a:t>
            </a:r>
            <a:r>
              <a:rPr sz="1100" spc="-5" dirty="0">
                <a:latin typeface="TeXGyreHeros"/>
                <a:cs typeface="TeXGyreHeros"/>
              </a:rPr>
              <a:t>me </a:t>
            </a:r>
            <a:r>
              <a:rPr sz="1100" dirty="0">
                <a:latin typeface="TeXGyreHeros"/>
                <a:cs typeface="TeXGyreHeros"/>
              </a:rPr>
              <a:t>aromë të</a:t>
            </a:r>
            <a:r>
              <a:rPr sz="1100" spc="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këndshme.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</a:pPr>
            <a:endParaRPr sz="12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750">
              <a:latin typeface="TeXGyreHeros"/>
              <a:cs typeface="TeXGyreHeros"/>
            </a:endParaRPr>
          </a:p>
          <a:p>
            <a:pPr marL="12700" marR="2755265" indent="179705" algn="just">
              <a:lnSpc>
                <a:spcPct val="106200"/>
              </a:lnSpc>
            </a:pPr>
            <a:r>
              <a:rPr sz="1100" b="1" spc="-5" dirty="0">
                <a:latin typeface="Arial"/>
                <a:cs typeface="Arial"/>
              </a:rPr>
              <a:t>Karakteristikat </a:t>
            </a:r>
            <a:r>
              <a:rPr sz="1100" b="1" dirty="0">
                <a:latin typeface="Arial"/>
                <a:cs typeface="Arial"/>
              </a:rPr>
              <a:t>të </a:t>
            </a:r>
            <a:r>
              <a:rPr sz="1100" b="1" spc="-5" dirty="0">
                <a:latin typeface="Arial"/>
                <a:cs typeface="Arial"/>
              </a:rPr>
              <a:t>tjera: </a:t>
            </a:r>
            <a:r>
              <a:rPr sz="1100" dirty="0">
                <a:latin typeface="TeXGyreHeros"/>
                <a:cs typeface="TeXGyreHeros"/>
              </a:rPr>
              <a:t>Lulëzimi  </a:t>
            </a:r>
            <a:r>
              <a:rPr sz="1100" spc="-5" dirty="0">
                <a:latin typeface="TeXGyreHeros"/>
                <a:cs typeface="TeXGyreHeros"/>
              </a:rPr>
              <a:t>është </a:t>
            </a:r>
            <a:r>
              <a:rPr sz="1100" dirty="0">
                <a:latin typeface="TeXGyreHeros"/>
                <a:cs typeface="TeXGyreHeros"/>
              </a:rPr>
              <a:t>i vonshëm. </a:t>
            </a:r>
            <a:r>
              <a:rPr sz="1100" spc="-5" dirty="0">
                <a:latin typeface="TeXGyreHeros"/>
                <a:cs typeface="TeXGyreHeros"/>
              </a:rPr>
              <a:t>Frutat piqet në  </a:t>
            </a:r>
            <a:r>
              <a:rPr sz="1100" spc="-15" dirty="0">
                <a:latin typeface="TeXGyreHeros"/>
                <a:cs typeface="TeXGyreHeros"/>
              </a:rPr>
              <a:t>tetor, </a:t>
            </a:r>
            <a:r>
              <a:rPr sz="1100" spc="-5" dirty="0">
                <a:latin typeface="TeXGyreHeros"/>
                <a:cs typeface="TeXGyreHeros"/>
              </a:rPr>
              <a:t>konsumohen menjëherë </a:t>
            </a:r>
            <a:r>
              <a:rPr sz="1100" dirty="0">
                <a:latin typeface="TeXGyreHeros"/>
                <a:cs typeface="TeXGyreHeros"/>
              </a:rPr>
              <a:t>mbas  </a:t>
            </a:r>
            <a:r>
              <a:rPr sz="1100" spc="-5" dirty="0">
                <a:latin typeface="TeXGyreHeros"/>
                <a:cs typeface="TeXGyreHeros"/>
              </a:rPr>
              <a:t>vjeljes dhe ruhen </a:t>
            </a:r>
            <a:r>
              <a:rPr sz="1100" dirty="0">
                <a:latin typeface="TeXGyreHeros"/>
                <a:cs typeface="TeXGyreHeros"/>
              </a:rPr>
              <a:t>deri </a:t>
            </a:r>
            <a:r>
              <a:rPr sz="1100" spc="-5" dirty="0">
                <a:latin typeface="TeXGyreHeros"/>
                <a:cs typeface="TeXGyreHeros"/>
              </a:rPr>
              <a:t>në </a:t>
            </a:r>
            <a:r>
              <a:rPr sz="1100" spc="-10" dirty="0">
                <a:latin typeface="TeXGyreHeros"/>
                <a:cs typeface="TeXGyreHeros"/>
              </a:rPr>
              <a:t>Janar. </a:t>
            </a:r>
            <a:r>
              <a:rPr sz="1100" dirty="0">
                <a:latin typeface="TeXGyreHeros"/>
                <a:cs typeface="TeXGyreHeros"/>
              </a:rPr>
              <a:t>I  </a:t>
            </a:r>
            <a:r>
              <a:rPr sz="1100" spc="-5" dirty="0">
                <a:latin typeface="TeXGyreHeros"/>
                <a:cs typeface="TeXGyreHeros"/>
              </a:rPr>
              <a:t>ndjeshëm ndaj krimbit </a:t>
            </a:r>
            <a:r>
              <a:rPr sz="1100" i="1" dirty="0">
                <a:latin typeface="Arimo"/>
                <a:cs typeface="Arimo"/>
              </a:rPr>
              <a:t>Cydia </a:t>
            </a:r>
            <a:r>
              <a:rPr sz="1100" i="1" spc="-5" dirty="0">
                <a:latin typeface="Arimo"/>
                <a:cs typeface="Arimo"/>
              </a:rPr>
              <a:t>po-  monella</a:t>
            </a:r>
            <a:r>
              <a:rPr sz="1100" spc="-5" dirty="0">
                <a:latin typeface="TeXGyreHeros"/>
                <a:cs typeface="TeXGyreHeros"/>
              </a:rPr>
              <a:t>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Përdorimi:</a:t>
            </a:r>
            <a:endParaRPr sz="1100">
              <a:latin typeface="Arial"/>
              <a:cs typeface="Arial"/>
            </a:endParaRPr>
          </a:p>
          <a:p>
            <a:pPr marL="192405">
              <a:lnSpc>
                <a:spcPct val="100000"/>
              </a:lnSpc>
              <a:spcBef>
                <a:spcPts val="85"/>
              </a:spcBef>
            </a:pPr>
            <a:r>
              <a:rPr sz="1100" spc="-5" dirty="0">
                <a:latin typeface="TeXGyreHeros"/>
                <a:cs typeface="TeXGyreHeros"/>
              </a:rPr>
              <a:t>Për </a:t>
            </a:r>
            <a:r>
              <a:rPr sz="1100" dirty="0">
                <a:latin typeface="TeXGyreHeros"/>
                <a:cs typeface="TeXGyreHeros"/>
              </a:rPr>
              <a:t>konsum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1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freskët.</a:t>
            </a:r>
            <a:endParaRPr sz="1100">
              <a:latin typeface="TeXGyreHeros"/>
              <a:cs typeface="TeXGyreHero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079242" y="3437382"/>
            <a:ext cx="2680970" cy="3950335"/>
            <a:chOff x="3079242" y="3437382"/>
            <a:chExt cx="2680970" cy="3950335"/>
          </a:xfrm>
        </p:grpSpPr>
        <p:sp>
          <p:nvSpPr>
            <p:cNvPr id="4" name="object 4"/>
            <p:cNvSpPr/>
            <p:nvPr/>
          </p:nvSpPr>
          <p:spPr>
            <a:xfrm>
              <a:off x="3083052" y="3441192"/>
              <a:ext cx="2674620" cy="39441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083052" y="3441192"/>
              <a:ext cx="2673350" cy="3942715"/>
            </a:xfrm>
            <a:custGeom>
              <a:avLst/>
              <a:gdLst/>
              <a:ahLst/>
              <a:cxnLst/>
              <a:rect l="l" t="t" r="r" b="b"/>
              <a:pathLst>
                <a:path w="2673350" h="3942715">
                  <a:moveTo>
                    <a:pt x="0" y="0"/>
                  </a:moveTo>
                  <a:lnTo>
                    <a:pt x="0" y="3942588"/>
                  </a:lnTo>
                  <a:lnTo>
                    <a:pt x="2673096" y="3942588"/>
                  </a:lnTo>
                  <a:lnTo>
                    <a:pt x="2673096" y="0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41275">
              <a:lnSpc>
                <a:spcPct val="100000"/>
              </a:lnSpc>
              <a:spcBef>
                <a:spcPts val="15"/>
              </a:spcBef>
            </a:pPr>
            <a:r>
              <a:rPr dirty="0"/>
              <a:t>- </a:t>
            </a:r>
            <a:fld id="{81D60167-4931-47E6-BA6A-407CBD079E47}" type="slidenum">
              <a:rPr dirty="0"/>
              <a:t>91</a:t>
            </a:fld>
            <a:r>
              <a:rPr spc="-100" dirty="0"/>
              <a:t> </a:t>
            </a:r>
            <a:r>
              <a:rPr dirty="0"/>
              <a:t>-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8255" y="635013"/>
            <a:ext cx="5029835" cy="4054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500" b="1" spc="-5" dirty="0">
                <a:latin typeface="Arial"/>
                <a:cs typeface="Arial"/>
              </a:rPr>
              <a:t>Kultivarët </a:t>
            </a:r>
            <a:r>
              <a:rPr sz="1500" b="1" dirty="0">
                <a:latin typeface="Arial"/>
                <a:cs typeface="Arial"/>
              </a:rPr>
              <a:t>e</a:t>
            </a:r>
            <a:r>
              <a:rPr sz="1500" b="1" spc="10" dirty="0">
                <a:latin typeface="Arial"/>
                <a:cs typeface="Arial"/>
              </a:rPr>
              <a:t> </a:t>
            </a:r>
            <a:r>
              <a:rPr sz="1500" b="1" spc="-5" dirty="0">
                <a:latin typeface="Arial"/>
                <a:cs typeface="Arial"/>
              </a:rPr>
              <a:t>Dardhës</a:t>
            </a:r>
            <a:endParaRPr sz="15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5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350" b="1" spc="-5" dirty="0">
                <a:latin typeface="Arial"/>
                <a:cs typeface="Arial"/>
              </a:rPr>
              <a:t>Bishtje</a:t>
            </a:r>
            <a:endParaRPr sz="13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200">
              <a:latin typeface="Arial"/>
              <a:cs typeface="Arial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Përhapja: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gjejmë kryesisht në </a:t>
            </a:r>
            <a:r>
              <a:rPr sz="1100" dirty="0">
                <a:latin typeface="TeXGyreHeros"/>
                <a:cs typeface="TeXGyreHeros"/>
              </a:rPr>
              <a:t>zonën qendrore dhe </a:t>
            </a:r>
            <a:r>
              <a:rPr sz="1100" spc="-5" dirty="0">
                <a:latin typeface="TeXGyreHeros"/>
                <a:cs typeface="TeXGyreHeros"/>
              </a:rPr>
              <a:t>jugore </a:t>
            </a:r>
            <a:r>
              <a:rPr sz="1100" spc="5" dirty="0">
                <a:latin typeface="TeXGyreHeros"/>
                <a:cs typeface="TeXGyreHeros"/>
              </a:rPr>
              <a:t>të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vendit.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Përshkrimi:</a:t>
            </a:r>
            <a:endParaRPr sz="1100">
              <a:latin typeface="Arial"/>
              <a:cs typeface="Arial"/>
            </a:endParaRPr>
          </a:p>
          <a:p>
            <a:pPr marL="12700" marR="5080" indent="179705">
              <a:lnSpc>
                <a:spcPts val="1400"/>
              </a:lnSpc>
              <a:spcBef>
                <a:spcPts val="55"/>
              </a:spcBef>
            </a:pPr>
            <a:r>
              <a:rPr sz="1100" dirty="0">
                <a:latin typeface="TeXGyreHeros"/>
                <a:cs typeface="TeXGyreHeros"/>
              </a:rPr>
              <a:t>Pema ka </a:t>
            </a:r>
            <a:r>
              <a:rPr sz="1100" spc="-5" dirty="0">
                <a:latin typeface="TeXGyreHeros"/>
                <a:cs typeface="TeXGyreHeros"/>
              </a:rPr>
              <a:t>rritje mesatare, </a:t>
            </a:r>
            <a:r>
              <a:rPr sz="1100" dirty="0">
                <a:latin typeface="TeXGyreHeros"/>
                <a:cs typeface="TeXGyreHeros"/>
              </a:rPr>
              <a:t>në të </a:t>
            </a:r>
            <a:r>
              <a:rPr sz="1100" spc="-5" dirty="0">
                <a:latin typeface="TeXGyreHeros"/>
                <a:cs typeface="TeXGyreHeros"/>
              </a:rPr>
              <a:t>fuqishme, </a:t>
            </a:r>
            <a:r>
              <a:rPr sz="1100" dirty="0">
                <a:latin typeface="TeXGyreHeros"/>
                <a:cs typeface="TeXGyreHeros"/>
              </a:rPr>
              <a:t>në formë </a:t>
            </a:r>
            <a:r>
              <a:rPr sz="1100" spc="-5" dirty="0">
                <a:latin typeface="TeXGyreHeros"/>
                <a:cs typeface="TeXGyreHeros"/>
              </a:rPr>
              <a:t>globoze,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degë me ten-  </a:t>
            </a:r>
            <a:r>
              <a:rPr sz="1100" dirty="0">
                <a:latin typeface="TeXGyreHeros"/>
                <a:cs typeface="TeXGyreHeros"/>
              </a:rPr>
              <a:t>dencë</a:t>
            </a:r>
            <a:r>
              <a:rPr sz="1100" spc="8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rritjeje</a:t>
            </a:r>
            <a:r>
              <a:rPr sz="1100" spc="7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drejt</a:t>
            </a:r>
            <a:r>
              <a:rPr sz="1100" spc="7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pak</a:t>
            </a:r>
            <a:r>
              <a:rPr sz="1100" spc="8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85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varur,</a:t>
            </a:r>
            <a:r>
              <a:rPr sz="1100" spc="80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me</a:t>
            </a:r>
            <a:r>
              <a:rPr sz="1100" spc="7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ngjyrë</a:t>
            </a:r>
            <a:r>
              <a:rPr sz="1100" spc="9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kafe</a:t>
            </a:r>
            <a:r>
              <a:rPr sz="1100" spc="7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85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çelur.</a:t>
            </a:r>
            <a:r>
              <a:rPr sz="1100" spc="8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Gjethja</a:t>
            </a:r>
            <a:r>
              <a:rPr sz="1100" spc="8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është</a:t>
            </a:r>
            <a:r>
              <a:rPr sz="1100" spc="7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vezake</a:t>
            </a:r>
            <a:r>
              <a:rPr sz="1100" spc="7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endParaRPr sz="1100">
              <a:latin typeface="TeXGyreHeros"/>
              <a:cs typeface="TeXGyreHeros"/>
            </a:endParaRPr>
          </a:p>
          <a:p>
            <a:pPr marL="12700" marR="5080">
              <a:lnSpc>
                <a:spcPts val="1390"/>
              </a:lnSpc>
              <a:spcBef>
                <a:spcPts val="15"/>
              </a:spcBef>
            </a:pPr>
            <a:r>
              <a:rPr sz="1100" spc="-10" dirty="0">
                <a:latin typeface="TeXGyreHeros"/>
                <a:cs typeface="TeXGyreHeros"/>
              </a:rPr>
              <a:t>rrumbulakosur, </a:t>
            </a:r>
            <a:r>
              <a:rPr sz="1100" spc="-5" dirty="0">
                <a:latin typeface="TeXGyreHeros"/>
                <a:cs typeface="TeXGyreHeros"/>
              </a:rPr>
              <a:t>me ngjyrë të gjelbër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erret, </a:t>
            </a:r>
            <a:r>
              <a:rPr sz="1100" dirty="0">
                <a:latin typeface="TeXGyreHeros"/>
                <a:cs typeface="TeXGyreHeros"/>
              </a:rPr>
              <a:t>pa push. </a:t>
            </a:r>
            <a:r>
              <a:rPr sz="1100" spc="-5" dirty="0">
                <a:latin typeface="TeXGyreHeros"/>
                <a:cs typeface="TeXGyreHeros"/>
              </a:rPr>
              <a:t>Bishti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gjethes është </a:t>
            </a:r>
            <a:r>
              <a:rPr sz="1100" dirty="0">
                <a:latin typeface="TeXGyreHeros"/>
                <a:cs typeface="TeXGyreHeros"/>
              </a:rPr>
              <a:t>me  </a:t>
            </a:r>
            <a:r>
              <a:rPr sz="1100" spc="-5" dirty="0">
                <a:latin typeface="TeXGyreHeros"/>
                <a:cs typeface="TeXGyreHeros"/>
              </a:rPr>
              <a:t>gjatësi</a:t>
            </a:r>
            <a:r>
              <a:rPr sz="1100" spc="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mesatare.</a:t>
            </a:r>
            <a:r>
              <a:rPr sz="1100" spc="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Fruti</a:t>
            </a:r>
            <a:r>
              <a:rPr sz="1100" spc="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është</a:t>
            </a:r>
            <a:r>
              <a:rPr sz="1100" spc="50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mesatar,</a:t>
            </a:r>
            <a:r>
              <a:rPr sz="1100" spc="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jo</a:t>
            </a:r>
            <a:r>
              <a:rPr sz="1100" spc="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simetrik.</a:t>
            </a:r>
            <a:r>
              <a:rPr sz="1100" spc="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Cipa</a:t>
            </a:r>
            <a:r>
              <a:rPr sz="1100" spc="5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frutit</a:t>
            </a:r>
            <a:r>
              <a:rPr sz="1100" spc="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është</a:t>
            </a:r>
            <a:r>
              <a:rPr sz="1100" spc="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me</a:t>
            </a:r>
            <a:r>
              <a:rPr sz="1100" spc="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trashësi</a:t>
            </a:r>
            <a:endParaRPr sz="1100">
              <a:latin typeface="TeXGyreHeros"/>
              <a:cs typeface="TeXGyreHeros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1100" spc="-5" dirty="0">
                <a:latin typeface="TeXGyreHeros"/>
                <a:cs typeface="TeXGyreHeros"/>
              </a:rPr>
              <a:t>mesatare,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me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ngjyrë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gjelbër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në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verdhë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dhe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mbingjyrim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portokall.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Bishti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është</a:t>
            </a:r>
            <a:endParaRPr sz="1100">
              <a:latin typeface="TeXGyreHeros"/>
              <a:cs typeface="TeXGyreHeros"/>
            </a:endParaRPr>
          </a:p>
          <a:p>
            <a:pPr marL="12700" marR="5080">
              <a:lnSpc>
                <a:spcPct val="105500"/>
              </a:lnSpc>
              <a:spcBef>
                <a:spcPts val="10"/>
              </a:spcBef>
            </a:pPr>
            <a:r>
              <a:rPr sz="1100" spc="-5" dirty="0">
                <a:latin typeface="TeXGyreHeros"/>
                <a:cs typeface="TeXGyreHeros"/>
              </a:rPr>
              <a:t>mesatar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vazhdimësi </a:t>
            </a:r>
            <a:r>
              <a:rPr sz="1100" dirty="0">
                <a:latin typeface="TeXGyreHeros"/>
                <a:cs typeface="TeXGyreHeros"/>
              </a:rPr>
              <a:t>të frutit. </a:t>
            </a:r>
            <a:r>
              <a:rPr sz="1100" spc="-10" dirty="0">
                <a:latin typeface="TeXGyreHeros"/>
                <a:cs typeface="TeXGyreHeros"/>
              </a:rPr>
              <a:t>Tuli </a:t>
            </a:r>
            <a:r>
              <a:rPr sz="1100" dirty="0">
                <a:latin typeface="TeXGyreHeros"/>
                <a:cs typeface="TeXGyreHeros"/>
              </a:rPr>
              <a:t>është i </a:t>
            </a:r>
            <a:r>
              <a:rPr sz="1100" spc="-5" dirty="0">
                <a:latin typeface="TeXGyreHeros"/>
                <a:cs typeface="TeXGyreHeros"/>
              </a:rPr>
              <a:t>bardhë,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dirty="0">
                <a:latin typeface="TeXGyreHeros"/>
                <a:cs typeface="TeXGyreHeros"/>
              </a:rPr>
              <a:t>shumë </a:t>
            </a:r>
            <a:r>
              <a:rPr sz="1100" spc="-5" dirty="0">
                <a:latin typeface="TeXGyreHeros"/>
                <a:cs typeface="TeXGyreHeros"/>
              </a:rPr>
              <a:t>lëng, më </a:t>
            </a:r>
            <a:r>
              <a:rPr sz="1100" dirty="0">
                <a:latin typeface="TeXGyreHeros"/>
                <a:cs typeface="TeXGyreHeros"/>
              </a:rPr>
              <a:t>shumë i  </a:t>
            </a:r>
            <a:r>
              <a:rPr sz="1100" spc="-5" dirty="0">
                <a:latin typeface="TeXGyreHeros"/>
                <a:cs typeface="TeXGyreHeros"/>
              </a:rPr>
              <a:t>ëmbël </a:t>
            </a:r>
            <a:r>
              <a:rPr sz="1100" dirty="0">
                <a:latin typeface="TeXGyreHeros"/>
                <a:cs typeface="TeXGyreHeros"/>
              </a:rPr>
              <a:t>se sa i thartë, me </a:t>
            </a:r>
            <a:r>
              <a:rPr sz="1100" spc="-5" dirty="0">
                <a:latin typeface="TeXGyreHeros"/>
                <a:cs typeface="TeXGyreHeros"/>
              </a:rPr>
              <a:t>pak gurëza, në </a:t>
            </a:r>
            <a:r>
              <a:rPr sz="1100" dirty="0">
                <a:latin typeface="TeXGyreHeros"/>
                <a:cs typeface="TeXGyreHeros"/>
              </a:rPr>
              <a:t>shijim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rrudh pak </a:t>
            </a:r>
            <a:r>
              <a:rPr sz="1100" dirty="0">
                <a:latin typeface="TeXGyreHeros"/>
                <a:cs typeface="TeXGyreHeros"/>
              </a:rPr>
              <a:t>gojën, me pak</a:t>
            </a:r>
            <a:r>
              <a:rPr sz="1100" spc="-18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aromë.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Karakteristika </a:t>
            </a:r>
            <a:r>
              <a:rPr sz="1100" b="1" spc="-10" dirty="0">
                <a:latin typeface="Arial"/>
                <a:cs typeface="Arial"/>
              </a:rPr>
              <a:t>të</a:t>
            </a:r>
            <a:r>
              <a:rPr sz="1100" b="1" spc="5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tjera:</a:t>
            </a:r>
            <a:endParaRPr sz="1100">
              <a:latin typeface="Arial"/>
              <a:cs typeface="Arial"/>
            </a:endParaRPr>
          </a:p>
          <a:p>
            <a:pPr marL="12700" marR="5080" indent="179705" algn="just">
              <a:lnSpc>
                <a:spcPts val="1400"/>
              </a:lnSpc>
              <a:spcBef>
                <a:spcPts val="50"/>
              </a:spcBef>
            </a:pPr>
            <a:r>
              <a:rPr sz="1100" dirty="0">
                <a:latin typeface="TeXGyreHeros"/>
                <a:cs typeface="TeXGyreHeros"/>
              </a:rPr>
              <a:t>Lulëzimi </a:t>
            </a:r>
            <a:r>
              <a:rPr sz="1100" spc="-5" dirty="0">
                <a:latin typeface="TeXGyreHeros"/>
                <a:cs typeface="TeXGyreHeros"/>
              </a:rPr>
              <a:t>ndodh zakonisht në </a:t>
            </a:r>
            <a:r>
              <a:rPr sz="1100" dirty="0">
                <a:latin typeface="TeXGyreHeros"/>
                <a:cs typeface="TeXGyreHeros"/>
              </a:rPr>
              <a:t>dekadën e </a:t>
            </a:r>
            <a:r>
              <a:rPr sz="1100" spc="-5" dirty="0">
                <a:latin typeface="TeXGyreHeros"/>
                <a:cs typeface="TeXGyreHeros"/>
              </a:rPr>
              <a:t>dytë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prillit. Piqet në fund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gushtit,  ﬁllimi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shtatorit dhe ruhet dy deri në tre javë pas vjeljes. Konsiderohet </a:t>
            </a:r>
            <a:r>
              <a:rPr sz="1100" dirty="0">
                <a:latin typeface="TeXGyreHeros"/>
                <a:cs typeface="TeXGyreHeros"/>
              </a:rPr>
              <a:t>si kultivar  </a:t>
            </a:r>
            <a:r>
              <a:rPr sz="1100" spc="-5" dirty="0">
                <a:latin typeface="TeXGyreHeros"/>
                <a:cs typeface="TeXGyreHeros"/>
              </a:rPr>
              <a:t>rezistent ndaj sëmundjeve dhe</a:t>
            </a:r>
            <a:r>
              <a:rPr sz="1100" spc="1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dëmtuesve.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65"/>
              </a:spcBef>
            </a:pPr>
            <a:endParaRPr sz="95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Përdorimi:</a:t>
            </a:r>
            <a:endParaRPr sz="1100">
              <a:latin typeface="Arial"/>
              <a:cs typeface="Arial"/>
            </a:endParaRPr>
          </a:p>
          <a:p>
            <a:pPr marL="192405">
              <a:lnSpc>
                <a:spcPct val="100000"/>
              </a:lnSpc>
              <a:spcBef>
                <a:spcPts val="85"/>
              </a:spcBef>
            </a:pPr>
            <a:r>
              <a:rPr sz="1100" spc="-5" dirty="0">
                <a:latin typeface="TeXGyreHeros"/>
                <a:cs typeface="TeXGyreHeros"/>
              </a:rPr>
              <a:t>Kryesisht për </a:t>
            </a:r>
            <a:r>
              <a:rPr sz="1100" dirty="0">
                <a:latin typeface="TeXGyreHeros"/>
                <a:cs typeface="TeXGyreHeros"/>
              </a:rPr>
              <a:t>konsum </a:t>
            </a:r>
            <a:r>
              <a:rPr sz="1100" spc="-5" dirty="0">
                <a:latin typeface="TeXGyreHeros"/>
                <a:cs typeface="TeXGyreHeros"/>
              </a:rPr>
              <a:t>të freskët, </a:t>
            </a:r>
            <a:r>
              <a:rPr sz="1100" dirty="0">
                <a:latin typeface="TeXGyreHeros"/>
                <a:cs typeface="TeXGyreHeros"/>
              </a:rPr>
              <a:t>por edhe </a:t>
            </a:r>
            <a:r>
              <a:rPr sz="1100" spc="-5" dirty="0">
                <a:latin typeface="TeXGyreHeros"/>
                <a:cs typeface="TeXGyreHeros"/>
              </a:rPr>
              <a:t>për përpunim.</a:t>
            </a:r>
            <a:endParaRPr sz="1100">
              <a:latin typeface="TeXGyreHeros"/>
              <a:cs typeface="TeXGyreHero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338577" y="5490210"/>
            <a:ext cx="1731645" cy="1290955"/>
            <a:chOff x="2338577" y="5490210"/>
            <a:chExt cx="1731645" cy="1290955"/>
          </a:xfrm>
        </p:grpSpPr>
        <p:sp>
          <p:nvSpPr>
            <p:cNvPr id="4" name="object 4"/>
            <p:cNvSpPr/>
            <p:nvPr/>
          </p:nvSpPr>
          <p:spPr>
            <a:xfrm>
              <a:off x="2342387" y="5492496"/>
              <a:ext cx="1726691" cy="128625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342387" y="5494020"/>
              <a:ext cx="1724025" cy="1283335"/>
            </a:xfrm>
            <a:custGeom>
              <a:avLst/>
              <a:gdLst/>
              <a:ahLst/>
              <a:cxnLst/>
              <a:rect l="l" t="t" r="r" b="b"/>
              <a:pathLst>
                <a:path w="1724025" h="1283334">
                  <a:moveTo>
                    <a:pt x="0" y="0"/>
                  </a:moveTo>
                  <a:lnTo>
                    <a:pt x="0" y="1283208"/>
                  </a:lnTo>
                  <a:lnTo>
                    <a:pt x="1723643" y="1283208"/>
                  </a:lnTo>
                  <a:lnTo>
                    <a:pt x="1723643" y="0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41275">
              <a:lnSpc>
                <a:spcPct val="100000"/>
              </a:lnSpc>
              <a:spcBef>
                <a:spcPts val="15"/>
              </a:spcBef>
            </a:pPr>
            <a:r>
              <a:rPr dirty="0"/>
              <a:t>- </a:t>
            </a:r>
            <a:fld id="{81D60167-4931-47E6-BA6A-407CBD079E47}" type="slidenum">
              <a:rPr dirty="0"/>
              <a:t>92</a:t>
            </a:fld>
            <a:r>
              <a:rPr spc="-100" dirty="0"/>
              <a:t> </a:t>
            </a:r>
            <a:r>
              <a:rPr dirty="0"/>
              <a:t>-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43204" y="644156"/>
            <a:ext cx="5029835" cy="378015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0"/>
              </a:spcBef>
            </a:pPr>
            <a:r>
              <a:rPr sz="1350" b="1" spc="-5" dirty="0">
                <a:latin typeface="Arial"/>
                <a:cs typeface="Arial"/>
              </a:rPr>
              <a:t>Dimërore</a:t>
            </a:r>
            <a:endParaRPr sz="13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Arial"/>
              <a:cs typeface="Arial"/>
            </a:endParaRPr>
          </a:p>
          <a:p>
            <a:pPr marL="192405">
              <a:lnSpc>
                <a:spcPct val="100000"/>
              </a:lnSpc>
              <a:spcBef>
                <a:spcPts val="1110"/>
              </a:spcBef>
            </a:pPr>
            <a:r>
              <a:rPr sz="1100" b="1" spc="-5" dirty="0">
                <a:latin typeface="Arial"/>
                <a:cs typeface="Arial"/>
              </a:rPr>
              <a:t>Përhapja: </a:t>
            </a:r>
            <a:r>
              <a:rPr sz="1100" spc="-5" dirty="0">
                <a:latin typeface="TeXGyreHeros"/>
                <a:cs typeface="TeXGyreHeros"/>
              </a:rPr>
              <a:t>Gjendet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përhapur </a:t>
            </a:r>
            <a:r>
              <a:rPr sz="1100" dirty="0">
                <a:latin typeface="TeXGyreHeros"/>
                <a:cs typeface="TeXGyreHeros"/>
              </a:rPr>
              <a:t>në të </a:t>
            </a:r>
            <a:r>
              <a:rPr sz="1100" spc="-5" dirty="0">
                <a:latin typeface="TeXGyreHeros"/>
                <a:cs typeface="TeXGyreHeros"/>
              </a:rPr>
              <a:t>gjithë</a:t>
            </a:r>
            <a:r>
              <a:rPr sz="110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vendin.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Përshkrimi:</a:t>
            </a:r>
            <a:endParaRPr sz="1100">
              <a:latin typeface="Arial"/>
              <a:cs typeface="Arial"/>
            </a:endParaRPr>
          </a:p>
          <a:p>
            <a:pPr marL="12700" marR="5080" indent="179705" algn="just">
              <a:lnSpc>
                <a:spcPct val="106100"/>
              </a:lnSpc>
              <a:spcBef>
                <a:spcPts val="5"/>
              </a:spcBef>
            </a:pPr>
            <a:r>
              <a:rPr sz="1100" dirty="0">
                <a:latin typeface="TeXGyreHeros"/>
                <a:cs typeface="TeXGyreHeros"/>
              </a:rPr>
              <a:t>Pema </a:t>
            </a:r>
            <a:r>
              <a:rPr sz="1100" spc="-10" dirty="0">
                <a:latin typeface="TeXGyreHeros"/>
                <a:cs typeface="TeXGyreHeros"/>
              </a:rPr>
              <a:t>ka </a:t>
            </a:r>
            <a:r>
              <a:rPr sz="1100" dirty="0">
                <a:latin typeface="TeXGyreHeros"/>
                <a:cs typeface="TeXGyreHeros"/>
              </a:rPr>
              <a:t>rritje </a:t>
            </a:r>
            <a:r>
              <a:rPr sz="1100" spc="-5" dirty="0">
                <a:latin typeface="TeXGyreHeros"/>
                <a:cs typeface="TeXGyreHeros"/>
              </a:rPr>
              <a:t>të fuqishme,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formë globoze,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degë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tendencë rritjeje  drejt pak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15" dirty="0">
                <a:latin typeface="TeXGyreHeros"/>
                <a:cs typeface="TeXGyreHeros"/>
              </a:rPr>
              <a:t>varur,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ngjyrë kafe,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pak lenticela. Gjethja është vezake me  majë,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ngjyrë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gjelbër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lehtë, pa push. </a:t>
            </a:r>
            <a:r>
              <a:rPr sz="1100" dirty="0">
                <a:latin typeface="TeXGyreHeros"/>
                <a:cs typeface="TeXGyreHeros"/>
              </a:rPr>
              <a:t>Bishti i </a:t>
            </a:r>
            <a:r>
              <a:rPr sz="1100" spc="-5" dirty="0">
                <a:latin typeface="TeXGyreHeros"/>
                <a:cs typeface="TeXGyreHeros"/>
              </a:rPr>
              <a:t>gjethes </a:t>
            </a:r>
            <a:r>
              <a:rPr sz="1100" dirty="0">
                <a:latin typeface="TeXGyreHeros"/>
                <a:cs typeface="TeXGyreHeros"/>
              </a:rPr>
              <a:t>është me gjatësi  </a:t>
            </a:r>
            <a:r>
              <a:rPr sz="1100" spc="-5" dirty="0">
                <a:latin typeface="TeXGyreHeros"/>
                <a:cs typeface="TeXGyreHeros"/>
              </a:rPr>
              <a:t>mesatare. </a:t>
            </a:r>
            <a:r>
              <a:rPr sz="1100" dirty="0">
                <a:latin typeface="TeXGyreHeros"/>
                <a:cs typeface="TeXGyreHeros"/>
              </a:rPr>
              <a:t>Lulja </a:t>
            </a:r>
            <a:r>
              <a:rPr sz="1100" spc="-5" dirty="0">
                <a:latin typeface="TeXGyreHeros"/>
                <a:cs typeface="TeXGyreHeros"/>
              </a:rPr>
              <a:t>është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bardhë, </a:t>
            </a:r>
            <a:r>
              <a:rPr sz="1100" dirty="0">
                <a:latin typeface="TeXGyreHeros"/>
                <a:cs typeface="TeXGyreHeros"/>
              </a:rPr>
              <a:t>8 </a:t>
            </a:r>
            <a:r>
              <a:rPr sz="1100" spc="-5" dirty="0">
                <a:latin typeface="TeXGyreHeros"/>
                <a:cs typeface="TeXGyreHeros"/>
              </a:rPr>
              <a:t>deri në 10 lule në lulëri. Fruti është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vogël </a:t>
            </a:r>
            <a:r>
              <a:rPr sz="1100" spc="-10" dirty="0">
                <a:latin typeface="TeXGyreHeros"/>
                <a:cs typeface="TeXGyreHeros"/>
              </a:rPr>
              <a:t>në  mesatar, </a:t>
            </a:r>
            <a:r>
              <a:rPr sz="1100" dirty="0">
                <a:latin typeface="TeXGyreHeros"/>
                <a:cs typeface="TeXGyreHeros"/>
              </a:rPr>
              <a:t>jo </a:t>
            </a:r>
            <a:r>
              <a:rPr sz="1100" spc="-5" dirty="0">
                <a:latin typeface="TeXGyreHeros"/>
                <a:cs typeface="TeXGyreHeros"/>
              </a:rPr>
              <a:t>simetrik. Cipa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frutit është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trashë,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ngjyrë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gjelbër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mbingjy-  rim </a:t>
            </a:r>
            <a:r>
              <a:rPr sz="1100" dirty="0">
                <a:latin typeface="TeXGyreHeros"/>
                <a:cs typeface="TeXGyreHeros"/>
              </a:rPr>
              <a:t>të kuq. </a:t>
            </a:r>
            <a:r>
              <a:rPr sz="1100" spc="-5" dirty="0">
                <a:latin typeface="TeXGyreHeros"/>
                <a:cs typeface="TeXGyreHeros"/>
              </a:rPr>
              <a:t>Bishti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frutit është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gjatë. </a:t>
            </a:r>
            <a:r>
              <a:rPr sz="1100" spc="-10" dirty="0">
                <a:latin typeface="TeXGyreHeros"/>
                <a:cs typeface="TeXGyreHeros"/>
              </a:rPr>
              <a:t>Tuli </a:t>
            </a:r>
            <a:r>
              <a:rPr sz="1100" spc="-5" dirty="0">
                <a:latin typeface="TeXGyreHeros"/>
                <a:cs typeface="TeXGyreHeros"/>
              </a:rPr>
              <a:t>është </a:t>
            </a:r>
            <a:r>
              <a:rPr sz="1100" dirty="0">
                <a:latin typeface="TeXGyreHeros"/>
                <a:cs typeface="TeXGyreHeros"/>
              </a:rPr>
              <a:t>i bardhë në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verdhë, </a:t>
            </a:r>
            <a:r>
              <a:rPr sz="1100" dirty="0">
                <a:latin typeface="TeXGyreHeros"/>
                <a:cs typeface="TeXGyreHeros"/>
              </a:rPr>
              <a:t>me shumë  </a:t>
            </a:r>
            <a:r>
              <a:rPr sz="1100" spc="-5" dirty="0">
                <a:latin typeface="TeXGyreHeros"/>
                <a:cs typeface="TeXGyreHeros"/>
              </a:rPr>
              <a:t>lëng,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më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shumë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i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thartë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se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sa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i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ëmbël,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me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gurëza,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mesatarisht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rrudhës,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pa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aromë.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Karakateristika </a:t>
            </a:r>
            <a:r>
              <a:rPr sz="1100" b="1" spc="-10" dirty="0">
                <a:latin typeface="Arial"/>
                <a:cs typeface="Arial"/>
              </a:rPr>
              <a:t>të</a:t>
            </a:r>
            <a:r>
              <a:rPr sz="1100" b="1" spc="5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tjera:</a:t>
            </a:r>
            <a:endParaRPr sz="1100">
              <a:latin typeface="Arial"/>
              <a:cs typeface="Arial"/>
            </a:endParaRPr>
          </a:p>
          <a:p>
            <a:pPr marL="12700" marR="5080" indent="179705" algn="just">
              <a:lnSpc>
                <a:spcPct val="105900"/>
              </a:lnSpc>
              <a:spcBef>
                <a:spcPts val="5"/>
              </a:spcBef>
            </a:pPr>
            <a:r>
              <a:rPr sz="1100" dirty="0">
                <a:latin typeface="TeXGyreHeros"/>
                <a:cs typeface="TeXGyreHeros"/>
              </a:rPr>
              <a:t>Lulëzimi </a:t>
            </a:r>
            <a:r>
              <a:rPr sz="1100" spc="-5" dirty="0">
                <a:latin typeface="TeXGyreHeros"/>
                <a:cs typeface="TeXGyreHeros"/>
              </a:rPr>
              <a:t>ndodh zakonisht në </a:t>
            </a:r>
            <a:r>
              <a:rPr sz="1100" dirty="0">
                <a:latin typeface="TeXGyreHeros"/>
                <a:cs typeface="TeXGyreHeros"/>
              </a:rPr>
              <a:t>dekadën e tretë </a:t>
            </a:r>
            <a:r>
              <a:rPr sz="1100" spc="-5" dirty="0">
                <a:latin typeface="TeXGyreHeros"/>
                <a:cs typeface="TeXGyreHeros"/>
              </a:rPr>
              <a:t>të </a:t>
            </a:r>
            <a:r>
              <a:rPr sz="1100" dirty="0">
                <a:latin typeface="TeXGyreHeros"/>
                <a:cs typeface="TeXGyreHeros"/>
              </a:rPr>
              <a:t>prillit. </a:t>
            </a:r>
            <a:r>
              <a:rPr sz="1100" spc="-5" dirty="0">
                <a:latin typeface="TeXGyreHeros"/>
                <a:cs typeface="TeXGyreHeros"/>
              </a:rPr>
              <a:t>Pjekja </a:t>
            </a:r>
            <a:r>
              <a:rPr sz="1100" dirty="0">
                <a:latin typeface="TeXGyreHeros"/>
                <a:cs typeface="TeXGyreHeros"/>
              </a:rPr>
              <a:t>mesatare në </a:t>
            </a:r>
            <a:r>
              <a:rPr sz="1100" spc="-5" dirty="0">
                <a:latin typeface="TeXGyreHeros"/>
                <a:cs typeface="TeXGyreHeros"/>
              </a:rPr>
              <a:t>të  vonë dhe ruhet </a:t>
            </a:r>
            <a:r>
              <a:rPr sz="1100" dirty="0">
                <a:latin typeface="TeXGyreHeros"/>
                <a:cs typeface="TeXGyreHeros"/>
              </a:rPr>
              <a:t>dy </a:t>
            </a:r>
            <a:r>
              <a:rPr sz="1100" spc="-5" dirty="0">
                <a:latin typeface="TeXGyreHeros"/>
                <a:cs typeface="TeXGyreHeros"/>
              </a:rPr>
              <a:t>deri në </a:t>
            </a:r>
            <a:r>
              <a:rPr sz="1100" dirty="0">
                <a:latin typeface="TeXGyreHeros"/>
                <a:cs typeface="TeXGyreHeros"/>
              </a:rPr>
              <a:t>tre </a:t>
            </a:r>
            <a:r>
              <a:rPr sz="1100" spc="-5" dirty="0">
                <a:latin typeface="TeXGyreHeros"/>
                <a:cs typeface="TeXGyreHeros"/>
              </a:rPr>
              <a:t>muaj </a:t>
            </a:r>
            <a:r>
              <a:rPr sz="1100" dirty="0">
                <a:latin typeface="TeXGyreHeros"/>
                <a:cs typeface="TeXGyreHeros"/>
              </a:rPr>
              <a:t>pas </a:t>
            </a:r>
            <a:r>
              <a:rPr sz="1100" spc="-5" dirty="0">
                <a:latin typeface="TeXGyreHeros"/>
                <a:cs typeface="TeXGyreHeros"/>
              </a:rPr>
              <a:t>vjeljes. Konsiderohet </a:t>
            </a:r>
            <a:r>
              <a:rPr sz="1100" dirty="0">
                <a:latin typeface="TeXGyreHeros"/>
                <a:cs typeface="TeXGyreHeros"/>
              </a:rPr>
              <a:t>si </a:t>
            </a:r>
            <a:r>
              <a:rPr sz="1100" spc="-5" dirty="0">
                <a:latin typeface="TeXGyreHeros"/>
                <a:cs typeface="TeXGyreHeros"/>
              </a:rPr>
              <a:t>kultivar rezistent  ndaj sëmundjeve </a:t>
            </a:r>
            <a:r>
              <a:rPr sz="1100" spc="-10" dirty="0">
                <a:latin typeface="TeXGyreHeros"/>
                <a:cs typeface="TeXGyreHeros"/>
              </a:rPr>
              <a:t>dhe</a:t>
            </a:r>
            <a:r>
              <a:rPr sz="1100" spc="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dëmtuesve.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Përdorimi:</a:t>
            </a:r>
            <a:endParaRPr sz="1100">
              <a:latin typeface="Arial"/>
              <a:cs typeface="Arial"/>
            </a:endParaRPr>
          </a:p>
          <a:p>
            <a:pPr marL="192405">
              <a:lnSpc>
                <a:spcPct val="100000"/>
              </a:lnSpc>
              <a:spcBef>
                <a:spcPts val="85"/>
              </a:spcBef>
            </a:pPr>
            <a:r>
              <a:rPr sz="1100" spc="-5" dirty="0">
                <a:latin typeface="TeXGyreHeros"/>
                <a:cs typeface="TeXGyreHeros"/>
              </a:rPr>
              <a:t>Për </a:t>
            </a:r>
            <a:r>
              <a:rPr sz="1100" dirty="0">
                <a:latin typeface="TeXGyreHeros"/>
                <a:cs typeface="TeXGyreHeros"/>
              </a:rPr>
              <a:t>konsum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1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freskët.</a:t>
            </a:r>
            <a:endParaRPr sz="1100">
              <a:latin typeface="TeXGyreHeros"/>
              <a:cs typeface="TeXGyreHero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495550" y="5490210"/>
            <a:ext cx="1537970" cy="1146175"/>
            <a:chOff x="2495550" y="5490210"/>
            <a:chExt cx="1537970" cy="1146175"/>
          </a:xfrm>
        </p:grpSpPr>
        <p:sp>
          <p:nvSpPr>
            <p:cNvPr id="4" name="object 4"/>
            <p:cNvSpPr/>
            <p:nvPr/>
          </p:nvSpPr>
          <p:spPr>
            <a:xfrm>
              <a:off x="2497836" y="5492496"/>
              <a:ext cx="1533143" cy="114147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499360" y="5494020"/>
              <a:ext cx="1530350" cy="1138555"/>
            </a:xfrm>
            <a:custGeom>
              <a:avLst/>
              <a:gdLst/>
              <a:ahLst/>
              <a:cxnLst/>
              <a:rect l="l" t="t" r="r" b="b"/>
              <a:pathLst>
                <a:path w="1530350" h="1138554">
                  <a:moveTo>
                    <a:pt x="0" y="0"/>
                  </a:moveTo>
                  <a:lnTo>
                    <a:pt x="0" y="1138428"/>
                  </a:lnTo>
                  <a:lnTo>
                    <a:pt x="1530096" y="1138428"/>
                  </a:lnTo>
                  <a:lnTo>
                    <a:pt x="1530096" y="0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41275">
              <a:lnSpc>
                <a:spcPct val="100000"/>
              </a:lnSpc>
              <a:spcBef>
                <a:spcPts val="15"/>
              </a:spcBef>
            </a:pPr>
            <a:r>
              <a:rPr dirty="0"/>
              <a:t>- </a:t>
            </a:r>
            <a:fld id="{81D60167-4931-47E6-BA6A-407CBD079E47}" type="slidenum">
              <a:rPr dirty="0"/>
              <a:t>93</a:t>
            </a:fld>
            <a:r>
              <a:rPr spc="-100" dirty="0"/>
              <a:t> </a:t>
            </a:r>
            <a:r>
              <a:rPr dirty="0"/>
              <a:t>-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9780" y="644156"/>
            <a:ext cx="5029835" cy="360172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0"/>
              </a:spcBef>
            </a:pPr>
            <a:r>
              <a:rPr sz="1350" b="1" dirty="0">
                <a:latin typeface="Arial"/>
                <a:cs typeface="Arial"/>
              </a:rPr>
              <a:t>Elbore</a:t>
            </a:r>
            <a:endParaRPr sz="13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Arial"/>
              <a:cs typeface="Arial"/>
            </a:endParaRPr>
          </a:p>
          <a:p>
            <a:pPr marL="192405">
              <a:lnSpc>
                <a:spcPct val="100000"/>
              </a:lnSpc>
              <a:spcBef>
                <a:spcPts val="1110"/>
              </a:spcBef>
            </a:pPr>
            <a:r>
              <a:rPr sz="1100" b="1" spc="-5" dirty="0">
                <a:latin typeface="Arial"/>
                <a:cs typeface="Arial"/>
              </a:rPr>
              <a:t>Përhapja: </a:t>
            </a:r>
            <a:r>
              <a:rPr sz="1100" spc="-5" dirty="0">
                <a:latin typeface="TeXGyreHeros"/>
                <a:cs typeface="TeXGyreHeros"/>
              </a:rPr>
              <a:t>Kryesisht gjendet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pjesën </a:t>
            </a:r>
            <a:r>
              <a:rPr sz="1100" dirty="0">
                <a:latin typeface="TeXGyreHeros"/>
                <a:cs typeface="TeXGyreHeros"/>
              </a:rPr>
              <a:t>qëndrore dhe </a:t>
            </a:r>
            <a:r>
              <a:rPr sz="1100" spc="-5" dirty="0">
                <a:latin typeface="TeXGyreHeros"/>
                <a:cs typeface="TeXGyreHeros"/>
              </a:rPr>
              <a:t>jugore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vendit.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Përshkrimi:</a:t>
            </a:r>
            <a:endParaRPr sz="1100">
              <a:latin typeface="Arial"/>
              <a:cs typeface="Arial"/>
            </a:endParaRPr>
          </a:p>
          <a:p>
            <a:pPr marL="12700" marR="5080" indent="179705" algn="just">
              <a:lnSpc>
                <a:spcPct val="106100"/>
              </a:lnSpc>
              <a:spcBef>
                <a:spcPts val="5"/>
              </a:spcBef>
            </a:pPr>
            <a:r>
              <a:rPr sz="1100" dirty="0">
                <a:latin typeface="TeXGyreHeros"/>
                <a:cs typeface="TeXGyreHeros"/>
              </a:rPr>
              <a:t>Pema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ka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rritje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fuqishme,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në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formë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piramidale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përmbysur,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me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degë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me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ten-  dencë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rritjeje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drejt,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me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ngjyrë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kafe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çelur,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me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pak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lenticela.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Gjethja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është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eliptike,  </a:t>
            </a:r>
            <a:r>
              <a:rPr sz="1100" dirty="0">
                <a:latin typeface="TeXGyreHeros"/>
                <a:cs typeface="TeXGyreHeros"/>
              </a:rPr>
              <a:t>me ngjyrë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gjelbër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errët, </a:t>
            </a:r>
            <a:r>
              <a:rPr sz="1100" dirty="0">
                <a:latin typeface="TeXGyreHeros"/>
                <a:cs typeface="TeXGyreHeros"/>
              </a:rPr>
              <a:t>pa </a:t>
            </a:r>
            <a:r>
              <a:rPr sz="1100" spc="-5" dirty="0">
                <a:latin typeface="TeXGyreHeros"/>
                <a:cs typeface="TeXGyreHeros"/>
              </a:rPr>
              <a:t>push. </a:t>
            </a:r>
            <a:r>
              <a:rPr sz="1100" dirty="0">
                <a:latin typeface="TeXGyreHeros"/>
                <a:cs typeface="TeXGyreHeros"/>
              </a:rPr>
              <a:t>Bishti i </a:t>
            </a:r>
            <a:r>
              <a:rPr sz="1100" spc="-5" dirty="0">
                <a:latin typeface="TeXGyreHeros"/>
                <a:cs typeface="TeXGyreHeros"/>
              </a:rPr>
              <a:t>gjethes është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gjatësi mesatare.  </a:t>
            </a:r>
            <a:r>
              <a:rPr sz="1100" dirty="0">
                <a:latin typeface="TeXGyreHeros"/>
                <a:cs typeface="TeXGyreHeros"/>
              </a:rPr>
              <a:t>Lulja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është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bardhë,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6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deri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në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10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lule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në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lulëri.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Fruti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është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i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madh,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jo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simetrik.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Cipa 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frutit është mesatarisht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trashë, me </a:t>
            </a:r>
            <a:r>
              <a:rPr sz="1100" dirty="0">
                <a:latin typeface="TeXGyreHeros"/>
                <a:cs typeface="TeXGyreHeros"/>
              </a:rPr>
              <a:t>ngjyrë të </a:t>
            </a:r>
            <a:r>
              <a:rPr sz="1100" spc="-5" dirty="0">
                <a:latin typeface="TeXGyreHeros"/>
                <a:cs typeface="TeXGyreHeros"/>
              </a:rPr>
              <a:t>gjelbër në të verdhë,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mbingjy-  rim </a:t>
            </a:r>
            <a:r>
              <a:rPr sz="1100" dirty="0">
                <a:latin typeface="TeXGyreHeros"/>
                <a:cs typeface="TeXGyreHeros"/>
              </a:rPr>
              <a:t>të kuq. </a:t>
            </a:r>
            <a:r>
              <a:rPr sz="1100" spc="-5" dirty="0">
                <a:latin typeface="TeXGyreHeros"/>
                <a:cs typeface="TeXGyreHeros"/>
              </a:rPr>
              <a:t>Bishti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frutit është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gjatë. </a:t>
            </a:r>
            <a:r>
              <a:rPr sz="1100" spc="-10" dirty="0">
                <a:latin typeface="TeXGyreHeros"/>
                <a:cs typeface="TeXGyreHeros"/>
              </a:rPr>
              <a:t>Tuli </a:t>
            </a:r>
            <a:r>
              <a:rPr sz="1100" spc="-5" dirty="0">
                <a:latin typeface="TeXGyreHeros"/>
                <a:cs typeface="TeXGyreHeros"/>
              </a:rPr>
              <a:t>është </a:t>
            </a:r>
            <a:r>
              <a:rPr sz="1100" dirty="0">
                <a:latin typeface="TeXGyreHeros"/>
                <a:cs typeface="TeXGyreHeros"/>
              </a:rPr>
              <a:t>i bardhë në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verdhë, </a:t>
            </a:r>
            <a:r>
              <a:rPr sz="1100" dirty="0">
                <a:latin typeface="TeXGyreHeros"/>
                <a:cs typeface="TeXGyreHeros"/>
              </a:rPr>
              <a:t>me shumë  </a:t>
            </a:r>
            <a:r>
              <a:rPr sz="1100" spc="-5" dirty="0">
                <a:latin typeface="TeXGyreHeros"/>
                <a:cs typeface="TeXGyreHeros"/>
              </a:rPr>
              <a:t>lëng, </a:t>
            </a:r>
            <a:r>
              <a:rPr sz="1100" spc="5" dirty="0">
                <a:latin typeface="TeXGyreHeros"/>
                <a:cs typeface="TeXGyreHeros"/>
              </a:rPr>
              <a:t>më </a:t>
            </a:r>
            <a:r>
              <a:rPr sz="1100" dirty="0">
                <a:latin typeface="TeXGyreHeros"/>
                <a:cs typeface="TeXGyreHeros"/>
              </a:rPr>
              <a:t>shumë i </a:t>
            </a:r>
            <a:r>
              <a:rPr sz="1100" spc="-5" dirty="0">
                <a:latin typeface="TeXGyreHeros"/>
                <a:cs typeface="TeXGyreHeros"/>
              </a:rPr>
              <a:t>ëmbël </a:t>
            </a:r>
            <a:r>
              <a:rPr sz="1100" spc="-10" dirty="0">
                <a:latin typeface="TeXGyreHeros"/>
                <a:cs typeface="TeXGyreHeros"/>
              </a:rPr>
              <a:t>se </a:t>
            </a:r>
            <a:r>
              <a:rPr sz="1100" spc="5" dirty="0">
                <a:latin typeface="TeXGyreHeros"/>
                <a:cs typeface="TeXGyreHeros"/>
              </a:rPr>
              <a:t>sa </a:t>
            </a:r>
            <a:r>
              <a:rPr sz="1100" dirty="0">
                <a:latin typeface="TeXGyreHeros"/>
                <a:cs typeface="TeXGyreHeros"/>
              </a:rPr>
              <a:t>thartë, pa </a:t>
            </a:r>
            <a:r>
              <a:rPr sz="1100" spc="-5" dirty="0">
                <a:latin typeface="TeXGyreHeros"/>
                <a:cs typeface="TeXGyreHeros"/>
              </a:rPr>
              <a:t>gurëza,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pak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aromë.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Karakteristika </a:t>
            </a:r>
            <a:r>
              <a:rPr sz="1100" b="1" spc="-10" dirty="0">
                <a:latin typeface="Arial"/>
                <a:cs typeface="Arial"/>
              </a:rPr>
              <a:t>të</a:t>
            </a:r>
            <a:r>
              <a:rPr sz="1100" b="1" spc="5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tjera:</a:t>
            </a:r>
            <a:endParaRPr sz="1100">
              <a:latin typeface="Arial"/>
              <a:cs typeface="Arial"/>
            </a:endParaRPr>
          </a:p>
          <a:p>
            <a:pPr marL="12700" marR="5080" indent="179705" algn="just">
              <a:lnSpc>
                <a:spcPct val="105500"/>
              </a:lnSpc>
              <a:spcBef>
                <a:spcPts val="10"/>
              </a:spcBef>
            </a:pPr>
            <a:r>
              <a:rPr sz="1100" dirty="0">
                <a:latin typeface="TeXGyreHeros"/>
                <a:cs typeface="TeXGyreHeros"/>
              </a:rPr>
              <a:t>Lulëzimi ndodh </a:t>
            </a:r>
            <a:r>
              <a:rPr sz="1100" spc="-5" dirty="0">
                <a:latin typeface="TeXGyreHeros"/>
                <a:cs typeface="TeXGyreHeros"/>
              </a:rPr>
              <a:t>zakonisht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dekadën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dytë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prillit. Pjekja është </a:t>
            </a:r>
            <a:r>
              <a:rPr sz="1100" dirty="0">
                <a:latin typeface="TeXGyreHeros"/>
                <a:cs typeface="TeXGyreHeros"/>
              </a:rPr>
              <a:t>shumë e  </a:t>
            </a:r>
            <a:r>
              <a:rPr sz="1100" spc="-5" dirty="0">
                <a:latin typeface="TeXGyreHeros"/>
                <a:cs typeface="TeXGyreHeros"/>
              </a:rPr>
              <a:t>hershme. Nuk </a:t>
            </a:r>
            <a:r>
              <a:rPr sz="1100" dirty="0">
                <a:latin typeface="TeXGyreHeros"/>
                <a:cs typeface="TeXGyreHeros"/>
              </a:rPr>
              <a:t>ruhet pas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vjeljes.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Përdorimi:</a:t>
            </a:r>
            <a:endParaRPr sz="1100">
              <a:latin typeface="Arial"/>
              <a:cs typeface="Arial"/>
            </a:endParaRPr>
          </a:p>
          <a:p>
            <a:pPr marL="192405">
              <a:lnSpc>
                <a:spcPct val="100000"/>
              </a:lnSpc>
              <a:spcBef>
                <a:spcPts val="75"/>
              </a:spcBef>
            </a:pPr>
            <a:r>
              <a:rPr sz="1100" spc="-5" dirty="0">
                <a:latin typeface="TeXGyreHeros"/>
                <a:cs typeface="TeXGyreHeros"/>
              </a:rPr>
              <a:t>Kryesisht për </a:t>
            </a:r>
            <a:r>
              <a:rPr sz="1100" dirty="0">
                <a:latin typeface="TeXGyreHeros"/>
                <a:cs typeface="TeXGyreHeros"/>
              </a:rPr>
              <a:t>konsum </a:t>
            </a:r>
            <a:r>
              <a:rPr sz="1100" spc="-5" dirty="0">
                <a:latin typeface="TeXGyreHeros"/>
                <a:cs typeface="TeXGyreHeros"/>
              </a:rPr>
              <a:t>të freskët, </a:t>
            </a:r>
            <a:r>
              <a:rPr sz="1100" dirty="0">
                <a:latin typeface="TeXGyreHeros"/>
                <a:cs typeface="TeXGyreHeros"/>
              </a:rPr>
              <a:t>por edhe </a:t>
            </a:r>
            <a:r>
              <a:rPr sz="1100" spc="-5" dirty="0">
                <a:latin typeface="TeXGyreHeros"/>
                <a:cs typeface="TeXGyreHeros"/>
              </a:rPr>
              <a:t>për përpunim.</a:t>
            </a:r>
            <a:endParaRPr sz="1100">
              <a:latin typeface="TeXGyreHeros"/>
              <a:cs typeface="TeXGyreHero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411729" y="4626102"/>
            <a:ext cx="2039620" cy="1531620"/>
            <a:chOff x="2411729" y="4626102"/>
            <a:chExt cx="2039620" cy="1531620"/>
          </a:xfrm>
        </p:grpSpPr>
        <p:sp>
          <p:nvSpPr>
            <p:cNvPr id="4" name="object 4"/>
            <p:cNvSpPr/>
            <p:nvPr/>
          </p:nvSpPr>
          <p:spPr>
            <a:xfrm>
              <a:off x="2414015" y="4628388"/>
              <a:ext cx="2034540" cy="152704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415539" y="4629912"/>
              <a:ext cx="2032000" cy="1524000"/>
            </a:xfrm>
            <a:custGeom>
              <a:avLst/>
              <a:gdLst/>
              <a:ahLst/>
              <a:cxnLst/>
              <a:rect l="l" t="t" r="r" b="b"/>
              <a:pathLst>
                <a:path w="2032000" h="1524000">
                  <a:moveTo>
                    <a:pt x="0" y="0"/>
                  </a:moveTo>
                  <a:lnTo>
                    <a:pt x="2031491" y="0"/>
                  </a:lnTo>
                  <a:lnTo>
                    <a:pt x="2031491" y="1524000"/>
                  </a:lnTo>
                  <a:lnTo>
                    <a:pt x="0" y="1524000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41275">
              <a:lnSpc>
                <a:spcPct val="100000"/>
              </a:lnSpc>
              <a:spcBef>
                <a:spcPts val="15"/>
              </a:spcBef>
            </a:pPr>
            <a:r>
              <a:rPr dirty="0"/>
              <a:t>- </a:t>
            </a:r>
            <a:fld id="{81D60167-4931-47E6-BA6A-407CBD079E47}" type="slidenum">
              <a:rPr dirty="0"/>
              <a:t>94</a:t>
            </a:fld>
            <a:r>
              <a:rPr spc="-100" dirty="0"/>
              <a:t> </a:t>
            </a:r>
            <a:r>
              <a:rPr dirty="0"/>
              <a:t>-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43204" y="644156"/>
            <a:ext cx="5030470" cy="360172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0"/>
              </a:spcBef>
            </a:pPr>
            <a:r>
              <a:rPr sz="1350" b="1" spc="-5" dirty="0">
                <a:latin typeface="Arial"/>
                <a:cs typeface="Arial"/>
              </a:rPr>
              <a:t>Sherbetlie</a:t>
            </a:r>
            <a:endParaRPr sz="13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Arial"/>
              <a:cs typeface="Arial"/>
            </a:endParaRPr>
          </a:p>
          <a:p>
            <a:pPr marL="12700" marR="5715" indent="179705">
              <a:lnSpc>
                <a:spcPct val="105500"/>
              </a:lnSpc>
              <a:spcBef>
                <a:spcPts val="1035"/>
              </a:spcBef>
            </a:pPr>
            <a:r>
              <a:rPr sz="1100" b="1" spc="-5" dirty="0">
                <a:latin typeface="Arial"/>
                <a:cs typeface="Arial"/>
              </a:rPr>
              <a:t>Përhapja: </a:t>
            </a:r>
            <a:r>
              <a:rPr sz="1100" dirty="0">
                <a:latin typeface="TeXGyreHeros"/>
                <a:cs typeface="TeXGyreHeros"/>
              </a:rPr>
              <a:t>E gjejmë </a:t>
            </a:r>
            <a:r>
              <a:rPr sz="1100" spc="-5" dirty="0">
                <a:latin typeface="TeXGyreHeros"/>
                <a:cs typeface="TeXGyreHeros"/>
              </a:rPr>
              <a:t>kryesisht </a:t>
            </a:r>
            <a:r>
              <a:rPr sz="1100" dirty="0">
                <a:latin typeface="TeXGyreHeros"/>
                <a:cs typeface="TeXGyreHeros"/>
              </a:rPr>
              <a:t>në zonën qendrore </a:t>
            </a:r>
            <a:r>
              <a:rPr sz="1100" spc="-5" dirty="0">
                <a:latin typeface="TeXGyreHeros"/>
                <a:cs typeface="TeXGyreHeros"/>
              </a:rPr>
              <a:t>të vendit,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10" dirty="0">
                <a:latin typeface="TeXGyreHeros"/>
                <a:cs typeface="TeXGyreHeros"/>
              </a:rPr>
              <a:t>Tiranë, </a:t>
            </a:r>
            <a:r>
              <a:rPr sz="1100" spc="-5" dirty="0">
                <a:latin typeface="TeXGyreHeros"/>
                <a:cs typeface="TeXGyreHeros"/>
              </a:rPr>
              <a:t>Krujë,  Elbasan.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Përshkrimi:</a:t>
            </a:r>
            <a:endParaRPr sz="1100">
              <a:latin typeface="Arial"/>
              <a:cs typeface="Arial"/>
            </a:endParaRPr>
          </a:p>
          <a:p>
            <a:pPr marL="12700" marR="5715" indent="179705">
              <a:lnSpc>
                <a:spcPts val="1400"/>
              </a:lnSpc>
              <a:spcBef>
                <a:spcPts val="55"/>
              </a:spcBef>
            </a:pPr>
            <a:r>
              <a:rPr sz="1100" dirty="0">
                <a:latin typeface="TeXGyreHeros"/>
                <a:cs typeface="TeXGyreHeros"/>
              </a:rPr>
              <a:t>Pema </a:t>
            </a:r>
            <a:r>
              <a:rPr sz="1100" spc="-10" dirty="0">
                <a:latin typeface="TeXGyreHeros"/>
                <a:cs typeface="TeXGyreHeros"/>
              </a:rPr>
              <a:t>ka </a:t>
            </a:r>
            <a:r>
              <a:rPr sz="1100" dirty="0">
                <a:latin typeface="TeXGyreHeros"/>
                <a:cs typeface="TeXGyreHeros"/>
              </a:rPr>
              <a:t>rritje </a:t>
            </a:r>
            <a:r>
              <a:rPr sz="1100" spc="-5" dirty="0">
                <a:latin typeface="TeXGyreHeros"/>
                <a:cs typeface="TeXGyreHeros"/>
              </a:rPr>
              <a:t>të fuqishme,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formë globoze,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degë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tendencë rritjeje  të</a:t>
            </a:r>
            <a:r>
              <a:rPr sz="1100" spc="45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varur,</a:t>
            </a:r>
            <a:r>
              <a:rPr sz="1100" spc="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me</a:t>
            </a:r>
            <a:r>
              <a:rPr sz="1100" spc="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ngjyrë</a:t>
            </a:r>
            <a:r>
              <a:rPr sz="1100" spc="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kafe</a:t>
            </a:r>
            <a:r>
              <a:rPr sz="1100" spc="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me</a:t>
            </a:r>
            <a:r>
              <a:rPr sz="1100" spc="3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lenticela</a:t>
            </a:r>
            <a:r>
              <a:rPr sz="1100" spc="2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ralla.</a:t>
            </a:r>
            <a:r>
              <a:rPr sz="1100" spc="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Gjethja</a:t>
            </a:r>
            <a:r>
              <a:rPr sz="1100" spc="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është</a:t>
            </a:r>
            <a:r>
              <a:rPr sz="1100" spc="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vezake</a:t>
            </a:r>
            <a:r>
              <a:rPr sz="1100" spc="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me</a:t>
            </a:r>
            <a:r>
              <a:rPr sz="1100" spc="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majë,</a:t>
            </a:r>
            <a:r>
              <a:rPr sz="1100" spc="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me</a:t>
            </a:r>
            <a:endParaRPr sz="1100">
              <a:latin typeface="TeXGyreHeros"/>
              <a:cs typeface="TeXGyreHeros"/>
            </a:endParaRPr>
          </a:p>
          <a:p>
            <a:pPr marL="12700" marR="5080">
              <a:lnSpc>
                <a:spcPts val="1390"/>
              </a:lnSpc>
              <a:spcBef>
                <a:spcPts val="15"/>
              </a:spcBef>
            </a:pPr>
            <a:r>
              <a:rPr sz="1100" dirty="0">
                <a:latin typeface="TeXGyreHeros"/>
                <a:cs typeface="TeXGyreHeros"/>
              </a:rPr>
              <a:t>ngjyrë të </a:t>
            </a:r>
            <a:r>
              <a:rPr sz="1100" spc="-10" dirty="0">
                <a:latin typeface="TeXGyreHeros"/>
                <a:cs typeface="TeXGyreHeros"/>
              </a:rPr>
              <a:t>gjelbër, </a:t>
            </a:r>
            <a:r>
              <a:rPr sz="1100" spc="-5" dirty="0">
                <a:latin typeface="TeXGyreHeros"/>
                <a:cs typeface="TeXGyreHeros"/>
              </a:rPr>
              <a:t>pa </a:t>
            </a:r>
            <a:r>
              <a:rPr sz="1100" dirty="0">
                <a:latin typeface="TeXGyreHeros"/>
                <a:cs typeface="TeXGyreHeros"/>
              </a:rPr>
              <a:t>push. Bishti i </a:t>
            </a:r>
            <a:r>
              <a:rPr sz="1100" spc="-5" dirty="0">
                <a:latin typeface="TeXGyreHeros"/>
                <a:cs typeface="TeXGyreHeros"/>
              </a:rPr>
              <a:t>gjethes </a:t>
            </a:r>
            <a:r>
              <a:rPr sz="1100" dirty="0">
                <a:latin typeface="TeXGyreHeros"/>
                <a:cs typeface="TeXGyreHeros"/>
              </a:rPr>
              <a:t>është </a:t>
            </a:r>
            <a:r>
              <a:rPr sz="1100" spc="-5" dirty="0">
                <a:latin typeface="TeXGyreHeros"/>
                <a:cs typeface="TeXGyreHeros"/>
              </a:rPr>
              <a:t>me gjatësi mesatare. </a:t>
            </a:r>
            <a:r>
              <a:rPr sz="1100" dirty="0">
                <a:latin typeface="TeXGyreHeros"/>
                <a:cs typeface="TeXGyreHeros"/>
              </a:rPr>
              <a:t>Lulja </a:t>
            </a:r>
            <a:r>
              <a:rPr sz="1100" spc="-5" dirty="0">
                <a:latin typeface="TeXGyreHeros"/>
                <a:cs typeface="TeXGyreHeros"/>
              </a:rPr>
              <a:t>është 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bardhë.</a:t>
            </a:r>
            <a:r>
              <a:rPr sz="1100" spc="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Ka</a:t>
            </a:r>
            <a:r>
              <a:rPr sz="1100" spc="3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7</a:t>
            </a:r>
            <a:r>
              <a:rPr sz="1100" spc="1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deri</a:t>
            </a:r>
            <a:r>
              <a:rPr sz="1100" spc="2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në</a:t>
            </a:r>
            <a:r>
              <a:rPr sz="1100" spc="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9</a:t>
            </a:r>
            <a:r>
              <a:rPr sz="1100" spc="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lule</a:t>
            </a:r>
            <a:r>
              <a:rPr sz="1100" spc="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në</a:t>
            </a:r>
            <a:r>
              <a:rPr sz="1100" spc="2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lulëri.</a:t>
            </a:r>
            <a:r>
              <a:rPr sz="1100" spc="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Fruti</a:t>
            </a:r>
            <a:r>
              <a:rPr sz="1100" spc="3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është</a:t>
            </a:r>
            <a:r>
              <a:rPr sz="1100" spc="2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i</a:t>
            </a:r>
            <a:r>
              <a:rPr sz="1100" spc="2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vogël</a:t>
            </a:r>
            <a:r>
              <a:rPr sz="1100" spc="2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në</a:t>
            </a:r>
            <a:r>
              <a:rPr sz="1100" spc="35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mesatar,</a:t>
            </a:r>
            <a:r>
              <a:rPr sz="1100" spc="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jo</a:t>
            </a:r>
            <a:r>
              <a:rPr sz="1100" spc="1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simetrik.</a:t>
            </a:r>
            <a:endParaRPr sz="1100">
              <a:latin typeface="TeXGyreHeros"/>
              <a:cs typeface="TeXGyreHeros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100" dirty="0">
                <a:latin typeface="TeXGyreHeros"/>
                <a:cs typeface="TeXGyreHeros"/>
              </a:rPr>
              <a:t>Cipa</a:t>
            </a:r>
            <a:r>
              <a:rPr sz="1100" spc="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6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frutit</a:t>
            </a:r>
            <a:r>
              <a:rPr sz="1100" spc="6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është</a:t>
            </a:r>
            <a:r>
              <a:rPr sz="1100" spc="6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me</a:t>
            </a:r>
            <a:r>
              <a:rPr sz="1100" spc="6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trashësi</a:t>
            </a:r>
            <a:r>
              <a:rPr sz="1100" spc="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mesatare,</a:t>
            </a:r>
            <a:r>
              <a:rPr sz="1100" spc="6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me</a:t>
            </a:r>
            <a:r>
              <a:rPr sz="1100" spc="6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ngjyrë</a:t>
            </a:r>
            <a:r>
              <a:rPr sz="1100" spc="6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60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gjelbër,</a:t>
            </a:r>
            <a:r>
              <a:rPr sz="1100" spc="7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me</a:t>
            </a:r>
            <a:r>
              <a:rPr sz="1100" spc="6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mbingjyrim</a:t>
            </a:r>
            <a:r>
              <a:rPr sz="1100" spc="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endParaRPr sz="1100">
              <a:latin typeface="TeXGyreHeros"/>
              <a:cs typeface="TeXGyreHeros"/>
            </a:endParaRPr>
          </a:p>
          <a:p>
            <a:pPr marL="12700" marR="5715">
              <a:lnSpc>
                <a:spcPct val="105500"/>
              </a:lnSpc>
              <a:spcBef>
                <a:spcPts val="15"/>
              </a:spcBef>
            </a:pPr>
            <a:r>
              <a:rPr sz="1100" spc="-5" dirty="0">
                <a:latin typeface="TeXGyreHeros"/>
                <a:cs typeface="TeXGyreHeros"/>
              </a:rPr>
              <a:t>kuq,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homogjen.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Bishti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është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i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gjatë.</a:t>
            </a:r>
            <a:r>
              <a:rPr sz="1100" spc="-70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Tuli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është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i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bardhë,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me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shumë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lëng,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më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shumë   i </a:t>
            </a:r>
            <a:r>
              <a:rPr sz="1100" spc="-5" dirty="0">
                <a:latin typeface="TeXGyreHeros"/>
                <a:cs typeface="TeXGyreHeros"/>
              </a:rPr>
              <a:t>ëmbël </a:t>
            </a:r>
            <a:r>
              <a:rPr sz="1100" dirty="0">
                <a:latin typeface="TeXGyreHeros"/>
                <a:cs typeface="TeXGyreHeros"/>
              </a:rPr>
              <a:t>se sa i thartë, </a:t>
            </a:r>
            <a:r>
              <a:rPr sz="1100" spc="-5" dirty="0">
                <a:latin typeface="TeXGyreHeros"/>
                <a:cs typeface="TeXGyreHeros"/>
              </a:rPr>
              <a:t>me gurëza, nuk ta </a:t>
            </a:r>
            <a:r>
              <a:rPr sz="1100" dirty="0">
                <a:latin typeface="TeXGyreHeros"/>
                <a:cs typeface="TeXGyreHeros"/>
              </a:rPr>
              <a:t>rrudh </a:t>
            </a:r>
            <a:r>
              <a:rPr sz="1100" spc="-5" dirty="0">
                <a:latin typeface="TeXGyreHeros"/>
                <a:cs typeface="TeXGyreHeros"/>
              </a:rPr>
              <a:t>gojën, pa</a:t>
            </a:r>
            <a:r>
              <a:rPr sz="1100" spc="-1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aromë.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Karakteristika </a:t>
            </a:r>
            <a:r>
              <a:rPr sz="1100" b="1" spc="-10" dirty="0">
                <a:latin typeface="Arial"/>
                <a:cs typeface="Arial"/>
              </a:rPr>
              <a:t>të</a:t>
            </a:r>
            <a:r>
              <a:rPr sz="1100" b="1" spc="5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tjera:</a:t>
            </a:r>
            <a:endParaRPr sz="1100">
              <a:latin typeface="Arial"/>
              <a:cs typeface="Arial"/>
            </a:endParaRPr>
          </a:p>
          <a:p>
            <a:pPr marL="12700" marR="5715" indent="179705">
              <a:lnSpc>
                <a:spcPts val="1400"/>
              </a:lnSpc>
              <a:spcBef>
                <a:spcPts val="50"/>
              </a:spcBef>
            </a:pPr>
            <a:r>
              <a:rPr sz="1100" dirty="0">
                <a:latin typeface="TeXGyreHeros"/>
                <a:cs typeface="TeXGyreHeros"/>
              </a:rPr>
              <a:t>Lulëzimi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ndodh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zakonisht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në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dekadën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dytë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të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prillit.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Piqet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herët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dhe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nuk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ruhet  pas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vjeljes.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95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Përdorimi: </a:t>
            </a:r>
            <a:r>
              <a:rPr sz="1100" dirty="0">
                <a:latin typeface="TeXGyreHeros"/>
                <a:cs typeface="TeXGyreHeros"/>
              </a:rPr>
              <a:t>Për </a:t>
            </a:r>
            <a:r>
              <a:rPr sz="1100" spc="-5" dirty="0">
                <a:latin typeface="TeXGyreHeros"/>
                <a:cs typeface="TeXGyreHeros"/>
              </a:rPr>
              <a:t>konsum të freskët.</a:t>
            </a:r>
            <a:endParaRPr sz="1100">
              <a:latin typeface="TeXGyreHeros"/>
              <a:cs typeface="TeXGyreHero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375154" y="4626102"/>
            <a:ext cx="2039620" cy="1531620"/>
            <a:chOff x="2375154" y="4626102"/>
            <a:chExt cx="2039620" cy="1531620"/>
          </a:xfrm>
        </p:grpSpPr>
        <p:sp>
          <p:nvSpPr>
            <p:cNvPr id="4" name="object 4"/>
            <p:cNvSpPr/>
            <p:nvPr/>
          </p:nvSpPr>
          <p:spPr>
            <a:xfrm>
              <a:off x="2378964" y="4628388"/>
              <a:ext cx="2034539" cy="152704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378964" y="4629912"/>
              <a:ext cx="2032000" cy="1524000"/>
            </a:xfrm>
            <a:custGeom>
              <a:avLst/>
              <a:gdLst/>
              <a:ahLst/>
              <a:cxnLst/>
              <a:rect l="l" t="t" r="r" b="b"/>
              <a:pathLst>
                <a:path w="2032000" h="1524000">
                  <a:moveTo>
                    <a:pt x="0" y="0"/>
                  </a:moveTo>
                  <a:lnTo>
                    <a:pt x="2031492" y="0"/>
                  </a:lnTo>
                  <a:lnTo>
                    <a:pt x="2031492" y="1524000"/>
                  </a:lnTo>
                  <a:lnTo>
                    <a:pt x="0" y="1524000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41275">
              <a:lnSpc>
                <a:spcPct val="100000"/>
              </a:lnSpc>
              <a:spcBef>
                <a:spcPts val="15"/>
              </a:spcBef>
            </a:pPr>
            <a:r>
              <a:rPr dirty="0"/>
              <a:t>- </a:t>
            </a:r>
            <a:fld id="{81D60167-4931-47E6-BA6A-407CBD079E47}" type="slidenum">
              <a:rPr dirty="0"/>
              <a:t>95</a:t>
            </a:fld>
            <a:r>
              <a:rPr spc="-100" dirty="0"/>
              <a:t> </a:t>
            </a:r>
            <a:r>
              <a:rPr dirty="0"/>
              <a:t>-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9780" y="644156"/>
            <a:ext cx="5030470" cy="360172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0"/>
              </a:spcBef>
            </a:pPr>
            <a:r>
              <a:rPr sz="1350" b="1" spc="-5" dirty="0">
                <a:latin typeface="Arial"/>
                <a:cs typeface="Arial"/>
              </a:rPr>
              <a:t>Bozongalli</a:t>
            </a:r>
            <a:endParaRPr sz="13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Arial"/>
              <a:cs typeface="Arial"/>
            </a:endParaRPr>
          </a:p>
          <a:p>
            <a:pPr marL="192405">
              <a:lnSpc>
                <a:spcPct val="100000"/>
              </a:lnSpc>
              <a:spcBef>
                <a:spcPts val="1110"/>
              </a:spcBef>
            </a:pPr>
            <a:r>
              <a:rPr sz="1100" b="1" spc="-5" dirty="0">
                <a:latin typeface="Arial"/>
                <a:cs typeface="Arial"/>
              </a:rPr>
              <a:t>Përhapja: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gjejmë kryesisht në zonën juglindore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vendit.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Përshkrimi:</a:t>
            </a:r>
            <a:endParaRPr sz="1100">
              <a:latin typeface="Arial"/>
              <a:cs typeface="Arial"/>
            </a:endParaRPr>
          </a:p>
          <a:p>
            <a:pPr marL="12700" marR="5080" indent="179705" algn="just">
              <a:lnSpc>
                <a:spcPct val="106100"/>
              </a:lnSpc>
              <a:spcBef>
                <a:spcPts val="5"/>
              </a:spcBef>
            </a:pPr>
            <a:r>
              <a:rPr sz="1100" dirty="0">
                <a:latin typeface="TeXGyreHeros"/>
                <a:cs typeface="TeXGyreHeros"/>
              </a:rPr>
              <a:t>Pema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ka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rritje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mesatare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në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fuqishme,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me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degë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shtrira,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me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tendencë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rritje-  </a:t>
            </a:r>
            <a:r>
              <a:rPr sz="1100" dirty="0">
                <a:latin typeface="TeXGyreHeros"/>
                <a:cs typeface="TeXGyreHeros"/>
              </a:rPr>
              <a:t>je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varur,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me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ngjyrë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kafe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me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lenticela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ralla.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Gjethja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është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vezake,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me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ngjyrë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  </a:t>
            </a:r>
            <a:r>
              <a:rPr sz="1100" spc="-10" dirty="0">
                <a:latin typeface="TeXGyreHeros"/>
                <a:cs typeface="TeXGyreHeros"/>
              </a:rPr>
              <a:t>gjelbër, </a:t>
            </a:r>
            <a:r>
              <a:rPr sz="1100" dirty="0">
                <a:latin typeface="TeXGyreHeros"/>
                <a:cs typeface="TeXGyreHeros"/>
              </a:rPr>
              <a:t>pa </a:t>
            </a:r>
            <a:r>
              <a:rPr sz="1100" spc="-5" dirty="0">
                <a:latin typeface="TeXGyreHeros"/>
                <a:cs typeface="TeXGyreHeros"/>
              </a:rPr>
              <a:t>push. Bishti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gjethes është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gjatësi mesatare. </a:t>
            </a:r>
            <a:r>
              <a:rPr sz="1100" dirty="0">
                <a:latin typeface="TeXGyreHeros"/>
                <a:cs typeface="TeXGyreHeros"/>
              </a:rPr>
              <a:t>Lulja është e </a:t>
            </a:r>
            <a:r>
              <a:rPr sz="1100" spc="-5" dirty="0">
                <a:latin typeface="TeXGyreHeros"/>
                <a:cs typeface="TeXGyreHeros"/>
              </a:rPr>
              <a:t>bardhë.  Fruti është </a:t>
            </a:r>
            <a:r>
              <a:rPr sz="1100" spc="-10" dirty="0">
                <a:latin typeface="TeXGyreHeros"/>
                <a:cs typeface="TeXGyreHeros"/>
              </a:rPr>
              <a:t>mesatar, </a:t>
            </a:r>
            <a:r>
              <a:rPr sz="1100" dirty="0">
                <a:latin typeface="TeXGyreHeros"/>
                <a:cs typeface="TeXGyreHeros"/>
              </a:rPr>
              <a:t>jo </a:t>
            </a:r>
            <a:r>
              <a:rPr sz="1100" spc="-5" dirty="0">
                <a:latin typeface="TeXGyreHeros"/>
                <a:cs typeface="TeXGyreHeros"/>
              </a:rPr>
              <a:t>simetrik. Cipa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frutit </a:t>
            </a:r>
            <a:r>
              <a:rPr sz="1100" dirty="0">
                <a:latin typeface="TeXGyreHeros"/>
                <a:cs typeface="TeXGyreHeros"/>
              </a:rPr>
              <a:t>është me </a:t>
            </a:r>
            <a:r>
              <a:rPr sz="1100" spc="-5" dirty="0">
                <a:latin typeface="TeXGyreHeros"/>
                <a:cs typeface="TeXGyreHeros"/>
              </a:rPr>
              <a:t>trashësi mesatare,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dirty="0">
                <a:latin typeface="TeXGyreHeros"/>
                <a:cs typeface="TeXGyreHeros"/>
              </a:rPr>
              <a:t>ng-  jyrë </a:t>
            </a:r>
            <a:r>
              <a:rPr sz="1100" spc="-5" dirty="0">
                <a:latin typeface="TeXGyreHeros"/>
                <a:cs typeface="TeXGyreHeros"/>
              </a:rPr>
              <a:t>të gjelbër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të verdhë,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mbingjyrim portokall të lehte. Bishti </a:t>
            </a:r>
            <a:r>
              <a:rPr sz="1100" dirty="0">
                <a:latin typeface="TeXGyreHeros"/>
                <a:cs typeface="TeXGyreHeros"/>
              </a:rPr>
              <a:t>është i gjatë.  </a:t>
            </a:r>
            <a:r>
              <a:rPr sz="1100" spc="-10" dirty="0">
                <a:latin typeface="TeXGyreHeros"/>
                <a:cs typeface="TeXGyreHeros"/>
              </a:rPr>
              <a:t>Tuli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është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i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bardhë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në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verdhë,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me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shumë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lëng,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më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shumë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i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ëmbël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se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sa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i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thartë, 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pak </a:t>
            </a:r>
            <a:r>
              <a:rPr sz="1100" dirty="0">
                <a:latin typeface="TeXGyreHeros"/>
                <a:cs typeface="TeXGyreHeros"/>
              </a:rPr>
              <a:t>qeliza </a:t>
            </a:r>
            <a:r>
              <a:rPr sz="1100" spc="-5" dirty="0">
                <a:latin typeface="TeXGyreHeros"/>
                <a:cs typeface="TeXGyreHeros"/>
              </a:rPr>
              <a:t>gurore, </a:t>
            </a:r>
            <a:r>
              <a:rPr sz="1100" dirty="0">
                <a:latin typeface="TeXGyreHeros"/>
                <a:cs typeface="TeXGyreHeros"/>
              </a:rPr>
              <a:t>nuk </a:t>
            </a:r>
            <a:r>
              <a:rPr sz="1100" spc="5" dirty="0">
                <a:latin typeface="TeXGyreHeros"/>
                <a:cs typeface="TeXGyreHeros"/>
              </a:rPr>
              <a:t>ta </a:t>
            </a:r>
            <a:r>
              <a:rPr sz="1100" spc="-5" dirty="0">
                <a:latin typeface="TeXGyreHeros"/>
                <a:cs typeface="TeXGyreHeros"/>
              </a:rPr>
              <a:t>rrudh gojën, </a:t>
            </a:r>
            <a:r>
              <a:rPr sz="1100" dirty="0">
                <a:latin typeface="TeXGyreHeros"/>
                <a:cs typeface="TeXGyreHeros"/>
              </a:rPr>
              <a:t>pa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aromë.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Karakteristika </a:t>
            </a:r>
            <a:r>
              <a:rPr sz="1100" b="1" spc="-10" dirty="0">
                <a:latin typeface="Arial"/>
                <a:cs typeface="Arial"/>
              </a:rPr>
              <a:t>të</a:t>
            </a:r>
            <a:r>
              <a:rPr sz="1100" b="1" spc="5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tjera:</a:t>
            </a:r>
            <a:endParaRPr sz="1100">
              <a:latin typeface="Arial"/>
              <a:cs typeface="Arial"/>
            </a:endParaRPr>
          </a:p>
          <a:p>
            <a:pPr marL="12700" marR="5080" indent="179705" algn="just">
              <a:lnSpc>
                <a:spcPct val="105500"/>
              </a:lnSpc>
              <a:spcBef>
                <a:spcPts val="10"/>
              </a:spcBef>
            </a:pPr>
            <a:r>
              <a:rPr sz="1100" dirty="0">
                <a:latin typeface="TeXGyreHeros"/>
                <a:cs typeface="TeXGyreHeros"/>
              </a:rPr>
              <a:t>Lulëzimi i </a:t>
            </a:r>
            <a:r>
              <a:rPr sz="1100" spc="-5" dirty="0">
                <a:latin typeface="TeXGyreHeros"/>
                <a:cs typeface="TeXGyreHeros"/>
              </a:rPr>
              <a:t>hershëm në </a:t>
            </a:r>
            <a:r>
              <a:rPr sz="1100" spc="-10" dirty="0">
                <a:latin typeface="TeXGyreHeros"/>
                <a:cs typeface="TeXGyreHeros"/>
              </a:rPr>
              <a:t>mesatar. </a:t>
            </a:r>
            <a:r>
              <a:rPr sz="1100" dirty="0">
                <a:latin typeface="TeXGyreHeros"/>
                <a:cs typeface="TeXGyreHeros"/>
              </a:rPr>
              <a:t>Pjekja </a:t>
            </a:r>
            <a:r>
              <a:rPr sz="1100" spc="-5" dirty="0">
                <a:latin typeface="TeXGyreHeros"/>
                <a:cs typeface="TeXGyreHeros"/>
              </a:rPr>
              <a:t>është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hershme </a:t>
            </a:r>
            <a:r>
              <a:rPr sz="1100" dirty="0">
                <a:latin typeface="TeXGyreHeros"/>
                <a:cs typeface="TeXGyreHeros"/>
              </a:rPr>
              <a:t>në mesatare dhe nuk  </a:t>
            </a:r>
            <a:r>
              <a:rPr sz="1100" spc="-5" dirty="0">
                <a:latin typeface="TeXGyreHeros"/>
                <a:cs typeface="TeXGyreHeros"/>
              </a:rPr>
              <a:t>ruhet pas vjeljes. Konsiderohet kultivar rezistent ndaj</a:t>
            </a:r>
            <a:r>
              <a:rPr sz="1100" spc="6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sëmundjeve.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Përdorimi:</a:t>
            </a:r>
            <a:endParaRPr sz="1100">
              <a:latin typeface="Arial"/>
              <a:cs typeface="Arial"/>
            </a:endParaRPr>
          </a:p>
          <a:p>
            <a:pPr marL="192405">
              <a:lnSpc>
                <a:spcPct val="100000"/>
              </a:lnSpc>
              <a:spcBef>
                <a:spcPts val="75"/>
              </a:spcBef>
            </a:pPr>
            <a:r>
              <a:rPr sz="1100" spc="-5" dirty="0">
                <a:latin typeface="TeXGyreHeros"/>
                <a:cs typeface="TeXGyreHeros"/>
              </a:rPr>
              <a:t>Kryesisht për </a:t>
            </a:r>
            <a:r>
              <a:rPr sz="1100" dirty="0">
                <a:latin typeface="TeXGyreHeros"/>
                <a:cs typeface="TeXGyreHeros"/>
              </a:rPr>
              <a:t>konsum </a:t>
            </a:r>
            <a:r>
              <a:rPr sz="1100" spc="-5" dirty="0">
                <a:latin typeface="TeXGyreHeros"/>
                <a:cs typeface="TeXGyreHeros"/>
              </a:rPr>
              <a:t>të freskët, </a:t>
            </a:r>
            <a:r>
              <a:rPr sz="1100" dirty="0">
                <a:latin typeface="TeXGyreHeros"/>
                <a:cs typeface="TeXGyreHeros"/>
              </a:rPr>
              <a:t>por edhe </a:t>
            </a:r>
            <a:r>
              <a:rPr sz="1100" spc="-5" dirty="0">
                <a:latin typeface="TeXGyreHeros"/>
                <a:cs typeface="TeXGyreHeros"/>
              </a:rPr>
              <a:t>për përpunim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1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tharje.</a:t>
            </a:r>
            <a:endParaRPr sz="1100">
              <a:latin typeface="TeXGyreHeros"/>
              <a:cs typeface="TeXGyreHero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352294" y="4856226"/>
            <a:ext cx="1882139" cy="1412875"/>
            <a:chOff x="2352294" y="4856226"/>
            <a:chExt cx="1882139" cy="1412875"/>
          </a:xfrm>
        </p:grpSpPr>
        <p:sp>
          <p:nvSpPr>
            <p:cNvPr id="4" name="object 4"/>
            <p:cNvSpPr/>
            <p:nvPr/>
          </p:nvSpPr>
          <p:spPr>
            <a:xfrm>
              <a:off x="2356104" y="4858512"/>
              <a:ext cx="1877568" cy="14097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356104" y="4860036"/>
              <a:ext cx="1874520" cy="1405255"/>
            </a:xfrm>
            <a:custGeom>
              <a:avLst/>
              <a:gdLst/>
              <a:ahLst/>
              <a:cxnLst/>
              <a:rect l="l" t="t" r="r" b="b"/>
              <a:pathLst>
                <a:path w="1874520" h="1405254">
                  <a:moveTo>
                    <a:pt x="0" y="0"/>
                  </a:moveTo>
                  <a:lnTo>
                    <a:pt x="1874520" y="0"/>
                  </a:lnTo>
                  <a:lnTo>
                    <a:pt x="1874520" y="1405127"/>
                  </a:lnTo>
                  <a:lnTo>
                    <a:pt x="0" y="1405127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3061207" y="8572158"/>
            <a:ext cx="384175" cy="15367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900" dirty="0">
                <a:latin typeface="TeXGyreHeros"/>
                <a:cs typeface="TeXGyreHeros"/>
              </a:rPr>
              <a:t>- </a:t>
            </a:r>
            <a:fld id="{81D60167-4931-47E6-BA6A-407CBD079E47}" type="slidenum">
              <a:rPr sz="900" dirty="0">
                <a:latin typeface="TeXGyreHeros"/>
                <a:cs typeface="TeXGyreHeros"/>
              </a:rPr>
              <a:t>96</a:t>
            </a:fld>
            <a:r>
              <a:rPr sz="900" spc="-60" dirty="0">
                <a:latin typeface="TeXGyreHeros"/>
                <a:cs typeface="TeXGyreHeros"/>
              </a:rPr>
              <a:t> </a:t>
            </a:r>
            <a:r>
              <a:rPr sz="900" dirty="0">
                <a:latin typeface="TeXGyreHeros"/>
                <a:cs typeface="TeXGyreHeros"/>
              </a:rPr>
              <a:t>-</a:t>
            </a:r>
            <a:endParaRPr sz="900">
              <a:latin typeface="TeXGyreHeros"/>
              <a:cs typeface="TeXGyreHeros"/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43204" y="638061"/>
            <a:ext cx="5030470" cy="42310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500" b="1" spc="-5" dirty="0">
                <a:latin typeface="Arial"/>
                <a:cs typeface="Arial"/>
              </a:rPr>
              <a:t>Kultivarët </a:t>
            </a:r>
            <a:r>
              <a:rPr sz="1500" b="1" dirty="0">
                <a:latin typeface="Arial"/>
                <a:cs typeface="Arial"/>
              </a:rPr>
              <a:t>e</a:t>
            </a:r>
            <a:r>
              <a:rPr sz="1500" b="1" spc="10" dirty="0">
                <a:latin typeface="Arial"/>
                <a:cs typeface="Arial"/>
              </a:rPr>
              <a:t> </a:t>
            </a:r>
            <a:r>
              <a:rPr sz="1500" b="1" spc="-5" dirty="0">
                <a:latin typeface="Arial"/>
                <a:cs typeface="Arial"/>
              </a:rPr>
              <a:t>kumbullës</a:t>
            </a:r>
            <a:endParaRPr sz="15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5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350" b="1" spc="-5" dirty="0">
                <a:latin typeface="Arial"/>
                <a:cs typeface="Arial"/>
              </a:rPr>
              <a:t>Kumbulla</a:t>
            </a:r>
            <a:r>
              <a:rPr sz="1350" b="1" spc="-10" dirty="0">
                <a:latin typeface="Arial"/>
                <a:cs typeface="Arial"/>
              </a:rPr>
              <a:t> </a:t>
            </a:r>
            <a:r>
              <a:rPr sz="1350" b="1" dirty="0">
                <a:latin typeface="Arial"/>
                <a:cs typeface="Arial"/>
              </a:rPr>
              <a:t>Shëngjine</a:t>
            </a:r>
            <a:endParaRPr sz="1350">
              <a:latin typeface="Arial"/>
              <a:cs typeface="Arial"/>
            </a:endParaRPr>
          </a:p>
          <a:p>
            <a:pPr marL="12700" marR="5080" indent="179705" algn="just">
              <a:lnSpc>
                <a:spcPct val="106400"/>
              </a:lnSpc>
              <a:spcBef>
                <a:spcPts val="1340"/>
              </a:spcBef>
            </a:pPr>
            <a:r>
              <a:rPr sz="1100" b="1" spc="-5" dirty="0">
                <a:latin typeface="Arial"/>
                <a:cs typeface="Arial"/>
              </a:rPr>
              <a:t>Përhapja:</a:t>
            </a:r>
            <a:r>
              <a:rPr sz="1100" b="1" spc="-40" dirty="0">
                <a:latin typeface="Arial"/>
                <a:cs typeface="Arial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Gjendet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përhapur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kryesisht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në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Shqipërinë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mesme,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Tiranë,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Krujë,  Elbasan, por edhe më</a:t>
            </a:r>
            <a:r>
              <a:rPr sz="1100" spc="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gjerë.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Përshkrimi:</a:t>
            </a:r>
            <a:endParaRPr sz="1100">
              <a:latin typeface="Arial"/>
              <a:cs typeface="Arial"/>
            </a:endParaRPr>
          </a:p>
          <a:p>
            <a:pPr marL="12700" marR="5080" indent="179705" algn="just">
              <a:lnSpc>
                <a:spcPct val="106000"/>
              </a:lnSpc>
              <a:spcBef>
                <a:spcPts val="5"/>
              </a:spcBef>
            </a:pPr>
            <a:r>
              <a:rPr sz="1100" dirty="0">
                <a:latin typeface="TeXGyreHeros"/>
                <a:cs typeface="TeXGyreHeros"/>
              </a:rPr>
              <a:t>Pema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ka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rritje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fuqishme,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me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degë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që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rriten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drejt.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Gjethja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është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madhe,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me  </a:t>
            </a:r>
            <a:r>
              <a:rPr sz="1100" spc="-5" dirty="0">
                <a:latin typeface="TeXGyreHeros"/>
                <a:cs typeface="TeXGyreHeros"/>
              </a:rPr>
              <a:t>formë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ovale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ngjyrë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gjelbër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errët.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Lulja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është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vogël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dhe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me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ngjyrë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bardhë.  </a:t>
            </a:r>
            <a:r>
              <a:rPr sz="1100" dirty="0">
                <a:latin typeface="TeXGyreHeros"/>
                <a:cs typeface="TeXGyreHeros"/>
              </a:rPr>
              <a:t>Frutat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janë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mëdhenj,</a:t>
            </a:r>
            <a:r>
              <a:rPr sz="1100" spc="-3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me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formë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rrumbullakët,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me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cipë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me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ngjyrë</a:t>
            </a:r>
            <a:r>
              <a:rPr sz="1100" spc="-3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gjelbër</a:t>
            </a:r>
            <a:r>
              <a:rPr sz="1100" spc="-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në  të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verdhë.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Bishti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është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me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gjatësi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mesatare,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i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hollë.</a:t>
            </a:r>
            <a:r>
              <a:rPr sz="1100" spc="-70" dirty="0">
                <a:latin typeface="TeXGyreHeros"/>
                <a:cs typeface="TeXGyreHeros"/>
              </a:rPr>
              <a:t> </a:t>
            </a:r>
            <a:r>
              <a:rPr sz="1100" spc="-15" dirty="0">
                <a:latin typeface="TeXGyreHeros"/>
                <a:cs typeface="TeXGyreHeros"/>
              </a:rPr>
              <a:t>Tuli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është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me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ngjyre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10" dirty="0">
                <a:latin typeface="TeXGyreHeros"/>
                <a:cs typeface="TeXGyreHeros"/>
              </a:rPr>
              <a:t>gjelbër,  </a:t>
            </a:r>
            <a:r>
              <a:rPr sz="1100" dirty="0">
                <a:latin typeface="TeXGyreHeros"/>
                <a:cs typeface="TeXGyreHeros"/>
              </a:rPr>
              <a:t>shumë i </a:t>
            </a:r>
            <a:r>
              <a:rPr sz="1100" spc="-5" dirty="0">
                <a:latin typeface="TeXGyreHeros"/>
                <a:cs typeface="TeXGyreHeros"/>
              </a:rPr>
              <a:t>lëngshëm. </a:t>
            </a:r>
            <a:r>
              <a:rPr sz="1100" dirty="0">
                <a:latin typeface="TeXGyreHeros"/>
                <a:cs typeface="TeXGyreHeros"/>
              </a:rPr>
              <a:t>Bërthama </a:t>
            </a:r>
            <a:r>
              <a:rPr sz="1100" spc="-5" dirty="0">
                <a:latin typeface="TeXGyreHeros"/>
                <a:cs typeface="TeXGyreHeros"/>
              </a:rPr>
              <a:t>është mesatare,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rrumbullakët dhe nuk shkëputet  lehtësisht nga fryti.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Karakteristikat </a:t>
            </a:r>
            <a:r>
              <a:rPr sz="1100" b="1" dirty="0">
                <a:latin typeface="Arial"/>
                <a:cs typeface="Arial"/>
              </a:rPr>
              <a:t>të</a:t>
            </a:r>
            <a:r>
              <a:rPr sz="1100" b="1" spc="-10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tjera:</a:t>
            </a:r>
            <a:endParaRPr sz="1100">
              <a:latin typeface="Arial"/>
              <a:cs typeface="Arial"/>
            </a:endParaRPr>
          </a:p>
          <a:p>
            <a:pPr marL="12700" marR="5715" indent="179705" algn="just">
              <a:lnSpc>
                <a:spcPts val="1400"/>
              </a:lnSpc>
              <a:spcBef>
                <a:spcPts val="55"/>
              </a:spcBef>
            </a:pPr>
            <a:r>
              <a:rPr sz="1100" spc="-5" dirty="0">
                <a:latin typeface="TeXGyreHeros"/>
                <a:cs typeface="TeXGyreHeros"/>
              </a:rPr>
              <a:t>Është kultivar diploid,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prodhime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bollshme të përvitshme. Lulëzon në  kushtet</a:t>
            </a:r>
            <a:r>
              <a:rPr sz="1100" spc="10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10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Shqipërisë</a:t>
            </a:r>
            <a:r>
              <a:rPr sz="1100" spc="12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së</a:t>
            </a:r>
            <a:r>
              <a:rPr sz="1100" spc="10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mesme</a:t>
            </a:r>
            <a:r>
              <a:rPr sz="1100" spc="11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javën</a:t>
            </a:r>
            <a:r>
              <a:rPr sz="1100" spc="10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114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parë</a:t>
            </a:r>
            <a:r>
              <a:rPr sz="1100" spc="10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10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Marsit.</a:t>
            </a:r>
            <a:r>
              <a:rPr sz="1100" spc="11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Frutat</a:t>
            </a:r>
            <a:r>
              <a:rPr sz="1100" spc="10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piqen</a:t>
            </a:r>
            <a:r>
              <a:rPr sz="1100" spc="10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në</a:t>
            </a:r>
            <a:r>
              <a:rPr sz="1100" spc="10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fund</a:t>
            </a:r>
            <a:r>
              <a:rPr sz="1100" spc="10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endParaRPr sz="1100">
              <a:latin typeface="TeXGyreHeros"/>
              <a:cs typeface="TeXGyreHeros"/>
            </a:endParaRPr>
          </a:p>
          <a:p>
            <a:pPr marL="12700" marR="5715">
              <a:lnSpc>
                <a:spcPts val="1390"/>
              </a:lnSpc>
              <a:spcBef>
                <a:spcPts val="15"/>
              </a:spcBef>
            </a:pPr>
            <a:r>
              <a:rPr sz="1100" spc="-5" dirty="0">
                <a:latin typeface="TeXGyreHeros"/>
                <a:cs typeface="TeXGyreHeros"/>
              </a:rPr>
              <a:t>Majit, ﬁllim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qershorit. </a:t>
            </a:r>
            <a:r>
              <a:rPr sz="1100" dirty="0">
                <a:latin typeface="TeXGyreHeros"/>
                <a:cs typeface="TeXGyreHeros"/>
              </a:rPr>
              <a:t>Janë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qëndrueshëm në vjelje </a:t>
            </a:r>
            <a:r>
              <a:rPr sz="1100" dirty="0">
                <a:latin typeface="TeXGyreHeros"/>
                <a:cs typeface="TeXGyreHeros"/>
              </a:rPr>
              <a:t>dhe </a:t>
            </a:r>
            <a:r>
              <a:rPr sz="1100" spc="-5" dirty="0">
                <a:latin typeface="TeXGyreHeros"/>
                <a:cs typeface="TeXGyreHeros"/>
              </a:rPr>
              <a:t>transport. </a:t>
            </a:r>
            <a:r>
              <a:rPr sz="1100" dirty="0">
                <a:latin typeface="TeXGyreHeros"/>
                <a:cs typeface="TeXGyreHeros"/>
              </a:rPr>
              <a:t>Është rezis-  </a:t>
            </a:r>
            <a:r>
              <a:rPr sz="1100" spc="-5" dirty="0">
                <a:latin typeface="TeXGyreHeros"/>
                <a:cs typeface="TeXGyreHeros"/>
              </a:rPr>
              <a:t>tent ndaj </a:t>
            </a:r>
            <a:r>
              <a:rPr sz="1100" dirty="0">
                <a:latin typeface="TeXGyreHeros"/>
                <a:cs typeface="TeXGyreHeros"/>
              </a:rPr>
              <a:t>Sharkës </a:t>
            </a:r>
            <a:r>
              <a:rPr sz="1100" i="1" spc="-5" dirty="0">
                <a:latin typeface="Arimo"/>
                <a:cs typeface="Arimo"/>
              </a:rPr>
              <a:t>(Plum Pox</a:t>
            </a:r>
            <a:r>
              <a:rPr sz="1100" i="1" spc="5" dirty="0">
                <a:latin typeface="Arimo"/>
                <a:cs typeface="Arimo"/>
              </a:rPr>
              <a:t> </a:t>
            </a:r>
            <a:r>
              <a:rPr sz="1100" i="1" spc="-5" dirty="0">
                <a:latin typeface="Arimo"/>
                <a:cs typeface="Arimo"/>
              </a:rPr>
              <a:t>Potyvirus)</a:t>
            </a:r>
            <a:r>
              <a:rPr sz="1100" spc="-5" dirty="0">
                <a:latin typeface="TeXGyreHeros"/>
                <a:cs typeface="TeXGyreHeros"/>
              </a:rPr>
              <a:t>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Përdorimi:</a:t>
            </a:r>
            <a:endParaRPr sz="1100">
              <a:latin typeface="Arial"/>
              <a:cs typeface="Arial"/>
            </a:endParaRPr>
          </a:p>
          <a:p>
            <a:pPr marL="192405">
              <a:lnSpc>
                <a:spcPct val="100000"/>
              </a:lnSpc>
              <a:spcBef>
                <a:spcPts val="70"/>
              </a:spcBef>
            </a:pPr>
            <a:r>
              <a:rPr sz="1100" spc="-5" dirty="0">
                <a:latin typeface="TeXGyreHeros"/>
                <a:cs typeface="TeXGyreHeros"/>
              </a:rPr>
              <a:t>Për </a:t>
            </a:r>
            <a:r>
              <a:rPr sz="1100" dirty="0">
                <a:latin typeface="TeXGyreHeros"/>
                <a:cs typeface="TeXGyreHeros"/>
              </a:rPr>
              <a:t>konsum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1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freskët.</a:t>
            </a:r>
            <a:endParaRPr sz="1100">
              <a:latin typeface="TeXGyreHeros"/>
              <a:cs typeface="TeXGyreHero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875282" y="5068062"/>
            <a:ext cx="2837815" cy="2874645"/>
            <a:chOff x="1875282" y="5068062"/>
            <a:chExt cx="2837815" cy="2874645"/>
          </a:xfrm>
        </p:grpSpPr>
        <p:sp>
          <p:nvSpPr>
            <p:cNvPr id="4" name="object 4"/>
            <p:cNvSpPr/>
            <p:nvPr/>
          </p:nvSpPr>
          <p:spPr>
            <a:xfrm>
              <a:off x="1877568" y="5070348"/>
              <a:ext cx="2833116" cy="28696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879092" y="5071872"/>
              <a:ext cx="2830195" cy="2867025"/>
            </a:xfrm>
            <a:custGeom>
              <a:avLst/>
              <a:gdLst/>
              <a:ahLst/>
              <a:cxnLst/>
              <a:rect l="l" t="t" r="r" b="b"/>
              <a:pathLst>
                <a:path w="2830195" h="2867025">
                  <a:moveTo>
                    <a:pt x="0" y="0"/>
                  </a:moveTo>
                  <a:lnTo>
                    <a:pt x="0" y="2866644"/>
                  </a:lnTo>
                  <a:lnTo>
                    <a:pt x="2830067" y="2866644"/>
                  </a:lnTo>
                  <a:lnTo>
                    <a:pt x="2830067" y="0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3061207" y="8572158"/>
            <a:ext cx="384175" cy="15367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900" dirty="0">
                <a:latin typeface="TeXGyreHeros"/>
                <a:cs typeface="TeXGyreHeros"/>
              </a:rPr>
              <a:t>- </a:t>
            </a:r>
            <a:fld id="{81D60167-4931-47E6-BA6A-407CBD079E47}" type="slidenum">
              <a:rPr sz="900" dirty="0">
                <a:latin typeface="TeXGyreHeros"/>
                <a:cs typeface="TeXGyreHeros"/>
              </a:rPr>
              <a:t>97</a:t>
            </a:fld>
            <a:r>
              <a:rPr sz="900" spc="-60" dirty="0">
                <a:latin typeface="TeXGyreHeros"/>
                <a:cs typeface="TeXGyreHeros"/>
              </a:rPr>
              <a:t> </a:t>
            </a:r>
            <a:r>
              <a:rPr sz="900" dirty="0">
                <a:latin typeface="TeXGyreHeros"/>
                <a:cs typeface="TeXGyreHeros"/>
              </a:rPr>
              <a:t>-</a:t>
            </a:r>
            <a:endParaRPr sz="900">
              <a:latin typeface="TeXGyreHeros"/>
              <a:cs typeface="TeXGyreHeros"/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9780" y="638061"/>
            <a:ext cx="5029835" cy="362140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500" b="1" dirty="0">
                <a:latin typeface="Arial"/>
                <a:cs typeface="Arial"/>
              </a:rPr>
              <a:t>Kumbulla</a:t>
            </a:r>
            <a:r>
              <a:rPr sz="1500" b="1" spc="-15" dirty="0">
                <a:latin typeface="Arial"/>
                <a:cs typeface="Arial"/>
              </a:rPr>
              <a:t> </a:t>
            </a:r>
            <a:r>
              <a:rPr sz="1500" b="1" spc="-10" dirty="0">
                <a:latin typeface="Arial"/>
                <a:cs typeface="Arial"/>
              </a:rPr>
              <a:t>Tropojane</a:t>
            </a:r>
            <a:endParaRPr sz="15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350">
              <a:latin typeface="Arial"/>
              <a:cs typeface="Arial"/>
            </a:endParaRPr>
          </a:p>
          <a:p>
            <a:pPr marL="12700" marR="5080" indent="179705" algn="just">
              <a:lnSpc>
                <a:spcPct val="105500"/>
              </a:lnSpc>
            </a:pPr>
            <a:r>
              <a:rPr sz="1100" b="1" spc="-5" dirty="0">
                <a:latin typeface="Arial"/>
                <a:cs typeface="Arial"/>
              </a:rPr>
              <a:t>Përhapja: </a:t>
            </a:r>
            <a:r>
              <a:rPr sz="1100" spc="-5" dirty="0">
                <a:latin typeface="TeXGyreHeros"/>
                <a:cs typeface="TeXGyreHeros"/>
              </a:rPr>
              <a:t>Gjendet </a:t>
            </a:r>
            <a:r>
              <a:rPr sz="1100" dirty="0">
                <a:latin typeface="TeXGyreHeros"/>
                <a:cs typeface="TeXGyreHeros"/>
              </a:rPr>
              <a:t>e përhapur </a:t>
            </a:r>
            <a:r>
              <a:rPr sz="1100" spc="-5" dirty="0">
                <a:latin typeface="TeXGyreHeros"/>
                <a:cs typeface="TeXGyreHeros"/>
              </a:rPr>
              <a:t>në Shqipërinë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10" dirty="0">
                <a:latin typeface="TeXGyreHeros"/>
                <a:cs typeface="TeXGyreHeros"/>
              </a:rPr>
              <a:t>Veriut, </a:t>
            </a:r>
            <a:r>
              <a:rPr sz="1100" spc="-5" dirty="0">
                <a:latin typeface="TeXGyreHeros"/>
                <a:cs typeface="TeXGyreHeros"/>
              </a:rPr>
              <a:t>emërtohet shpesh </a:t>
            </a:r>
            <a:r>
              <a:rPr sz="1100" dirty="0">
                <a:latin typeface="TeXGyreHeros"/>
                <a:cs typeface="TeXGyreHeros"/>
              </a:rPr>
              <a:t>kum-  bulla e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Hasit.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Përshkrimi:</a:t>
            </a:r>
            <a:endParaRPr sz="1100">
              <a:latin typeface="Arial"/>
              <a:cs typeface="Arial"/>
            </a:endParaRPr>
          </a:p>
          <a:p>
            <a:pPr marL="12700" marR="5080" indent="179705">
              <a:lnSpc>
                <a:spcPts val="1400"/>
              </a:lnSpc>
              <a:spcBef>
                <a:spcPts val="50"/>
              </a:spcBef>
            </a:pPr>
            <a:r>
              <a:rPr sz="1100" dirty="0">
                <a:latin typeface="TeXGyreHeros"/>
                <a:cs typeface="TeXGyreHeros"/>
              </a:rPr>
              <a:t>Pema ka </a:t>
            </a:r>
            <a:r>
              <a:rPr sz="1100" spc="-5" dirty="0">
                <a:latin typeface="TeXGyreHeros"/>
                <a:cs typeface="TeXGyreHeros"/>
              </a:rPr>
              <a:t>rritje mesatare,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degë që rriten drejt. Gjethja është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madhe </a:t>
            </a:r>
            <a:r>
              <a:rPr sz="1100" dirty="0">
                <a:latin typeface="TeXGyreHeros"/>
                <a:cs typeface="TeXGyreHeros"/>
              </a:rPr>
              <a:t>me  </a:t>
            </a:r>
            <a:r>
              <a:rPr sz="1100" spc="-5" dirty="0">
                <a:latin typeface="TeXGyreHeros"/>
                <a:cs typeface="TeXGyreHeros"/>
              </a:rPr>
              <a:t>formë </a:t>
            </a:r>
            <a:r>
              <a:rPr sz="1100" spc="7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eliptike. </a:t>
            </a:r>
            <a:r>
              <a:rPr sz="1100" dirty="0">
                <a:latin typeface="TeXGyreHeros"/>
                <a:cs typeface="TeXGyreHeros"/>
              </a:rPr>
              <a:t>Lulja </a:t>
            </a:r>
            <a:r>
              <a:rPr sz="1100" spc="-5" dirty="0">
                <a:latin typeface="TeXGyreHeros"/>
                <a:cs typeface="TeXGyreHeros"/>
              </a:rPr>
              <a:t>është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bardhë. </a:t>
            </a:r>
            <a:r>
              <a:rPr sz="1100" dirty="0">
                <a:latin typeface="TeXGyreHeros"/>
                <a:cs typeface="TeXGyreHeros"/>
              </a:rPr>
              <a:t>Frutat </a:t>
            </a:r>
            <a:r>
              <a:rPr sz="1100" spc="-5" dirty="0">
                <a:latin typeface="TeXGyreHeros"/>
                <a:cs typeface="TeXGyreHeros"/>
              </a:rPr>
              <a:t>janë </a:t>
            </a:r>
            <a:r>
              <a:rPr sz="1100" dirty="0">
                <a:latin typeface="TeXGyreHeros"/>
                <a:cs typeface="TeXGyreHeros"/>
              </a:rPr>
              <a:t>të mëdhenj, me </a:t>
            </a:r>
            <a:r>
              <a:rPr sz="1100" spc="-5" dirty="0">
                <a:latin typeface="TeXGyreHeros"/>
                <a:cs typeface="TeXGyreHeros"/>
              </a:rPr>
              <a:t>formë ovale, </a:t>
            </a:r>
            <a:r>
              <a:rPr sz="1100" dirty="0">
                <a:latin typeface="TeXGyreHeros"/>
                <a:cs typeface="TeXGyreHeros"/>
              </a:rPr>
              <a:t>me</a:t>
            </a:r>
            <a:endParaRPr sz="1100">
              <a:latin typeface="TeXGyreHeros"/>
              <a:cs typeface="TeXGyreHeros"/>
            </a:endParaRPr>
          </a:p>
          <a:p>
            <a:pPr marL="12700" marR="5080">
              <a:lnSpc>
                <a:spcPts val="1390"/>
              </a:lnSpc>
              <a:spcBef>
                <a:spcPts val="20"/>
              </a:spcBef>
            </a:pPr>
            <a:r>
              <a:rPr sz="1100" spc="-5" dirty="0">
                <a:latin typeface="TeXGyreHeros"/>
                <a:cs typeface="TeXGyreHeros"/>
              </a:rPr>
              <a:t>cipë me ngjyrë </a:t>
            </a:r>
            <a:r>
              <a:rPr sz="1100" dirty="0">
                <a:latin typeface="TeXGyreHeros"/>
                <a:cs typeface="TeXGyreHeros"/>
              </a:rPr>
              <a:t>vjollcë në </a:t>
            </a:r>
            <a:r>
              <a:rPr sz="1100" spc="-5" dirty="0">
                <a:latin typeface="TeXGyreHeros"/>
                <a:cs typeface="TeXGyreHeros"/>
              </a:rPr>
              <a:t>blu. </a:t>
            </a:r>
            <a:r>
              <a:rPr sz="1100" spc="-15" dirty="0">
                <a:latin typeface="TeXGyreHeros"/>
                <a:cs typeface="TeXGyreHeros"/>
              </a:rPr>
              <a:t>Tuli </a:t>
            </a:r>
            <a:r>
              <a:rPr sz="1100" dirty="0">
                <a:latin typeface="TeXGyreHeros"/>
                <a:cs typeface="TeXGyreHeros"/>
              </a:rPr>
              <a:t>është </a:t>
            </a:r>
            <a:r>
              <a:rPr sz="1100" spc="-5" dirty="0">
                <a:latin typeface="TeXGyreHeros"/>
                <a:cs typeface="TeXGyreHeros"/>
              </a:rPr>
              <a:t>me ngjyre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verdhë </a:t>
            </a:r>
            <a:r>
              <a:rPr sz="1100" dirty="0">
                <a:latin typeface="TeXGyreHeros"/>
                <a:cs typeface="TeXGyreHeros"/>
              </a:rPr>
              <a:t>, </a:t>
            </a:r>
            <a:r>
              <a:rPr sz="1100" spc="-5" dirty="0">
                <a:latin typeface="TeXGyreHeros"/>
                <a:cs typeface="TeXGyreHeros"/>
              </a:rPr>
              <a:t>shumë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lëngshëm  dhe</a:t>
            </a:r>
            <a:r>
              <a:rPr sz="1100" spc="5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shumë</a:t>
            </a:r>
            <a:r>
              <a:rPr sz="1100" spc="5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i</a:t>
            </a:r>
            <a:r>
              <a:rPr sz="1100" spc="6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ëmbël,</a:t>
            </a:r>
            <a:r>
              <a:rPr sz="1100" spc="6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me</a:t>
            </a:r>
            <a:r>
              <a:rPr sz="1100" spc="7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aromë.</a:t>
            </a:r>
            <a:r>
              <a:rPr sz="1100" spc="6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Bërthama</a:t>
            </a:r>
            <a:r>
              <a:rPr sz="1100" spc="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është</a:t>
            </a:r>
            <a:r>
              <a:rPr sz="1100" spc="7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madhe,</a:t>
            </a:r>
            <a:r>
              <a:rPr sz="1100" spc="6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me</a:t>
            </a:r>
            <a:r>
              <a:rPr sz="1100" spc="6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formë</a:t>
            </a:r>
            <a:r>
              <a:rPr sz="1100" spc="4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eliptike</a:t>
            </a:r>
            <a:r>
              <a:rPr sz="1100" spc="5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me</a:t>
            </a:r>
            <a:endParaRPr sz="1100">
              <a:latin typeface="TeXGyreHeros"/>
              <a:cs typeface="TeXGyreHeros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100" dirty="0">
                <a:latin typeface="TeXGyreHeros"/>
                <a:cs typeface="TeXGyreHeros"/>
              </a:rPr>
              <a:t>majë </a:t>
            </a:r>
            <a:r>
              <a:rPr sz="1100" spc="-5" dirty="0">
                <a:latin typeface="TeXGyreHeros"/>
                <a:cs typeface="TeXGyreHeros"/>
              </a:rPr>
              <a:t>dhe që shkëputet lehtësisht </a:t>
            </a:r>
            <a:r>
              <a:rPr sz="1100" dirty="0">
                <a:latin typeface="TeXGyreHeros"/>
                <a:cs typeface="TeXGyreHeros"/>
              </a:rPr>
              <a:t>nga fryti.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Karakteristikat </a:t>
            </a:r>
            <a:r>
              <a:rPr sz="1100" b="1" dirty="0">
                <a:latin typeface="Arial"/>
                <a:cs typeface="Arial"/>
              </a:rPr>
              <a:t>të</a:t>
            </a:r>
            <a:r>
              <a:rPr sz="1100" b="1" spc="-10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tjera:</a:t>
            </a:r>
            <a:endParaRPr sz="1100">
              <a:latin typeface="Arial"/>
              <a:cs typeface="Arial"/>
            </a:endParaRPr>
          </a:p>
          <a:p>
            <a:pPr marL="12700" marR="5080" indent="179705" algn="just">
              <a:lnSpc>
                <a:spcPct val="105900"/>
              </a:lnSpc>
              <a:spcBef>
                <a:spcPts val="5"/>
              </a:spcBef>
            </a:pPr>
            <a:r>
              <a:rPr sz="1100" spc="-5" dirty="0">
                <a:latin typeface="TeXGyreHeros"/>
                <a:cs typeface="TeXGyreHeros"/>
              </a:rPr>
              <a:t>Është kultivar diploid,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prodhime </a:t>
            </a:r>
            <a:r>
              <a:rPr sz="1100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bollshme të përvitshme. Lulëzon në  kushtet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Shqipërisë </a:t>
            </a:r>
            <a:r>
              <a:rPr sz="1100" dirty="0">
                <a:latin typeface="TeXGyreHeros"/>
                <a:cs typeface="TeXGyreHeros"/>
              </a:rPr>
              <a:t>së </a:t>
            </a:r>
            <a:r>
              <a:rPr sz="1100" spc="-5" dirty="0">
                <a:latin typeface="TeXGyreHeros"/>
                <a:cs typeface="TeXGyreHeros"/>
              </a:rPr>
              <a:t>veriut </a:t>
            </a:r>
            <a:r>
              <a:rPr sz="1100" dirty="0">
                <a:latin typeface="TeXGyreHeros"/>
                <a:cs typeface="TeXGyreHeros"/>
              </a:rPr>
              <a:t>në mesin e </a:t>
            </a:r>
            <a:r>
              <a:rPr sz="1100" spc="-5" dirty="0">
                <a:latin typeface="TeXGyreHeros"/>
                <a:cs typeface="TeXGyreHeros"/>
              </a:rPr>
              <a:t>Prillit. Frutat </a:t>
            </a:r>
            <a:r>
              <a:rPr sz="1100" dirty="0">
                <a:latin typeface="TeXGyreHeros"/>
                <a:cs typeface="TeXGyreHeros"/>
              </a:rPr>
              <a:t>piqen </a:t>
            </a:r>
            <a:r>
              <a:rPr sz="1100" spc="-5" dirty="0">
                <a:latin typeface="TeXGyreHeros"/>
                <a:cs typeface="TeXGyreHeros"/>
              </a:rPr>
              <a:t>në ﬁllim </a:t>
            </a:r>
            <a:r>
              <a:rPr sz="1100" spc="5" dirty="0">
                <a:latin typeface="TeXGyreHeros"/>
                <a:cs typeface="TeXGyreHeros"/>
              </a:rPr>
              <a:t>të </a:t>
            </a:r>
            <a:r>
              <a:rPr sz="1100" spc="-5" dirty="0">
                <a:latin typeface="TeXGyreHeros"/>
                <a:cs typeface="TeXGyreHeros"/>
              </a:rPr>
              <a:t>tetorit. </a:t>
            </a:r>
            <a:r>
              <a:rPr sz="1100" dirty="0">
                <a:latin typeface="TeXGyreHeros"/>
                <a:cs typeface="TeXGyreHeros"/>
              </a:rPr>
              <a:t>I  </a:t>
            </a:r>
            <a:r>
              <a:rPr sz="1100" spc="-5" dirty="0">
                <a:latin typeface="TeXGyreHeros"/>
                <a:cs typeface="TeXGyreHeros"/>
              </a:rPr>
              <a:t>ndjeshëm ndaj Sharkës </a:t>
            </a:r>
            <a:r>
              <a:rPr sz="1100" i="1" spc="-5" dirty="0">
                <a:latin typeface="Arimo"/>
                <a:cs typeface="Arimo"/>
              </a:rPr>
              <a:t>(Plum Pox</a:t>
            </a:r>
            <a:r>
              <a:rPr sz="1100" i="1" spc="5" dirty="0">
                <a:latin typeface="Arimo"/>
                <a:cs typeface="Arimo"/>
              </a:rPr>
              <a:t> </a:t>
            </a:r>
            <a:r>
              <a:rPr sz="1100" i="1" spc="-5" dirty="0">
                <a:latin typeface="Arimo"/>
                <a:cs typeface="Arimo"/>
              </a:rPr>
              <a:t>Potyvirus)</a:t>
            </a:r>
            <a:r>
              <a:rPr sz="1100" spc="-5" dirty="0">
                <a:latin typeface="TeXGyreHeros"/>
                <a:cs typeface="TeXGyreHeros"/>
              </a:rPr>
              <a:t>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Përdorimi:</a:t>
            </a:r>
            <a:endParaRPr sz="1100">
              <a:latin typeface="Arial"/>
              <a:cs typeface="Arial"/>
            </a:endParaRPr>
          </a:p>
          <a:p>
            <a:pPr marL="192405">
              <a:lnSpc>
                <a:spcPct val="100000"/>
              </a:lnSpc>
              <a:spcBef>
                <a:spcPts val="75"/>
              </a:spcBef>
            </a:pPr>
            <a:r>
              <a:rPr sz="1100" spc="-5" dirty="0">
                <a:latin typeface="TeXGyreHeros"/>
                <a:cs typeface="TeXGyreHeros"/>
              </a:rPr>
              <a:t>Për </a:t>
            </a:r>
            <a:r>
              <a:rPr sz="1100" dirty="0">
                <a:latin typeface="TeXGyreHeros"/>
                <a:cs typeface="TeXGyreHeros"/>
              </a:rPr>
              <a:t>konsum </a:t>
            </a:r>
            <a:r>
              <a:rPr sz="1100" spc="-5" dirty="0">
                <a:latin typeface="TeXGyreHeros"/>
                <a:cs typeface="TeXGyreHeros"/>
              </a:rPr>
              <a:t>të </a:t>
            </a:r>
            <a:r>
              <a:rPr sz="1100" dirty="0">
                <a:latin typeface="TeXGyreHeros"/>
                <a:cs typeface="TeXGyreHeros"/>
              </a:rPr>
              <a:t>freskët, </a:t>
            </a:r>
            <a:r>
              <a:rPr sz="1100" spc="-5" dirty="0">
                <a:latin typeface="TeXGyreHeros"/>
                <a:cs typeface="TeXGyreHeros"/>
              </a:rPr>
              <a:t>për </a:t>
            </a:r>
            <a:r>
              <a:rPr sz="1100" dirty="0">
                <a:latin typeface="TeXGyreHeros"/>
                <a:cs typeface="TeXGyreHeros"/>
              </a:rPr>
              <a:t>prodhim </a:t>
            </a:r>
            <a:r>
              <a:rPr sz="1100" spc="-5" dirty="0">
                <a:latin typeface="TeXGyreHeros"/>
                <a:cs typeface="TeXGyreHeros"/>
              </a:rPr>
              <a:t>alkooli, lëngje, reçel </a:t>
            </a:r>
            <a:r>
              <a:rPr sz="1100" dirty="0">
                <a:latin typeface="TeXGyreHeros"/>
                <a:cs typeface="TeXGyreHeros"/>
              </a:rPr>
              <a:t>dhe </a:t>
            </a:r>
            <a:r>
              <a:rPr sz="1100" spc="-5" dirty="0">
                <a:latin typeface="TeXGyreHeros"/>
                <a:cs typeface="TeXGyreHeros"/>
              </a:rPr>
              <a:t>për</a:t>
            </a:r>
            <a:r>
              <a:rPr sz="1100" spc="1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tharje.</a:t>
            </a:r>
            <a:endParaRPr sz="1100">
              <a:latin typeface="TeXGyreHeros"/>
              <a:cs typeface="TeXGyreHero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415033" y="5065014"/>
            <a:ext cx="3758565" cy="2798445"/>
            <a:chOff x="1415033" y="5065014"/>
            <a:chExt cx="3758565" cy="2798445"/>
          </a:xfrm>
        </p:grpSpPr>
        <p:sp>
          <p:nvSpPr>
            <p:cNvPr id="4" name="object 4"/>
            <p:cNvSpPr/>
            <p:nvPr/>
          </p:nvSpPr>
          <p:spPr>
            <a:xfrm>
              <a:off x="1418843" y="5067300"/>
              <a:ext cx="3750563" cy="27934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418843" y="5068824"/>
              <a:ext cx="3750945" cy="2790825"/>
            </a:xfrm>
            <a:custGeom>
              <a:avLst/>
              <a:gdLst/>
              <a:ahLst/>
              <a:cxnLst/>
              <a:rect l="l" t="t" r="r" b="b"/>
              <a:pathLst>
                <a:path w="3750945" h="2790825">
                  <a:moveTo>
                    <a:pt x="0" y="0"/>
                  </a:moveTo>
                  <a:lnTo>
                    <a:pt x="0" y="2790444"/>
                  </a:lnTo>
                  <a:lnTo>
                    <a:pt x="3750564" y="2790444"/>
                  </a:lnTo>
                  <a:lnTo>
                    <a:pt x="3750564" y="0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3061207" y="8572158"/>
            <a:ext cx="384175" cy="15367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900" dirty="0">
                <a:latin typeface="TeXGyreHeros"/>
                <a:cs typeface="TeXGyreHeros"/>
              </a:rPr>
              <a:t>- </a:t>
            </a:r>
            <a:fld id="{81D60167-4931-47E6-BA6A-407CBD079E47}" type="slidenum">
              <a:rPr sz="900" dirty="0">
                <a:latin typeface="TeXGyreHeros"/>
                <a:cs typeface="TeXGyreHeros"/>
              </a:rPr>
              <a:t>98</a:t>
            </a:fld>
            <a:r>
              <a:rPr sz="900" spc="-60" dirty="0">
                <a:latin typeface="TeXGyreHeros"/>
                <a:cs typeface="TeXGyreHeros"/>
              </a:rPr>
              <a:t> </a:t>
            </a:r>
            <a:r>
              <a:rPr sz="900" dirty="0">
                <a:latin typeface="TeXGyreHeros"/>
                <a:cs typeface="TeXGyreHeros"/>
              </a:rPr>
              <a:t>-</a:t>
            </a:r>
            <a:endParaRPr sz="900">
              <a:latin typeface="TeXGyreHeros"/>
              <a:cs typeface="TeXGyreHeros"/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43204" y="638061"/>
            <a:ext cx="5029835" cy="415480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500" b="1" dirty="0">
                <a:latin typeface="Arial"/>
                <a:cs typeface="Arial"/>
              </a:rPr>
              <a:t>Kumbulla </a:t>
            </a:r>
            <a:r>
              <a:rPr sz="1500" b="1" spc="-15" dirty="0">
                <a:latin typeface="Arial"/>
                <a:cs typeface="Arial"/>
              </a:rPr>
              <a:t>Vardare </a:t>
            </a:r>
            <a:r>
              <a:rPr sz="1500" b="1" dirty="0">
                <a:latin typeface="Arial"/>
                <a:cs typeface="Arial"/>
              </a:rPr>
              <a:t>e </a:t>
            </a:r>
            <a:r>
              <a:rPr sz="1500" b="1" spc="-5" dirty="0">
                <a:latin typeface="Arial"/>
                <a:cs typeface="Arial"/>
              </a:rPr>
              <a:t>verdhë</a:t>
            </a:r>
            <a:endParaRPr sz="1500">
              <a:latin typeface="Arial"/>
              <a:cs typeface="Arial"/>
            </a:endParaRPr>
          </a:p>
          <a:p>
            <a:pPr marL="12700" marR="6350" indent="179705" algn="just">
              <a:lnSpc>
                <a:spcPct val="106400"/>
              </a:lnSpc>
              <a:spcBef>
                <a:spcPts val="1310"/>
              </a:spcBef>
            </a:pPr>
            <a:r>
              <a:rPr sz="1100" b="1" spc="-5" dirty="0">
                <a:latin typeface="Arial"/>
                <a:cs typeface="Arial"/>
              </a:rPr>
              <a:t>Përhapja: </a:t>
            </a:r>
            <a:r>
              <a:rPr sz="1100" spc="-5" dirty="0">
                <a:latin typeface="TeXGyreHeros"/>
                <a:cs typeface="TeXGyreHeros"/>
              </a:rPr>
              <a:t>Gjendet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përhapur kryesisht në Shqipërinë </a:t>
            </a:r>
            <a:r>
              <a:rPr sz="1100" dirty="0">
                <a:latin typeface="TeXGyreHeros"/>
                <a:cs typeface="TeXGyreHeros"/>
              </a:rPr>
              <a:t>e mesme </a:t>
            </a:r>
            <a:r>
              <a:rPr sz="1100" spc="-10" dirty="0">
                <a:latin typeface="TeXGyreHeros"/>
                <a:cs typeface="TeXGyreHeros"/>
              </a:rPr>
              <a:t>(Tiranë, </a:t>
            </a:r>
            <a:r>
              <a:rPr sz="1100" spc="-5" dirty="0">
                <a:latin typeface="TeXGyreHeros"/>
                <a:cs typeface="TeXGyreHeros"/>
              </a:rPr>
              <a:t>Kru-  jë, Elbasan, Librazhd </a:t>
            </a:r>
            <a:r>
              <a:rPr sz="1100" dirty="0">
                <a:latin typeface="TeXGyreHeros"/>
                <a:cs typeface="TeXGyreHeros"/>
              </a:rPr>
              <a:t>etj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Përshkrimi:</a:t>
            </a:r>
            <a:endParaRPr sz="1100">
              <a:latin typeface="Arial"/>
              <a:cs typeface="Arial"/>
            </a:endParaRPr>
          </a:p>
          <a:p>
            <a:pPr marL="12700" marR="5080" indent="179705" algn="just">
              <a:lnSpc>
                <a:spcPct val="106100"/>
              </a:lnSpc>
            </a:pPr>
            <a:r>
              <a:rPr sz="1100" dirty="0">
                <a:latin typeface="TeXGyreHeros"/>
                <a:cs typeface="TeXGyreHeros"/>
              </a:rPr>
              <a:t>Pema ka </a:t>
            </a:r>
            <a:r>
              <a:rPr sz="1100" spc="-5" dirty="0">
                <a:latin typeface="TeXGyreHeros"/>
                <a:cs typeface="TeXGyreHeros"/>
              </a:rPr>
              <a:t>rritje mesatare,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kurorë piramidale,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degë </a:t>
            </a:r>
            <a:r>
              <a:rPr sz="1100" dirty="0">
                <a:latin typeface="TeXGyreHeros"/>
                <a:cs typeface="TeXGyreHeros"/>
              </a:rPr>
              <a:t>që </a:t>
            </a:r>
            <a:r>
              <a:rPr sz="1100" spc="-5" dirty="0">
                <a:latin typeface="TeXGyreHeros"/>
                <a:cs typeface="TeXGyreHeros"/>
              </a:rPr>
              <a:t>kanë tendencë  rritjeje </a:t>
            </a:r>
            <a:r>
              <a:rPr sz="1100" dirty="0">
                <a:latin typeface="TeXGyreHeros"/>
                <a:cs typeface="TeXGyreHeros"/>
              </a:rPr>
              <a:t>drejt lart, paksa të </a:t>
            </a:r>
            <a:r>
              <a:rPr sz="1100" spc="-5" dirty="0">
                <a:latin typeface="TeXGyreHeros"/>
                <a:cs typeface="TeXGyreHeros"/>
              </a:rPr>
              <a:t>përkulura. </a:t>
            </a:r>
            <a:r>
              <a:rPr sz="1100" dirty="0">
                <a:latin typeface="TeXGyreHeros"/>
                <a:cs typeface="TeXGyreHeros"/>
              </a:rPr>
              <a:t>Gjethja </a:t>
            </a:r>
            <a:r>
              <a:rPr sz="1100" spc="-5" dirty="0">
                <a:latin typeface="TeXGyreHeros"/>
                <a:cs typeface="TeXGyreHeros"/>
              </a:rPr>
              <a:t>është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madhe, </a:t>
            </a:r>
            <a:r>
              <a:rPr sz="1100" dirty="0">
                <a:latin typeface="TeXGyreHeros"/>
                <a:cs typeface="TeXGyreHeros"/>
              </a:rPr>
              <a:t>me formë </a:t>
            </a:r>
            <a:r>
              <a:rPr sz="1100" spc="-5" dirty="0">
                <a:latin typeface="TeXGyreHeros"/>
                <a:cs typeface="TeXGyreHeros"/>
              </a:rPr>
              <a:t>eliptike </a:t>
            </a:r>
            <a:r>
              <a:rPr sz="1100" dirty="0">
                <a:latin typeface="TeXGyreHeros"/>
                <a:cs typeface="TeXGyreHeros"/>
              </a:rPr>
              <a:t>të  </a:t>
            </a:r>
            <a:r>
              <a:rPr sz="1100" spc="-10" dirty="0">
                <a:latin typeface="TeXGyreHeros"/>
                <a:cs typeface="TeXGyreHeros"/>
              </a:rPr>
              <a:t>zgjatur,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spc="5" dirty="0">
                <a:latin typeface="TeXGyreHeros"/>
                <a:cs typeface="TeXGyreHeros"/>
              </a:rPr>
              <a:t>me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majë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hollë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e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shumë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të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shkurtër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me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një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kënd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-6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ngushtë.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Gjerësia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më 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madhe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gjethes është në afërsi të </a:t>
            </a:r>
            <a:r>
              <a:rPr sz="1100" dirty="0">
                <a:latin typeface="TeXGyreHeros"/>
                <a:cs typeface="TeXGyreHeros"/>
              </a:rPr>
              <a:t>majës së </a:t>
            </a:r>
            <a:r>
              <a:rPr sz="1100" spc="-5" dirty="0">
                <a:latin typeface="TeXGyreHeros"/>
                <a:cs typeface="TeXGyreHeros"/>
              </a:rPr>
              <a:t>gjethes. Gjethja është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përkulur  nga sipër duke krijuar </a:t>
            </a:r>
            <a:r>
              <a:rPr sz="1100" dirty="0">
                <a:latin typeface="TeXGyreHeros"/>
                <a:cs typeface="TeXGyreHeros"/>
              </a:rPr>
              <a:t>një si </a:t>
            </a:r>
            <a:r>
              <a:rPr sz="1100" spc="-5" dirty="0">
                <a:latin typeface="TeXGyreHeros"/>
                <a:cs typeface="TeXGyreHeros"/>
              </a:rPr>
              <a:t>ulluk. </a:t>
            </a:r>
            <a:r>
              <a:rPr sz="1100" dirty="0">
                <a:latin typeface="TeXGyreHeros"/>
                <a:cs typeface="TeXGyreHeros"/>
              </a:rPr>
              <a:t>Lulja </a:t>
            </a:r>
            <a:r>
              <a:rPr sz="1100" spc="-5" dirty="0">
                <a:latin typeface="TeXGyreHeros"/>
                <a:cs typeface="TeXGyreHeros"/>
              </a:rPr>
              <a:t>është </a:t>
            </a:r>
            <a:r>
              <a:rPr sz="1100" dirty="0">
                <a:latin typeface="TeXGyreHeros"/>
                <a:cs typeface="TeXGyreHeros"/>
              </a:rPr>
              <a:t>e vogël dhe </a:t>
            </a:r>
            <a:r>
              <a:rPr sz="1100" spc="-5" dirty="0">
                <a:latin typeface="TeXGyreHeros"/>
                <a:cs typeface="TeXGyreHeros"/>
              </a:rPr>
              <a:t>me </a:t>
            </a:r>
            <a:r>
              <a:rPr sz="1100" dirty="0">
                <a:latin typeface="TeXGyreHeros"/>
                <a:cs typeface="TeXGyreHeros"/>
              </a:rPr>
              <a:t>ngjyrë të </a:t>
            </a:r>
            <a:r>
              <a:rPr sz="1100" spc="-5" dirty="0">
                <a:latin typeface="TeXGyreHeros"/>
                <a:cs typeface="TeXGyreHeros"/>
              </a:rPr>
              <a:t>bardhë.  Fryti </a:t>
            </a:r>
            <a:r>
              <a:rPr sz="1100" dirty="0">
                <a:latin typeface="TeXGyreHeros"/>
                <a:cs typeface="TeXGyreHeros"/>
              </a:rPr>
              <a:t>është në formë </a:t>
            </a:r>
            <a:r>
              <a:rPr sz="1100" spc="-5" dirty="0">
                <a:latin typeface="TeXGyreHeros"/>
                <a:cs typeface="TeXGyreHeros"/>
              </a:rPr>
              <a:t>vezake dhe shpesh simetrik. </a:t>
            </a:r>
            <a:r>
              <a:rPr sz="1100" dirty="0">
                <a:latin typeface="TeXGyreHeros"/>
                <a:cs typeface="TeXGyreHeros"/>
              </a:rPr>
              <a:t>Lëkura e </a:t>
            </a:r>
            <a:r>
              <a:rPr sz="1100" spc="-5" dirty="0">
                <a:latin typeface="TeXGyreHeros"/>
                <a:cs typeface="TeXGyreHeros"/>
              </a:rPr>
              <a:t>frytit është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hollë me  </a:t>
            </a:r>
            <a:r>
              <a:rPr sz="1100" dirty="0">
                <a:latin typeface="TeXGyreHeros"/>
                <a:cs typeface="TeXGyreHeros"/>
              </a:rPr>
              <a:t>ngjyrë të </a:t>
            </a:r>
            <a:r>
              <a:rPr sz="1100" spc="-5" dirty="0">
                <a:latin typeface="TeXGyreHeros"/>
                <a:cs typeface="TeXGyreHeros"/>
              </a:rPr>
              <a:t>gjelbër </a:t>
            </a:r>
            <a:r>
              <a:rPr sz="1100" dirty="0">
                <a:latin typeface="TeXGyreHeros"/>
                <a:cs typeface="TeXGyreHeros"/>
              </a:rPr>
              <a:t>në të </a:t>
            </a:r>
            <a:r>
              <a:rPr sz="1100" spc="-5" dirty="0">
                <a:latin typeface="TeXGyreHeros"/>
                <a:cs typeface="TeXGyreHeros"/>
              </a:rPr>
              <a:t>verdhë, pothuajse uniforme </a:t>
            </a:r>
            <a:r>
              <a:rPr sz="1100" dirty="0">
                <a:latin typeface="TeXGyreHeros"/>
                <a:cs typeface="TeXGyreHeros"/>
              </a:rPr>
              <a:t>në </a:t>
            </a:r>
            <a:r>
              <a:rPr sz="1100" spc="-5" dirty="0">
                <a:latin typeface="TeXGyreHeros"/>
                <a:cs typeface="TeXGyreHeros"/>
              </a:rPr>
              <a:t>të </a:t>
            </a:r>
            <a:r>
              <a:rPr sz="1100" dirty="0">
                <a:latin typeface="TeXGyreHeros"/>
                <a:cs typeface="TeXGyreHeros"/>
              </a:rPr>
              <a:t>gjithë </a:t>
            </a:r>
            <a:r>
              <a:rPr sz="1100" spc="-5" dirty="0">
                <a:latin typeface="TeXGyreHeros"/>
                <a:cs typeface="TeXGyreHeros"/>
              </a:rPr>
              <a:t>sipërfaqen </a:t>
            </a:r>
            <a:r>
              <a:rPr sz="1100" dirty="0">
                <a:latin typeface="TeXGyreHeros"/>
                <a:cs typeface="TeXGyreHeros"/>
              </a:rPr>
              <a:t>e </a:t>
            </a:r>
            <a:r>
              <a:rPr sz="1100" spc="-5" dirty="0">
                <a:latin typeface="TeXGyreHeros"/>
                <a:cs typeface="TeXGyreHeros"/>
              </a:rPr>
              <a:t>frytit.  </a:t>
            </a:r>
            <a:r>
              <a:rPr sz="1100" spc="-10" dirty="0">
                <a:latin typeface="TeXGyreHeros"/>
                <a:cs typeface="TeXGyreHeros"/>
              </a:rPr>
              <a:t>Tuli </a:t>
            </a:r>
            <a:r>
              <a:rPr sz="1100" spc="-5" dirty="0">
                <a:latin typeface="TeXGyreHeros"/>
                <a:cs typeface="TeXGyreHeros"/>
              </a:rPr>
              <a:t>është </a:t>
            </a:r>
            <a:r>
              <a:rPr sz="1100" spc="5" dirty="0">
                <a:latin typeface="TeXGyreHeros"/>
                <a:cs typeface="TeXGyreHeros"/>
              </a:rPr>
              <a:t>me </a:t>
            </a:r>
            <a:r>
              <a:rPr sz="1100" dirty="0">
                <a:latin typeface="TeXGyreHeros"/>
                <a:cs typeface="TeXGyreHeros"/>
              </a:rPr>
              <a:t>ngjyrë </a:t>
            </a:r>
            <a:r>
              <a:rPr sz="1100" spc="-5" dirty="0">
                <a:latin typeface="TeXGyreHeros"/>
                <a:cs typeface="TeXGyreHeros"/>
              </a:rPr>
              <a:t>të verdhë, shumë </a:t>
            </a:r>
            <a:r>
              <a:rPr sz="1100" dirty="0">
                <a:latin typeface="TeXGyreHeros"/>
                <a:cs typeface="TeXGyreHeros"/>
              </a:rPr>
              <a:t>i </a:t>
            </a:r>
            <a:r>
              <a:rPr sz="1100" spc="-5" dirty="0">
                <a:latin typeface="TeXGyreHeros"/>
                <a:cs typeface="TeXGyreHeros"/>
              </a:rPr>
              <a:t>lëngshëm </a:t>
            </a:r>
            <a:r>
              <a:rPr sz="1100" dirty="0">
                <a:latin typeface="TeXGyreHeros"/>
                <a:cs typeface="TeXGyreHeros"/>
              </a:rPr>
              <a:t>me </a:t>
            </a:r>
            <a:r>
              <a:rPr sz="1100" spc="-5" dirty="0">
                <a:latin typeface="TeXGyreHeros"/>
                <a:cs typeface="TeXGyreHeros"/>
              </a:rPr>
              <a:t>teksturë jashtëzakonisht  ﬁne,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shumë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i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shijshëm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në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ngrënie.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Bërthama</a:t>
            </a:r>
            <a:r>
              <a:rPr sz="1100" spc="-5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është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mesatare,</a:t>
            </a:r>
            <a:r>
              <a:rPr sz="1100" spc="-4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me</a:t>
            </a:r>
            <a:r>
              <a:rPr sz="1100" spc="-5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formë</a:t>
            </a:r>
            <a:r>
              <a:rPr sz="1100" spc="-60" dirty="0">
                <a:latin typeface="TeXGyreHeros"/>
                <a:cs typeface="TeXGyreHeros"/>
              </a:rPr>
              <a:t> </a:t>
            </a:r>
            <a:r>
              <a:rPr sz="1100" dirty="0">
                <a:latin typeface="TeXGyreHeros"/>
                <a:cs typeface="TeXGyreHeros"/>
              </a:rPr>
              <a:t>ovale</a:t>
            </a:r>
            <a:r>
              <a:rPr sz="1100" spc="-4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dhe  që </a:t>
            </a:r>
            <a:r>
              <a:rPr sz="1100" dirty="0">
                <a:latin typeface="TeXGyreHeros"/>
                <a:cs typeface="TeXGyreHeros"/>
              </a:rPr>
              <a:t>veçohet </a:t>
            </a:r>
            <a:r>
              <a:rPr sz="1100" spc="-5" dirty="0">
                <a:latin typeface="TeXGyreHeros"/>
                <a:cs typeface="TeXGyreHeros"/>
              </a:rPr>
              <a:t>lehtë </a:t>
            </a:r>
            <a:r>
              <a:rPr sz="1100" dirty="0">
                <a:latin typeface="TeXGyreHeros"/>
                <a:cs typeface="TeXGyreHeros"/>
              </a:rPr>
              <a:t>nga tuli. </a:t>
            </a:r>
            <a:r>
              <a:rPr sz="1100" spc="-5" dirty="0">
                <a:latin typeface="TeXGyreHeros"/>
                <a:cs typeface="TeXGyreHeros"/>
              </a:rPr>
              <a:t>Bishti </a:t>
            </a:r>
            <a:r>
              <a:rPr sz="1100" dirty="0">
                <a:latin typeface="TeXGyreHeros"/>
                <a:cs typeface="TeXGyreHeros"/>
              </a:rPr>
              <a:t>është me </a:t>
            </a:r>
            <a:r>
              <a:rPr sz="1100" spc="-5" dirty="0">
                <a:latin typeface="TeXGyreHeros"/>
                <a:cs typeface="TeXGyreHeros"/>
              </a:rPr>
              <a:t>gjatësi dhe trashësi</a:t>
            </a:r>
            <a:r>
              <a:rPr sz="110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mesatare.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Karakteristikat </a:t>
            </a:r>
            <a:r>
              <a:rPr sz="1100" b="1" dirty="0">
                <a:latin typeface="Arial"/>
                <a:cs typeface="Arial"/>
              </a:rPr>
              <a:t>te</a:t>
            </a:r>
            <a:r>
              <a:rPr sz="1100" b="1" spc="-10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tjera:</a:t>
            </a:r>
            <a:endParaRPr sz="1100">
              <a:latin typeface="Arial"/>
              <a:cs typeface="Arial"/>
            </a:endParaRPr>
          </a:p>
          <a:p>
            <a:pPr marL="12700" marR="5080" indent="179705" algn="just">
              <a:lnSpc>
                <a:spcPct val="105500"/>
              </a:lnSpc>
              <a:spcBef>
                <a:spcPts val="15"/>
              </a:spcBef>
            </a:pPr>
            <a:r>
              <a:rPr sz="1100" spc="-5" dirty="0">
                <a:latin typeface="TeXGyreHeros"/>
                <a:cs typeface="TeXGyreHeros"/>
              </a:rPr>
              <a:t>Kultivar shumë prodhues, piqet </a:t>
            </a:r>
            <a:r>
              <a:rPr sz="1100" dirty="0">
                <a:latin typeface="TeXGyreHeros"/>
                <a:cs typeface="TeXGyreHeros"/>
              </a:rPr>
              <a:t>në 10 ditorin e </a:t>
            </a:r>
            <a:r>
              <a:rPr sz="1100" spc="-5" dirty="0">
                <a:latin typeface="TeXGyreHeros"/>
                <a:cs typeface="TeXGyreHeros"/>
              </a:rPr>
              <a:t>tretë të muajit Korrik, </a:t>
            </a:r>
            <a:r>
              <a:rPr sz="1100" dirty="0">
                <a:latin typeface="TeXGyreHeros"/>
                <a:cs typeface="TeXGyreHeros"/>
              </a:rPr>
              <a:t>ka </a:t>
            </a:r>
            <a:r>
              <a:rPr sz="1100" spc="-5" dirty="0">
                <a:latin typeface="TeXGyreHeros"/>
                <a:cs typeface="TeXGyreHeros"/>
              </a:rPr>
              <a:t>qën-  drueshmëri </a:t>
            </a:r>
            <a:r>
              <a:rPr sz="1100" dirty="0">
                <a:latin typeface="TeXGyreHeros"/>
                <a:cs typeface="TeXGyreHeros"/>
              </a:rPr>
              <a:t>të lartë </a:t>
            </a:r>
            <a:r>
              <a:rPr sz="1100" spc="-5" dirty="0">
                <a:latin typeface="TeXGyreHeros"/>
                <a:cs typeface="TeXGyreHeros"/>
              </a:rPr>
              <a:t>ndaj sëmundjes </a:t>
            </a:r>
            <a:r>
              <a:rPr sz="1100" dirty="0">
                <a:latin typeface="TeXGyreHeros"/>
                <a:cs typeface="TeXGyreHeros"/>
              </a:rPr>
              <a:t>së</a:t>
            </a:r>
            <a:r>
              <a:rPr sz="1100" spc="-20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Sharkës.</a:t>
            </a:r>
            <a:endParaRPr sz="1100">
              <a:latin typeface="TeXGyreHeros"/>
              <a:cs typeface="TeXGyreHero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000">
              <a:latin typeface="TeXGyreHeros"/>
              <a:cs typeface="TeXGyreHeros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Përdorimi:</a:t>
            </a:r>
            <a:endParaRPr sz="1100">
              <a:latin typeface="Arial"/>
              <a:cs typeface="Arial"/>
            </a:endParaRPr>
          </a:p>
          <a:p>
            <a:pPr marL="192405">
              <a:lnSpc>
                <a:spcPct val="100000"/>
              </a:lnSpc>
              <a:spcBef>
                <a:spcPts val="70"/>
              </a:spcBef>
            </a:pPr>
            <a:r>
              <a:rPr sz="1100" spc="-5" dirty="0">
                <a:latin typeface="TeXGyreHeros"/>
                <a:cs typeface="TeXGyreHeros"/>
              </a:rPr>
              <a:t>Për </a:t>
            </a:r>
            <a:r>
              <a:rPr sz="1100" dirty="0">
                <a:latin typeface="TeXGyreHeros"/>
                <a:cs typeface="TeXGyreHeros"/>
              </a:rPr>
              <a:t>përpunim (prodhim </a:t>
            </a:r>
            <a:r>
              <a:rPr sz="1100" spc="-5" dirty="0">
                <a:latin typeface="TeXGyreHeros"/>
                <a:cs typeface="TeXGyreHeros"/>
              </a:rPr>
              <a:t>distilati), </a:t>
            </a:r>
            <a:r>
              <a:rPr sz="1100" dirty="0">
                <a:latin typeface="TeXGyreHeros"/>
                <a:cs typeface="TeXGyreHeros"/>
              </a:rPr>
              <a:t>por </a:t>
            </a:r>
            <a:r>
              <a:rPr sz="1100" spc="-10" dirty="0">
                <a:latin typeface="TeXGyreHeros"/>
                <a:cs typeface="TeXGyreHeros"/>
              </a:rPr>
              <a:t>edhe </a:t>
            </a:r>
            <a:r>
              <a:rPr sz="1100" spc="-5" dirty="0">
                <a:latin typeface="TeXGyreHeros"/>
                <a:cs typeface="TeXGyreHeros"/>
              </a:rPr>
              <a:t>për konsum </a:t>
            </a:r>
            <a:r>
              <a:rPr sz="1100" dirty="0">
                <a:latin typeface="TeXGyreHeros"/>
                <a:cs typeface="TeXGyreHeros"/>
              </a:rPr>
              <a:t>të</a:t>
            </a:r>
            <a:r>
              <a:rPr sz="1100" spc="25" dirty="0">
                <a:latin typeface="TeXGyreHeros"/>
                <a:cs typeface="TeXGyreHeros"/>
              </a:rPr>
              <a:t> </a:t>
            </a:r>
            <a:r>
              <a:rPr sz="1100" spc="-5" dirty="0">
                <a:latin typeface="TeXGyreHeros"/>
                <a:cs typeface="TeXGyreHeros"/>
              </a:rPr>
              <a:t>freskët.</a:t>
            </a:r>
            <a:endParaRPr sz="1100">
              <a:latin typeface="TeXGyreHeros"/>
              <a:cs typeface="TeXGyreHero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219961" y="5147310"/>
            <a:ext cx="3832860" cy="2656840"/>
            <a:chOff x="1219961" y="5147310"/>
            <a:chExt cx="3832860" cy="2656840"/>
          </a:xfrm>
        </p:grpSpPr>
        <p:sp>
          <p:nvSpPr>
            <p:cNvPr id="4" name="object 4"/>
            <p:cNvSpPr/>
            <p:nvPr/>
          </p:nvSpPr>
          <p:spPr>
            <a:xfrm>
              <a:off x="1223771" y="5151120"/>
              <a:ext cx="3825240" cy="265023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23771" y="5151120"/>
              <a:ext cx="3825240" cy="2649220"/>
            </a:xfrm>
            <a:custGeom>
              <a:avLst/>
              <a:gdLst/>
              <a:ahLst/>
              <a:cxnLst/>
              <a:rect l="l" t="t" r="r" b="b"/>
              <a:pathLst>
                <a:path w="3825240" h="2649220">
                  <a:moveTo>
                    <a:pt x="0" y="0"/>
                  </a:moveTo>
                  <a:lnTo>
                    <a:pt x="0" y="2648712"/>
                  </a:lnTo>
                  <a:lnTo>
                    <a:pt x="3825240" y="2648712"/>
                  </a:lnTo>
                  <a:lnTo>
                    <a:pt x="3825240" y="0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57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3061207" y="8572158"/>
            <a:ext cx="384175" cy="15367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900" dirty="0">
                <a:latin typeface="TeXGyreHeros"/>
                <a:cs typeface="TeXGyreHeros"/>
              </a:rPr>
              <a:t>- </a:t>
            </a:r>
            <a:fld id="{81D60167-4931-47E6-BA6A-407CBD079E47}" type="slidenum">
              <a:rPr sz="900" dirty="0">
                <a:latin typeface="TeXGyreHeros"/>
                <a:cs typeface="TeXGyreHeros"/>
              </a:rPr>
              <a:t>99</a:t>
            </a:fld>
            <a:r>
              <a:rPr sz="900" spc="-60" dirty="0">
                <a:latin typeface="TeXGyreHeros"/>
                <a:cs typeface="TeXGyreHeros"/>
              </a:rPr>
              <a:t> </a:t>
            </a:r>
            <a:r>
              <a:rPr sz="900" dirty="0">
                <a:latin typeface="TeXGyreHeros"/>
                <a:cs typeface="TeXGyreHeros"/>
              </a:rPr>
              <a:t>-</a:t>
            </a:r>
            <a:endParaRPr sz="900">
              <a:latin typeface="TeXGyreHeros"/>
              <a:cs typeface="TeXGyreHero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35119</Words>
  <Application>Microsoft Office PowerPoint</Application>
  <PresentationFormat>Custom</PresentationFormat>
  <Paragraphs>2895</Paragraphs>
  <Slides>148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148</vt:i4>
      </vt:variant>
    </vt:vector>
  </HeadingPairs>
  <TitlesOfParts>
    <vt:vector size="155" baseType="lpstr">
      <vt:lpstr>Arial</vt:lpstr>
      <vt:lpstr>Arimo</vt:lpstr>
      <vt:lpstr>Calibri</vt:lpstr>
      <vt:lpstr>Carlito</vt:lpstr>
      <vt:lpstr>TeXGyreHeros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faqosja.indd</dc:title>
  <dc:creator>SPM</dc:creator>
  <cp:lastModifiedBy>Microsoft account</cp:lastModifiedBy>
  <cp:revision>1</cp:revision>
  <dcterms:created xsi:type="dcterms:W3CDTF">2020-09-06T09:25:32Z</dcterms:created>
  <dcterms:modified xsi:type="dcterms:W3CDTF">2020-09-06T09:28:18Z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2018-11-18T00:00:00Z</vt:filetime>
  </property>
  <property fmtid="{D5CDD505-2E9C-101B-9397-08002B2CF9AE}" pid="3" name="LastSaved">
    <vt:filetime>2020-09-06T00:00:00Z</vt:filetime>
  </property>
</Properties>
</file>